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5"/>
  </p:notesMasterIdLst>
  <p:handoutMasterIdLst>
    <p:handoutMasterId r:id="rId46"/>
  </p:handoutMasterIdLst>
  <p:sldIdLst>
    <p:sldId id="325" r:id="rId4"/>
    <p:sldId id="264" r:id="rId6"/>
    <p:sldId id="767" r:id="rId7"/>
    <p:sldId id="1171" r:id="rId8"/>
    <p:sldId id="328" r:id="rId9"/>
    <p:sldId id="1172" r:id="rId10"/>
    <p:sldId id="924" r:id="rId11"/>
    <p:sldId id="926" r:id="rId12"/>
    <p:sldId id="928" r:id="rId13"/>
    <p:sldId id="927" r:id="rId14"/>
    <p:sldId id="942" r:id="rId15"/>
    <p:sldId id="929" r:id="rId16"/>
    <p:sldId id="930" r:id="rId17"/>
    <p:sldId id="931" r:id="rId18"/>
    <p:sldId id="932" r:id="rId19"/>
    <p:sldId id="934" r:id="rId20"/>
    <p:sldId id="933" r:id="rId21"/>
    <p:sldId id="936" r:id="rId22"/>
    <p:sldId id="937" r:id="rId23"/>
    <p:sldId id="938" r:id="rId24"/>
    <p:sldId id="940" r:id="rId25"/>
    <p:sldId id="943" r:id="rId26"/>
    <p:sldId id="944" r:id="rId27"/>
    <p:sldId id="945" r:id="rId28"/>
    <p:sldId id="946" r:id="rId29"/>
    <p:sldId id="947" r:id="rId30"/>
    <p:sldId id="948" r:id="rId31"/>
    <p:sldId id="949" r:id="rId32"/>
    <p:sldId id="950" r:id="rId33"/>
    <p:sldId id="951" r:id="rId34"/>
    <p:sldId id="952" r:id="rId35"/>
    <p:sldId id="953" r:id="rId36"/>
    <p:sldId id="954" r:id="rId37"/>
    <p:sldId id="955" r:id="rId38"/>
    <p:sldId id="956" r:id="rId39"/>
    <p:sldId id="957" r:id="rId40"/>
    <p:sldId id="958" r:id="rId41"/>
    <p:sldId id="959" r:id="rId42"/>
    <p:sldId id="960" r:id="rId43"/>
    <p:sldId id="961" r:id="rId44"/>
    <p:sldId id="326" r:id="rId45"/>
  </p:sldIdLst>
  <p:sldSz cx="12190095" cy="6859270"/>
  <p:notesSz cx="6858000" cy="9144000"/>
  <p:custDataLst>
    <p:tags r:id="rId51"/>
  </p:custDataLst>
  <p:defaultTextStyle>
    <a:defPPr>
      <a:defRPr lang="zh-CN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2" userDrawn="1">
          <p15:clr>
            <a:srgbClr val="A4A3A4"/>
          </p15:clr>
        </p15:guide>
        <p15:guide id="2" pos="619" userDrawn="1">
          <p15:clr>
            <a:srgbClr val="A4A3A4"/>
          </p15:clr>
        </p15:guide>
        <p15:guide id="3" pos="724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孟方思" initials="mfs" lastIdx="1" clrIdx="0"/>
  <p:cmAuthor id="2" name="LD" initials="L" lastIdx="2" clrIdx="1"/>
  <p:cmAuthor id="3" name="Lv0593" initials="L" lastIdx="15" clrIdx="2"/>
  <p:cmAuthor id="4" name="Administrator" initials="A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2A4A8"/>
    <a:srgbClr val="005DA2"/>
    <a:srgbClr val="595959"/>
    <a:srgbClr val="1369B2"/>
    <a:srgbClr val="FF0000"/>
    <a:srgbClr val="FAFAFA"/>
    <a:srgbClr val="F2F2F2"/>
    <a:srgbClr val="006BBC"/>
    <a:srgbClr val="0075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 autoAdjust="0"/>
    <p:restoredTop sz="94590" autoAdjust="0"/>
  </p:normalViewPr>
  <p:slideViewPr>
    <p:cSldViewPr showGuides="1">
      <p:cViewPr varScale="1">
        <p:scale>
          <a:sx n="82" d="100"/>
          <a:sy n="82" d="100"/>
        </p:scale>
        <p:origin x="126" y="138"/>
      </p:cViewPr>
      <p:guideLst>
        <p:guide orient="horz" pos="2272"/>
        <p:guide pos="619"/>
        <p:guide pos="72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96"/>
      </p:cViewPr>
      <p:guideLst>
        <p:guide orient="horz" pos="3028"/>
        <p:guide pos="2216"/>
      </p:guideLst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1" Type="http://schemas.openxmlformats.org/officeDocument/2006/relationships/tags" Target="tags/tag23.xml"/><Relationship Id="rId50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handoutMaster" Target="handoutMasters/handoutMaster1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777" y="2309308"/>
            <a:ext cx="10850541" cy="899333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820" y="3566185"/>
            <a:ext cx="10850454" cy="801518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777" y="581333"/>
            <a:ext cx="10850541" cy="64812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820" y="1508404"/>
            <a:ext cx="10850454" cy="475004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9974" y="727845"/>
            <a:ext cx="3931306" cy="1115266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7617" y="727845"/>
            <a:ext cx="6171235" cy="5404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39974" y="2240060"/>
            <a:ext cx="3931306" cy="389263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765" indent="0">
              <a:buNone/>
              <a:defRPr sz="1000"/>
            </a:lvl8pPr>
            <a:lvl9pPr marL="3656965" indent="0">
              <a:buNone/>
              <a:defRPr sz="1000"/>
            </a:lvl9pPr>
          </a:lstStyle>
          <a:p>
            <a:pPr lvl="0"/>
            <a:r>
              <a:rPr lang="zh-CN" altLang="en-US"/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>
              <a:sym typeface="+mn-ea"/>
            </a:endParaRP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820" y="5606183"/>
            <a:ext cx="10850454" cy="558268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820" y="641469"/>
            <a:ext cx="10850454" cy="4556969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4539" cy="686943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22" y="565255"/>
            <a:ext cx="5399196" cy="57287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6787" y="565255"/>
            <a:ext cx="5399196" cy="57287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777" y="623706"/>
            <a:ext cx="10850541" cy="899333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 userDrawn="1"/>
        </p:nvGrpSpPr>
        <p:grpSpPr>
          <a:xfrm>
            <a:off x="0" y="2205794"/>
            <a:ext cx="12190413" cy="2413577"/>
            <a:chOff x="170694" y="178255"/>
            <a:chExt cx="3936004" cy="779007"/>
          </a:xfrm>
        </p:grpSpPr>
        <p:sp>
          <p:nvSpPr>
            <p:cNvPr id="44" name="等腰三角形 43"/>
            <p:cNvSpPr/>
            <p:nvPr/>
          </p:nvSpPr>
          <p:spPr>
            <a:xfrm>
              <a:off x="1270819" y="178255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170694" y="600746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48666" y="178257"/>
              <a:ext cx="1100951" cy="779005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19911" y="284178"/>
              <a:ext cx="650908" cy="55357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endParaRPr lang="zh-CN" altLang="en-US" sz="107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8484731" y="1700153"/>
            <a:ext cx="575989" cy="577246"/>
            <a:chOff x="6084168" y="1274820"/>
            <a:chExt cx="432048" cy="432834"/>
          </a:xfrm>
        </p:grpSpPr>
        <p:sp>
          <p:nvSpPr>
            <p:cNvPr id="14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6756764" y="1700678"/>
            <a:ext cx="575989" cy="576197"/>
            <a:chOff x="4788024" y="1275213"/>
            <a:chExt cx="432048" cy="432048"/>
          </a:xfrm>
        </p:grpSpPr>
        <p:sp>
          <p:nvSpPr>
            <p:cNvPr id="17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 userDrawn="1"/>
        </p:nvGrpSpPr>
        <p:grpSpPr>
          <a:xfrm>
            <a:off x="7620748" y="1700153"/>
            <a:ext cx="577036" cy="577246"/>
            <a:chOff x="5436096" y="1274820"/>
            <a:chExt cx="432833" cy="432834"/>
          </a:xfrm>
        </p:grpSpPr>
        <p:sp>
          <p:nvSpPr>
            <p:cNvPr id="25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 userDrawn="1"/>
        </p:nvGrpSpPr>
        <p:grpSpPr>
          <a:xfrm>
            <a:off x="5028797" y="1700153"/>
            <a:ext cx="577036" cy="577246"/>
            <a:chOff x="3491880" y="1274820"/>
            <a:chExt cx="432833" cy="432834"/>
          </a:xfrm>
        </p:grpSpPr>
        <p:sp>
          <p:nvSpPr>
            <p:cNvPr id="11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5892781" y="1700153"/>
            <a:ext cx="577036" cy="577246"/>
            <a:chOff x="4139952" y="1274820"/>
            <a:chExt cx="432833" cy="432834"/>
          </a:xfrm>
        </p:grpSpPr>
        <p:sp>
          <p:nvSpPr>
            <p:cNvPr id="24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1007304" y="834057"/>
            <a:ext cx="104638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 userDrawn="1"/>
        </p:nvGrpSpPr>
        <p:grpSpPr bwMode="auto">
          <a:xfrm>
            <a:off x="431315" y="390618"/>
            <a:ext cx="520428" cy="274702"/>
            <a:chOff x="0" y="0"/>
            <a:chExt cx="1041399" cy="549275"/>
          </a:xfrm>
        </p:grpSpPr>
        <p:sp>
          <p:nvSpPr>
            <p:cNvPr id="13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399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" name="矩形 5"/>
          <p:cNvSpPr/>
          <p:nvPr userDrawn="1"/>
        </p:nvSpPr>
        <p:spPr>
          <a:xfrm>
            <a:off x="0" y="6794447"/>
            <a:ext cx="10631710" cy="84639"/>
          </a:xfrm>
          <a:prstGeom prst="rect">
            <a:avLst/>
          </a:prstGeom>
          <a:solidFill>
            <a:srgbClr val="1369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 userDrawn="1"/>
        </p:nvSpPr>
        <p:spPr>
          <a:xfrm>
            <a:off x="10703717" y="6794446"/>
            <a:ext cx="1486695" cy="8463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2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 userDrawn="1"/>
        </p:nvSpPr>
        <p:spPr>
          <a:xfrm flipH="1" flipV="1">
            <a:off x="-767029" y="-29126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 flipH="1" flipV="1">
            <a:off x="1413539" y="0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 userDrawn="1"/>
        </p:nvSpPr>
        <p:spPr>
          <a:xfrm>
            <a:off x="6085438" y="4298493"/>
            <a:ext cx="5426766" cy="2559507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 userDrawn="1"/>
        </p:nvSpPr>
        <p:spPr>
          <a:xfrm>
            <a:off x="7741543" y="3609725"/>
            <a:ext cx="6887119" cy="3248275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8773" y="3693670"/>
            <a:ext cx="7551038" cy="105497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椭圆 1"/>
          <p:cNvSpPr/>
          <p:nvPr userDrawn="1"/>
        </p:nvSpPr>
        <p:spPr>
          <a:xfrm>
            <a:off x="9998623" y="3693670"/>
            <a:ext cx="105497" cy="10549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984634" y="1413103"/>
            <a:ext cx="10198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 userDrawn="1"/>
        </p:nvGrpSpPr>
        <p:grpSpPr>
          <a:xfrm>
            <a:off x="10607120" y="654595"/>
            <a:ext cx="575989" cy="577246"/>
            <a:chOff x="6084168" y="1274820"/>
            <a:chExt cx="432048" cy="432834"/>
          </a:xfrm>
        </p:grpSpPr>
        <p:sp>
          <p:nvSpPr>
            <p:cNvPr id="10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8879153" y="655120"/>
            <a:ext cx="575989" cy="576197"/>
            <a:chOff x="4788024" y="1275213"/>
            <a:chExt cx="432048" cy="432048"/>
          </a:xfrm>
        </p:grpSpPr>
        <p:sp>
          <p:nvSpPr>
            <p:cNvPr id="13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9743137" y="654595"/>
            <a:ext cx="577036" cy="577246"/>
            <a:chOff x="5436096" y="1274820"/>
            <a:chExt cx="432833" cy="432834"/>
          </a:xfrm>
        </p:grpSpPr>
        <p:sp>
          <p:nvSpPr>
            <p:cNvPr id="16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 userDrawn="1"/>
        </p:nvGrpSpPr>
        <p:grpSpPr>
          <a:xfrm>
            <a:off x="7151187" y="654595"/>
            <a:ext cx="577036" cy="577246"/>
            <a:chOff x="3491880" y="1274820"/>
            <a:chExt cx="432833" cy="432834"/>
          </a:xfrm>
        </p:grpSpPr>
        <p:sp>
          <p:nvSpPr>
            <p:cNvPr id="19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 userDrawn="1"/>
        </p:nvGrpSpPr>
        <p:grpSpPr>
          <a:xfrm>
            <a:off x="8015170" y="654595"/>
            <a:ext cx="577036" cy="577246"/>
            <a:chOff x="4139952" y="1274820"/>
            <a:chExt cx="432833" cy="432834"/>
          </a:xfrm>
        </p:grpSpPr>
        <p:sp>
          <p:nvSpPr>
            <p:cNvPr id="22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40" name="等腰三角形 39"/>
          <p:cNvSpPr/>
          <p:nvPr userDrawn="1"/>
        </p:nvSpPr>
        <p:spPr>
          <a:xfrm>
            <a:off x="7741543" y="3609725"/>
            <a:ext cx="6887119" cy="3248275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 flipH="1" flipV="1">
            <a:off x="-766394" y="-28491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 flipH="1" flipV="1">
            <a:off x="1414174" y="635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>
            <a:off x="6086073" y="4299128"/>
            <a:ext cx="5426766" cy="2559507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8773" y="3437345"/>
            <a:ext cx="7551038" cy="105497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 userDrawn="1"/>
        </p:nvSpPr>
        <p:spPr>
          <a:xfrm>
            <a:off x="10011958" y="3437345"/>
            <a:ext cx="105497" cy="10549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寄语(1)"/>
          <p:cNvPicPr>
            <a:picLocks noChangeAspect="1"/>
          </p:cNvPicPr>
          <p:nvPr userDrawn="1"/>
        </p:nvPicPr>
        <p:blipFill>
          <a:blip r:embed="rId2"/>
          <a:srcRect l="114" t="60287" r="-114" b="572"/>
          <a:stretch>
            <a:fillRect/>
          </a:stretch>
        </p:blipFill>
        <p:spPr>
          <a:xfrm>
            <a:off x="2480310" y="2508250"/>
            <a:ext cx="7532370" cy="1657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605" y="6351009"/>
            <a:ext cx="2699578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5357" y="6351009"/>
            <a:ext cx="3959381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254" y="6351009"/>
            <a:ext cx="2699578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669777" y="581333"/>
            <a:ext cx="10850541" cy="64812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</p:nvPr>
        </p:nvSpPr>
        <p:spPr>
          <a:xfrm>
            <a:off x="669820" y="1508404"/>
            <a:ext cx="10850454" cy="475004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6765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9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7" Type="http://schemas.openxmlformats.org/officeDocument/2006/relationships/notesSlide" Target="../notesSlides/notesSlide21.xml"/><Relationship Id="rId16" Type="http://schemas.openxmlformats.org/officeDocument/2006/relationships/slideLayout" Target="../slideLayouts/slideLayout10.xml"/><Relationship Id="rId15" Type="http://schemas.openxmlformats.org/officeDocument/2006/relationships/tags" Target="../tags/tag22.xml"/><Relationship Id="rId14" Type="http://schemas.openxmlformats.org/officeDocument/2006/relationships/tags" Target="../tags/tag21.xml"/><Relationship Id="rId13" Type="http://schemas.openxmlformats.org/officeDocument/2006/relationships/tags" Target="../tags/tag20.xml"/><Relationship Id="rId12" Type="http://schemas.openxmlformats.org/officeDocument/2006/relationships/tags" Target="../tags/tag19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tags" Target="../tags/tag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9.jpeg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1.png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18"/>
          <p:cNvSpPr txBox="1"/>
          <p:nvPr/>
        </p:nvSpPr>
        <p:spPr>
          <a:xfrm>
            <a:off x="3771900" y="2061845"/>
            <a:ext cx="450977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4500" dirty="0" smtClean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第1章</a:t>
            </a:r>
            <a:endParaRPr sz="4500" dirty="0" smtClean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 CN Medium" panose="020B0600000000000000" pitchFamily="34" charset="-122"/>
            </a:endParaRPr>
          </a:p>
          <a:p>
            <a:pPr algn="ctr"/>
            <a:r>
              <a:rPr sz="4500" dirty="0" smtClean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 软件测试基础</a:t>
            </a:r>
            <a:endParaRPr sz="4500" dirty="0" smtClean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 CN Medium" panose="020B0600000000000000" pitchFamily="34" charset="-122"/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8326755" y="45720"/>
            <a:ext cx="4194810" cy="701040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省课程思政示范课程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73742852" name="图片 5" descr="95421d9d062cb905818b90b915b0d0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" y="-26352"/>
            <a:ext cx="5269230" cy="125285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2998470" y="3933825"/>
          <a:ext cx="671766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645"/>
                <a:gridCol w="5240020"/>
              </a:tblGrid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课名</a:t>
                      </a:r>
                      <a:endParaRPr lang="zh-CN" altLang="en-US" sz="24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软件测试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专业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高职软件技术专业</a:t>
                      </a:r>
                      <a:endParaRPr lang="zh-CN" altLang="en-US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年级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大二年级</a:t>
                      </a:r>
                      <a:endParaRPr lang="zh-CN" altLang="en-US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教材版本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《软件测试》人民邮电出版社</a:t>
                      </a:r>
                      <a:endParaRPr lang="zh-CN" altLang="en-US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主讲教师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梁英坚副教授</a:t>
                      </a:r>
                      <a:endParaRPr lang="zh-CN" altLang="en-US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308" y="57275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Target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1847206" y="1949228"/>
            <a:ext cx="7920001" cy="688075"/>
            <a:chOff x="978872" y="1800500"/>
            <a:chExt cx="6018237" cy="515937"/>
          </a:xfrm>
        </p:grpSpPr>
        <p:sp>
          <p:nvSpPr>
            <p:cNvPr id="81" name="Pentagon 3"/>
            <p:cNvSpPr/>
            <p:nvPr/>
          </p:nvSpPr>
          <p:spPr bwMode="auto">
            <a:xfrm>
              <a:off x="978872" y="1800500"/>
              <a:ext cx="6018237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了解软件生命周期的划分，能够</a:t>
              </a:r>
              <a:r>
                <a:rPr lang="zh-CN" altLang="en-US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描述软</a:t>
              </a:r>
              <a:r>
                <a:rPr lang="zh-CN" altLang="en-US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件生命周期的6个阶段</a:t>
              </a:r>
              <a:endParaRPr lang="zh-CN" altLang="en-US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MH_Others_1"/>
            <p:cNvSpPr/>
            <p:nvPr/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852295" y="2819400"/>
            <a:ext cx="7920000" cy="685800"/>
            <a:chOff x="978872" y="2570437"/>
            <a:chExt cx="5437064" cy="514350"/>
          </a:xfrm>
        </p:grpSpPr>
        <p:sp>
          <p:nvSpPr>
            <p:cNvPr id="84" name="Pentagon 5"/>
            <p:cNvSpPr/>
            <p:nvPr/>
          </p:nvSpPr>
          <p:spPr bwMode="auto">
            <a:xfrm>
              <a:off x="978872" y="257043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熟悉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5个典型的软件开发模型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，能够</a:t>
              </a:r>
              <a:r>
                <a:rPr lang="zh-CN" altLang="en-US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区分这5个软件开发模型</a:t>
              </a:r>
              <a:endParaRPr lang="zh-CN" altLang="en-US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5" name="MH_Others_1"/>
            <p:cNvSpPr/>
            <p:nvPr/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52295" y="3717290"/>
            <a:ext cx="7920000" cy="688340"/>
            <a:chOff x="978872" y="1800500"/>
            <a:chExt cx="5471124" cy="515937"/>
          </a:xfrm>
        </p:grpSpPr>
        <p:sp>
          <p:nvSpPr>
            <p:cNvPr id="3" name="Pentagon 3"/>
            <p:cNvSpPr/>
            <p:nvPr/>
          </p:nvSpPr>
          <p:spPr bwMode="auto">
            <a:xfrm>
              <a:off x="978872" y="1800500"/>
              <a:ext cx="5471124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buClrTx/>
                <a:buSzTx/>
                <a:buFontTx/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了解软件质量的概述，</a:t>
              </a:r>
              <a:r>
                <a:rPr lang="zh-CN" altLang="en-US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能够</a:t>
              </a:r>
              <a:r>
                <a: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描述什么是</a:t>
              </a:r>
              <a:r>
                <a:rPr lang="zh-CN" altLang="en-US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软件质量</a:t>
              </a:r>
              <a:endParaRPr lang="zh-CN" altLang="en-US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4" name="MH_Others_1"/>
            <p:cNvSpPr/>
            <p:nvPr/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857375" y="4587240"/>
            <a:ext cx="7920000" cy="685800"/>
            <a:chOff x="978872" y="2570437"/>
            <a:chExt cx="5437064" cy="514350"/>
          </a:xfrm>
        </p:grpSpPr>
        <p:sp>
          <p:nvSpPr>
            <p:cNvPr id="6" name="Pentagon 5"/>
            <p:cNvSpPr/>
            <p:nvPr/>
          </p:nvSpPr>
          <p:spPr bwMode="auto">
            <a:xfrm>
              <a:off x="978872" y="257043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buClrTx/>
                <a:buSzTx/>
                <a:buFontTx/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了解软件缺陷产生的原因，能够</a:t>
              </a:r>
              <a:r>
                <a:rPr lang="zh-CN" altLang="en-US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描述</a:t>
              </a:r>
              <a:r>
                <a:rPr lang="zh-CN" altLang="en-US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软件缺陷产生的5个主要原因</a:t>
              </a:r>
              <a:endParaRPr lang="zh-CN" altLang="en-US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7" name="MH_Others_1"/>
            <p:cNvSpPr/>
            <p:nvPr/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308" y="57275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Target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1847206" y="1949228"/>
            <a:ext cx="7920000" cy="688075"/>
            <a:chOff x="978872" y="1800500"/>
            <a:chExt cx="5471124" cy="515937"/>
          </a:xfrm>
        </p:grpSpPr>
        <p:sp>
          <p:nvSpPr>
            <p:cNvPr id="81" name="Pentagon 3"/>
            <p:cNvSpPr/>
            <p:nvPr/>
          </p:nvSpPr>
          <p:spPr bwMode="auto">
            <a:xfrm>
              <a:off x="978872" y="1800500"/>
              <a:ext cx="5471124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熟悉软件缺陷的分类，能够</a:t>
              </a:r>
              <a:r>
                <a:rPr lang="zh-CN" altLang="en-US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从不同角度归纳</a:t>
              </a:r>
              <a:r>
                <a:rPr lang="zh-CN" altLang="en-US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软件缺陷的分类</a:t>
              </a:r>
              <a:endParaRPr lang="zh-CN" altLang="en-US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MH_Others_1"/>
            <p:cNvSpPr/>
            <p:nvPr/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852295" y="2819400"/>
            <a:ext cx="7920000" cy="685800"/>
            <a:chOff x="978872" y="2570437"/>
            <a:chExt cx="5437064" cy="514350"/>
          </a:xfrm>
        </p:grpSpPr>
        <p:sp>
          <p:nvSpPr>
            <p:cNvPr id="84" name="Pentagon 5"/>
            <p:cNvSpPr/>
            <p:nvPr/>
          </p:nvSpPr>
          <p:spPr bwMode="auto">
            <a:xfrm>
              <a:off x="978872" y="257043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熟悉软件缺陷的处理流程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，</a:t>
              </a:r>
              <a:r>
                <a:rPr lang="zh-CN" altLang="en-US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能够</a:t>
              </a:r>
              <a:r>
                <a:rPr lang="zh-CN" altLang="en-US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归纳软件缺陷处理流程的</a:t>
              </a:r>
              <a:r>
                <a:rPr lang="zh-CN" altLang="en-US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每个环节的内容</a:t>
              </a:r>
              <a:endParaRPr lang="zh-CN" altLang="en-US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5" name="MH_Others_1"/>
            <p:cNvSpPr/>
            <p:nvPr/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52295" y="3717290"/>
            <a:ext cx="7920000" cy="688340"/>
            <a:chOff x="978872" y="1800500"/>
            <a:chExt cx="5471124" cy="515937"/>
          </a:xfrm>
        </p:grpSpPr>
        <p:sp>
          <p:nvSpPr>
            <p:cNvPr id="3" name="Pentagon 3"/>
            <p:cNvSpPr/>
            <p:nvPr/>
          </p:nvSpPr>
          <p:spPr bwMode="auto">
            <a:xfrm>
              <a:off x="978872" y="1800500"/>
              <a:ext cx="5471124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buClrTx/>
                <a:buSzTx/>
                <a:buFontTx/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了解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常见的软件缺陷管理工具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，能够</a:t>
              </a:r>
              <a:r>
                <a:rPr lang="zh-CN" altLang="en-US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列举3</a:t>
              </a:r>
              <a:r>
                <a: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个</a:t>
              </a:r>
              <a:r>
                <a:rPr lang="zh-CN" altLang="en-US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常见的</a:t>
              </a:r>
              <a:r>
                <a:rPr lang="zh-CN" altLang="en-US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软件缺陷管理工具</a:t>
              </a:r>
              <a:endParaRPr lang="zh-CN" altLang="en-US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4" name="MH_Others_1"/>
            <p:cNvSpPr/>
            <p:nvPr/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308" y="57275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思政目标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Target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>
            <p:custDataLst>
              <p:tags r:id="rId1"/>
            </p:custDataLst>
          </p:nvPr>
        </p:nvGrpSpPr>
        <p:grpSpPr>
          <a:xfrm>
            <a:off x="1847206" y="2810288"/>
            <a:ext cx="7920000" cy="688075"/>
            <a:chOff x="978872" y="1800500"/>
            <a:chExt cx="5471124" cy="515937"/>
          </a:xfrm>
        </p:grpSpPr>
        <p:sp>
          <p:nvSpPr>
            <p:cNvPr id="81" name="Pentagon 3"/>
            <p:cNvSpPr/>
            <p:nvPr>
              <p:custDataLst>
                <p:tags r:id="rId2"/>
              </p:custDataLst>
            </p:nvPr>
          </p:nvSpPr>
          <p:spPr bwMode="auto">
            <a:xfrm>
              <a:off x="978872" y="1800500"/>
              <a:ext cx="5471124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r>
                <a:rPr lang="zh-CN" altLang="en-US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激发学生的爱国热情和专业课学习的积极性</a:t>
              </a:r>
              <a:endParaRPr lang="zh-CN" altLang="en-US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MH_Others_1"/>
            <p:cNvSpPr/>
            <p:nvPr>
              <p:custDataLst>
                <p:tags r:id="rId3"/>
              </p:custDataLst>
            </p:nvPr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4"/>
            </p:custDataLst>
          </p:nvPr>
        </p:nvGrpSpPr>
        <p:grpSpPr>
          <a:xfrm>
            <a:off x="1857375" y="1942465"/>
            <a:ext cx="7920000" cy="685800"/>
            <a:chOff x="978872" y="2570437"/>
            <a:chExt cx="5437064" cy="514350"/>
          </a:xfrm>
        </p:grpSpPr>
        <p:sp>
          <p:nvSpPr>
            <p:cNvPr id="6" name="Pentagon 5"/>
            <p:cNvSpPr/>
            <p:nvPr>
              <p:custDataLst>
                <p:tags r:id="rId5"/>
              </p:custDataLst>
            </p:nvPr>
          </p:nvSpPr>
          <p:spPr bwMode="auto">
            <a:xfrm>
              <a:off x="978872" y="257043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buClrTx/>
                <a:buSzTx/>
                <a:buFontTx/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r>
                <a:rPr lang="zh-CN" altLang="en-US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坚定学生的中国自信</a:t>
              </a:r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7" name="MH_Others_1"/>
            <p:cNvSpPr/>
            <p:nvPr>
              <p:custDataLst>
                <p:tags r:id="rId6"/>
              </p:custDataLst>
            </p:nvPr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671292" y="572758"/>
            <a:ext cx="3911746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章节概述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Summary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35"/>
          <p:cNvSpPr txBox="1">
            <a:spLocks noChangeArrowheads="1"/>
          </p:cNvSpPr>
          <p:nvPr/>
        </p:nvSpPr>
        <p:spPr bwMode="auto">
          <a:xfrm>
            <a:off x="1631106" y="2205504"/>
            <a:ext cx="9039080" cy="1967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 anchor="t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现在已经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步入了</a:t>
            </a:r>
            <a:r>
              <a:rPr lang="zh-CN" altLang="en-US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“智能化时代”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人们的工作与生活已经离不开软件，每天都会与各种各样的软件打交道。软件与其他产品一样都有质量要求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要想保证</a:t>
            </a:r>
            <a:r>
              <a:rPr lang="zh-CN" altLang="en-US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软件产品的质量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，除了要求开发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严格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遵守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软件开发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规范外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最重要的手段就是软件测试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。本章将针对</a:t>
            </a:r>
            <a:r>
              <a:rPr lang="zh-CN" altLang="en-US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软件与软件测试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的基础知识进行讲解。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167120" y="1845310"/>
            <a:ext cx="5080000" cy="3810635"/>
          </a:xfrm>
          <a:prstGeom prst="rect">
            <a:avLst/>
          </a:prstGeom>
        </p:spPr>
        <p:txBody>
          <a:bodyPr>
            <a:noAutofit/>
          </a:bodyPr>
          <a:p>
            <a:pPr marL="0" indent="203200" algn="l"/>
            <a:r>
              <a:rPr lang="en-US" altLang="zh-CN" b="0" i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b="0" i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</a:t>
            </a:r>
            <a:r>
              <a:rPr lang="en-US" altLang="zh-CN" b="0" i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29</a:t>
            </a:r>
            <a:r>
              <a:rPr lang="zh-CN" altLang="en-US" b="0" i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日</a:t>
            </a:r>
            <a:r>
              <a:rPr lang="en-US" altLang="zh-CN" b="0" i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b="0" i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时</a:t>
            </a:r>
            <a:r>
              <a:rPr lang="en-US" altLang="zh-CN" b="0" i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31</a:t>
            </a:r>
            <a:r>
              <a:rPr lang="zh-CN" altLang="en-US" b="0" i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分，我国在西昌卫星发射中心用长征三号乙</a:t>
            </a:r>
            <a:r>
              <a:rPr lang="en-US" altLang="zh-CN" b="0" i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Y110</a:t>
            </a:r>
            <a:r>
              <a:rPr lang="zh-CN" altLang="en-US" b="0" i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运载火箭，成功将行星探测工程天问二号探测器发射升空。火箭飞行约</a:t>
            </a:r>
            <a:r>
              <a:rPr lang="en-US" altLang="zh-CN" b="0" i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18</a:t>
            </a:r>
            <a:r>
              <a:rPr lang="zh-CN" altLang="en-US" b="0" i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分钟后，将探测器送入地球至小行星</a:t>
            </a:r>
            <a:r>
              <a:rPr lang="en-US" altLang="zh-CN" b="0" i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2016HO3</a:t>
            </a:r>
            <a:r>
              <a:rPr lang="zh-CN" altLang="en-US" b="0" i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转移轨道。此后，探测器太阳翼正常展开，发射任务取得圆满成功。</a:t>
            </a:r>
            <a:endParaRPr lang="zh-CN" altLang="en-US" b="0" i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1"/>
          <a:stretch>
            <a:fillRect/>
          </a:stretch>
        </p:blipFill>
        <p:spPr>
          <a:xfrm>
            <a:off x="1631315" y="1845310"/>
            <a:ext cx="4182745" cy="4585335"/>
          </a:xfrm>
          <a:prstGeom prst="rect">
            <a:avLst/>
          </a:prstGeom>
        </p:spPr>
      </p:pic>
      <p:sp>
        <p:nvSpPr>
          <p:cNvPr id="15" name="Text Placeholder 4"/>
          <p:cNvSpPr txBox="1"/>
          <p:nvPr/>
        </p:nvSpPr>
        <p:spPr>
          <a:xfrm>
            <a:off x="983712" y="572758"/>
            <a:ext cx="3911746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课程导入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Summary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37863" y="572758"/>
            <a:ext cx="3007988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119265" y="1933199"/>
            <a:ext cx="1192190" cy="613062"/>
            <a:chOff x="2215144" y="982844"/>
            <a:chExt cx="1244730" cy="842780"/>
          </a:xfrm>
        </p:grpSpPr>
        <p:sp>
          <p:nvSpPr>
            <p:cNvPr id="46" name="平行四边形 45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文本框 9"/>
            <p:cNvSpPr txBox="1"/>
            <p:nvPr/>
          </p:nvSpPr>
          <p:spPr>
            <a:xfrm>
              <a:off x="2393075" y="1005670"/>
              <a:ext cx="1066799" cy="803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119265" y="2853597"/>
            <a:ext cx="1192190" cy="618406"/>
            <a:chOff x="2215144" y="2026500"/>
            <a:chExt cx="1244730" cy="850129"/>
          </a:xfrm>
        </p:grpSpPr>
        <p:sp>
          <p:nvSpPr>
            <p:cNvPr id="49" name="平行四边形 48"/>
            <p:cNvSpPr/>
            <p:nvPr/>
          </p:nvSpPr>
          <p:spPr>
            <a:xfrm>
              <a:off x="2215144" y="203384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文本框 10"/>
            <p:cNvSpPr txBox="1"/>
            <p:nvPr/>
          </p:nvSpPr>
          <p:spPr>
            <a:xfrm>
              <a:off x="2393075" y="2026500"/>
              <a:ext cx="1066799" cy="803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024817" y="1911020"/>
            <a:ext cx="5142331" cy="613062"/>
            <a:chOff x="4315150" y="953426"/>
            <a:chExt cx="3857250" cy="540057"/>
          </a:xfrm>
        </p:grpSpPr>
        <p:sp>
          <p:nvSpPr>
            <p:cNvPr id="61" name="矩形 60"/>
            <p:cNvSpPr/>
            <p:nvPr/>
          </p:nvSpPr>
          <p:spPr>
            <a:xfrm>
              <a:off x="4841196" y="1036090"/>
              <a:ext cx="2827147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K Bold" panose="020B0800000000000000" pitchFamily="34" charset="-128"/>
                </a:rPr>
                <a:t>软件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K Bold" panose="020B0800000000000000" pitchFamily="34" charset="-128"/>
                </a:rPr>
                <a:t>概述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endParaRPr>
            </a:p>
          </p:txBody>
        </p:sp>
        <p:sp>
          <p:nvSpPr>
            <p:cNvPr id="62" name="平行四边形 61"/>
            <p:cNvSpPr/>
            <p:nvPr/>
          </p:nvSpPr>
          <p:spPr>
            <a:xfrm>
              <a:off x="4315150" y="953426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024817" y="2836771"/>
            <a:ext cx="5142331" cy="613062"/>
            <a:chOff x="4315150" y="1647579"/>
            <a:chExt cx="3857250" cy="540057"/>
          </a:xfrm>
        </p:grpSpPr>
        <p:sp>
          <p:nvSpPr>
            <p:cNvPr id="64" name="矩形 63"/>
            <p:cNvSpPr/>
            <p:nvPr/>
          </p:nvSpPr>
          <p:spPr>
            <a:xfrm>
              <a:off x="4841196" y="1730243"/>
              <a:ext cx="2827147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K Bold" panose="020B0800000000000000" pitchFamily="34" charset="-128"/>
                </a:rPr>
                <a:t>软件</a:t>
              </a:r>
              <a:r>
                <a:rPr lang="zh-CN" altLang="en-US" sz="20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K Bold" panose="020B0800000000000000" pitchFamily="34" charset="-128"/>
                </a:rPr>
                <a:t>缺陷管理</a:t>
              </a:r>
              <a:endParaRPr lang="zh-CN" altLang="en-US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endParaRPr>
            </a:p>
          </p:txBody>
        </p:sp>
        <p:sp>
          <p:nvSpPr>
            <p:cNvPr id="65" name="平行四边形 64"/>
            <p:cNvSpPr/>
            <p:nvPr/>
          </p:nvSpPr>
          <p:spPr>
            <a:xfrm>
              <a:off x="4315150" y="1647579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3970118" y="3014256"/>
            <a:ext cx="6733001" cy="82994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软件</a:t>
            </a:r>
            <a:r>
              <a:rPr lang="zh-CN" altLang="en-US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概述</a:t>
            </a:r>
            <a:endParaRPr lang="en-GB" altLang="zh-CN" sz="4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13" name="椭圆形标注 12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5935354" y="3213770"/>
            <a:ext cx="5669299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了解软件生命周期的划分，能够描述</a:t>
            </a:r>
            <a:r>
              <a:rPr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软件生命周期的6个阶段</a:t>
            </a:r>
            <a:endParaRPr lang="zh-CN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52110" y="3540125"/>
            <a:ext cx="405130" cy="405130"/>
            <a:chOff x="8881" y="4685"/>
            <a:chExt cx="638" cy="638"/>
          </a:xfrm>
        </p:grpSpPr>
        <p:sp>
          <p:nvSpPr>
            <p:cNvPr id="18" name="椭圆 17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1.1.1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软件生命周期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1.1.1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软件生命周期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35"/>
          <p:cNvSpPr txBox="1">
            <a:spLocks noChangeArrowheads="1"/>
          </p:cNvSpPr>
          <p:nvPr/>
        </p:nvSpPr>
        <p:spPr bwMode="auto">
          <a:xfrm>
            <a:off x="982767" y="1270164"/>
            <a:ext cx="10441160" cy="67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通常，可将</a:t>
            </a:r>
            <a:r>
              <a:rPr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软件生命周期</a:t>
            </a:r>
            <a:r>
              <a:rPr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划分为</a:t>
            </a:r>
            <a:r>
              <a:rPr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6个阶段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1329177" y="2556680"/>
            <a:ext cx="1015751" cy="1015751"/>
          </a:xfrm>
          <a:custGeom>
            <a:avLst/>
            <a:gdLst>
              <a:gd name="connsiteX0" fmla="*/ 0 w 1015751"/>
              <a:gd name="connsiteY0" fmla="*/ 507876 h 1015751"/>
              <a:gd name="connsiteX1" fmla="*/ 507876 w 1015751"/>
              <a:gd name="connsiteY1" fmla="*/ 0 h 1015751"/>
              <a:gd name="connsiteX2" fmla="*/ 1015752 w 1015751"/>
              <a:gd name="connsiteY2" fmla="*/ 507876 h 1015751"/>
              <a:gd name="connsiteX3" fmla="*/ 507876 w 1015751"/>
              <a:gd name="connsiteY3" fmla="*/ 1015752 h 1015751"/>
              <a:gd name="connsiteX4" fmla="*/ 0 w 1015751"/>
              <a:gd name="connsiteY4" fmla="*/ 507876 h 101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5751" h="1015751">
                <a:moveTo>
                  <a:pt x="0" y="507876"/>
                </a:moveTo>
                <a:cubicBezTo>
                  <a:pt x="0" y="227384"/>
                  <a:pt x="227384" y="0"/>
                  <a:pt x="507876" y="0"/>
                </a:cubicBezTo>
                <a:cubicBezTo>
                  <a:pt x="788368" y="0"/>
                  <a:pt x="1015752" y="227384"/>
                  <a:pt x="1015752" y="507876"/>
                </a:cubicBezTo>
                <a:cubicBezTo>
                  <a:pt x="1015752" y="788368"/>
                  <a:pt x="788368" y="1015752"/>
                  <a:pt x="507876" y="1015752"/>
                </a:cubicBezTo>
                <a:cubicBezTo>
                  <a:pt x="227384" y="1015752"/>
                  <a:pt x="0" y="788368"/>
                  <a:pt x="0" y="507876"/>
                </a:cubicBezTo>
                <a:close/>
              </a:path>
            </a:pathLst>
          </a:custGeom>
          <a:solidFill>
            <a:srgbClr val="0075C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4153" tIns="174153" rIns="174153" bIns="174153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kern="1200" dirty="0" smtClean="0"/>
              <a:t>问题定义</a:t>
            </a:r>
            <a:endParaRPr lang="zh-CN" altLang="en-US" sz="2000" b="1" kern="1200" dirty="0"/>
          </a:p>
        </p:txBody>
      </p:sp>
      <p:sp>
        <p:nvSpPr>
          <p:cNvPr id="6" name="任意多边形 5"/>
          <p:cNvSpPr/>
          <p:nvPr/>
        </p:nvSpPr>
        <p:spPr>
          <a:xfrm>
            <a:off x="2943961" y="2556680"/>
            <a:ext cx="1015751" cy="1015751"/>
          </a:xfrm>
          <a:custGeom>
            <a:avLst/>
            <a:gdLst>
              <a:gd name="connsiteX0" fmla="*/ 0 w 1015751"/>
              <a:gd name="connsiteY0" fmla="*/ 507876 h 1015751"/>
              <a:gd name="connsiteX1" fmla="*/ 507876 w 1015751"/>
              <a:gd name="connsiteY1" fmla="*/ 0 h 1015751"/>
              <a:gd name="connsiteX2" fmla="*/ 1015752 w 1015751"/>
              <a:gd name="connsiteY2" fmla="*/ 507876 h 1015751"/>
              <a:gd name="connsiteX3" fmla="*/ 507876 w 1015751"/>
              <a:gd name="connsiteY3" fmla="*/ 1015752 h 1015751"/>
              <a:gd name="connsiteX4" fmla="*/ 0 w 1015751"/>
              <a:gd name="connsiteY4" fmla="*/ 507876 h 101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5751" h="1015751">
                <a:moveTo>
                  <a:pt x="0" y="507876"/>
                </a:moveTo>
                <a:cubicBezTo>
                  <a:pt x="0" y="227384"/>
                  <a:pt x="227384" y="0"/>
                  <a:pt x="507876" y="0"/>
                </a:cubicBezTo>
                <a:cubicBezTo>
                  <a:pt x="788368" y="0"/>
                  <a:pt x="1015752" y="227384"/>
                  <a:pt x="1015752" y="507876"/>
                </a:cubicBezTo>
                <a:cubicBezTo>
                  <a:pt x="1015752" y="788368"/>
                  <a:pt x="788368" y="1015752"/>
                  <a:pt x="507876" y="1015752"/>
                </a:cubicBezTo>
                <a:cubicBezTo>
                  <a:pt x="227384" y="1015752"/>
                  <a:pt x="0" y="788368"/>
                  <a:pt x="0" y="507876"/>
                </a:cubicBezTo>
                <a:close/>
              </a:path>
            </a:pathLst>
          </a:custGeom>
          <a:solidFill>
            <a:srgbClr val="0075C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4153" tIns="174153" rIns="174153" bIns="174153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kern="1200" dirty="0" smtClean="0"/>
              <a:t>需求分析</a:t>
            </a:r>
            <a:endParaRPr lang="zh-CN" altLang="en-US" sz="2000" b="1" kern="1200" dirty="0"/>
          </a:p>
        </p:txBody>
      </p:sp>
      <p:sp>
        <p:nvSpPr>
          <p:cNvPr id="8" name="任意多边形 7"/>
          <p:cNvSpPr/>
          <p:nvPr/>
        </p:nvSpPr>
        <p:spPr>
          <a:xfrm>
            <a:off x="4558745" y="2556679"/>
            <a:ext cx="1015751" cy="1015751"/>
          </a:xfrm>
          <a:custGeom>
            <a:avLst/>
            <a:gdLst>
              <a:gd name="connsiteX0" fmla="*/ 0 w 1015751"/>
              <a:gd name="connsiteY0" fmla="*/ 507876 h 1015751"/>
              <a:gd name="connsiteX1" fmla="*/ 507876 w 1015751"/>
              <a:gd name="connsiteY1" fmla="*/ 0 h 1015751"/>
              <a:gd name="connsiteX2" fmla="*/ 1015752 w 1015751"/>
              <a:gd name="connsiteY2" fmla="*/ 507876 h 1015751"/>
              <a:gd name="connsiteX3" fmla="*/ 507876 w 1015751"/>
              <a:gd name="connsiteY3" fmla="*/ 1015752 h 1015751"/>
              <a:gd name="connsiteX4" fmla="*/ 0 w 1015751"/>
              <a:gd name="connsiteY4" fmla="*/ 507876 h 101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5751" h="1015751">
                <a:moveTo>
                  <a:pt x="0" y="507876"/>
                </a:moveTo>
                <a:cubicBezTo>
                  <a:pt x="0" y="227384"/>
                  <a:pt x="227384" y="0"/>
                  <a:pt x="507876" y="0"/>
                </a:cubicBezTo>
                <a:cubicBezTo>
                  <a:pt x="788368" y="0"/>
                  <a:pt x="1015752" y="227384"/>
                  <a:pt x="1015752" y="507876"/>
                </a:cubicBezTo>
                <a:cubicBezTo>
                  <a:pt x="1015752" y="788368"/>
                  <a:pt x="788368" y="1015752"/>
                  <a:pt x="507876" y="1015752"/>
                </a:cubicBezTo>
                <a:cubicBezTo>
                  <a:pt x="227384" y="1015752"/>
                  <a:pt x="0" y="788368"/>
                  <a:pt x="0" y="507876"/>
                </a:cubicBezTo>
                <a:close/>
              </a:path>
            </a:pathLst>
          </a:custGeom>
          <a:solidFill>
            <a:srgbClr val="0075C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4153" tIns="174153" rIns="174153" bIns="174153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kern="1200" dirty="0" smtClean="0"/>
              <a:t>软件设计</a:t>
            </a:r>
            <a:endParaRPr lang="zh-CN" altLang="en-US" sz="2000" b="1" kern="1200" dirty="0"/>
          </a:p>
        </p:txBody>
      </p:sp>
      <p:sp>
        <p:nvSpPr>
          <p:cNvPr id="10" name="任意多边形 9"/>
          <p:cNvSpPr/>
          <p:nvPr/>
        </p:nvSpPr>
        <p:spPr>
          <a:xfrm>
            <a:off x="6173529" y="2576080"/>
            <a:ext cx="1015751" cy="1015751"/>
          </a:xfrm>
          <a:custGeom>
            <a:avLst/>
            <a:gdLst>
              <a:gd name="connsiteX0" fmla="*/ 0 w 1015751"/>
              <a:gd name="connsiteY0" fmla="*/ 507876 h 1015751"/>
              <a:gd name="connsiteX1" fmla="*/ 507876 w 1015751"/>
              <a:gd name="connsiteY1" fmla="*/ 0 h 1015751"/>
              <a:gd name="connsiteX2" fmla="*/ 1015752 w 1015751"/>
              <a:gd name="connsiteY2" fmla="*/ 507876 h 1015751"/>
              <a:gd name="connsiteX3" fmla="*/ 507876 w 1015751"/>
              <a:gd name="connsiteY3" fmla="*/ 1015752 h 1015751"/>
              <a:gd name="connsiteX4" fmla="*/ 0 w 1015751"/>
              <a:gd name="connsiteY4" fmla="*/ 507876 h 101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5751" h="1015751">
                <a:moveTo>
                  <a:pt x="0" y="507876"/>
                </a:moveTo>
                <a:cubicBezTo>
                  <a:pt x="0" y="227384"/>
                  <a:pt x="227384" y="0"/>
                  <a:pt x="507876" y="0"/>
                </a:cubicBezTo>
                <a:cubicBezTo>
                  <a:pt x="788368" y="0"/>
                  <a:pt x="1015752" y="227384"/>
                  <a:pt x="1015752" y="507876"/>
                </a:cubicBezTo>
                <a:cubicBezTo>
                  <a:pt x="1015752" y="788368"/>
                  <a:pt x="788368" y="1015752"/>
                  <a:pt x="507876" y="1015752"/>
                </a:cubicBezTo>
                <a:cubicBezTo>
                  <a:pt x="227384" y="1015752"/>
                  <a:pt x="0" y="788368"/>
                  <a:pt x="0" y="507876"/>
                </a:cubicBezTo>
                <a:close/>
              </a:path>
            </a:pathLst>
          </a:custGeom>
          <a:solidFill>
            <a:srgbClr val="0075C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4153" tIns="174153" rIns="174153" bIns="174153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kern="1200" dirty="0" smtClean="0"/>
              <a:t>软件开发</a:t>
            </a:r>
            <a:endParaRPr lang="zh-CN" altLang="en-US" sz="2000" b="1" kern="1200" dirty="0"/>
          </a:p>
        </p:txBody>
      </p:sp>
      <p:sp>
        <p:nvSpPr>
          <p:cNvPr id="12" name="任意多边形 11"/>
          <p:cNvSpPr/>
          <p:nvPr/>
        </p:nvSpPr>
        <p:spPr>
          <a:xfrm>
            <a:off x="7788313" y="2576080"/>
            <a:ext cx="1015751" cy="1015751"/>
          </a:xfrm>
          <a:custGeom>
            <a:avLst/>
            <a:gdLst>
              <a:gd name="connsiteX0" fmla="*/ 0 w 1015751"/>
              <a:gd name="connsiteY0" fmla="*/ 507876 h 1015751"/>
              <a:gd name="connsiteX1" fmla="*/ 507876 w 1015751"/>
              <a:gd name="connsiteY1" fmla="*/ 0 h 1015751"/>
              <a:gd name="connsiteX2" fmla="*/ 1015752 w 1015751"/>
              <a:gd name="connsiteY2" fmla="*/ 507876 h 1015751"/>
              <a:gd name="connsiteX3" fmla="*/ 507876 w 1015751"/>
              <a:gd name="connsiteY3" fmla="*/ 1015752 h 1015751"/>
              <a:gd name="connsiteX4" fmla="*/ 0 w 1015751"/>
              <a:gd name="connsiteY4" fmla="*/ 507876 h 101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5751" h="1015751">
                <a:moveTo>
                  <a:pt x="0" y="507876"/>
                </a:moveTo>
                <a:cubicBezTo>
                  <a:pt x="0" y="227384"/>
                  <a:pt x="227384" y="0"/>
                  <a:pt x="507876" y="0"/>
                </a:cubicBezTo>
                <a:cubicBezTo>
                  <a:pt x="788368" y="0"/>
                  <a:pt x="1015752" y="227384"/>
                  <a:pt x="1015752" y="507876"/>
                </a:cubicBezTo>
                <a:cubicBezTo>
                  <a:pt x="1015752" y="788368"/>
                  <a:pt x="788368" y="1015752"/>
                  <a:pt x="507876" y="1015752"/>
                </a:cubicBezTo>
                <a:cubicBezTo>
                  <a:pt x="227384" y="1015752"/>
                  <a:pt x="0" y="788368"/>
                  <a:pt x="0" y="507876"/>
                </a:cubicBezTo>
                <a:close/>
              </a:path>
            </a:pathLst>
          </a:custGeom>
          <a:solidFill>
            <a:srgbClr val="0075C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4153" tIns="174153" rIns="174153" bIns="174153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kern="1200" dirty="0" smtClean="0"/>
              <a:t>软件测试</a:t>
            </a:r>
            <a:endParaRPr lang="zh-CN" altLang="en-US" sz="2000" b="1" kern="1200" dirty="0"/>
          </a:p>
        </p:txBody>
      </p:sp>
      <p:sp>
        <p:nvSpPr>
          <p:cNvPr id="13" name="任意多边形 12"/>
          <p:cNvSpPr/>
          <p:nvPr/>
        </p:nvSpPr>
        <p:spPr>
          <a:xfrm>
            <a:off x="2401570" y="2893060"/>
            <a:ext cx="495935" cy="342900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19" name="任意多边形 18"/>
          <p:cNvSpPr/>
          <p:nvPr/>
        </p:nvSpPr>
        <p:spPr>
          <a:xfrm>
            <a:off x="9403097" y="2565919"/>
            <a:ext cx="1015751" cy="1015751"/>
          </a:xfrm>
          <a:custGeom>
            <a:avLst/>
            <a:gdLst>
              <a:gd name="connsiteX0" fmla="*/ 0 w 1015751"/>
              <a:gd name="connsiteY0" fmla="*/ 507876 h 1015751"/>
              <a:gd name="connsiteX1" fmla="*/ 507876 w 1015751"/>
              <a:gd name="connsiteY1" fmla="*/ 0 h 1015751"/>
              <a:gd name="connsiteX2" fmla="*/ 1015752 w 1015751"/>
              <a:gd name="connsiteY2" fmla="*/ 507876 h 1015751"/>
              <a:gd name="connsiteX3" fmla="*/ 507876 w 1015751"/>
              <a:gd name="connsiteY3" fmla="*/ 1015752 h 1015751"/>
              <a:gd name="connsiteX4" fmla="*/ 0 w 1015751"/>
              <a:gd name="connsiteY4" fmla="*/ 507876 h 101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5751" h="1015751">
                <a:moveTo>
                  <a:pt x="0" y="507876"/>
                </a:moveTo>
                <a:cubicBezTo>
                  <a:pt x="0" y="227384"/>
                  <a:pt x="227384" y="0"/>
                  <a:pt x="507876" y="0"/>
                </a:cubicBezTo>
                <a:cubicBezTo>
                  <a:pt x="788368" y="0"/>
                  <a:pt x="1015752" y="227384"/>
                  <a:pt x="1015752" y="507876"/>
                </a:cubicBezTo>
                <a:cubicBezTo>
                  <a:pt x="1015752" y="788368"/>
                  <a:pt x="788368" y="1015752"/>
                  <a:pt x="507876" y="1015752"/>
                </a:cubicBezTo>
                <a:cubicBezTo>
                  <a:pt x="227384" y="1015752"/>
                  <a:pt x="0" y="788368"/>
                  <a:pt x="0" y="507876"/>
                </a:cubicBezTo>
                <a:close/>
              </a:path>
            </a:pathLst>
          </a:custGeom>
          <a:solidFill>
            <a:srgbClr val="0075C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4153" tIns="174153" rIns="174153" bIns="174153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kern="1200" dirty="0" smtClean="0"/>
              <a:t>软件维护</a:t>
            </a:r>
            <a:endParaRPr lang="zh-CN" altLang="en-US" sz="2000" b="1" kern="1200" dirty="0"/>
          </a:p>
        </p:txBody>
      </p:sp>
      <p:sp>
        <p:nvSpPr>
          <p:cNvPr id="22" name="任意多边形 21"/>
          <p:cNvSpPr/>
          <p:nvPr/>
        </p:nvSpPr>
        <p:spPr>
          <a:xfrm>
            <a:off x="4016461" y="2912547"/>
            <a:ext cx="496800" cy="342816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23" name="任意多边形 22"/>
          <p:cNvSpPr/>
          <p:nvPr/>
        </p:nvSpPr>
        <p:spPr>
          <a:xfrm>
            <a:off x="5631245" y="2912547"/>
            <a:ext cx="496800" cy="342816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24" name="任意多边形 23"/>
          <p:cNvSpPr/>
          <p:nvPr/>
        </p:nvSpPr>
        <p:spPr>
          <a:xfrm>
            <a:off x="7246029" y="2912547"/>
            <a:ext cx="496800" cy="342816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26" name="任意多边形 25"/>
          <p:cNvSpPr/>
          <p:nvPr/>
        </p:nvSpPr>
        <p:spPr>
          <a:xfrm>
            <a:off x="8860813" y="2912547"/>
            <a:ext cx="496800" cy="342816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13" name="椭圆形标注 12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5935354" y="3213770"/>
            <a:ext cx="5669299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熟悉</a:t>
            </a:r>
            <a:r>
              <a:rPr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5个典型的软件开发模型</a:t>
            </a:r>
            <a:r>
              <a: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，能够区分这5个软件开发模型</a:t>
            </a:r>
            <a:endParaRPr lang="zh-CN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52110" y="3540125"/>
            <a:ext cx="405130" cy="405130"/>
            <a:chOff x="8881" y="4685"/>
            <a:chExt cx="638" cy="638"/>
          </a:xfrm>
        </p:grpSpPr>
        <p:sp>
          <p:nvSpPr>
            <p:cNvPr id="18" name="椭圆 17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软件开发模型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软件开发模型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35"/>
          <p:cNvSpPr txBox="1">
            <a:spLocks noChangeArrowheads="1"/>
          </p:cNvSpPr>
          <p:nvPr/>
        </p:nvSpPr>
        <p:spPr bwMode="auto">
          <a:xfrm>
            <a:off x="911012" y="838364"/>
            <a:ext cx="10441160" cy="1138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下面根据</a:t>
            </a:r>
            <a:r>
              <a:rPr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软件开发模型</a:t>
            </a:r>
            <a:r>
              <a:rPr lang="zh-CN" altLang="en-US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发展历史，</a:t>
            </a:r>
            <a:r>
              <a:rPr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r>
              <a:rPr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5个典型的开发模型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瀑布模型</a:t>
            </a:r>
            <a:endParaRPr sz="2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8975206" y="1597073"/>
            <a:ext cx="1778000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kern="1200" dirty="0" smtClean="0">
                <a:solidFill>
                  <a:schemeClr val="bg1"/>
                </a:solidFill>
              </a:rPr>
              <a:t>计划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8975206" y="2420033"/>
            <a:ext cx="1778000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kern="1200" dirty="0" smtClean="0">
                <a:solidFill>
                  <a:schemeClr val="bg1"/>
                </a:solidFill>
              </a:rPr>
              <a:t>需求分析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8975206" y="3242993"/>
            <a:ext cx="1778000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 smtClean="0">
                <a:solidFill>
                  <a:schemeClr val="bg1"/>
                </a:solidFill>
              </a:rPr>
              <a:t>软件设计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8975206" y="4065953"/>
            <a:ext cx="1778000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bg1"/>
                </a:solidFill>
              </a:rPr>
              <a:t>编码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8975206" y="4888913"/>
            <a:ext cx="1778000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bg1"/>
                </a:solidFill>
              </a:rPr>
              <a:t>测试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8975206" y="5711873"/>
            <a:ext cx="1778000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 smtClean="0">
                <a:solidFill>
                  <a:schemeClr val="bg1"/>
                </a:solidFill>
              </a:rPr>
              <a:t>运行维护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35" name="任意多边形 34"/>
          <p:cNvSpPr/>
          <p:nvPr/>
        </p:nvSpPr>
        <p:spPr>
          <a:xfrm rot="5400000">
            <a:off x="9720576" y="2140898"/>
            <a:ext cx="270270" cy="288000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36" name="任意多边形 35"/>
          <p:cNvSpPr/>
          <p:nvPr/>
        </p:nvSpPr>
        <p:spPr>
          <a:xfrm rot="5400000">
            <a:off x="9730735" y="2963858"/>
            <a:ext cx="270270" cy="288000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37" name="任意多边形 36"/>
          <p:cNvSpPr/>
          <p:nvPr/>
        </p:nvSpPr>
        <p:spPr>
          <a:xfrm rot="5400000">
            <a:off x="9740895" y="3786818"/>
            <a:ext cx="270270" cy="288000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38" name="任意多边形 37"/>
          <p:cNvSpPr/>
          <p:nvPr/>
        </p:nvSpPr>
        <p:spPr>
          <a:xfrm rot="5400000">
            <a:off x="9740895" y="4609778"/>
            <a:ext cx="270270" cy="288000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39" name="任意多边形 38"/>
          <p:cNvSpPr/>
          <p:nvPr/>
        </p:nvSpPr>
        <p:spPr>
          <a:xfrm rot="5400000">
            <a:off x="9745276" y="5446714"/>
            <a:ext cx="270270" cy="288000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944245" y="2061845"/>
            <a:ext cx="5726961" cy="243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瀑布模型的开发过程如右图所示。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瀑布模型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为整个项目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划分了清晰的检查点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，当一个阶段完成之后，只需要把全部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精力放在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后面的开发上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即可。这有利于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大型软件开发人员的组织管理及工具的使用与研究，可以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提高开发的效率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软件开发模型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35"/>
          <p:cNvSpPr txBox="1">
            <a:spLocks noChangeArrowheads="1"/>
          </p:cNvSpPr>
          <p:nvPr/>
        </p:nvSpPr>
        <p:spPr bwMode="auto">
          <a:xfrm>
            <a:off x="874182" y="1270164"/>
            <a:ext cx="10441160" cy="289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瀑布模型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按照线性方式进行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的，无法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适应用户的需求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变更，用户只能等到最后才能看到开发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成果，这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增加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了开发风险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。如果开发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人员与用户对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需求理解存在偏差，开发完成的最终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成果与用户想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要的成果可能会差之千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里。</a:t>
            </a:r>
            <a:endParaRPr lang="en-US" altLang="zh-CN" sz="200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对于现代软件来说，软件开发各阶段之间的关系大部分不会是线性的，很难使用瀑布模型开发软件，因此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瀑布模型不再适合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现代软件的开发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，已经被逐渐废弃。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软件开发模型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35"/>
          <p:cNvSpPr txBox="1">
            <a:spLocks noChangeArrowheads="1"/>
          </p:cNvSpPr>
          <p:nvPr/>
        </p:nvSpPr>
        <p:spPr bwMode="auto">
          <a:xfrm>
            <a:off x="874182" y="838364"/>
            <a:ext cx="10441160" cy="530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2.快速原型模型</a:t>
            </a:r>
            <a:endParaRPr lang="zh-CN" altLang="en-US" sz="2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951980" y="1630051"/>
            <a:ext cx="1778000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 smtClean="0">
                <a:solidFill>
                  <a:schemeClr val="bg1"/>
                </a:solidFill>
              </a:rPr>
              <a:t>需求分析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6951980" y="2506925"/>
            <a:ext cx="1778000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 smtClean="0">
                <a:solidFill>
                  <a:schemeClr val="bg1"/>
                </a:solidFill>
              </a:rPr>
              <a:t>构建原型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951980" y="3383799"/>
            <a:ext cx="1778000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 smtClean="0">
                <a:solidFill>
                  <a:schemeClr val="bg1"/>
                </a:solidFill>
              </a:rPr>
              <a:t>原型评价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6951980" y="4260673"/>
            <a:ext cx="1778000" cy="694930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 smtClean="0">
                <a:solidFill>
                  <a:schemeClr val="bg1"/>
                </a:solidFill>
              </a:rPr>
              <a:t>确定最终</a:t>
            </a:r>
            <a:endParaRPr lang="en-US" altLang="zh-CN" sz="2000" b="1" dirty="0" smtClean="0">
              <a:solidFill>
                <a:schemeClr val="bg1"/>
              </a:solidFill>
            </a:endParaRPr>
          </a:p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 smtClean="0">
                <a:solidFill>
                  <a:schemeClr val="bg1"/>
                </a:solidFill>
              </a:rPr>
              <a:t>需求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6951980" y="5297811"/>
            <a:ext cx="1778000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 smtClean="0">
                <a:solidFill>
                  <a:schemeClr val="bg1"/>
                </a:solidFill>
              </a:rPr>
              <a:t>软件开发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 rot="5400000">
            <a:off x="7685525" y="2190154"/>
            <a:ext cx="270270" cy="311651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13" name="任意多边形 12"/>
          <p:cNvSpPr/>
          <p:nvPr/>
        </p:nvSpPr>
        <p:spPr>
          <a:xfrm rot="5400000">
            <a:off x="7695684" y="3067028"/>
            <a:ext cx="270270" cy="311651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14" name="任意多边形 13"/>
          <p:cNvSpPr/>
          <p:nvPr/>
        </p:nvSpPr>
        <p:spPr>
          <a:xfrm rot="5400000">
            <a:off x="7705844" y="3943902"/>
            <a:ext cx="270270" cy="311651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15" name="任意多边形 14"/>
          <p:cNvSpPr/>
          <p:nvPr/>
        </p:nvSpPr>
        <p:spPr>
          <a:xfrm rot="5400000">
            <a:off x="7705844" y="4981042"/>
            <a:ext cx="270270" cy="311651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grpSp>
        <p:nvGrpSpPr>
          <p:cNvPr id="2" name="组合 1"/>
          <p:cNvGrpSpPr/>
          <p:nvPr/>
        </p:nvGrpSpPr>
        <p:grpSpPr>
          <a:xfrm>
            <a:off x="8770620" y="1897383"/>
            <a:ext cx="426720" cy="1753748"/>
            <a:chOff x="7112000" y="1825628"/>
            <a:chExt cx="589280" cy="1753748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7152640" y="3579376"/>
              <a:ext cx="548640" cy="0"/>
            </a:xfrm>
            <a:prstGeom prst="line">
              <a:avLst/>
            </a:prstGeom>
            <a:ln>
              <a:solidFill>
                <a:srgbClr val="0075CC"/>
              </a:solidFill>
              <a:prstDash val="sysDash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V="1">
              <a:off x="7701280" y="1825628"/>
              <a:ext cx="0" cy="1753748"/>
            </a:xfrm>
            <a:prstGeom prst="line">
              <a:avLst/>
            </a:prstGeom>
            <a:ln>
              <a:solidFill>
                <a:srgbClr val="0075CC"/>
              </a:solidFill>
              <a:prstDash val="sysDash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/>
          </p:nvCxnSpPr>
          <p:spPr>
            <a:xfrm flipH="1">
              <a:off x="7112000" y="1825628"/>
              <a:ext cx="589280" cy="0"/>
            </a:xfrm>
            <a:prstGeom prst="straightConnector1">
              <a:avLst/>
            </a:prstGeom>
            <a:ln>
              <a:solidFill>
                <a:srgbClr val="0075CC"/>
              </a:solidFill>
              <a:prstDash val="sysDash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/>
          <p:cNvSpPr txBox="1"/>
          <p:nvPr/>
        </p:nvSpPr>
        <p:spPr>
          <a:xfrm>
            <a:off x="9196705" y="2176780"/>
            <a:ext cx="551815" cy="13322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</a:rPr>
              <a:t>细化需求</a:t>
            </a:r>
            <a:endParaRPr lang="zh-CN" altLang="en-US" b="1" dirty="0" smtClean="0">
              <a:solidFill>
                <a:srgbClr val="0070C0"/>
              </a:solidFill>
            </a:endParaRPr>
          </a:p>
        </p:txBody>
      </p:sp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874395" y="1577975"/>
            <a:ext cx="5166995" cy="335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快速原型模型的开发过程如右图所示。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与瀑布模型相比，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原型模型规避了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需求不明确带来的风险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适用于不能预先确定需求的软件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。快速原型模型的关键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在于快速构建软件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原型，但准确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出软件原型存在一定的难度，此外，这种开发模型也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不利于开发人员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对产品进行扩展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软件开发模型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2240915" y="3213392"/>
            <a:ext cx="1645920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 smtClean="0">
                <a:solidFill>
                  <a:schemeClr val="bg1"/>
                </a:solidFill>
              </a:rPr>
              <a:t>需求分析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4378749" y="3213392"/>
            <a:ext cx="1607818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 smtClean="0">
                <a:solidFill>
                  <a:schemeClr val="bg1"/>
                </a:solidFill>
              </a:rPr>
              <a:t>软件设计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478481" y="3254032"/>
            <a:ext cx="1518916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bg1"/>
                </a:solidFill>
              </a:rPr>
              <a:t>编码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489314" y="3254032"/>
            <a:ext cx="1440175" cy="540036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kern="1200" dirty="0" smtClean="0">
                <a:solidFill>
                  <a:schemeClr val="bg1"/>
                </a:solidFill>
              </a:rPr>
              <a:t>测试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3997657" y="3324898"/>
            <a:ext cx="270270" cy="311651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11" name="任意多边形 10"/>
          <p:cNvSpPr/>
          <p:nvPr/>
        </p:nvSpPr>
        <p:spPr>
          <a:xfrm>
            <a:off x="6097389" y="3362852"/>
            <a:ext cx="270270" cy="311651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12" name="任意多边形 11"/>
          <p:cNvSpPr/>
          <p:nvPr/>
        </p:nvSpPr>
        <p:spPr>
          <a:xfrm>
            <a:off x="8108219" y="3394888"/>
            <a:ext cx="270270" cy="311651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2" name="TextBox 1"/>
          <p:cNvSpPr txBox="1"/>
          <p:nvPr/>
        </p:nvSpPr>
        <p:spPr>
          <a:xfrm>
            <a:off x="970915" y="3246020"/>
            <a:ext cx="10769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迭代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40620" y="3307715"/>
            <a:ext cx="14522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个组件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2230755" y="3944912"/>
            <a:ext cx="1645920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 smtClean="0">
                <a:solidFill>
                  <a:schemeClr val="bg1"/>
                </a:solidFill>
              </a:rPr>
              <a:t>需求分析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4368589" y="3944912"/>
            <a:ext cx="1607818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 smtClean="0">
                <a:solidFill>
                  <a:schemeClr val="bg1"/>
                </a:solidFill>
              </a:rPr>
              <a:t>软件设计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6468321" y="3985552"/>
            <a:ext cx="1518916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bg1"/>
                </a:solidFill>
              </a:rPr>
              <a:t>编码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8479154" y="3985552"/>
            <a:ext cx="1440175" cy="540036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kern="1200" dirty="0" smtClean="0">
                <a:solidFill>
                  <a:schemeClr val="bg1"/>
                </a:solidFill>
              </a:rPr>
              <a:t>测试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3987497" y="4056418"/>
            <a:ext cx="270270" cy="311651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21" name="任意多边形 20"/>
          <p:cNvSpPr/>
          <p:nvPr/>
        </p:nvSpPr>
        <p:spPr>
          <a:xfrm>
            <a:off x="6087229" y="4094372"/>
            <a:ext cx="270270" cy="311651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22" name="任意多边形 21"/>
          <p:cNvSpPr/>
          <p:nvPr/>
        </p:nvSpPr>
        <p:spPr>
          <a:xfrm>
            <a:off x="8098059" y="4126408"/>
            <a:ext cx="270270" cy="311651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23" name="TextBox 22"/>
          <p:cNvSpPr txBox="1"/>
          <p:nvPr/>
        </p:nvSpPr>
        <p:spPr>
          <a:xfrm>
            <a:off x="960755" y="3977540"/>
            <a:ext cx="10769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迭代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068560" y="4002405"/>
            <a:ext cx="13741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个组件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2240915" y="5418112"/>
            <a:ext cx="1645920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 smtClean="0">
                <a:solidFill>
                  <a:schemeClr val="bg1"/>
                </a:solidFill>
              </a:rPr>
              <a:t>需求分析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4378749" y="5418112"/>
            <a:ext cx="1607818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 smtClean="0">
                <a:solidFill>
                  <a:schemeClr val="bg1"/>
                </a:solidFill>
              </a:rPr>
              <a:t>软件设计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6478481" y="5458752"/>
            <a:ext cx="1518916" cy="534664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bg1"/>
                </a:solidFill>
              </a:rPr>
              <a:t>编码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8489314" y="5458752"/>
            <a:ext cx="1440175" cy="540036"/>
          </a:xfrm>
          <a:custGeom>
            <a:avLst/>
            <a:gdLst>
              <a:gd name="connsiteX0" fmla="*/ 0 w 2611120"/>
              <a:gd name="connsiteY0" fmla="*/ 0 h 421534"/>
              <a:gd name="connsiteX1" fmla="*/ 2611120 w 2611120"/>
              <a:gd name="connsiteY1" fmla="*/ 0 h 421534"/>
              <a:gd name="connsiteX2" fmla="*/ 2611120 w 2611120"/>
              <a:gd name="connsiteY2" fmla="*/ 421534 h 421534"/>
              <a:gd name="connsiteX3" fmla="*/ 0 w 2611120"/>
              <a:gd name="connsiteY3" fmla="*/ 421534 h 421534"/>
              <a:gd name="connsiteX4" fmla="*/ 0 w 2611120"/>
              <a:gd name="connsiteY4" fmla="*/ 0 h 4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1120" h="421534">
                <a:moveTo>
                  <a:pt x="0" y="0"/>
                </a:moveTo>
                <a:lnTo>
                  <a:pt x="2611120" y="0"/>
                </a:lnTo>
                <a:lnTo>
                  <a:pt x="2611120" y="421534"/>
                </a:lnTo>
                <a:lnTo>
                  <a:pt x="0" y="421534"/>
                </a:lnTo>
                <a:lnTo>
                  <a:pt x="0" y="0"/>
                </a:lnTo>
                <a:close/>
              </a:path>
            </a:pathLst>
          </a:custGeom>
          <a:solidFill>
            <a:srgbClr val="0075CC">
              <a:alpha val="90000"/>
            </a:srgbClr>
          </a:solidFill>
          <a:ln>
            <a:solidFill>
              <a:srgbClr val="0075CC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4290" rIns="192024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kern="1200" dirty="0" smtClean="0">
                <a:solidFill>
                  <a:schemeClr val="bg1"/>
                </a:solidFill>
              </a:rPr>
              <a:t>测试</a:t>
            </a:r>
            <a:endParaRPr lang="zh-CN" alt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3997657" y="5529618"/>
            <a:ext cx="270270" cy="311651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4" name="任意多边形 3"/>
          <p:cNvSpPr/>
          <p:nvPr/>
        </p:nvSpPr>
        <p:spPr>
          <a:xfrm>
            <a:off x="6097389" y="5567572"/>
            <a:ext cx="270270" cy="311651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32" name="任意多边形 31"/>
          <p:cNvSpPr/>
          <p:nvPr/>
        </p:nvSpPr>
        <p:spPr>
          <a:xfrm>
            <a:off x="8108219" y="5599608"/>
            <a:ext cx="270270" cy="311651"/>
          </a:xfrm>
          <a:custGeom>
            <a:avLst/>
            <a:gdLst>
              <a:gd name="connsiteX0" fmla="*/ 0 w 270270"/>
              <a:gd name="connsiteY0" fmla="*/ 68563 h 342816"/>
              <a:gd name="connsiteX1" fmla="*/ 135135 w 270270"/>
              <a:gd name="connsiteY1" fmla="*/ 68563 h 342816"/>
              <a:gd name="connsiteX2" fmla="*/ 135135 w 270270"/>
              <a:gd name="connsiteY2" fmla="*/ 0 h 342816"/>
              <a:gd name="connsiteX3" fmla="*/ 270270 w 270270"/>
              <a:gd name="connsiteY3" fmla="*/ 171408 h 342816"/>
              <a:gd name="connsiteX4" fmla="*/ 135135 w 270270"/>
              <a:gd name="connsiteY4" fmla="*/ 342816 h 342816"/>
              <a:gd name="connsiteX5" fmla="*/ 135135 w 270270"/>
              <a:gd name="connsiteY5" fmla="*/ 274253 h 342816"/>
              <a:gd name="connsiteX6" fmla="*/ 0 w 270270"/>
              <a:gd name="connsiteY6" fmla="*/ 274253 h 342816"/>
              <a:gd name="connsiteX7" fmla="*/ 0 w 270270"/>
              <a:gd name="connsiteY7" fmla="*/ 68563 h 34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70" h="342816">
                <a:moveTo>
                  <a:pt x="0" y="68563"/>
                </a:moveTo>
                <a:lnTo>
                  <a:pt x="135135" y="68563"/>
                </a:lnTo>
                <a:lnTo>
                  <a:pt x="135135" y="0"/>
                </a:lnTo>
                <a:lnTo>
                  <a:pt x="270270" y="171408"/>
                </a:lnTo>
                <a:lnTo>
                  <a:pt x="135135" y="342816"/>
                </a:lnTo>
                <a:lnTo>
                  <a:pt x="135135" y="274253"/>
                </a:lnTo>
                <a:lnTo>
                  <a:pt x="0" y="274253"/>
                </a:lnTo>
                <a:lnTo>
                  <a:pt x="0" y="6856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63" rIns="81080" bIns="68562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000" b="1" kern="1200"/>
          </a:p>
        </p:txBody>
      </p:sp>
      <p:sp>
        <p:nvSpPr>
          <p:cNvPr id="33" name="TextBox 32"/>
          <p:cNvSpPr txBox="1"/>
          <p:nvPr/>
        </p:nvSpPr>
        <p:spPr>
          <a:xfrm>
            <a:off x="970915" y="5450740"/>
            <a:ext cx="10769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迭代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118725" y="5480685"/>
            <a:ext cx="14287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个组件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35"/>
          <p:cNvSpPr txBox="1">
            <a:spLocks noChangeArrowheads="1"/>
          </p:cNvSpPr>
          <p:nvPr/>
        </p:nvSpPr>
        <p:spPr bwMode="auto">
          <a:xfrm>
            <a:off x="874182" y="838364"/>
            <a:ext cx="10441160" cy="2523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3.迭代模型</a:t>
            </a:r>
            <a:endParaRPr lang="en-US" altLang="zh-CN" sz="2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迭代模型又称为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增量模型或演化模型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，它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将一个完整的软件拆分成不同的组件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，然后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对每个组件进行开发测试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，每测试完一个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组件就将结果展现给用户，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确定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此组件的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功能和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性能是否满足用户需求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，最终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确定无误后，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将组件集成到软件体系结构中。迭代模型的开发过程如下图所示。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91458" y="4729494"/>
            <a:ext cx="615553" cy="43857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049722" y="4734683"/>
            <a:ext cx="615553" cy="43857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0525323" y="4729494"/>
            <a:ext cx="615553" cy="43857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软件开发模型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35"/>
          <p:cNvSpPr txBox="1">
            <a:spLocks noChangeArrowheads="1"/>
          </p:cNvSpPr>
          <p:nvPr/>
        </p:nvSpPr>
        <p:spPr bwMode="auto">
          <a:xfrm>
            <a:off x="874182" y="1270164"/>
            <a:ext cx="10441160" cy="3354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迭代开发模型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很好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适应用户需求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变更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，它以逐个组件的形式交付产品，用户可以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经常看到产品，如果某个组件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没有满足用户需求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，则只需要更改这一个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组件，这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降低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软件开发的成本与风险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。但是迭代模型需要将开发完成的组件集成到软件体系结构中，这样会有集成失败的风险，因此要求软件必须有开放式的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体系结构。</a:t>
            </a:r>
            <a:endParaRPr lang="en-US" altLang="zh-CN" sz="200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endParaRPr lang="en-US" altLang="zh-CN" sz="20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此外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迭代模型以逐个组件的形式开发、修改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，很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容易退化为“边做边改”的开发形式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，从而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失去对软件开发过程的整体控制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软件开发模型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TextBox 35"/>
          <p:cNvSpPr txBox="1">
            <a:spLocks noChangeArrowheads="1"/>
          </p:cNvSpPr>
          <p:nvPr/>
        </p:nvSpPr>
        <p:spPr bwMode="auto">
          <a:xfrm>
            <a:off x="838835" y="844550"/>
            <a:ext cx="5253355" cy="4535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4.螺旋模型</a:t>
            </a:r>
            <a:endParaRPr lang="en-US" altLang="zh-CN" sz="2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螺旋模型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融合了瀑布模型和快速原型模型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，它最大的特点是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引入了其他模型所忽略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的风险分析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项目不能排除重大风险，就停止项目从而减小损失，这种模型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比较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适用于开发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复杂的大型软件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。螺旋模型的若干个阶段是沿着螺线方式进行的，螺旋模型的开发过程如右图所示。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205" y="1397554"/>
            <a:ext cx="4878931" cy="40482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012"/>
          <p:cNvSpPr/>
          <p:nvPr/>
        </p:nvSpPr>
        <p:spPr>
          <a:xfrm>
            <a:off x="7055425" y="1549672"/>
            <a:ext cx="3561372" cy="1686613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Shape 2013"/>
          <p:cNvSpPr/>
          <p:nvPr/>
        </p:nvSpPr>
        <p:spPr>
          <a:xfrm>
            <a:off x="7055425" y="3480148"/>
            <a:ext cx="3561372" cy="1684827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Shape 2014"/>
          <p:cNvSpPr/>
          <p:nvPr/>
        </p:nvSpPr>
        <p:spPr>
          <a:xfrm>
            <a:off x="1581951" y="3479255"/>
            <a:ext cx="3561372" cy="168661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Shape 2015"/>
          <p:cNvSpPr/>
          <p:nvPr/>
        </p:nvSpPr>
        <p:spPr>
          <a:xfrm>
            <a:off x="1581951" y="1549672"/>
            <a:ext cx="3561372" cy="1686613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Shape 2016"/>
          <p:cNvSpPr/>
          <p:nvPr/>
        </p:nvSpPr>
        <p:spPr>
          <a:xfrm>
            <a:off x="4651927" y="1917313"/>
            <a:ext cx="2887903" cy="2887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Shape 2021"/>
          <p:cNvSpPr/>
          <p:nvPr/>
        </p:nvSpPr>
        <p:spPr>
          <a:xfrm>
            <a:off x="2215694" y="2127772"/>
            <a:ext cx="2612724" cy="89474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确定软件目标，制定实施方案，并且列出项目开发的限制条件。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Shape 2022"/>
          <p:cNvSpPr/>
          <p:nvPr/>
        </p:nvSpPr>
        <p:spPr>
          <a:xfrm>
            <a:off x="2032325" y="1625594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制定计划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Shape 2023"/>
          <p:cNvSpPr/>
          <p:nvPr/>
        </p:nvSpPr>
        <p:spPr>
          <a:xfrm>
            <a:off x="2146757" y="4113199"/>
            <a:ext cx="2681661" cy="83809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开发产品并进行验证。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Shape 2024"/>
          <p:cNvSpPr/>
          <p:nvPr/>
        </p:nvSpPr>
        <p:spPr>
          <a:xfrm>
            <a:off x="2017842" y="3540282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用户评估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Shape 2025"/>
          <p:cNvSpPr/>
          <p:nvPr/>
        </p:nvSpPr>
        <p:spPr>
          <a:xfrm>
            <a:off x="7610640" y="2210528"/>
            <a:ext cx="2450184" cy="89474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评价所制定的实施方案，识别风险并消除风险</a:t>
            </a:r>
            <a:r>
              <a:rPr 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Shape 2026"/>
          <p:cNvSpPr/>
          <p:nvPr/>
        </p:nvSpPr>
        <p:spPr>
          <a:xfrm>
            <a:off x="8290343" y="1665448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风险分析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Shape 2027"/>
          <p:cNvSpPr/>
          <p:nvPr/>
        </p:nvSpPr>
        <p:spPr>
          <a:xfrm>
            <a:off x="7417552" y="4046694"/>
            <a:ext cx="2719389" cy="75852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用户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对产品进行审核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评估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，提出修正建议，制定下一步计划。</a:t>
            </a:r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Shape 2028"/>
          <p:cNvSpPr/>
          <p:nvPr/>
        </p:nvSpPr>
        <p:spPr>
          <a:xfrm>
            <a:off x="8470233" y="3539812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实施工程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5" name="Group 2031"/>
          <p:cNvGrpSpPr/>
          <p:nvPr/>
        </p:nvGrpSpPr>
        <p:grpSpPr>
          <a:xfrm>
            <a:off x="1107307" y="1915236"/>
            <a:ext cx="955485" cy="955485"/>
            <a:chOff x="0" y="0"/>
            <a:chExt cx="1910968" cy="1910968"/>
          </a:xfrm>
        </p:grpSpPr>
        <p:sp>
          <p:nvSpPr>
            <p:cNvPr id="16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3867" tIns="33867" rIns="33867" bIns="33867" numCol="1" anchor="ctr">
              <a:noAutofit/>
            </a:bodyPr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8" name="Group 2034"/>
          <p:cNvGrpSpPr/>
          <p:nvPr/>
        </p:nvGrpSpPr>
        <p:grpSpPr>
          <a:xfrm>
            <a:off x="1109974" y="3847487"/>
            <a:ext cx="950151" cy="950151"/>
            <a:chOff x="0" y="0"/>
            <a:chExt cx="1900299" cy="1900299"/>
          </a:xfrm>
        </p:grpSpPr>
        <p:sp>
          <p:nvSpPr>
            <p:cNvPr id="19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3867" tIns="33867" rIns="33867" bIns="33867" numCol="1" anchor="ctr">
              <a:noAutofit/>
            </a:bodyPr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1" name="Shape 2035"/>
          <p:cNvSpPr/>
          <p:nvPr/>
        </p:nvSpPr>
        <p:spPr>
          <a:xfrm>
            <a:off x="10136941" y="3847485"/>
            <a:ext cx="950152" cy="950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2" name="Group 2040"/>
          <p:cNvGrpSpPr/>
          <p:nvPr/>
        </p:nvGrpSpPr>
        <p:grpSpPr>
          <a:xfrm>
            <a:off x="10131634" y="1915236"/>
            <a:ext cx="955485" cy="955485"/>
            <a:chOff x="0" y="0"/>
            <a:chExt cx="1910968" cy="1910968"/>
          </a:xfrm>
        </p:grpSpPr>
        <p:sp>
          <p:nvSpPr>
            <p:cNvPr id="23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3867" tIns="33867" rIns="33867" bIns="33867" numCol="1" anchor="ctr">
              <a:noAutofit/>
            </a:bodyPr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6" name="Text Placeholder 5"/>
          <p:cNvSpPr txBox="1"/>
          <p:nvPr/>
        </p:nvSpPr>
        <p:spPr>
          <a:xfrm>
            <a:off x="5327650" y="2924810"/>
            <a:ext cx="1696085" cy="79248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螺旋模型的</a:t>
            </a:r>
            <a:r>
              <a:rPr lang="en-US" altLang="zh-CN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个象限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Shape 2036"/>
          <p:cNvSpPr/>
          <p:nvPr/>
        </p:nvSpPr>
        <p:spPr>
          <a:xfrm>
            <a:off x="10410956" y="4108092"/>
            <a:ext cx="402123" cy="4289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软件开发模型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软件开发模型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TextBox 35"/>
          <p:cNvSpPr txBox="1">
            <a:spLocks noChangeArrowheads="1"/>
          </p:cNvSpPr>
          <p:nvPr/>
        </p:nvSpPr>
        <p:spPr bwMode="auto">
          <a:xfrm>
            <a:off x="1055370" y="838200"/>
            <a:ext cx="8249285" cy="835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5.敏捷模型</a:t>
            </a:r>
            <a:endParaRPr lang="en-US" altLang="zh-CN" sz="2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27125" y="1673860"/>
            <a:ext cx="9591675" cy="333993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敏捷模型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是20世纪90年代兴起的一种软件开发模型，它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以用户的需求进化为核心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采用迭代、循序渐进的方式进行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软件开发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200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敏捷模型还有一个重要的概念——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迭代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，即不断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对产品进行细微、渐进式地改进，每改进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一小部分都要进行评估，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如果这部分的改进可行，再逐步扩大改进范围。在敏捷模型中，软件开发不再是线性的，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开发的同时也会进行测试工作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，甚至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可以提前写好测试代码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，因此对于敏捷模型，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有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“开发未动，测试先行”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的说法。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软件开发模型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27125" y="981710"/>
            <a:ext cx="9591675" cy="37782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相比于传统的软件开发模型，敏捷模型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更注重“人”在软件开发中的作用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，参与项目的各部门人员应该紧密合作、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快速有效地沟通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（如面对面沟通），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提出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需求的用户可以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全程参与到开发过程中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，以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适应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频繁的需求变更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。为此，敏捷模型描述了一套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软件开发的原则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具体如下。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342900" indent="-342900" algn="just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个体和交互重于过程和工具。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342900" indent="-342900" algn="just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可用软件重于完备文档。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342900" indent="-342900" algn="just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用户协作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重于合同谈判。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342900" indent="-342900" algn="just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响应变化重于遵循计划。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 algn="just">
              <a:lnSpc>
                <a:spcPct val="150000"/>
              </a:lnSpc>
              <a:buClrTx/>
              <a:buSzTx/>
              <a:buFont typeface="Wingdings" panose="05000000000000000000" charset="0"/>
              <a:buNone/>
            </a:pP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对于较大的项目，参与开发的人员越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多，有效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沟通越困难，因此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敏捷模型比较适用于小型项目的开发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，而不太适用于大型项目的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开发。	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	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形 22" descr="讲故事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2767" y="1398145"/>
            <a:ext cx="1015842" cy="1015842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2150286" y="1608089"/>
            <a:ext cx="2513792" cy="67045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107565" y="1743710"/>
            <a:ext cx="25571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敏捷模型的开发方式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768664" y="1608089"/>
            <a:ext cx="83114" cy="67045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956363" y="1608089"/>
            <a:ext cx="83114" cy="67045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软件开发模型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82980" y="838200"/>
            <a:ext cx="1779905" cy="5060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多学一招</a:t>
            </a:r>
            <a:endParaRPr 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693160" y="2964815"/>
            <a:ext cx="6803390" cy="1407795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1" rIns="91445" bIns="45721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768772" y="2747121"/>
            <a:ext cx="4686911" cy="4366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1" rIns="91445" bIns="45721" rtlCol="0" anchor="ctr"/>
          <a:lstStyle/>
          <a:p>
            <a:pPr algn="ctr"/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Scrum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六边形 29"/>
          <p:cNvSpPr/>
          <p:nvPr/>
        </p:nvSpPr>
        <p:spPr>
          <a:xfrm>
            <a:off x="1185788" y="3650400"/>
            <a:ext cx="1587263" cy="1368152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1" rIns="91445" bIns="45721" rtlCol="0" anchor="ctr"/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敏捷模型的开发方式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2594208" y="3573566"/>
            <a:ext cx="1052830" cy="43688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>
            <a:off x="2594208" y="4721373"/>
            <a:ext cx="1052830" cy="58039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33"/>
          <p:cNvSpPr txBox="1"/>
          <p:nvPr/>
        </p:nvSpPr>
        <p:spPr>
          <a:xfrm>
            <a:off x="4087498" y="3183662"/>
            <a:ext cx="6049460" cy="1050925"/>
          </a:xfrm>
          <a:prstGeom prst="rect">
            <a:avLst/>
          </a:prstGeom>
          <a:noFill/>
        </p:spPr>
        <p:txBody>
          <a:bodyPr wrap="square" lIns="91445" tIns="45721" rIns="91445" bIns="45721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Scrum是一个开发</a:t>
            </a:r>
            <a:r>
              <a:rPr lang="zh-CN" altLang="en-US" sz="16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框架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使用Scrum开发方式的团队中，一般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会选出一个Scrum Master（产品负责人）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全面负责产品的开发过程。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651250" y="4716780"/>
            <a:ext cx="6803390" cy="14076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1" rIns="91445" bIns="45721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726862" y="4509523"/>
            <a:ext cx="4686911" cy="4366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5" tIns="45721" rIns="91445" bIns="45721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Kanban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045588" y="4945800"/>
            <a:ext cx="6049460" cy="730885"/>
          </a:xfrm>
          <a:prstGeom prst="rect">
            <a:avLst/>
          </a:prstGeom>
          <a:noFill/>
        </p:spPr>
        <p:txBody>
          <a:bodyPr wrap="square" lIns="91445" tIns="45721" rIns="91445" bIns="45721" rtlCol="0">
            <a:spAutoFit/>
          </a:bodyPr>
          <a:lstStyle/>
          <a:p>
            <a:pPr lvl="0" algn="l">
              <a:lnSpc>
                <a:spcPct val="130000"/>
              </a:lnSpc>
            </a:pPr>
            <a:r>
              <a:rPr lang="zh-CN" altLang="en-US" sz="16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Kanban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开发方式将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工作细分成任务，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将工作流程显示在“看板卡”上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，每个人都能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及时了解自己的工作任务及工作进度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13" name="椭圆形标注 12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5879474" y="3362995"/>
            <a:ext cx="5669299" cy="584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了解软件质量的概述，能够</a:t>
            </a:r>
            <a:r>
              <a:rPr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描述</a:t>
            </a:r>
            <a:r>
              <a:rPr lang="zh-CN" altLang="en-US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什么是</a:t>
            </a:r>
            <a:r>
              <a:rPr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软件质量</a:t>
            </a:r>
            <a:endParaRPr sz="200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52110" y="3540125"/>
            <a:ext cx="405130" cy="405130"/>
            <a:chOff x="8881" y="4685"/>
            <a:chExt cx="638" cy="638"/>
          </a:xfrm>
        </p:grpSpPr>
        <p:sp>
          <p:nvSpPr>
            <p:cNvPr id="18" name="椭圆 17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软件质量概述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27125" y="981710"/>
            <a:ext cx="10046970" cy="20427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从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软件质量的概念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软件质量模型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影响软件质量的因素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这3个方面介绍软件质量的相关知识。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</a:t>
            </a:r>
            <a:r>
              <a:rPr lang="en-US" altLang="zh-CN" sz="20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20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软件质量的概念</a:t>
            </a:r>
            <a:endParaRPr lang="zh-CN" altLang="en-US" sz="2000" b="1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 algn="just">
              <a:lnSpc>
                <a:spcPct val="150000"/>
              </a:lnSpc>
              <a:buClrTx/>
              <a:buSzTx/>
              <a:buFont typeface="Wingdings" panose="05000000000000000000" charset="0"/>
              <a:buNone/>
            </a:pP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软件质量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是指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软件产品满足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基本需求和隐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式需求的程度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 algn="just">
              <a:lnSpc>
                <a:spcPct val="150000"/>
              </a:lnSpc>
              <a:buClrTx/>
              <a:buSzTx/>
              <a:buFont typeface="Wingdings" panose="05000000000000000000" charset="0"/>
              <a:buNone/>
            </a:pP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	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	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软件质量概述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MH_SubTitle_1"/>
          <p:cNvSpPr/>
          <p:nvPr>
            <p:custDataLst>
              <p:tags r:id="rId1"/>
            </p:custDataLst>
          </p:nvPr>
        </p:nvSpPr>
        <p:spPr>
          <a:xfrm>
            <a:off x="2463185" y="3263977"/>
            <a:ext cx="2600325" cy="511175"/>
          </a:xfrm>
          <a:custGeom>
            <a:avLst/>
            <a:gdLst>
              <a:gd name="connsiteX0" fmla="*/ 0 w 2286028"/>
              <a:gd name="connsiteY0" fmla="*/ 0 h 449944"/>
              <a:gd name="connsiteX1" fmla="*/ 2061028 w 2286028"/>
              <a:gd name="connsiteY1" fmla="*/ 0 h 449944"/>
              <a:gd name="connsiteX2" fmla="*/ 2286028 w 2286028"/>
              <a:gd name="connsiteY2" fmla="*/ 224972 h 449944"/>
              <a:gd name="connsiteX3" fmla="*/ 2061028 w 2286028"/>
              <a:gd name="connsiteY3" fmla="*/ 449944 h 449944"/>
              <a:gd name="connsiteX4" fmla="*/ 2061018 w 2286028"/>
              <a:gd name="connsiteY4" fmla="*/ 449943 h 449944"/>
              <a:gd name="connsiteX5" fmla="*/ 0 w 2286028"/>
              <a:gd name="connsiteY5" fmla="*/ 449943 h 449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28" h="449944">
                <a:moveTo>
                  <a:pt x="0" y="0"/>
                </a:moveTo>
                <a:lnTo>
                  <a:pt x="2061028" y="0"/>
                </a:lnTo>
                <a:cubicBezTo>
                  <a:pt x="2185292" y="0"/>
                  <a:pt x="2286028" y="100723"/>
                  <a:pt x="2286028" y="224972"/>
                </a:cubicBezTo>
                <a:cubicBezTo>
                  <a:pt x="2286028" y="349221"/>
                  <a:pt x="2185292" y="449944"/>
                  <a:pt x="2061028" y="449944"/>
                </a:cubicBezTo>
                <a:lnTo>
                  <a:pt x="2061018" y="449943"/>
                </a:lnTo>
                <a:lnTo>
                  <a:pt x="0" y="44994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满足需求规定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MH_Other_1"/>
          <p:cNvSpPr/>
          <p:nvPr>
            <p:custDataLst>
              <p:tags r:id="rId2"/>
            </p:custDataLst>
          </p:nvPr>
        </p:nvSpPr>
        <p:spPr>
          <a:xfrm>
            <a:off x="4582496" y="3304299"/>
            <a:ext cx="431800" cy="431800"/>
          </a:xfrm>
          <a:custGeom>
            <a:avLst/>
            <a:gdLst>
              <a:gd name="connsiteX0" fmla="*/ 162177 w 379914"/>
              <a:gd name="connsiteY0" fmla="*/ 97631 h 379866"/>
              <a:gd name="connsiteX1" fmla="*/ 219804 w 379914"/>
              <a:gd name="connsiteY1" fmla="*/ 189932 h 379866"/>
              <a:gd name="connsiteX2" fmla="*/ 162177 w 379914"/>
              <a:gd name="connsiteY2" fmla="*/ 282233 h 379866"/>
              <a:gd name="connsiteX3" fmla="*/ 198210 w 379914"/>
              <a:gd name="connsiteY3" fmla="*/ 282233 h 379866"/>
              <a:gd name="connsiteX4" fmla="*/ 255837 w 379914"/>
              <a:gd name="connsiteY4" fmla="*/ 189932 h 379866"/>
              <a:gd name="connsiteX5" fmla="*/ 198210 w 379914"/>
              <a:gd name="connsiteY5" fmla="*/ 97631 h 379866"/>
              <a:gd name="connsiteX6" fmla="*/ 189957 w 379914"/>
              <a:gd name="connsiteY6" fmla="*/ 0 h 379866"/>
              <a:gd name="connsiteX7" fmla="*/ 379914 w 379914"/>
              <a:gd name="connsiteY7" fmla="*/ 189933 h 379866"/>
              <a:gd name="connsiteX8" fmla="*/ 189957 w 379914"/>
              <a:gd name="connsiteY8" fmla="*/ 379866 h 379866"/>
              <a:gd name="connsiteX9" fmla="*/ 0 w 379914"/>
              <a:gd name="connsiteY9" fmla="*/ 189933 h 379866"/>
              <a:gd name="connsiteX10" fmla="*/ 189957 w 379914"/>
              <a:gd name="connsiteY10" fmla="*/ 0 h 37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914" h="379866">
                <a:moveTo>
                  <a:pt x="162177" y="97631"/>
                </a:moveTo>
                <a:lnTo>
                  <a:pt x="219804" y="189932"/>
                </a:lnTo>
                <a:lnTo>
                  <a:pt x="162177" y="282233"/>
                </a:lnTo>
                <a:lnTo>
                  <a:pt x="198210" y="282233"/>
                </a:lnTo>
                <a:lnTo>
                  <a:pt x="255837" y="189932"/>
                </a:lnTo>
                <a:lnTo>
                  <a:pt x="198210" y="97631"/>
                </a:lnTo>
                <a:close/>
                <a:moveTo>
                  <a:pt x="189957" y="0"/>
                </a:moveTo>
                <a:cubicBezTo>
                  <a:pt x="294867" y="0"/>
                  <a:pt x="379914" y="85036"/>
                  <a:pt x="379914" y="189933"/>
                </a:cubicBezTo>
                <a:cubicBezTo>
                  <a:pt x="379914" y="294830"/>
                  <a:pt x="294867" y="379866"/>
                  <a:pt x="189957" y="379866"/>
                </a:cubicBezTo>
                <a:cubicBezTo>
                  <a:pt x="85047" y="379866"/>
                  <a:pt x="0" y="294830"/>
                  <a:pt x="0" y="189933"/>
                </a:cubicBezTo>
                <a:cubicBezTo>
                  <a:pt x="0" y="85036"/>
                  <a:pt x="85047" y="0"/>
                  <a:pt x="1899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84CBC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22" name="MH_Text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155021" y="3191516"/>
            <a:ext cx="2976027" cy="709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软件产品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符合开发</a:t>
            </a:r>
            <a:r>
              <a:rPr lang="zh-CN" altLang="en-US" sz="16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者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明确</a:t>
            </a:r>
            <a:r>
              <a:rPr lang="zh-CN" altLang="en-US" sz="16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给定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目标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，并且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能可靠运行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3" name="MH_SubTitle_2"/>
          <p:cNvSpPr/>
          <p:nvPr>
            <p:custDataLst>
              <p:tags r:id="rId4"/>
            </p:custDataLst>
          </p:nvPr>
        </p:nvSpPr>
        <p:spPr>
          <a:xfrm>
            <a:off x="2463185" y="4469523"/>
            <a:ext cx="2600325" cy="511175"/>
          </a:xfrm>
          <a:custGeom>
            <a:avLst/>
            <a:gdLst>
              <a:gd name="connsiteX0" fmla="*/ 0 w 2286028"/>
              <a:gd name="connsiteY0" fmla="*/ 0 h 449944"/>
              <a:gd name="connsiteX1" fmla="*/ 2061028 w 2286028"/>
              <a:gd name="connsiteY1" fmla="*/ 0 h 449944"/>
              <a:gd name="connsiteX2" fmla="*/ 2286028 w 2286028"/>
              <a:gd name="connsiteY2" fmla="*/ 224972 h 449944"/>
              <a:gd name="connsiteX3" fmla="*/ 2061028 w 2286028"/>
              <a:gd name="connsiteY3" fmla="*/ 449944 h 449944"/>
              <a:gd name="connsiteX4" fmla="*/ 2061018 w 2286028"/>
              <a:gd name="connsiteY4" fmla="*/ 449943 h 449944"/>
              <a:gd name="connsiteX5" fmla="*/ 0 w 2286028"/>
              <a:gd name="connsiteY5" fmla="*/ 449943 h 449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28" h="449944">
                <a:moveTo>
                  <a:pt x="0" y="0"/>
                </a:moveTo>
                <a:lnTo>
                  <a:pt x="2061028" y="0"/>
                </a:lnTo>
                <a:cubicBezTo>
                  <a:pt x="2185292" y="0"/>
                  <a:pt x="2286028" y="100723"/>
                  <a:pt x="2286028" y="224972"/>
                </a:cubicBezTo>
                <a:cubicBezTo>
                  <a:pt x="2286028" y="349221"/>
                  <a:pt x="2185292" y="449944"/>
                  <a:pt x="2061028" y="449944"/>
                </a:cubicBezTo>
                <a:lnTo>
                  <a:pt x="2061018" y="449943"/>
                </a:lnTo>
                <a:lnTo>
                  <a:pt x="0" y="44994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满足</a:t>
            </a:r>
            <a:r>
              <a:rPr lang="zh-CN" altLang="en-US" sz="200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用户基本需求</a:t>
            </a:r>
            <a:endParaRPr lang="zh-CN" altLang="en-US" sz="2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4" name="MH_Other_2"/>
          <p:cNvSpPr/>
          <p:nvPr>
            <p:custDataLst>
              <p:tags r:id="rId5"/>
            </p:custDataLst>
          </p:nvPr>
        </p:nvSpPr>
        <p:spPr>
          <a:xfrm>
            <a:off x="4582496" y="4509209"/>
            <a:ext cx="431800" cy="431800"/>
          </a:xfrm>
          <a:custGeom>
            <a:avLst/>
            <a:gdLst>
              <a:gd name="connsiteX0" fmla="*/ 162177 w 379914"/>
              <a:gd name="connsiteY0" fmla="*/ 97631 h 379866"/>
              <a:gd name="connsiteX1" fmla="*/ 219804 w 379914"/>
              <a:gd name="connsiteY1" fmla="*/ 189932 h 379866"/>
              <a:gd name="connsiteX2" fmla="*/ 162177 w 379914"/>
              <a:gd name="connsiteY2" fmla="*/ 282233 h 379866"/>
              <a:gd name="connsiteX3" fmla="*/ 198210 w 379914"/>
              <a:gd name="connsiteY3" fmla="*/ 282233 h 379866"/>
              <a:gd name="connsiteX4" fmla="*/ 255837 w 379914"/>
              <a:gd name="connsiteY4" fmla="*/ 189932 h 379866"/>
              <a:gd name="connsiteX5" fmla="*/ 198210 w 379914"/>
              <a:gd name="connsiteY5" fmla="*/ 97631 h 379866"/>
              <a:gd name="connsiteX6" fmla="*/ 189957 w 379914"/>
              <a:gd name="connsiteY6" fmla="*/ 0 h 379866"/>
              <a:gd name="connsiteX7" fmla="*/ 379914 w 379914"/>
              <a:gd name="connsiteY7" fmla="*/ 189933 h 379866"/>
              <a:gd name="connsiteX8" fmla="*/ 189957 w 379914"/>
              <a:gd name="connsiteY8" fmla="*/ 379866 h 379866"/>
              <a:gd name="connsiteX9" fmla="*/ 0 w 379914"/>
              <a:gd name="connsiteY9" fmla="*/ 189933 h 379866"/>
              <a:gd name="connsiteX10" fmla="*/ 189957 w 379914"/>
              <a:gd name="connsiteY10" fmla="*/ 0 h 37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914" h="379866">
                <a:moveTo>
                  <a:pt x="162177" y="97631"/>
                </a:moveTo>
                <a:lnTo>
                  <a:pt x="219804" y="189932"/>
                </a:lnTo>
                <a:lnTo>
                  <a:pt x="162177" y="282233"/>
                </a:lnTo>
                <a:lnTo>
                  <a:pt x="198210" y="282233"/>
                </a:lnTo>
                <a:lnTo>
                  <a:pt x="255837" y="189932"/>
                </a:lnTo>
                <a:lnTo>
                  <a:pt x="198210" y="97631"/>
                </a:lnTo>
                <a:close/>
                <a:moveTo>
                  <a:pt x="189957" y="0"/>
                </a:moveTo>
                <a:cubicBezTo>
                  <a:pt x="294867" y="0"/>
                  <a:pt x="379914" y="85036"/>
                  <a:pt x="379914" y="189933"/>
                </a:cubicBezTo>
                <a:cubicBezTo>
                  <a:pt x="379914" y="294830"/>
                  <a:pt x="294867" y="379866"/>
                  <a:pt x="189957" y="379866"/>
                </a:cubicBezTo>
                <a:cubicBezTo>
                  <a:pt x="85047" y="379866"/>
                  <a:pt x="0" y="294830"/>
                  <a:pt x="0" y="189933"/>
                </a:cubicBezTo>
                <a:cubicBezTo>
                  <a:pt x="0" y="85036"/>
                  <a:pt x="85047" y="0"/>
                  <a:pt x="1899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84CBC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25" name="MH_Text_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187621" y="4420996"/>
            <a:ext cx="2904978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软件产品的需求是</a:t>
            </a: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由</a:t>
            </a:r>
            <a:r>
              <a:rPr lang="zh-CN" altLang="en-US" sz="16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用户给出的</a:t>
            </a: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16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软件开发最终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目的就是</a:t>
            </a:r>
            <a:r>
              <a:rPr lang="zh-CN" altLang="en-US" sz="16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满足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用户基本需求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，解决用户的实际问题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6" name="MH_SubTitle_3"/>
          <p:cNvSpPr/>
          <p:nvPr>
            <p:custDataLst>
              <p:tags r:id="rId7"/>
            </p:custDataLst>
          </p:nvPr>
        </p:nvSpPr>
        <p:spPr>
          <a:xfrm>
            <a:off x="2463185" y="5689779"/>
            <a:ext cx="2600325" cy="511175"/>
          </a:xfrm>
          <a:custGeom>
            <a:avLst/>
            <a:gdLst>
              <a:gd name="connsiteX0" fmla="*/ 0 w 2286028"/>
              <a:gd name="connsiteY0" fmla="*/ 0 h 449944"/>
              <a:gd name="connsiteX1" fmla="*/ 2061028 w 2286028"/>
              <a:gd name="connsiteY1" fmla="*/ 0 h 449944"/>
              <a:gd name="connsiteX2" fmla="*/ 2286028 w 2286028"/>
              <a:gd name="connsiteY2" fmla="*/ 224972 h 449944"/>
              <a:gd name="connsiteX3" fmla="*/ 2061028 w 2286028"/>
              <a:gd name="connsiteY3" fmla="*/ 449944 h 449944"/>
              <a:gd name="connsiteX4" fmla="*/ 2061018 w 2286028"/>
              <a:gd name="connsiteY4" fmla="*/ 449943 h 449944"/>
              <a:gd name="connsiteX5" fmla="*/ 0 w 2286028"/>
              <a:gd name="connsiteY5" fmla="*/ 449943 h 449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28" h="449944">
                <a:moveTo>
                  <a:pt x="0" y="0"/>
                </a:moveTo>
                <a:lnTo>
                  <a:pt x="2061028" y="0"/>
                </a:lnTo>
                <a:cubicBezTo>
                  <a:pt x="2185292" y="0"/>
                  <a:pt x="2286028" y="100723"/>
                  <a:pt x="2286028" y="224972"/>
                </a:cubicBezTo>
                <a:cubicBezTo>
                  <a:pt x="2286028" y="349221"/>
                  <a:pt x="2185292" y="449944"/>
                  <a:pt x="2061028" y="449944"/>
                </a:cubicBezTo>
                <a:lnTo>
                  <a:pt x="2061018" y="449943"/>
                </a:lnTo>
                <a:lnTo>
                  <a:pt x="0" y="44994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2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满足用户隐式需求</a:t>
            </a:r>
            <a:endParaRPr lang="zh-CN" altLang="en-US" sz="2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7" name="MH_Other_3"/>
          <p:cNvSpPr/>
          <p:nvPr>
            <p:custDataLst>
              <p:tags r:id="rId8"/>
            </p:custDataLst>
          </p:nvPr>
        </p:nvSpPr>
        <p:spPr>
          <a:xfrm>
            <a:off x="4582496" y="5729465"/>
            <a:ext cx="431800" cy="431800"/>
          </a:xfrm>
          <a:custGeom>
            <a:avLst/>
            <a:gdLst>
              <a:gd name="connsiteX0" fmla="*/ 162177 w 379914"/>
              <a:gd name="connsiteY0" fmla="*/ 97631 h 379866"/>
              <a:gd name="connsiteX1" fmla="*/ 219804 w 379914"/>
              <a:gd name="connsiteY1" fmla="*/ 189932 h 379866"/>
              <a:gd name="connsiteX2" fmla="*/ 162177 w 379914"/>
              <a:gd name="connsiteY2" fmla="*/ 282233 h 379866"/>
              <a:gd name="connsiteX3" fmla="*/ 198210 w 379914"/>
              <a:gd name="connsiteY3" fmla="*/ 282233 h 379866"/>
              <a:gd name="connsiteX4" fmla="*/ 255837 w 379914"/>
              <a:gd name="connsiteY4" fmla="*/ 189932 h 379866"/>
              <a:gd name="connsiteX5" fmla="*/ 198210 w 379914"/>
              <a:gd name="connsiteY5" fmla="*/ 97631 h 379866"/>
              <a:gd name="connsiteX6" fmla="*/ 189957 w 379914"/>
              <a:gd name="connsiteY6" fmla="*/ 0 h 379866"/>
              <a:gd name="connsiteX7" fmla="*/ 379914 w 379914"/>
              <a:gd name="connsiteY7" fmla="*/ 189933 h 379866"/>
              <a:gd name="connsiteX8" fmla="*/ 189957 w 379914"/>
              <a:gd name="connsiteY8" fmla="*/ 379866 h 379866"/>
              <a:gd name="connsiteX9" fmla="*/ 0 w 379914"/>
              <a:gd name="connsiteY9" fmla="*/ 189933 h 379866"/>
              <a:gd name="connsiteX10" fmla="*/ 189957 w 379914"/>
              <a:gd name="connsiteY10" fmla="*/ 0 h 37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914" h="379866">
                <a:moveTo>
                  <a:pt x="162177" y="97631"/>
                </a:moveTo>
                <a:lnTo>
                  <a:pt x="219804" y="189932"/>
                </a:lnTo>
                <a:lnTo>
                  <a:pt x="162177" y="282233"/>
                </a:lnTo>
                <a:lnTo>
                  <a:pt x="198210" y="282233"/>
                </a:lnTo>
                <a:lnTo>
                  <a:pt x="255837" y="189932"/>
                </a:lnTo>
                <a:lnTo>
                  <a:pt x="198210" y="97631"/>
                </a:lnTo>
                <a:close/>
                <a:moveTo>
                  <a:pt x="189957" y="0"/>
                </a:moveTo>
                <a:cubicBezTo>
                  <a:pt x="294867" y="0"/>
                  <a:pt x="379914" y="85036"/>
                  <a:pt x="379914" y="189933"/>
                </a:cubicBezTo>
                <a:cubicBezTo>
                  <a:pt x="379914" y="294830"/>
                  <a:pt x="294867" y="379866"/>
                  <a:pt x="189957" y="379866"/>
                </a:cubicBezTo>
                <a:cubicBezTo>
                  <a:pt x="85047" y="379866"/>
                  <a:pt x="0" y="294830"/>
                  <a:pt x="0" y="189933"/>
                </a:cubicBezTo>
                <a:cubicBezTo>
                  <a:pt x="0" y="85036"/>
                  <a:pt x="85047" y="0"/>
                  <a:pt x="1899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84CBC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28" name="MH_Text_3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55021" y="5618270"/>
            <a:ext cx="2904975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软件产品除了满足</a:t>
            </a: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用户</a:t>
            </a:r>
            <a:r>
              <a:rPr lang="zh-CN" altLang="en-US" sz="16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的基本需求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外，</a:t>
            </a: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如果</a:t>
            </a:r>
            <a:r>
              <a:rPr lang="zh-CN" altLang="en-US" sz="16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还能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满足用户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的隐式需求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，将会</a:t>
            </a:r>
            <a:r>
              <a:rPr lang="zh-CN" altLang="en-US" sz="16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极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大地提升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用户满意度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，这就意味着软件质量更高。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9" name="MH_Title_1"/>
          <p:cNvSpPr/>
          <p:nvPr>
            <p:custDataLst>
              <p:tags r:id="rId10"/>
            </p:custDataLst>
          </p:nvPr>
        </p:nvSpPr>
        <p:spPr>
          <a:xfrm>
            <a:off x="1696161" y="3607842"/>
            <a:ext cx="498260" cy="2417757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1" i="0" u="none" strike="noStrike" kern="1200" cap="none" spc="10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满足高质量软件的</a:t>
            </a:r>
            <a:r>
              <a:rPr kumimoji="0" lang="en-US" altLang="zh-CN" sz="1500" b="1" i="0" u="none" strike="noStrike" kern="1200" cap="none" spc="10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0" lang="zh-CN" altLang="en-US" sz="1500" b="1" i="0" u="none" strike="noStrike" kern="1200" cap="none" spc="10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个需求</a:t>
            </a:r>
            <a:endParaRPr kumimoji="0" lang="zh-CN" altLang="en-US" sz="1500" b="1" i="0" u="none" strike="noStrike" kern="1200" cap="none" spc="10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PA_直接连接符 2"/>
          <p:cNvCxnSpPr/>
          <p:nvPr>
            <p:custDataLst>
              <p:tags r:id="rId11"/>
            </p:custDataLst>
          </p:nvPr>
        </p:nvCxnSpPr>
        <p:spPr>
          <a:xfrm>
            <a:off x="1675415" y="3294040"/>
            <a:ext cx="0" cy="3045363"/>
          </a:xfrm>
          <a:prstGeom prst="line">
            <a:avLst/>
          </a:prstGeom>
          <a:ln>
            <a:solidFill>
              <a:srgbClr val="6BAF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A_直接连接符 2"/>
          <p:cNvCxnSpPr/>
          <p:nvPr>
            <p:custDataLst>
              <p:tags r:id="rId12"/>
            </p:custDataLst>
          </p:nvPr>
        </p:nvCxnSpPr>
        <p:spPr>
          <a:xfrm>
            <a:off x="2194421" y="3294038"/>
            <a:ext cx="0" cy="3045363"/>
          </a:xfrm>
          <a:prstGeom prst="line">
            <a:avLst/>
          </a:prstGeom>
          <a:ln>
            <a:solidFill>
              <a:srgbClr val="6BAFE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A_StraightArrowConnector 4"/>
          <p:cNvCxnSpPr/>
          <p:nvPr>
            <p:custDataLst>
              <p:tags r:id="rId13"/>
            </p:custDataLst>
          </p:nvPr>
        </p:nvCxnSpPr>
        <p:spPr>
          <a:xfrm>
            <a:off x="8060000" y="3519564"/>
            <a:ext cx="979659" cy="0"/>
          </a:xfrm>
          <a:prstGeom prst="straightConnector1">
            <a:avLst/>
          </a:prstGeom>
          <a:ln w="12700">
            <a:solidFill>
              <a:srgbClr val="01407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A_StraightArrowConnector 4"/>
          <p:cNvCxnSpPr/>
          <p:nvPr>
            <p:custDataLst>
              <p:tags r:id="rId14"/>
            </p:custDataLst>
          </p:nvPr>
        </p:nvCxnSpPr>
        <p:spPr>
          <a:xfrm>
            <a:off x="8059999" y="4769360"/>
            <a:ext cx="979659" cy="0"/>
          </a:xfrm>
          <a:prstGeom prst="straightConnector1">
            <a:avLst/>
          </a:prstGeom>
          <a:ln w="12700">
            <a:solidFill>
              <a:srgbClr val="01407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A_StraightArrowConnector 4"/>
          <p:cNvCxnSpPr/>
          <p:nvPr>
            <p:custDataLst>
              <p:tags r:id="rId15"/>
            </p:custDataLst>
          </p:nvPr>
        </p:nvCxnSpPr>
        <p:spPr>
          <a:xfrm>
            <a:off x="8059996" y="6025599"/>
            <a:ext cx="979659" cy="0"/>
          </a:xfrm>
          <a:prstGeom prst="straightConnector1">
            <a:avLst/>
          </a:prstGeom>
          <a:ln w="12700">
            <a:solidFill>
              <a:srgbClr val="01407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arrow-on-target_68291"/>
          <p:cNvSpPr>
            <a:spLocks noChangeAspect="1"/>
          </p:cNvSpPr>
          <p:nvPr/>
        </p:nvSpPr>
        <p:spPr bwMode="auto">
          <a:xfrm>
            <a:off x="9383603" y="5729716"/>
            <a:ext cx="609685" cy="609685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37" name="computer-service_78951"/>
          <p:cNvSpPr>
            <a:spLocks noChangeAspect="1"/>
          </p:cNvSpPr>
          <p:nvPr/>
        </p:nvSpPr>
        <p:spPr bwMode="auto">
          <a:xfrm>
            <a:off x="9383603" y="3170241"/>
            <a:ext cx="609685" cy="565858"/>
          </a:xfrm>
          <a:custGeom>
            <a:avLst/>
            <a:gdLst>
              <a:gd name="connsiteX0" fmla="*/ 288132 w 338138"/>
              <a:gd name="connsiteY0" fmla="*/ 223343 h 313831"/>
              <a:gd name="connsiteX1" fmla="*/ 279400 w 338138"/>
              <a:gd name="connsiteY1" fmla="*/ 231281 h 313831"/>
              <a:gd name="connsiteX2" fmla="*/ 288132 w 338138"/>
              <a:gd name="connsiteY2" fmla="*/ 239219 h 313831"/>
              <a:gd name="connsiteX3" fmla="*/ 296864 w 338138"/>
              <a:gd name="connsiteY3" fmla="*/ 231281 h 313831"/>
              <a:gd name="connsiteX4" fmla="*/ 288132 w 338138"/>
              <a:gd name="connsiteY4" fmla="*/ 223343 h 313831"/>
              <a:gd name="connsiteX5" fmla="*/ 261938 w 338138"/>
              <a:gd name="connsiteY5" fmla="*/ 223343 h 313831"/>
              <a:gd name="connsiteX6" fmla="*/ 254000 w 338138"/>
              <a:gd name="connsiteY6" fmla="*/ 231281 h 313831"/>
              <a:gd name="connsiteX7" fmla="*/ 261938 w 338138"/>
              <a:gd name="connsiteY7" fmla="*/ 239219 h 313831"/>
              <a:gd name="connsiteX8" fmla="*/ 269876 w 338138"/>
              <a:gd name="connsiteY8" fmla="*/ 231281 h 313831"/>
              <a:gd name="connsiteX9" fmla="*/ 261938 w 338138"/>
              <a:gd name="connsiteY9" fmla="*/ 223343 h 313831"/>
              <a:gd name="connsiteX10" fmla="*/ 116535 w 338138"/>
              <a:gd name="connsiteY10" fmla="*/ 45543 h 313831"/>
              <a:gd name="connsiteX11" fmla="*/ 141773 w 338138"/>
              <a:gd name="connsiteY11" fmla="*/ 88073 h 313831"/>
              <a:gd name="connsiteX12" fmla="*/ 108565 w 338138"/>
              <a:gd name="connsiteY12" fmla="*/ 102693 h 313831"/>
              <a:gd name="connsiteX13" fmla="*/ 87312 w 338138"/>
              <a:gd name="connsiteY13" fmla="*/ 74783 h 313831"/>
              <a:gd name="connsiteX14" fmla="*/ 116535 w 338138"/>
              <a:gd name="connsiteY14" fmla="*/ 45543 h 313831"/>
              <a:gd name="connsiteX15" fmla="*/ 254349 w 338138"/>
              <a:gd name="connsiteY15" fmla="*/ 30428 h 313831"/>
              <a:gd name="connsiteX16" fmla="*/ 275361 w 338138"/>
              <a:gd name="connsiteY16" fmla="*/ 48787 h 313831"/>
              <a:gd name="connsiteX17" fmla="*/ 255662 w 338138"/>
              <a:gd name="connsiteY17" fmla="*/ 85507 h 313831"/>
              <a:gd name="connsiteX18" fmla="*/ 266168 w 338138"/>
              <a:gd name="connsiteY18" fmla="*/ 89441 h 313831"/>
              <a:gd name="connsiteX19" fmla="*/ 289806 w 338138"/>
              <a:gd name="connsiteY19" fmla="*/ 80261 h 313831"/>
              <a:gd name="connsiteX20" fmla="*/ 287180 w 338138"/>
              <a:gd name="connsiteY20" fmla="*/ 109113 h 313831"/>
              <a:gd name="connsiteX21" fmla="*/ 225458 w 338138"/>
              <a:gd name="connsiteY21" fmla="*/ 111735 h 313831"/>
              <a:gd name="connsiteX22" fmla="*/ 92823 w 338138"/>
              <a:gd name="connsiteY22" fmla="*/ 166815 h 313831"/>
              <a:gd name="connsiteX23" fmla="*/ 75751 w 338138"/>
              <a:gd name="connsiteY23" fmla="*/ 127472 h 313831"/>
              <a:gd name="connsiteX24" fmla="*/ 208386 w 338138"/>
              <a:gd name="connsiteY24" fmla="*/ 72393 h 313831"/>
              <a:gd name="connsiteX25" fmla="*/ 242530 w 338138"/>
              <a:gd name="connsiteY25" fmla="*/ 33050 h 313831"/>
              <a:gd name="connsiteX26" fmla="*/ 254349 w 338138"/>
              <a:gd name="connsiteY26" fmla="*/ 30428 h 313831"/>
              <a:gd name="connsiteX27" fmla="*/ 186871 w 338138"/>
              <a:gd name="connsiteY27" fmla="*/ 24906 h 313831"/>
              <a:gd name="connsiteX28" fmla="*/ 231775 w 338138"/>
              <a:gd name="connsiteY28" fmla="*/ 24906 h 313831"/>
              <a:gd name="connsiteX29" fmla="*/ 207282 w 338138"/>
              <a:gd name="connsiteY29" fmla="*/ 48190 h 313831"/>
              <a:gd name="connsiteX30" fmla="*/ 201839 w 338138"/>
              <a:gd name="connsiteY30" fmla="*/ 59831 h 313831"/>
              <a:gd name="connsiteX31" fmla="*/ 184150 w 338138"/>
              <a:gd name="connsiteY31" fmla="*/ 45603 h 313831"/>
              <a:gd name="connsiteX32" fmla="*/ 186871 w 338138"/>
              <a:gd name="connsiteY32" fmla="*/ 24906 h 313831"/>
              <a:gd name="connsiteX33" fmla="*/ 18492 w 338138"/>
              <a:gd name="connsiteY33" fmla="*/ 24906 h 313831"/>
              <a:gd name="connsiteX34" fmla="*/ 43588 w 338138"/>
              <a:gd name="connsiteY34" fmla="*/ 24906 h 313831"/>
              <a:gd name="connsiteX35" fmla="*/ 46230 w 338138"/>
              <a:gd name="connsiteY35" fmla="*/ 46015 h 313831"/>
              <a:gd name="connsiteX36" fmla="*/ 29059 w 338138"/>
              <a:gd name="connsiteY36" fmla="*/ 63166 h 313831"/>
              <a:gd name="connsiteX37" fmla="*/ 31700 w 338138"/>
              <a:gd name="connsiteY37" fmla="*/ 96148 h 313831"/>
              <a:gd name="connsiteX38" fmla="*/ 31700 w 338138"/>
              <a:gd name="connsiteY38" fmla="*/ 206969 h 313831"/>
              <a:gd name="connsiteX39" fmla="*/ 39626 w 338138"/>
              <a:gd name="connsiteY39" fmla="*/ 214884 h 313831"/>
              <a:gd name="connsiteX40" fmla="*/ 298512 w 338138"/>
              <a:gd name="connsiteY40" fmla="*/ 214884 h 313831"/>
              <a:gd name="connsiteX41" fmla="*/ 306438 w 338138"/>
              <a:gd name="connsiteY41" fmla="*/ 206969 h 313831"/>
              <a:gd name="connsiteX42" fmla="*/ 306438 w 338138"/>
              <a:gd name="connsiteY42" fmla="*/ 104064 h 313831"/>
              <a:gd name="connsiteX43" fmla="*/ 306438 w 338138"/>
              <a:gd name="connsiteY43" fmla="*/ 77678 h 313831"/>
              <a:gd name="connsiteX44" fmla="*/ 274737 w 338138"/>
              <a:gd name="connsiteY44" fmla="*/ 61846 h 313831"/>
              <a:gd name="connsiteX45" fmla="*/ 281341 w 338138"/>
              <a:gd name="connsiteY45" fmla="*/ 59208 h 313831"/>
              <a:gd name="connsiteX46" fmla="*/ 280021 w 338138"/>
              <a:gd name="connsiteY46" fmla="*/ 24906 h 313831"/>
              <a:gd name="connsiteX47" fmla="*/ 319646 w 338138"/>
              <a:gd name="connsiteY47" fmla="*/ 24906 h 313831"/>
              <a:gd name="connsiteX48" fmla="*/ 338138 w 338138"/>
              <a:gd name="connsiteY48" fmla="*/ 43376 h 313831"/>
              <a:gd name="connsiteX49" fmla="*/ 338138 w 338138"/>
              <a:gd name="connsiteY49" fmla="*/ 234674 h 313831"/>
              <a:gd name="connsiteX50" fmla="*/ 319646 w 338138"/>
              <a:gd name="connsiteY50" fmla="*/ 251825 h 313831"/>
              <a:gd name="connsiteX51" fmla="*/ 200769 w 338138"/>
              <a:gd name="connsiteY51" fmla="*/ 251825 h 313831"/>
              <a:gd name="connsiteX52" fmla="*/ 216620 w 338138"/>
              <a:gd name="connsiteY52" fmla="*/ 290084 h 313831"/>
              <a:gd name="connsiteX53" fmla="*/ 224545 w 338138"/>
              <a:gd name="connsiteY53" fmla="*/ 290084 h 313831"/>
              <a:gd name="connsiteX54" fmla="*/ 235112 w 338138"/>
              <a:gd name="connsiteY54" fmla="*/ 301958 h 313831"/>
              <a:gd name="connsiteX55" fmla="*/ 224545 w 338138"/>
              <a:gd name="connsiteY55" fmla="*/ 313831 h 313831"/>
              <a:gd name="connsiteX56" fmla="*/ 113593 w 338138"/>
              <a:gd name="connsiteY56" fmla="*/ 313831 h 313831"/>
              <a:gd name="connsiteX57" fmla="*/ 103026 w 338138"/>
              <a:gd name="connsiteY57" fmla="*/ 301958 h 313831"/>
              <a:gd name="connsiteX58" fmla="*/ 113593 w 338138"/>
              <a:gd name="connsiteY58" fmla="*/ 290084 h 313831"/>
              <a:gd name="connsiteX59" fmla="*/ 121518 w 338138"/>
              <a:gd name="connsiteY59" fmla="*/ 290084 h 313831"/>
              <a:gd name="connsiteX60" fmla="*/ 137369 w 338138"/>
              <a:gd name="connsiteY60" fmla="*/ 251825 h 313831"/>
              <a:gd name="connsiteX61" fmla="*/ 18492 w 338138"/>
              <a:gd name="connsiteY61" fmla="*/ 251825 h 313831"/>
              <a:gd name="connsiteX62" fmla="*/ 0 w 338138"/>
              <a:gd name="connsiteY62" fmla="*/ 234674 h 313831"/>
              <a:gd name="connsiteX63" fmla="*/ 0 w 338138"/>
              <a:gd name="connsiteY63" fmla="*/ 43376 h 313831"/>
              <a:gd name="connsiteX64" fmla="*/ 18492 w 338138"/>
              <a:gd name="connsiteY64" fmla="*/ 24906 h 313831"/>
              <a:gd name="connsiteX65" fmla="*/ 109666 w 338138"/>
              <a:gd name="connsiteY65" fmla="*/ 1 h 313831"/>
              <a:gd name="connsiteX66" fmla="*/ 126932 w 338138"/>
              <a:gd name="connsiteY66" fmla="*/ 267 h 313831"/>
              <a:gd name="connsiteX67" fmla="*/ 133580 w 338138"/>
              <a:gd name="connsiteY67" fmla="*/ 18637 h 313831"/>
              <a:gd name="connsiteX68" fmla="*/ 144218 w 338138"/>
              <a:gd name="connsiteY68" fmla="*/ 22573 h 313831"/>
              <a:gd name="connsiteX69" fmla="*/ 177460 w 338138"/>
              <a:gd name="connsiteY69" fmla="*/ 29134 h 313831"/>
              <a:gd name="connsiteX70" fmla="*/ 168152 w 338138"/>
              <a:gd name="connsiteY70" fmla="*/ 47504 h 313831"/>
              <a:gd name="connsiteX71" fmla="*/ 173471 w 338138"/>
              <a:gd name="connsiteY71" fmla="*/ 58001 h 313831"/>
              <a:gd name="connsiteX72" fmla="*/ 192087 w 338138"/>
              <a:gd name="connsiteY72" fmla="*/ 67186 h 313831"/>
              <a:gd name="connsiteX73" fmla="*/ 154855 w 338138"/>
              <a:gd name="connsiteY73" fmla="*/ 82931 h 313831"/>
              <a:gd name="connsiteX74" fmla="*/ 116294 w 338138"/>
              <a:gd name="connsiteY74" fmla="*/ 35695 h 313831"/>
              <a:gd name="connsiteX75" fmla="*/ 76403 w 338138"/>
              <a:gd name="connsiteY75" fmla="*/ 75059 h 313831"/>
              <a:gd name="connsiteX76" fmla="*/ 93689 w 338138"/>
              <a:gd name="connsiteY76" fmla="*/ 107862 h 313831"/>
              <a:gd name="connsiteX77" fmla="*/ 59117 w 338138"/>
              <a:gd name="connsiteY77" fmla="*/ 124919 h 313831"/>
              <a:gd name="connsiteX78" fmla="*/ 63106 w 338138"/>
              <a:gd name="connsiteY78" fmla="*/ 102613 h 313831"/>
              <a:gd name="connsiteX79" fmla="*/ 59117 w 338138"/>
              <a:gd name="connsiteY79" fmla="*/ 92116 h 313831"/>
              <a:gd name="connsiteX80" fmla="*/ 40501 w 338138"/>
              <a:gd name="connsiteY80" fmla="*/ 63249 h 313831"/>
              <a:gd name="connsiteX81" fmla="*/ 59117 w 338138"/>
              <a:gd name="connsiteY81" fmla="*/ 58001 h 313831"/>
              <a:gd name="connsiteX82" fmla="*/ 63106 w 338138"/>
              <a:gd name="connsiteY82" fmla="*/ 47504 h 313831"/>
              <a:gd name="connsiteX83" fmla="*/ 69755 w 338138"/>
              <a:gd name="connsiteY83" fmla="*/ 14700 h 313831"/>
              <a:gd name="connsiteX84" fmla="*/ 88370 w 338138"/>
              <a:gd name="connsiteY84" fmla="*/ 22573 h 313831"/>
              <a:gd name="connsiteX85" fmla="*/ 99008 w 338138"/>
              <a:gd name="connsiteY85" fmla="*/ 18637 h 313831"/>
              <a:gd name="connsiteX86" fmla="*/ 109666 w 338138"/>
              <a:gd name="connsiteY86" fmla="*/ 1 h 313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38138" h="313831">
                <a:moveTo>
                  <a:pt x="288132" y="223343"/>
                </a:moveTo>
                <a:cubicBezTo>
                  <a:pt x="283309" y="223343"/>
                  <a:pt x="279400" y="226897"/>
                  <a:pt x="279400" y="231281"/>
                </a:cubicBezTo>
                <a:cubicBezTo>
                  <a:pt x="279400" y="235665"/>
                  <a:pt x="283309" y="239219"/>
                  <a:pt x="288132" y="239219"/>
                </a:cubicBezTo>
                <a:cubicBezTo>
                  <a:pt x="292955" y="239219"/>
                  <a:pt x="296864" y="235665"/>
                  <a:pt x="296864" y="231281"/>
                </a:cubicBezTo>
                <a:cubicBezTo>
                  <a:pt x="296864" y="226897"/>
                  <a:pt x="292955" y="223343"/>
                  <a:pt x="288132" y="223343"/>
                </a:cubicBezTo>
                <a:close/>
                <a:moveTo>
                  <a:pt x="261938" y="223343"/>
                </a:moveTo>
                <a:cubicBezTo>
                  <a:pt x="257554" y="223343"/>
                  <a:pt x="254000" y="226897"/>
                  <a:pt x="254000" y="231281"/>
                </a:cubicBezTo>
                <a:cubicBezTo>
                  <a:pt x="254000" y="235665"/>
                  <a:pt x="257554" y="239219"/>
                  <a:pt x="261938" y="239219"/>
                </a:cubicBezTo>
                <a:cubicBezTo>
                  <a:pt x="266322" y="239219"/>
                  <a:pt x="269876" y="235665"/>
                  <a:pt x="269876" y="231281"/>
                </a:cubicBezTo>
                <a:cubicBezTo>
                  <a:pt x="269876" y="226897"/>
                  <a:pt x="266322" y="223343"/>
                  <a:pt x="261938" y="223343"/>
                </a:cubicBezTo>
                <a:close/>
                <a:moveTo>
                  <a:pt x="116535" y="45543"/>
                </a:moveTo>
                <a:cubicBezTo>
                  <a:pt x="137788" y="45543"/>
                  <a:pt x="152400" y="68137"/>
                  <a:pt x="141773" y="88073"/>
                </a:cubicBezTo>
                <a:cubicBezTo>
                  <a:pt x="141773" y="88073"/>
                  <a:pt x="141773" y="88073"/>
                  <a:pt x="108565" y="102693"/>
                </a:cubicBezTo>
                <a:cubicBezTo>
                  <a:pt x="96610" y="98706"/>
                  <a:pt x="87312" y="88073"/>
                  <a:pt x="87312" y="74783"/>
                </a:cubicBezTo>
                <a:cubicBezTo>
                  <a:pt x="87312" y="58834"/>
                  <a:pt x="100595" y="45543"/>
                  <a:pt x="116535" y="45543"/>
                </a:cubicBezTo>
                <a:close/>
                <a:moveTo>
                  <a:pt x="254349" y="30428"/>
                </a:moveTo>
                <a:cubicBezTo>
                  <a:pt x="271421" y="26493"/>
                  <a:pt x="284553" y="44853"/>
                  <a:pt x="275361" y="48787"/>
                </a:cubicBezTo>
                <a:cubicBezTo>
                  <a:pt x="242530" y="63213"/>
                  <a:pt x="243843" y="57967"/>
                  <a:pt x="255662" y="85507"/>
                </a:cubicBezTo>
                <a:cubicBezTo>
                  <a:pt x="256976" y="89441"/>
                  <a:pt x="262228" y="92064"/>
                  <a:pt x="266168" y="89441"/>
                </a:cubicBezTo>
                <a:cubicBezTo>
                  <a:pt x="266168" y="89441"/>
                  <a:pt x="266168" y="89441"/>
                  <a:pt x="289806" y="80261"/>
                </a:cubicBezTo>
                <a:cubicBezTo>
                  <a:pt x="297685" y="76327"/>
                  <a:pt x="301625" y="99933"/>
                  <a:pt x="287180" y="109113"/>
                </a:cubicBezTo>
                <a:cubicBezTo>
                  <a:pt x="260915" y="124850"/>
                  <a:pt x="259602" y="123538"/>
                  <a:pt x="225458" y="111735"/>
                </a:cubicBezTo>
                <a:cubicBezTo>
                  <a:pt x="225458" y="111735"/>
                  <a:pt x="225458" y="111735"/>
                  <a:pt x="92823" y="166815"/>
                </a:cubicBezTo>
                <a:cubicBezTo>
                  <a:pt x="66559" y="177306"/>
                  <a:pt x="50800" y="137964"/>
                  <a:pt x="75751" y="127472"/>
                </a:cubicBezTo>
                <a:cubicBezTo>
                  <a:pt x="75751" y="127472"/>
                  <a:pt x="75751" y="127472"/>
                  <a:pt x="208386" y="72393"/>
                </a:cubicBezTo>
                <a:cubicBezTo>
                  <a:pt x="217579" y="54033"/>
                  <a:pt x="222832" y="38296"/>
                  <a:pt x="242530" y="33050"/>
                </a:cubicBezTo>
                <a:cubicBezTo>
                  <a:pt x="242530" y="33050"/>
                  <a:pt x="242530" y="33050"/>
                  <a:pt x="254349" y="30428"/>
                </a:cubicBezTo>
                <a:close/>
                <a:moveTo>
                  <a:pt x="186871" y="24906"/>
                </a:moveTo>
                <a:cubicBezTo>
                  <a:pt x="186871" y="24906"/>
                  <a:pt x="186871" y="24906"/>
                  <a:pt x="231775" y="24906"/>
                </a:cubicBezTo>
                <a:cubicBezTo>
                  <a:pt x="220889" y="30080"/>
                  <a:pt x="212725" y="37841"/>
                  <a:pt x="207282" y="48190"/>
                </a:cubicBezTo>
                <a:cubicBezTo>
                  <a:pt x="207282" y="48190"/>
                  <a:pt x="207282" y="48190"/>
                  <a:pt x="201839" y="59831"/>
                </a:cubicBezTo>
                <a:cubicBezTo>
                  <a:pt x="200479" y="52070"/>
                  <a:pt x="193675" y="45603"/>
                  <a:pt x="184150" y="45603"/>
                </a:cubicBezTo>
                <a:cubicBezTo>
                  <a:pt x="190954" y="39135"/>
                  <a:pt x="190954" y="31374"/>
                  <a:pt x="186871" y="24906"/>
                </a:cubicBezTo>
                <a:close/>
                <a:moveTo>
                  <a:pt x="18492" y="24906"/>
                </a:moveTo>
                <a:cubicBezTo>
                  <a:pt x="18492" y="24906"/>
                  <a:pt x="18492" y="24906"/>
                  <a:pt x="43588" y="24906"/>
                </a:cubicBezTo>
                <a:cubicBezTo>
                  <a:pt x="39626" y="32822"/>
                  <a:pt x="40946" y="40738"/>
                  <a:pt x="46230" y="46015"/>
                </a:cubicBezTo>
                <a:cubicBezTo>
                  <a:pt x="36984" y="46015"/>
                  <a:pt x="29059" y="53931"/>
                  <a:pt x="29059" y="63166"/>
                </a:cubicBezTo>
                <a:cubicBezTo>
                  <a:pt x="29059" y="82955"/>
                  <a:pt x="27738" y="89552"/>
                  <a:pt x="31700" y="96148"/>
                </a:cubicBezTo>
                <a:cubicBezTo>
                  <a:pt x="31700" y="96148"/>
                  <a:pt x="31700" y="96148"/>
                  <a:pt x="31700" y="206969"/>
                </a:cubicBezTo>
                <a:cubicBezTo>
                  <a:pt x="31700" y="210926"/>
                  <a:pt x="35663" y="214884"/>
                  <a:pt x="39626" y="214884"/>
                </a:cubicBezTo>
                <a:cubicBezTo>
                  <a:pt x="39626" y="214884"/>
                  <a:pt x="39626" y="214884"/>
                  <a:pt x="298512" y="214884"/>
                </a:cubicBezTo>
                <a:cubicBezTo>
                  <a:pt x="302475" y="214884"/>
                  <a:pt x="306438" y="210926"/>
                  <a:pt x="306438" y="206969"/>
                </a:cubicBezTo>
                <a:cubicBezTo>
                  <a:pt x="306438" y="206969"/>
                  <a:pt x="306438" y="206969"/>
                  <a:pt x="306438" y="104064"/>
                </a:cubicBezTo>
                <a:cubicBezTo>
                  <a:pt x="309079" y="96148"/>
                  <a:pt x="310400" y="86913"/>
                  <a:pt x="306438" y="77678"/>
                </a:cubicBezTo>
                <a:cubicBezTo>
                  <a:pt x="306438" y="59208"/>
                  <a:pt x="306438" y="61846"/>
                  <a:pt x="274737" y="61846"/>
                </a:cubicBezTo>
                <a:cubicBezTo>
                  <a:pt x="274737" y="61846"/>
                  <a:pt x="274737" y="61846"/>
                  <a:pt x="281341" y="59208"/>
                </a:cubicBezTo>
                <a:cubicBezTo>
                  <a:pt x="293229" y="53931"/>
                  <a:pt x="294550" y="38099"/>
                  <a:pt x="280021" y="24906"/>
                </a:cubicBezTo>
                <a:cubicBezTo>
                  <a:pt x="280021" y="24906"/>
                  <a:pt x="280021" y="24906"/>
                  <a:pt x="319646" y="24906"/>
                </a:cubicBezTo>
                <a:cubicBezTo>
                  <a:pt x="330213" y="24906"/>
                  <a:pt x="338138" y="34141"/>
                  <a:pt x="338138" y="43376"/>
                </a:cubicBezTo>
                <a:cubicBezTo>
                  <a:pt x="338138" y="43376"/>
                  <a:pt x="338138" y="43376"/>
                  <a:pt x="338138" y="234674"/>
                </a:cubicBezTo>
                <a:cubicBezTo>
                  <a:pt x="338138" y="243909"/>
                  <a:pt x="330213" y="251825"/>
                  <a:pt x="319646" y="251825"/>
                </a:cubicBezTo>
                <a:cubicBezTo>
                  <a:pt x="319646" y="251825"/>
                  <a:pt x="319646" y="251825"/>
                  <a:pt x="200769" y="251825"/>
                </a:cubicBezTo>
                <a:cubicBezTo>
                  <a:pt x="200769" y="251825"/>
                  <a:pt x="200769" y="251825"/>
                  <a:pt x="216620" y="290084"/>
                </a:cubicBezTo>
                <a:cubicBezTo>
                  <a:pt x="216620" y="290084"/>
                  <a:pt x="216620" y="290084"/>
                  <a:pt x="224545" y="290084"/>
                </a:cubicBezTo>
                <a:cubicBezTo>
                  <a:pt x="229828" y="290084"/>
                  <a:pt x="235112" y="295361"/>
                  <a:pt x="235112" y="301958"/>
                </a:cubicBezTo>
                <a:cubicBezTo>
                  <a:pt x="235112" y="308554"/>
                  <a:pt x="229828" y="313831"/>
                  <a:pt x="224545" y="313831"/>
                </a:cubicBezTo>
                <a:cubicBezTo>
                  <a:pt x="224545" y="313831"/>
                  <a:pt x="224545" y="313831"/>
                  <a:pt x="113593" y="313831"/>
                </a:cubicBezTo>
                <a:cubicBezTo>
                  <a:pt x="108310" y="313831"/>
                  <a:pt x="103026" y="308554"/>
                  <a:pt x="103026" y="301958"/>
                </a:cubicBezTo>
                <a:cubicBezTo>
                  <a:pt x="103026" y="295361"/>
                  <a:pt x="108310" y="290084"/>
                  <a:pt x="113593" y="290084"/>
                </a:cubicBezTo>
                <a:cubicBezTo>
                  <a:pt x="113593" y="290084"/>
                  <a:pt x="113593" y="290084"/>
                  <a:pt x="121518" y="290084"/>
                </a:cubicBezTo>
                <a:cubicBezTo>
                  <a:pt x="121518" y="290084"/>
                  <a:pt x="121518" y="290084"/>
                  <a:pt x="137369" y="251825"/>
                </a:cubicBezTo>
                <a:cubicBezTo>
                  <a:pt x="137369" y="251825"/>
                  <a:pt x="137369" y="251825"/>
                  <a:pt x="18492" y="251825"/>
                </a:cubicBezTo>
                <a:cubicBezTo>
                  <a:pt x="7925" y="251825"/>
                  <a:pt x="0" y="243909"/>
                  <a:pt x="0" y="234674"/>
                </a:cubicBezTo>
                <a:cubicBezTo>
                  <a:pt x="0" y="234674"/>
                  <a:pt x="0" y="234674"/>
                  <a:pt x="0" y="43376"/>
                </a:cubicBezTo>
                <a:cubicBezTo>
                  <a:pt x="0" y="34141"/>
                  <a:pt x="7925" y="24906"/>
                  <a:pt x="18492" y="24906"/>
                </a:cubicBezTo>
                <a:close/>
                <a:moveTo>
                  <a:pt x="109666" y="1"/>
                </a:moveTo>
                <a:cubicBezTo>
                  <a:pt x="113718" y="21"/>
                  <a:pt x="119286" y="267"/>
                  <a:pt x="126932" y="267"/>
                </a:cubicBezTo>
                <a:cubicBezTo>
                  <a:pt x="134910" y="267"/>
                  <a:pt x="133580" y="10764"/>
                  <a:pt x="133580" y="18637"/>
                </a:cubicBezTo>
                <a:cubicBezTo>
                  <a:pt x="137569" y="19949"/>
                  <a:pt x="140229" y="21261"/>
                  <a:pt x="144218" y="22573"/>
                </a:cubicBezTo>
                <a:cubicBezTo>
                  <a:pt x="158845" y="6828"/>
                  <a:pt x="154855" y="8140"/>
                  <a:pt x="177460" y="29134"/>
                </a:cubicBezTo>
                <a:cubicBezTo>
                  <a:pt x="182779" y="35695"/>
                  <a:pt x="174801" y="40943"/>
                  <a:pt x="168152" y="47504"/>
                </a:cubicBezTo>
                <a:cubicBezTo>
                  <a:pt x="170812" y="50128"/>
                  <a:pt x="172142" y="54065"/>
                  <a:pt x="173471" y="58001"/>
                </a:cubicBezTo>
                <a:cubicBezTo>
                  <a:pt x="188098" y="58001"/>
                  <a:pt x="192087" y="55377"/>
                  <a:pt x="192087" y="67186"/>
                </a:cubicBezTo>
                <a:cubicBezTo>
                  <a:pt x="192087" y="67186"/>
                  <a:pt x="192087" y="67186"/>
                  <a:pt x="154855" y="82931"/>
                </a:cubicBezTo>
                <a:cubicBezTo>
                  <a:pt x="160174" y="58001"/>
                  <a:pt x="140229" y="35695"/>
                  <a:pt x="116294" y="35695"/>
                </a:cubicBezTo>
                <a:cubicBezTo>
                  <a:pt x="93689" y="35695"/>
                  <a:pt x="76403" y="52753"/>
                  <a:pt x="76403" y="75059"/>
                </a:cubicBezTo>
                <a:cubicBezTo>
                  <a:pt x="76403" y="88180"/>
                  <a:pt x="83052" y="101301"/>
                  <a:pt x="93689" y="107862"/>
                </a:cubicBezTo>
                <a:cubicBezTo>
                  <a:pt x="73744" y="117047"/>
                  <a:pt x="67095" y="118359"/>
                  <a:pt x="59117" y="124919"/>
                </a:cubicBezTo>
                <a:cubicBezTo>
                  <a:pt x="48479" y="114422"/>
                  <a:pt x="49809" y="115734"/>
                  <a:pt x="63106" y="102613"/>
                </a:cubicBezTo>
                <a:cubicBezTo>
                  <a:pt x="61776" y="98677"/>
                  <a:pt x="60447" y="96053"/>
                  <a:pt x="59117" y="92116"/>
                </a:cubicBezTo>
                <a:cubicBezTo>
                  <a:pt x="36512" y="92116"/>
                  <a:pt x="40501" y="94740"/>
                  <a:pt x="40501" y="63249"/>
                </a:cubicBezTo>
                <a:cubicBezTo>
                  <a:pt x="40501" y="55377"/>
                  <a:pt x="51139" y="58001"/>
                  <a:pt x="59117" y="58001"/>
                </a:cubicBezTo>
                <a:cubicBezTo>
                  <a:pt x="60447" y="54065"/>
                  <a:pt x="61776" y="50128"/>
                  <a:pt x="63106" y="47504"/>
                </a:cubicBezTo>
                <a:cubicBezTo>
                  <a:pt x="47150" y="31759"/>
                  <a:pt x="48479" y="35695"/>
                  <a:pt x="69755" y="14700"/>
                </a:cubicBezTo>
                <a:cubicBezTo>
                  <a:pt x="76403" y="8140"/>
                  <a:pt x="81722" y="17325"/>
                  <a:pt x="88370" y="22573"/>
                </a:cubicBezTo>
                <a:cubicBezTo>
                  <a:pt x="91030" y="21261"/>
                  <a:pt x="95019" y="19949"/>
                  <a:pt x="99008" y="18637"/>
                </a:cubicBezTo>
                <a:cubicBezTo>
                  <a:pt x="99008" y="1907"/>
                  <a:pt x="97512" y="-61"/>
                  <a:pt x="109666" y="1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</p:sp>
      <p:sp>
        <p:nvSpPr>
          <p:cNvPr id="38" name="graph_134483"/>
          <p:cNvSpPr>
            <a:spLocks noChangeAspect="1"/>
          </p:cNvSpPr>
          <p:nvPr/>
        </p:nvSpPr>
        <p:spPr bwMode="auto">
          <a:xfrm>
            <a:off x="9383603" y="4377908"/>
            <a:ext cx="609685" cy="555432"/>
          </a:xfrm>
          <a:custGeom>
            <a:avLst/>
            <a:gdLst>
              <a:gd name="connsiteX0" fmla="*/ 260506 w 331788"/>
              <a:gd name="connsiteY0" fmla="*/ 76839 h 302264"/>
              <a:gd name="connsiteX1" fmla="*/ 326604 w 331788"/>
              <a:gd name="connsiteY1" fmla="*/ 76839 h 302264"/>
              <a:gd name="connsiteX2" fmla="*/ 326604 w 331788"/>
              <a:gd name="connsiteY2" fmla="*/ 291959 h 302264"/>
              <a:gd name="connsiteX3" fmla="*/ 331788 w 331788"/>
              <a:gd name="connsiteY3" fmla="*/ 297111 h 302264"/>
              <a:gd name="connsiteX4" fmla="*/ 326604 w 331788"/>
              <a:gd name="connsiteY4" fmla="*/ 302264 h 302264"/>
              <a:gd name="connsiteX5" fmla="*/ 5184 w 331788"/>
              <a:gd name="connsiteY5" fmla="*/ 302264 h 302264"/>
              <a:gd name="connsiteX6" fmla="*/ 0 w 331788"/>
              <a:gd name="connsiteY6" fmla="*/ 297111 h 302264"/>
              <a:gd name="connsiteX7" fmla="*/ 5184 w 331788"/>
              <a:gd name="connsiteY7" fmla="*/ 291959 h 302264"/>
              <a:gd name="connsiteX8" fmla="*/ 11664 w 331788"/>
              <a:gd name="connsiteY8" fmla="*/ 291959 h 302264"/>
              <a:gd name="connsiteX9" fmla="*/ 11664 w 331788"/>
              <a:gd name="connsiteY9" fmla="*/ 214670 h 302264"/>
              <a:gd name="connsiteX10" fmla="*/ 77763 w 331788"/>
              <a:gd name="connsiteY10" fmla="*/ 214670 h 302264"/>
              <a:gd name="connsiteX11" fmla="*/ 77763 w 331788"/>
              <a:gd name="connsiteY11" fmla="*/ 291959 h 302264"/>
              <a:gd name="connsiteX12" fmla="*/ 94612 w 331788"/>
              <a:gd name="connsiteY12" fmla="*/ 291959 h 302264"/>
              <a:gd name="connsiteX13" fmla="*/ 94612 w 331788"/>
              <a:gd name="connsiteY13" fmla="*/ 165721 h 302264"/>
              <a:gd name="connsiteX14" fmla="*/ 160710 w 331788"/>
              <a:gd name="connsiteY14" fmla="*/ 165721 h 302264"/>
              <a:gd name="connsiteX15" fmla="*/ 160710 w 331788"/>
              <a:gd name="connsiteY15" fmla="*/ 291959 h 302264"/>
              <a:gd name="connsiteX16" fmla="*/ 177559 w 331788"/>
              <a:gd name="connsiteY16" fmla="*/ 291959 h 302264"/>
              <a:gd name="connsiteX17" fmla="*/ 177559 w 331788"/>
              <a:gd name="connsiteY17" fmla="*/ 121924 h 302264"/>
              <a:gd name="connsiteX18" fmla="*/ 243657 w 331788"/>
              <a:gd name="connsiteY18" fmla="*/ 121924 h 302264"/>
              <a:gd name="connsiteX19" fmla="*/ 243657 w 331788"/>
              <a:gd name="connsiteY19" fmla="*/ 291959 h 302264"/>
              <a:gd name="connsiteX20" fmla="*/ 260506 w 331788"/>
              <a:gd name="connsiteY20" fmla="*/ 291959 h 302264"/>
              <a:gd name="connsiteX21" fmla="*/ 260506 w 331788"/>
              <a:gd name="connsiteY21" fmla="*/ 76839 h 302264"/>
              <a:gd name="connsiteX22" fmla="*/ 212230 w 331788"/>
              <a:gd name="connsiteY22" fmla="*/ 334 h 302264"/>
              <a:gd name="connsiteX23" fmla="*/ 259954 w 331788"/>
              <a:gd name="connsiteY23" fmla="*/ 4179 h 302264"/>
              <a:gd name="connsiteX24" fmla="*/ 261244 w 331788"/>
              <a:gd name="connsiteY24" fmla="*/ 5460 h 302264"/>
              <a:gd name="connsiteX25" fmla="*/ 262534 w 331788"/>
              <a:gd name="connsiteY25" fmla="*/ 5460 h 302264"/>
              <a:gd name="connsiteX26" fmla="*/ 263823 w 331788"/>
              <a:gd name="connsiteY26" fmla="*/ 6742 h 302264"/>
              <a:gd name="connsiteX27" fmla="*/ 263823 w 331788"/>
              <a:gd name="connsiteY27" fmla="*/ 8024 h 302264"/>
              <a:gd name="connsiteX28" fmla="*/ 265113 w 331788"/>
              <a:gd name="connsiteY28" fmla="*/ 8024 h 302264"/>
              <a:gd name="connsiteX29" fmla="*/ 265113 w 331788"/>
              <a:gd name="connsiteY29" fmla="*/ 9305 h 302264"/>
              <a:gd name="connsiteX30" fmla="*/ 265113 w 331788"/>
              <a:gd name="connsiteY30" fmla="*/ 10587 h 302264"/>
              <a:gd name="connsiteX31" fmla="*/ 265113 w 331788"/>
              <a:gd name="connsiteY31" fmla="*/ 11869 h 302264"/>
              <a:gd name="connsiteX32" fmla="*/ 263823 w 331788"/>
              <a:gd name="connsiteY32" fmla="*/ 11869 h 302264"/>
              <a:gd name="connsiteX33" fmla="*/ 244476 w 331788"/>
              <a:gd name="connsiteY33" fmla="*/ 55445 h 302264"/>
              <a:gd name="connsiteX34" fmla="*/ 239316 w 331788"/>
              <a:gd name="connsiteY34" fmla="*/ 58008 h 302264"/>
              <a:gd name="connsiteX35" fmla="*/ 238026 w 331788"/>
              <a:gd name="connsiteY35" fmla="*/ 58008 h 302264"/>
              <a:gd name="connsiteX36" fmla="*/ 234157 w 331788"/>
              <a:gd name="connsiteY36" fmla="*/ 50318 h 302264"/>
              <a:gd name="connsiteX37" fmla="*/ 247055 w 331788"/>
              <a:gd name="connsiteY37" fmla="*/ 23403 h 302264"/>
              <a:gd name="connsiteX38" fmla="*/ 47129 w 331788"/>
              <a:gd name="connsiteY38" fmla="*/ 137470 h 302264"/>
              <a:gd name="connsiteX39" fmla="*/ 44549 w 331788"/>
              <a:gd name="connsiteY39" fmla="*/ 138752 h 302264"/>
              <a:gd name="connsiteX40" fmla="*/ 40680 w 331788"/>
              <a:gd name="connsiteY40" fmla="*/ 136189 h 302264"/>
              <a:gd name="connsiteX41" fmla="*/ 41970 w 331788"/>
              <a:gd name="connsiteY41" fmla="*/ 128499 h 302264"/>
              <a:gd name="connsiteX42" fmla="*/ 241896 w 331788"/>
              <a:gd name="connsiteY42" fmla="*/ 13150 h 302264"/>
              <a:gd name="connsiteX43" fmla="*/ 212230 w 331788"/>
              <a:gd name="connsiteY43" fmla="*/ 10587 h 302264"/>
              <a:gd name="connsiteX44" fmla="*/ 207070 w 331788"/>
              <a:gd name="connsiteY44" fmla="*/ 5460 h 302264"/>
              <a:gd name="connsiteX45" fmla="*/ 212230 w 331788"/>
              <a:gd name="connsiteY45" fmla="*/ 334 h 30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31788" h="302264">
                <a:moveTo>
                  <a:pt x="260506" y="76839"/>
                </a:moveTo>
                <a:cubicBezTo>
                  <a:pt x="260506" y="76839"/>
                  <a:pt x="260506" y="76839"/>
                  <a:pt x="326604" y="76839"/>
                </a:cubicBezTo>
                <a:cubicBezTo>
                  <a:pt x="326604" y="76839"/>
                  <a:pt x="326604" y="76839"/>
                  <a:pt x="326604" y="291959"/>
                </a:cubicBezTo>
                <a:cubicBezTo>
                  <a:pt x="329196" y="291959"/>
                  <a:pt x="331788" y="294535"/>
                  <a:pt x="331788" y="297111"/>
                </a:cubicBezTo>
                <a:cubicBezTo>
                  <a:pt x="331788" y="299688"/>
                  <a:pt x="329196" y="302264"/>
                  <a:pt x="326604" y="302264"/>
                </a:cubicBezTo>
                <a:cubicBezTo>
                  <a:pt x="326604" y="302264"/>
                  <a:pt x="326604" y="302264"/>
                  <a:pt x="5184" y="302264"/>
                </a:cubicBezTo>
                <a:cubicBezTo>
                  <a:pt x="2592" y="302264"/>
                  <a:pt x="0" y="299688"/>
                  <a:pt x="0" y="297111"/>
                </a:cubicBezTo>
                <a:cubicBezTo>
                  <a:pt x="0" y="294535"/>
                  <a:pt x="2592" y="291959"/>
                  <a:pt x="5184" y="291959"/>
                </a:cubicBezTo>
                <a:cubicBezTo>
                  <a:pt x="5184" y="291959"/>
                  <a:pt x="5184" y="291959"/>
                  <a:pt x="11664" y="291959"/>
                </a:cubicBezTo>
                <a:cubicBezTo>
                  <a:pt x="11664" y="291959"/>
                  <a:pt x="11664" y="291959"/>
                  <a:pt x="11664" y="214670"/>
                </a:cubicBezTo>
                <a:cubicBezTo>
                  <a:pt x="11664" y="214670"/>
                  <a:pt x="11664" y="214670"/>
                  <a:pt x="77763" y="214670"/>
                </a:cubicBezTo>
                <a:cubicBezTo>
                  <a:pt x="77763" y="214670"/>
                  <a:pt x="77763" y="214670"/>
                  <a:pt x="77763" y="291959"/>
                </a:cubicBezTo>
                <a:cubicBezTo>
                  <a:pt x="77763" y="291959"/>
                  <a:pt x="77763" y="291959"/>
                  <a:pt x="94612" y="291959"/>
                </a:cubicBezTo>
                <a:cubicBezTo>
                  <a:pt x="94612" y="291959"/>
                  <a:pt x="94612" y="291959"/>
                  <a:pt x="94612" y="165721"/>
                </a:cubicBezTo>
                <a:cubicBezTo>
                  <a:pt x="94612" y="165721"/>
                  <a:pt x="94612" y="165721"/>
                  <a:pt x="160710" y="165721"/>
                </a:cubicBezTo>
                <a:cubicBezTo>
                  <a:pt x="160710" y="165721"/>
                  <a:pt x="160710" y="165721"/>
                  <a:pt x="160710" y="291959"/>
                </a:cubicBezTo>
                <a:cubicBezTo>
                  <a:pt x="160710" y="291959"/>
                  <a:pt x="160710" y="291959"/>
                  <a:pt x="177559" y="291959"/>
                </a:cubicBezTo>
                <a:cubicBezTo>
                  <a:pt x="177559" y="291959"/>
                  <a:pt x="177559" y="291959"/>
                  <a:pt x="177559" y="121924"/>
                </a:cubicBezTo>
                <a:cubicBezTo>
                  <a:pt x="177559" y="121924"/>
                  <a:pt x="177559" y="121924"/>
                  <a:pt x="243657" y="121924"/>
                </a:cubicBezTo>
                <a:cubicBezTo>
                  <a:pt x="243657" y="121924"/>
                  <a:pt x="243657" y="121924"/>
                  <a:pt x="243657" y="291959"/>
                </a:cubicBezTo>
                <a:cubicBezTo>
                  <a:pt x="243657" y="291959"/>
                  <a:pt x="243657" y="291959"/>
                  <a:pt x="260506" y="291959"/>
                </a:cubicBezTo>
                <a:cubicBezTo>
                  <a:pt x="260506" y="291959"/>
                  <a:pt x="260506" y="291959"/>
                  <a:pt x="260506" y="76839"/>
                </a:cubicBezTo>
                <a:close/>
                <a:moveTo>
                  <a:pt x="212230" y="334"/>
                </a:moveTo>
                <a:cubicBezTo>
                  <a:pt x="212230" y="334"/>
                  <a:pt x="212230" y="334"/>
                  <a:pt x="259954" y="4179"/>
                </a:cubicBezTo>
                <a:cubicBezTo>
                  <a:pt x="259954" y="4179"/>
                  <a:pt x="261244" y="4179"/>
                  <a:pt x="261244" y="5460"/>
                </a:cubicBezTo>
                <a:cubicBezTo>
                  <a:pt x="262534" y="5460"/>
                  <a:pt x="262534" y="5460"/>
                  <a:pt x="262534" y="5460"/>
                </a:cubicBezTo>
                <a:cubicBezTo>
                  <a:pt x="262534" y="5460"/>
                  <a:pt x="263823" y="6742"/>
                  <a:pt x="263823" y="6742"/>
                </a:cubicBezTo>
                <a:cubicBezTo>
                  <a:pt x="263823" y="6742"/>
                  <a:pt x="263823" y="8024"/>
                  <a:pt x="263823" y="8024"/>
                </a:cubicBezTo>
                <a:cubicBezTo>
                  <a:pt x="263823" y="8024"/>
                  <a:pt x="265113" y="8024"/>
                  <a:pt x="265113" y="8024"/>
                </a:cubicBezTo>
                <a:cubicBezTo>
                  <a:pt x="265113" y="8024"/>
                  <a:pt x="265113" y="8024"/>
                  <a:pt x="265113" y="9305"/>
                </a:cubicBezTo>
                <a:cubicBezTo>
                  <a:pt x="265113" y="9305"/>
                  <a:pt x="265113" y="10587"/>
                  <a:pt x="265113" y="10587"/>
                </a:cubicBezTo>
                <a:cubicBezTo>
                  <a:pt x="265113" y="10587"/>
                  <a:pt x="265113" y="11869"/>
                  <a:pt x="265113" y="11869"/>
                </a:cubicBezTo>
                <a:cubicBezTo>
                  <a:pt x="263823" y="11869"/>
                  <a:pt x="263823" y="11869"/>
                  <a:pt x="263823" y="11869"/>
                </a:cubicBezTo>
                <a:cubicBezTo>
                  <a:pt x="263823" y="11869"/>
                  <a:pt x="263823" y="11869"/>
                  <a:pt x="244476" y="55445"/>
                </a:cubicBezTo>
                <a:cubicBezTo>
                  <a:pt x="244476" y="56726"/>
                  <a:pt x="241896" y="58008"/>
                  <a:pt x="239316" y="58008"/>
                </a:cubicBezTo>
                <a:cubicBezTo>
                  <a:pt x="239316" y="58008"/>
                  <a:pt x="238026" y="58008"/>
                  <a:pt x="238026" y="58008"/>
                </a:cubicBezTo>
                <a:cubicBezTo>
                  <a:pt x="234157" y="56726"/>
                  <a:pt x="232867" y="52881"/>
                  <a:pt x="234157" y="50318"/>
                </a:cubicBezTo>
                <a:cubicBezTo>
                  <a:pt x="234157" y="50318"/>
                  <a:pt x="234157" y="50318"/>
                  <a:pt x="247055" y="23403"/>
                </a:cubicBezTo>
                <a:cubicBezTo>
                  <a:pt x="247055" y="23403"/>
                  <a:pt x="247055" y="23403"/>
                  <a:pt x="47129" y="137470"/>
                </a:cubicBezTo>
                <a:cubicBezTo>
                  <a:pt x="47129" y="138752"/>
                  <a:pt x="45839" y="138752"/>
                  <a:pt x="44549" y="138752"/>
                </a:cubicBezTo>
                <a:cubicBezTo>
                  <a:pt x="43260" y="138752"/>
                  <a:pt x="40680" y="137470"/>
                  <a:pt x="40680" y="136189"/>
                </a:cubicBezTo>
                <a:cubicBezTo>
                  <a:pt x="38100" y="133625"/>
                  <a:pt x="39390" y="129780"/>
                  <a:pt x="41970" y="128499"/>
                </a:cubicBezTo>
                <a:cubicBezTo>
                  <a:pt x="41970" y="128499"/>
                  <a:pt x="41970" y="128499"/>
                  <a:pt x="241896" y="13150"/>
                </a:cubicBezTo>
                <a:cubicBezTo>
                  <a:pt x="241896" y="13150"/>
                  <a:pt x="241896" y="13150"/>
                  <a:pt x="212230" y="10587"/>
                </a:cubicBezTo>
                <a:cubicBezTo>
                  <a:pt x="208360" y="10587"/>
                  <a:pt x="207070" y="8024"/>
                  <a:pt x="207070" y="5460"/>
                </a:cubicBezTo>
                <a:cubicBezTo>
                  <a:pt x="207070" y="1615"/>
                  <a:pt x="209650" y="-948"/>
                  <a:pt x="212230" y="33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71880" y="909955"/>
            <a:ext cx="10046970" cy="15322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</a:t>
            </a:r>
            <a:r>
              <a:rPr lang="en-US" altLang="zh-CN" sz="20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20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软件质量模型</a:t>
            </a:r>
            <a:endParaRPr lang="zh-CN" altLang="en-US" sz="2000" b="1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 algn="just">
              <a:lnSpc>
                <a:spcPct val="150000"/>
              </a:lnSpc>
              <a:buClrTx/>
              <a:buSzTx/>
              <a:buFont typeface="Wingdings" panose="05000000000000000000" charset="0"/>
              <a:buNone/>
            </a:pP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ISO</a:t>
            </a:r>
            <a:r>
              <a:rPr lang="en-US" altLang="zh-CN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/IEC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9126</a:t>
            </a:r>
            <a:r>
              <a:rPr lang="en-US" altLang="zh-CN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: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1991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一个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通用的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评价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软件质量的国际标准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，它不仅对软件质量进行了定义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，而且制定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了软件测试的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规范流程，包括</a:t>
            </a:r>
            <a:r>
              <a:rPr lang="zh-CN" altLang="en-US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测试计划的撰写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测试用例的设计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等。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ISO</a:t>
            </a:r>
            <a:r>
              <a:rPr lang="en-US" altLang="zh-CN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/IEC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9126</a:t>
            </a:r>
            <a:r>
              <a:rPr lang="en-US" altLang="zh-CN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: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1991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软件质量管理模型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如下图所示。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	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软件质量概述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206" y="3069794"/>
            <a:ext cx="5700420" cy="3514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71880" y="909955"/>
            <a:ext cx="10046970" cy="5822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软件质量模型</a:t>
            </a: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所包含的</a:t>
            </a:r>
            <a:r>
              <a:rPr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</a:t>
            </a:r>
            <a:r>
              <a:rPr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特性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</a:t>
            </a: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具体含义如下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	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软件质量概述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278075" y="2205792"/>
            <a:ext cx="3633306" cy="3489263"/>
            <a:chOff x="4279345" y="1987898"/>
            <a:chExt cx="3633306" cy="3489263"/>
          </a:xfrm>
        </p:grpSpPr>
        <p:sp>
          <p:nvSpPr>
            <p:cNvPr id="20" name="Freeform 6"/>
            <p:cNvSpPr/>
            <p:nvPr/>
          </p:nvSpPr>
          <p:spPr bwMode="auto">
            <a:xfrm>
              <a:off x="6730633" y="3053229"/>
              <a:ext cx="1182018" cy="1364059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noFill/>
              <a:prstDash val="solid"/>
            </a:ln>
            <a:effectLst>
              <a:outerShdw blurRad="1905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7"/>
            <p:cNvSpPr/>
            <p:nvPr/>
          </p:nvSpPr>
          <p:spPr bwMode="auto">
            <a:xfrm>
              <a:off x="4279345" y="3053229"/>
              <a:ext cx="1180655" cy="1364059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rgbClr val="0070C0"/>
            </a:solidFill>
            <a:ln w="25400" cap="flat" cmpd="sng" algn="ctr">
              <a:noFill/>
              <a:prstDash val="solid"/>
            </a:ln>
            <a:effectLst>
              <a:outerShdw blurRad="1905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8"/>
            <p:cNvSpPr/>
            <p:nvPr/>
          </p:nvSpPr>
          <p:spPr bwMode="auto">
            <a:xfrm>
              <a:off x="4891486" y="1987898"/>
              <a:ext cx="1180655" cy="1365423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noFill/>
              <a:prstDash val="solid"/>
            </a:ln>
            <a:effectLst>
              <a:outerShdw blurRad="1905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9"/>
            <p:cNvSpPr/>
            <p:nvPr/>
          </p:nvSpPr>
          <p:spPr bwMode="auto">
            <a:xfrm>
              <a:off x="6119857" y="1987898"/>
              <a:ext cx="1180655" cy="1365423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rgbClr val="0070C0"/>
            </a:solidFill>
            <a:ln w="25400" cap="flat" cmpd="sng" algn="ctr">
              <a:noFill/>
              <a:prstDash val="solid"/>
            </a:ln>
            <a:effectLst>
              <a:outerShdw blurRad="1905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10"/>
            <p:cNvSpPr/>
            <p:nvPr/>
          </p:nvSpPr>
          <p:spPr bwMode="auto">
            <a:xfrm>
              <a:off x="4891486" y="4111738"/>
              <a:ext cx="1180655" cy="1365423"/>
            </a:xfrm>
            <a:custGeom>
              <a:avLst/>
              <a:gdLst>
                <a:gd name="T0" fmla="*/ 1130 w 2260"/>
                <a:gd name="T1" fmla="*/ 0 h 2609"/>
                <a:gd name="T2" fmla="*/ 1695 w 2260"/>
                <a:gd name="T3" fmla="*/ 326 h 2609"/>
                <a:gd name="T4" fmla="*/ 2260 w 2260"/>
                <a:gd name="T5" fmla="*/ 652 h 2609"/>
                <a:gd name="T6" fmla="*/ 2260 w 2260"/>
                <a:gd name="T7" fmla="*/ 1305 h 2609"/>
                <a:gd name="T8" fmla="*/ 2260 w 2260"/>
                <a:gd name="T9" fmla="*/ 1957 h 2609"/>
                <a:gd name="T10" fmla="*/ 1695 w 2260"/>
                <a:gd name="T11" fmla="*/ 2283 h 2609"/>
                <a:gd name="T12" fmla="*/ 1130 w 2260"/>
                <a:gd name="T13" fmla="*/ 2609 h 2609"/>
                <a:gd name="T14" fmla="*/ 565 w 2260"/>
                <a:gd name="T15" fmla="*/ 2283 h 2609"/>
                <a:gd name="T16" fmla="*/ 0 w 2260"/>
                <a:gd name="T17" fmla="*/ 1957 h 2609"/>
                <a:gd name="T18" fmla="*/ 0 w 2260"/>
                <a:gd name="T19" fmla="*/ 1305 h 2609"/>
                <a:gd name="T20" fmla="*/ 0 w 2260"/>
                <a:gd name="T21" fmla="*/ 652 h 2609"/>
                <a:gd name="T22" fmla="*/ 565 w 2260"/>
                <a:gd name="T23" fmla="*/ 326 h 2609"/>
                <a:gd name="T24" fmla="*/ 1130 w 2260"/>
                <a:gd name="T25" fmla="*/ 0 h 2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09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09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noFill/>
              <a:prstDash val="solid"/>
            </a:ln>
            <a:effectLst>
              <a:outerShdw blurRad="1905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11"/>
            <p:cNvSpPr/>
            <p:nvPr/>
          </p:nvSpPr>
          <p:spPr bwMode="auto">
            <a:xfrm>
              <a:off x="6119857" y="4111738"/>
              <a:ext cx="1180655" cy="1365423"/>
            </a:xfrm>
            <a:custGeom>
              <a:avLst/>
              <a:gdLst>
                <a:gd name="T0" fmla="*/ 1130 w 2260"/>
                <a:gd name="T1" fmla="*/ 0 h 2609"/>
                <a:gd name="T2" fmla="*/ 1695 w 2260"/>
                <a:gd name="T3" fmla="*/ 326 h 2609"/>
                <a:gd name="T4" fmla="*/ 2260 w 2260"/>
                <a:gd name="T5" fmla="*/ 652 h 2609"/>
                <a:gd name="T6" fmla="*/ 2260 w 2260"/>
                <a:gd name="T7" fmla="*/ 1305 h 2609"/>
                <a:gd name="T8" fmla="*/ 2260 w 2260"/>
                <a:gd name="T9" fmla="*/ 1957 h 2609"/>
                <a:gd name="T10" fmla="*/ 1695 w 2260"/>
                <a:gd name="T11" fmla="*/ 2283 h 2609"/>
                <a:gd name="T12" fmla="*/ 1130 w 2260"/>
                <a:gd name="T13" fmla="*/ 2609 h 2609"/>
                <a:gd name="T14" fmla="*/ 565 w 2260"/>
                <a:gd name="T15" fmla="*/ 2283 h 2609"/>
                <a:gd name="T16" fmla="*/ 0 w 2260"/>
                <a:gd name="T17" fmla="*/ 1957 h 2609"/>
                <a:gd name="T18" fmla="*/ 0 w 2260"/>
                <a:gd name="T19" fmla="*/ 1305 h 2609"/>
                <a:gd name="T20" fmla="*/ 0 w 2260"/>
                <a:gd name="T21" fmla="*/ 652 h 2609"/>
                <a:gd name="T22" fmla="*/ 565 w 2260"/>
                <a:gd name="T23" fmla="*/ 326 h 2609"/>
                <a:gd name="T24" fmla="*/ 1130 w 2260"/>
                <a:gd name="T25" fmla="*/ 0 h 2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09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09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rgbClr val="0070C0"/>
            </a:solidFill>
            <a:ln w="25400" cap="flat" cmpd="sng" algn="ctr">
              <a:noFill/>
              <a:prstDash val="solid"/>
            </a:ln>
            <a:effectLst>
              <a:outerShdw blurRad="1905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4628361" y="3477450"/>
              <a:ext cx="526251" cy="519707"/>
            </a:xfrm>
            <a:custGeom>
              <a:avLst/>
              <a:gdLst>
                <a:gd name="T0" fmla="*/ 909 w 1006"/>
                <a:gd name="T1" fmla="*/ 858 h 995"/>
                <a:gd name="T2" fmla="*/ 805 w 1006"/>
                <a:gd name="T3" fmla="*/ 858 h 995"/>
                <a:gd name="T4" fmla="*/ 969 w 1006"/>
                <a:gd name="T5" fmla="*/ 97 h 995"/>
                <a:gd name="T6" fmla="*/ 834 w 1006"/>
                <a:gd name="T7" fmla="*/ 0 h 995"/>
                <a:gd name="T8" fmla="*/ 472 w 1006"/>
                <a:gd name="T9" fmla="*/ 323 h 995"/>
                <a:gd name="T10" fmla="*/ 421 w 1006"/>
                <a:gd name="T11" fmla="*/ 397 h 995"/>
                <a:gd name="T12" fmla="*/ 376 w 1006"/>
                <a:gd name="T13" fmla="*/ 419 h 995"/>
                <a:gd name="T14" fmla="*/ 381 w 1006"/>
                <a:gd name="T15" fmla="*/ 556 h 995"/>
                <a:gd name="T16" fmla="*/ 89 w 1006"/>
                <a:gd name="T17" fmla="*/ 810 h 995"/>
                <a:gd name="T18" fmla="*/ 57 w 1006"/>
                <a:gd name="T19" fmla="*/ 995 h 995"/>
                <a:gd name="T20" fmla="*/ 208 w 1006"/>
                <a:gd name="T21" fmla="*/ 844 h 995"/>
                <a:gd name="T22" fmla="*/ 445 w 1006"/>
                <a:gd name="T23" fmla="*/ 621 h 995"/>
                <a:gd name="T24" fmla="*/ 578 w 1006"/>
                <a:gd name="T25" fmla="*/ 621 h 995"/>
                <a:gd name="T26" fmla="*/ 616 w 1006"/>
                <a:gd name="T27" fmla="*/ 537 h 995"/>
                <a:gd name="T28" fmla="*/ 674 w 1006"/>
                <a:gd name="T29" fmla="*/ 525 h 995"/>
                <a:gd name="T30" fmla="*/ 969 w 1006"/>
                <a:gd name="T31" fmla="*/ 97 h 995"/>
                <a:gd name="T32" fmla="*/ 392 w 1006"/>
                <a:gd name="T33" fmla="*/ 325 h 995"/>
                <a:gd name="T34" fmla="*/ 404 w 1006"/>
                <a:gd name="T35" fmla="*/ 312 h 995"/>
                <a:gd name="T36" fmla="*/ 436 w 1006"/>
                <a:gd name="T37" fmla="*/ 281 h 995"/>
                <a:gd name="T38" fmla="*/ 215 w 1006"/>
                <a:gd name="T39" fmla="*/ 1 h 995"/>
                <a:gd name="T40" fmla="*/ 280 w 1006"/>
                <a:gd name="T41" fmla="*/ 160 h 995"/>
                <a:gd name="T42" fmla="*/ 21 w 1006"/>
                <a:gd name="T43" fmla="*/ 195 h 995"/>
                <a:gd name="T44" fmla="*/ 232 w 1006"/>
                <a:gd name="T45" fmla="*/ 447 h 995"/>
                <a:gd name="T46" fmla="*/ 303 w 1006"/>
                <a:gd name="T47" fmla="*/ 433 h 995"/>
                <a:gd name="T48" fmla="*/ 363 w 1006"/>
                <a:gd name="T49" fmla="*/ 354 h 995"/>
                <a:gd name="T50" fmla="*/ 672 w 1006"/>
                <a:gd name="T51" fmla="*/ 606 h 995"/>
                <a:gd name="T52" fmla="*/ 617 w 1006"/>
                <a:gd name="T53" fmla="*/ 660 h 995"/>
                <a:gd name="T54" fmla="*/ 741 w 1006"/>
                <a:gd name="T55" fmla="*/ 871 h 995"/>
                <a:gd name="T56" fmla="*/ 869 w 1006"/>
                <a:gd name="T57" fmla="*/ 995 h 995"/>
                <a:gd name="T58" fmla="*/ 980 w 1006"/>
                <a:gd name="T59" fmla="*/ 825 h 995"/>
                <a:gd name="T60" fmla="*/ 702 w 1006"/>
                <a:gd name="T61" fmla="*/ 576 h 995"/>
                <a:gd name="T62" fmla="*/ 658 w 1006"/>
                <a:gd name="T63" fmla="*/ 579 h 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06" h="995">
                  <a:moveTo>
                    <a:pt x="857" y="806"/>
                  </a:moveTo>
                  <a:cubicBezTo>
                    <a:pt x="886" y="806"/>
                    <a:pt x="909" y="829"/>
                    <a:pt x="909" y="858"/>
                  </a:cubicBezTo>
                  <a:cubicBezTo>
                    <a:pt x="909" y="887"/>
                    <a:pt x="886" y="910"/>
                    <a:pt x="857" y="910"/>
                  </a:cubicBezTo>
                  <a:cubicBezTo>
                    <a:pt x="828" y="910"/>
                    <a:pt x="805" y="887"/>
                    <a:pt x="805" y="858"/>
                  </a:cubicBezTo>
                  <a:cubicBezTo>
                    <a:pt x="805" y="829"/>
                    <a:pt x="828" y="806"/>
                    <a:pt x="857" y="806"/>
                  </a:cubicBezTo>
                  <a:close/>
                  <a:moveTo>
                    <a:pt x="969" y="97"/>
                  </a:moveTo>
                  <a:lnTo>
                    <a:pt x="900" y="28"/>
                  </a:lnTo>
                  <a:cubicBezTo>
                    <a:pt x="882" y="9"/>
                    <a:pt x="858" y="0"/>
                    <a:pt x="834" y="0"/>
                  </a:cubicBezTo>
                  <a:cubicBezTo>
                    <a:pt x="810" y="0"/>
                    <a:pt x="786" y="9"/>
                    <a:pt x="767" y="28"/>
                  </a:cubicBezTo>
                  <a:lnTo>
                    <a:pt x="472" y="323"/>
                  </a:lnTo>
                  <a:cubicBezTo>
                    <a:pt x="481" y="340"/>
                    <a:pt x="475" y="367"/>
                    <a:pt x="460" y="381"/>
                  </a:cubicBezTo>
                  <a:cubicBezTo>
                    <a:pt x="451" y="391"/>
                    <a:pt x="435" y="397"/>
                    <a:pt x="421" y="397"/>
                  </a:cubicBezTo>
                  <a:cubicBezTo>
                    <a:pt x="414" y="397"/>
                    <a:pt x="408" y="396"/>
                    <a:pt x="402" y="393"/>
                  </a:cubicBezTo>
                  <a:lnTo>
                    <a:pt x="376" y="419"/>
                  </a:lnTo>
                  <a:cubicBezTo>
                    <a:pt x="340" y="455"/>
                    <a:pt x="340" y="515"/>
                    <a:pt x="376" y="552"/>
                  </a:cubicBezTo>
                  <a:lnTo>
                    <a:pt x="381" y="556"/>
                  </a:lnTo>
                  <a:lnTo>
                    <a:pt x="151" y="787"/>
                  </a:lnTo>
                  <a:lnTo>
                    <a:pt x="89" y="810"/>
                  </a:lnTo>
                  <a:lnTo>
                    <a:pt x="0" y="938"/>
                  </a:lnTo>
                  <a:lnTo>
                    <a:pt x="57" y="995"/>
                  </a:lnTo>
                  <a:lnTo>
                    <a:pt x="185" y="906"/>
                  </a:lnTo>
                  <a:lnTo>
                    <a:pt x="208" y="844"/>
                  </a:lnTo>
                  <a:lnTo>
                    <a:pt x="439" y="614"/>
                  </a:lnTo>
                  <a:lnTo>
                    <a:pt x="445" y="621"/>
                  </a:lnTo>
                  <a:cubicBezTo>
                    <a:pt x="464" y="639"/>
                    <a:pt x="488" y="648"/>
                    <a:pt x="512" y="648"/>
                  </a:cubicBezTo>
                  <a:cubicBezTo>
                    <a:pt x="536" y="648"/>
                    <a:pt x="560" y="639"/>
                    <a:pt x="578" y="621"/>
                  </a:cubicBezTo>
                  <a:lnTo>
                    <a:pt x="604" y="595"/>
                  </a:lnTo>
                  <a:cubicBezTo>
                    <a:pt x="596" y="577"/>
                    <a:pt x="602" y="551"/>
                    <a:pt x="616" y="537"/>
                  </a:cubicBezTo>
                  <a:cubicBezTo>
                    <a:pt x="626" y="527"/>
                    <a:pt x="642" y="521"/>
                    <a:pt x="656" y="521"/>
                  </a:cubicBezTo>
                  <a:cubicBezTo>
                    <a:pt x="662" y="521"/>
                    <a:pt x="669" y="522"/>
                    <a:pt x="674" y="525"/>
                  </a:cubicBezTo>
                  <a:lnTo>
                    <a:pt x="969" y="230"/>
                  </a:lnTo>
                  <a:cubicBezTo>
                    <a:pt x="1006" y="193"/>
                    <a:pt x="1006" y="133"/>
                    <a:pt x="969" y="97"/>
                  </a:cubicBezTo>
                  <a:close/>
                  <a:moveTo>
                    <a:pt x="363" y="354"/>
                  </a:moveTo>
                  <a:lnTo>
                    <a:pt x="392" y="325"/>
                  </a:lnTo>
                  <a:lnTo>
                    <a:pt x="418" y="338"/>
                  </a:lnTo>
                  <a:lnTo>
                    <a:pt x="404" y="312"/>
                  </a:lnTo>
                  <a:lnTo>
                    <a:pt x="433" y="284"/>
                  </a:lnTo>
                  <a:lnTo>
                    <a:pt x="436" y="281"/>
                  </a:lnTo>
                  <a:cubicBezTo>
                    <a:pt x="442" y="264"/>
                    <a:pt x="446" y="248"/>
                    <a:pt x="446" y="233"/>
                  </a:cubicBezTo>
                  <a:cubicBezTo>
                    <a:pt x="446" y="115"/>
                    <a:pt x="333" y="0"/>
                    <a:pt x="215" y="1"/>
                  </a:cubicBezTo>
                  <a:cubicBezTo>
                    <a:pt x="214" y="1"/>
                    <a:pt x="201" y="15"/>
                    <a:pt x="193" y="22"/>
                  </a:cubicBezTo>
                  <a:cubicBezTo>
                    <a:pt x="288" y="117"/>
                    <a:pt x="280" y="102"/>
                    <a:pt x="280" y="160"/>
                  </a:cubicBezTo>
                  <a:cubicBezTo>
                    <a:pt x="280" y="207"/>
                    <a:pt x="205" y="282"/>
                    <a:pt x="159" y="282"/>
                  </a:cubicBezTo>
                  <a:cubicBezTo>
                    <a:pt x="99" y="282"/>
                    <a:pt x="118" y="291"/>
                    <a:pt x="21" y="195"/>
                  </a:cubicBezTo>
                  <a:cubicBezTo>
                    <a:pt x="14" y="202"/>
                    <a:pt x="0" y="215"/>
                    <a:pt x="0" y="216"/>
                  </a:cubicBezTo>
                  <a:cubicBezTo>
                    <a:pt x="2" y="334"/>
                    <a:pt x="113" y="447"/>
                    <a:pt x="232" y="447"/>
                  </a:cubicBezTo>
                  <a:cubicBezTo>
                    <a:pt x="253" y="447"/>
                    <a:pt x="276" y="440"/>
                    <a:pt x="299" y="429"/>
                  </a:cubicBezTo>
                  <a:lnTo>
                    <a:pt x="303" y="433"/>
                  </a:lnTo>
                  <a:cubicBezTo>
                    <a:pt x="310" y="414"/>
                    <a:pt x="322" y="395"/>
                    <a:pt x="337" y="380"/>
                  </a:cubicBezTo>
                  <a:lnTo>
                    <a:pt x="363" y="354"/>
                  </a:lnTo>
                  <a:close/>
                  <a:moveTo>
                    <a:pt x="658" y="579"/>
                  </a:moveTo>
                  <a:lnTo>
                    <a:pt x="672" y="606"/>
                  </a:lnTo>
                  <a:lnTo>
                    <a:pt x="644" y="634"/>
                  </a:lnTo>
                  <a:lnTo>
                    <a:pt x="617" y="660"/>
                  </a:lnTo>
                  <a:cubicBezTo>
                    <a:pt x="602" y="675"/>
                    <a:pt x="584" y="687"/>
                    <a:pt x="564" y="694"/>
                  </a:cubicBezTo>
                  <a:lnTo>
                    <a:pt x="741" y="871"/>
                  </a:lnTo>
                  <a:lnTo>
                    <a:pt x="824" y="983"/>
                  </a:lnTo>
                  <a:lnTo>
                    <a:pt x="869" y="995"/>
                  </a:lnTo>
                  <a:lnTo>
                    <a:pt x="992" y="871"/>
                  </a:lnTo>
                  <a:lnTo>
                    <a:pt x="980" y="825"/>
                  </a:lnTo>
                  <a:lnTo>
                    <a:pt x="869" y="743"/>
                  </a:lnTo>
                  <a:lnTo>
                    <a:pt x="702" y="576"/>
                  </a:lnTo>
                  <a:lnTo>
                    <a:pt x="685" y="592"/>
                  </a:lnTo>
                  <a:lnTo>
                    <a:pt x="658" y="57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5311395" y="2357559"/>
              <a:ext cx="377646" cy="515614"/>
            </a:xfrm>
            <a:custGeom>
              <a:avLst/>
              <a:gdLst>
                <a:gd name="T0" fmla="*/ 95 w 723"/>
                <a:gd name="T1" fmla="*/ 160 h 986"/>
                <a:gd name="T2" fmla="*/ 80 w 723"/>
                <a:gd name="T3" fmla="*/ 986 h 986"/>
                <a:gd name="T4" fmla="*/ 723 w 723"/>
                <a:gd name="T5" fmla="*/ 242 h 986"/>
                <a:gd name="T6" fmla="*/ 668 w 723"/>
                <a:gd name="T7" fmla="*/ 260 h 986"/>
                <a:gd name="T8" fmla="*/ 83 w 723"/>
                <a:gd name="T9" fmla="*/ 929 h 986"/>
                <a:gd name="T10" fmla="*/ 313 w 723"/>
                <a:gd name="T11" fmla="*/ 105 h 986"/>
                <a:gd name="T12" fmla="*/ 410 w 723"/>
                <a:gd name="T13" fmla="*/ 105 h 986"/>
                <a:gd name="T14" fmla="*/ 360 w 723"/>
                <a:gd name="T15" fmla="*/ 157 h 986"/>
                <a:gd name="T16" fmla="*/ 253 w 723"/>
                <a:gd name="T17" fmla="*/ 107 h 986"/>
                <a:gd name="T18" fmla="*/ 133 w 723"/>
                <a:gd name="T19" fmla="*/ 250 h 986"/>
                <a:gd name="T20" fmla="*/ 590 w 723"/>
                <a:gd name="T21" fmla="*/ 250 h 986"/>
                <a:gd name="T22" fmla="*/ 470 w 723"/>
                <a:gd name="T23" fmla="*/ 107 h 986"/>
                <a:gd name="T24" fmla="*/ 253 w 723"/>
                <a:gd name="T25" fmla="*/ 107 h 986"/>
                <a:gd name="T26" fmla="*/ 255 w 723"/>
                <a:gd name="T27" fmla="*/ 749 h 986"/>
                <a:gd name="T28" fmla="*/ 175 w 723"/>
                <a:gd name="T29" fmla="*/ 771 h 986"/>
                <a:gd name="T30" fmla="*/ 158 w 723"/>
                <a:gd name="T31" fmla="*/ 789 h 986"/>
                <a:gd name="T32" fmla="*/ 255 w 723"/>
                <a:gd name="T33" fmla="*/ 796 h 986"/>
                <a:gd name="T34" fmla="*/ 153 w 723"/>
                <a:gd name="T35" fmla="*/ 846 h 986"/>
                <a:gd name="T36" fmla="*/ 280 w 723"/>
                <a:gd name="T37" fmla="*/ 784 h 986"/>
                <a:gd name="T38" fmla="*/ 280 w 723"/>
                <a:gd name="T39" fmla="*/ 744 h 986"/>
                <a:gd name="T40" fmla="*/ 128 w 723"/>
                <a:gd name="T41" fmla="*/ 751 h 986"/>
                <a:gd name="T42" fmla="*/ 248 w 723"/>
                <a:gd name="T43" fmla="*/ 879 h 986"/>
                <a:gd name="T44" fmla="*/ 248 w 723"/>
                <a:gd name="T45" fmla="*/ 387 h 986"/>
                <a:gd name="T46" fmla="*/ 175 w 723"/>
                <a:gd name="T47" fmla="*/ 409 h 986"/>
                <a:gd name="T48" fmla="*/ 200 w 723"/>
                <a:gd name="T49" fmla="*/ 474 h 986"/>
                <a:gd name="T50" fmla="*/ 153 w 723"/>
                <a:gd name="T51" fmla="*/ 492 h 986"/>
                <a:gd name="T52" fmla="*/ 248 w 723"/>
                <a:gd name="T53" fmla="*/ 362 h 986"/>
                <a:gd name="T54" fmla="*/ 128 w 723"/>
                <a:gd name="T55" fmla="*/ 489 h 986"/>
                <a:gd name="T56" fmla="*/ 279 w 723"/>
                <a:gd name="T57" fmla="*/ 416 h 986"/>
                <a:gd name="T58" fmla="*/ 278 w 723"/>
                <a:gd name="T59" fmla="*/ 382 h 986"/>
                <a:gd name="T60" fmla="*/ 255 w 723"/>
                <a:gd name="T61" fmla="*/ 582 h 986"/>
                <a:gd name="T62" fmla="*/ 158 w 723"/>
                <a:gd name="T63" fmla="*/ 607 h 986"/>
                <a:gd name="T64" fmla="*/ 255 w 723"/>
                <a:gd name="T65" fmla="*/ 672 h 986"/>
                <a:gd name="T66" fmla="*/ 280 w 723"/>
                <a:gd name="T67" fmla="*/ 563 h 986"/>
                <a:gd name="T68" fmla="*/ 128 w 723"/>
                <a:gd name="T69" fmla="*/ 569 h 986"/>
                <a:gd name="T70" fmla="*/ 255 w 723"/>
                <a:gd name="T71" fmla="*/ 696 h 986"/>
                <a:gd name="T72" fmla="*/ 334 w 723"/>
                <a:gd name="T73" fmla="*/ 538 h 986"/>
                <a:gd name="T74" fmla="*/ 378 w 723"/>
                <a:gd name="T75" fmla="*/ 836 h 986"/>
                <a:gd name="T76" fmla="*/ 580 w 723"/>
                <a:gd name="T77" fmla="*/ 774 h 986"/>
                <a:gd name="T78" fmla="*/ 370 w 723"/>
                <a:gd name="T79" fmla="*/ 829 h 986"/>
                <a:gd name="T80" fmla="*/ 580 w 723"/>
                <a:gd name="T81" fmla="*/ 587 h 986"/>
                <a:gd name="T82" fmla="*/ 370 w 723"/>
                <a:gd name="T83" fmla="*/ 474 h 986"/>
                <a:gd name="T84" fmla="*/ 370 w 723"/>
                <a:gd name="T85" fmla="*/ 407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23" h="986">
                  <a:moveTo>
                    <a:pt x="55" y="260"/>
                  </a:moveTo>
                  <a:cubicBezTo>
                    <a:pt x="55" y="232"/>
                    <a:pt x="68" y="218"/>
                    <a:pt x="95" y="217"/>
                  </a:cubicBezTo>
                  <a:lnTo>
                    <a:pt x="95" y="160"/>
                  </a:lnTo>
                  <a:cubicBezTo>
                    <a:pt x="45" y="161"/>
                    <a:pt x="0" y="193"/>
                    <a:pt x="0" y="242"/>
                  </a:cubicBezTo>
                  <a:lnTo>
                    <a:pt x="0" y="906"/>
                  </a:lnTo>
                  <a:cubicBezTo>
                    <a:pt x="0" y="947"/>
                    <a:pt x="40" y="986"/>
                    <a:pt x="80" y="986"/>
                  </a:cubicBezTo>
                  <a:lnTo>
                    <a:pt x="643" y="986"/>
                  </a:lnTo>
                  <a:cubicBezTo>
                    <a:pt x="683" y="986"/>
                    <a:pt x="723" y="947"/>
                    <a:pt x="723" y="906"/>
                  </a:cubicBezTo>
                  <a:lnTo>
                    <a:pt x="723" y="242"/>
                  </a:lnTo>
                  <a:cubicBezTo>
                    <a:pt x="723" y="193"/>
                    <a:pt x="678" y="161"/>
                    <a:pt x="628" y="160"/>
                  </a:cubicBezTo>
                  <a:lnTo>
                    <a:pt x="628" y="217"/>
                  </a:lnTo>
                  <a:cubicBezTo>
                    <a:pt x="655" y="218"/>
                    <a:pt x="668" y="232"/>
                    <a:pt x="668" y="260"/>
                  </a:cubicBezTo>
                  <a:lnTo>
                    <a:pt x="668" y="889"/>
                  </a:lnTo>
                  <a:cubicBezTo>
                    <a:pt x="668" y="908"/>
                    <a:pt x="659" y="929"/>
                    <a:pt x="640" y="929"/>
                  </a:cubicBezTo>
                  <a:lnTo>
                    <a:pt x="83" y="929"/>
                  </a:lnTo>
                  <a:cubicBezTo>
                    <a:pt x="61" y="929"/>
                    <a:pt x="55" y="906"/>
                    <a:pt x="55" y="884"/>
                  </a:cubicBezTo>
                  <a:lnTo>
                    <a:pt x="55" y="260"/>
                  </a:lnTo>
                  <a:close/>
                  <a:moveTo>
                    <a:pt x="313" y="105"/>
                  </a:moveTo>
                  <a:cubicBezTo>
                    <a:pt x="313" y="82"/>
                    <a:pt x="335" y="60"/>
                    <a:pt x="358" y="60"/>
                  </a:cubicBezTo>
                  <a:lnTo>
                    <a:pt x="365" y="60"/>
                  </a:lnTo>
                  <a:cubicBezTo>
                    <a:pt x="388" y="60"/>
                    <a:pt x="410" y="82"/>
                    <a:pt x="410" y="105"/>
                  </a:cubicBezTo>
                  <a:lnTo>
                    <a:pt x="410" y="110"/>
                  </a:lnTo>
                  <a:cubicBezTo>
                    <a:pt x="410" y="135"/>
                    <a:pt x="388" y="157"/>
                    <a:pt x="363" y="157"/>
                  </a:cubicBezTo>
                  <a:lnTo>
                    <a:pt x="360" y="157"/>
                  </a:lnTo>
                  <a:cubicBezTo>
                    <a:pt x="335" y="157"/>
                    <a:pt x="313" y="135"/>
                    <a:pt x="313" y="110"/>
                  </a:cubicBezTo>
                  <a:lnTo>
                    <a:pt x="313" y="105"/>
                  </a:lnTo>
                  <a:close/>
                  <a:moveTo>
                    <a:pt x="253" y="107"/>
                  </a:moveTo>
                  <a:lnTo>
                    <a:pt x="173" y="107"/>
                  </a:lnTo>
                  <a:cubicBezTo>
                    <a:pt x="145" y="107"/>
                    <a:pt x="133" y="120"/>
                    <a:pt x="133" y="147"/>
                  </a:cubicBezTo>
                  <a:lnTo>
                    <a:pt x="133" y="250"/>
                  </a:lnTo>
                  <a:cubicBezTo>
                    <a:pt x="133" y="267"/>
                    <a:pt x="144" y="285"/>
                    <a:pt x="160" y="285"/>
                  </a:cubicBezTo>
                  <a:lnTo>
                    <a:pt x="563" y="285"/>
                  </a:lnTo>
                  <a:cubicBezTo>
                    <a:pt x="579" y="285"/>
                    <a:pt x="590" y="267"/>
                    <a:pt x="590" y="250"/>
                  </a:cubicBezTo>
                  <a:lnTo>
                    <a:pt x="590" y="147"/>
                  </a:lnTo>
                  <a:cubicBezTo>
                    <a:pt x="590" y="120"/>
                    <a:pt x="578" y="107"/>
                    <a:pt x="550" y="107"/>
                  </a:cubicBezTo>
                  <a:lnTo>
                    <a:pt x="470" y="107"/>
                  </a:lnTo>
                  <a:cubicBezTo>
                    <a:pt x="470" y="52"/>
                    <a:pt x="423" y="0"/>
                    <a:pt x="370" y="0"/>
                  </a:cubicBezTo>
                  <a:lnTo>
                    <a:pt x="353" y="0"/>
                  </a:lnTo>
                  <a:cubicBezTo>
                    <a:pt x="300" y="0"/>
                    <a:pt x="253" y="52"/>
                    <a:pt x="253" y="107"/>
                  </a:cubicBezTo>
                  <a:close/>
                  <a:moveTo>
                    <a:pt x="153" y="756"/>
                  </a:moveTo>
                  <a:cubicBezTo>
                    <a:pt x="153" y="751"/>
                    <a:pt x="154" y="749"/>
                    <a:pt x="160" y="749"/>
                  </a:cubicBezTo>
                  <a:lnTo>
                    <a:pt x="255" y="749"/>
                  </a:lnTo>
                  <a:lnTo>
                    <a:pt x="255" y="756"/>
                  </a:lnTo>
                  <a:cubicBezTo>
                    <a:pt x="255" y="764"/>
                    <a:pt x="216" y="787"/>
                    <a:pt x="208" y="791"/>
                  </a:cubicBezTo>
                  <a:cubicBezTo>
                    <a:pt x="201" y="786"/>
                    <a:pt x="186" y="771"/>
                    <a:pt x="175" y="771"/>
                  </a:cubicBezTo>
                  <a:lnTo>
                    <a:pt x="173" y="771"/>
                  </a:lnTo>
                  <a:cubicBezTo>
                    <a:pt x="167" y="771"/>
                    <a:pt x="158" y="780"/>
                    <a:pt x="158" y="786"/>
                  </a:cubicBezTo>
                  <a:lnTo>
                    <a:pt x="158" y="789"/>
                  </a:lnTo>
                  <a:cubicBezTo>
                    <a:pt x="158" y="795"/>
                    <a:pt x="193" y="834"/>
                    <a:pt x="200" y="834"/>
                  </a:cubicBezTo>
                  <a:lnTo>
                    <a:pt x="203" y="834"/>
                  </a:lnTo>
                  <a:cubicBezTo>
                    <a:pt x="208" y="834"/>
                    <a:pt x="247" y="802"/>
                    <a:pt x="255" y="796"/>
                  </a:cubicBezTo>
                  <a:cubicBezTo>
                    <a:pt x="255" y="810"/>
                    <a:pt x="261" y="854"/>
                    <a:pt x="248" y="854"/>
                  </a:cubicBezTo>
                  <a:lnTo>
                    <a:pt x="160" y="854"/>
                  </a:lnTo>
                  <a:cubicBezTo>
                    <a:pt x="154" y="854"/>
                    <a:pt x="153" y="852"/>
                    <a:pt x="153" y="846"/>
                  </a:cubicBezTo>
                  <a:lnTo>
                    <a:pt x="153" y="756"/>
                  </a:lnTo>
                  <a:close/>
                  <a:moveTo>
                    <a:pt x="248" y="879"/>
                  </a:moveTo>
                  <a:cubicBezTo>
                    <a:pt x="295" y="879"/>
                    <a:pt x="277" y="827"/>
                    <a:pt x="280" y="784"/>
                  </a:cubicBezTo>
                  <a:cubicBezTo>
                    <a:pt x="282" y="762"/>
                    <a:pt x="337" y="742"/>
                    <a:pt x="343" y="721"/>
                  </a:cubicBezTo>
                  <a:lnTo>
                    <a:pt x="335" y="721"/>
                  </a:lnTo>
                  <a:cubicBezTo>
                    <a:pt x="318" y="721"/>
                    <a:pt x="293" y="737"/>
                    <a:pt x="280" y="744"/>
                  </a:cubicBezTo>
                  <a:cubicBezTo>
                    <a:pt x="274" y="735"/>
                    <a:pt x="268" y="724"/>
                    <a:pt x="253" y="724"/>
                  </a:cubicBezTo>
                  <a:lnTo>
                    <a:pt x="155" y="724"/>
                  </a:lnTo>
                  <a:cubicBezTo>
                    <a:pt x="141" y="724"/>
                    <a:pt x="128" y="737"/>
                    <a:pt x="128" y="751"/>
                  </a:cubicBezTo>
                  <a:lnTo>
                    <a:pt x="128" y="851"/>
                  </a:lnTo>
                  <a:cubicBezTo>
                    <a:pt x="128" y="868"/>
                    <a:pt x="143" y="879"/>
                    <a:pt x="160" y="879"/>
                  </a:cubicBezTo>
                  <a:lnTo>
                    <a:pt x="248" y="879"/>
                  </a:lnTo>
                  <a:close/>
                  <a:moveTo>
                    <a:pt x="153" y="394"/>
                  </a:moveTo>
                  <a:cubicBezTo>
                    <a:pt x="153" y="389"/>
                    <a:pt x="154" y="387"/>
                    <a:pt x="160" y="387"/>
                  </a:cubicBezTo>
                  <a:lnTo>
                    <a:pt x="248" y="387"/>
                  </a:lnTo>
                  <a:cubicBezTo>
                    <a:pt x="253" y="387"/>
                    <a:pt x="255" y="389"/>
                    <a:pt x="255" y="394"/>
                  </a:cubicBezTo>
                  <a:cubicBezTo>
                    <a:pt x="255" y="401"/>
                    <a:pt x="213" y="429"/>
                    <a:pt x="208" y="429"/>
                  </a:cubicBezTo>
                  <a:cubicBezTo>
                    <a:pt x="203" y="429"/>
                    <a:pt x="190" y="409"/>
                    <a:pt x="175" y="409"/>
                  </a:cubicBezTo>
                  <a:cubicBezTo>
                    <a:pt x="168" y="409"/>
                    <a:pt x="158" y="417"/>
                    <a:pt x="158" y="424"/>
                  </a:cubicBezTo>
                  <a:lnTo>
                    <a:pt x="158" y="427"/>
                  </a:lnTo>
                  <a:cubicBezTo>
                    <a:pt x="158" y="437"/>
                    <a:pt x="192" y="470"/>
                    <a:pt x="200" y="474"/>
                  </a:cubicBezTo>
                  <a:lnTo>
                    <a:pt x="255" y="434"/>
                  </a:lnTo>
                  <a:lnTo>
                    <a:pt x="255" y="492"/>
                  </a:lnTo>
                  <a:lnTo>
                    <a:pt x="153" y="492"/>
                  </a:lnTo>
                  <a:lnTo>
                    <a:pt x="153" y="394"/>
                  </a:lnTo>
                  <a:close/>
                  <a:moveTo>
                    <a:pt x="278" y="382"/>
                  </a:moveTo>
                  <a:cubicBezTo>
                    <a:pt x="275" y="369"/>
                    <a:pt x="264" y="362"/>
                    <a:pt x="248" y="362"/>
                  </a:cubicBezTo>
                  <a:lnTo>
                    <a:pt x="160" y="362"/>
                  </a:lnTo>
                  <a:cubicBezTo>
                    <a:pt x="143" y="362"/>
                    <a:pt x="128" y="373"/>
                    <a:pt x="128" y="390"/>
                  </a:cubicBezTo>
                  <a:lnTo>
                    <a:pt x="128" y="489"/>
                  </a:lnTo>
                  <a:cubicBezTo>
                    <a:pt x="128" y="504"/>
                    <a:pt x="141" y="517"/>
                    <a:pt x="155" y="517"/>
                  </a:cubicBezTo>
                  <a:lnTo>
                    <a:pt x="253" y="517"/>
                  </a:lnTo>
                  <a:cubicBezTo>
                    <a:pt x="292" y="517"/>
                    <a:pt x="280" y="455"/>
                    <a:pt x="279" y="416"/>
                  </a:cubicBezTo>
                  <a:lnTo>
                    <a:pt x="343" y="362"/>
                  </a:lnTo>
                  <a:cubicBezTo>
                    <a:pt x="343" y="362"/>
                    <a:pt x="338" y="360"/>
                    <a:pt x="338" y="360"/>
                  </a:cubicBezTo>
                  <a:cubicBezTo>
                    <a:pt x="313" y="360"/>
                    <a:pt x="293" y="381"/>
                    <a:pt x="278" y="382"/>
                  </a:cubicBezTo>
                  <a:close/>
                  <a:moveTo>
                    <a:pt x="153" y="569"/>
                  </a:moveTo>
                  <a:lnTo>
                    <a:pt x="255" y="569"/>
                  </a:lnTo>
                  <a:lnTo>
                    <a:pt x="255" y="582"/>
                  </a:lnTo>
                  <a:lnTo>
                    <a:pt x="208" y="612"/>
                  </a:lnTo>
                  <a:lnTo>
                    <a:pt x="176" y="588"/>
                  </a:lnTo>
                  <a:cubicBezTo>
                    <a:pt x="168" y="593"/>
                    <a:pt x="158" y="595"/>
                    <a:pt x="158" y="607"/>
                  </a:cubicBezTo>
                  <a:cubicBezTo>
                    <a:pt x="158" y="614"/>
                    <a:pt x="193" y="654"/>
                    <a:pt x="200" y="654"/>
                  </a:cubicBezTo>
                  <a:cubicBezTo>
                    <a:pt x="212" y="654"/>
                    <a:pt x="242" y="620"/>
                    <a:pt x="255" y="617"/>
                  </a:cubicBezTo>
                  <a:lnTo>
                    <a:pt x="255" y="672"/>
                  </a:lnTo>
                  <a:lnTo>
                    <a:pt x="153" y="672"/>
                  </a:lnTo>
                  <a:lnTo>
                    <a:pt x="153" y="569"/>
                  </a:lnTo>
                  <a:close/>
                  <a:moveTo>
                    <a:pt x="280" y="563"/>
                  </a:moveTo>
                  <a:cubicBezTo>
                    <a:pt x="275" y="555"/>
                    <a:pt x="269" y="544"/>
                    <a:pt x="255" y="544"/>
                  </a:cubicBezTo>
                  <a:lnTo>
                    <a:pt x="153" y="544"/>
                  </a:lnTo>
                  <a:cubicBezTo>
                    <a:pt x="140" y="544"/>
                    <a:pt x="128" y="557"/>
                    <a:pt x="128" y="569"/>
                  </a:cubicBezTo>
                  <a:lnTo>
                    <a:pt x="128" y="672"/>
                  </a:lnTo>
                  <a:cubicBezTo>
                    <a:pt x="128" y="684"/>
                    <a:pt x="140" y="696"/>
                    <a:pt x="153" y="696"/>
                  </a:cubicBezTo>
                  <a:lnTo>
                    <a:pt x="255" y="696"/>
                  </a:lnTo>
                  <a:cubicBezTo>
                    <a:pt x="291" y="696"/>
                    <a:pt x="280" y="632"/>
                    <a:pt x="279" y="596"/>
                  </a:cubicBezTo>
                  <a:lnTo>
                    <a:pt x="343" y="542"/>
                  </a:lnTo>
                  <a:lnTo>
                    <a:pt x="334" y="538"/>
                  </a:lnTo>
                  <a:lnTo>
                    <a:pt x="280" y="563"/>
                  </a:lnTo>
                  <a:close/>
                  <a:moveTo>
                    <a:pt x="370" y="829"/>
                  </a:moveTo>
                  <a:cubicBezTo>
                    <a:pt x="370" y="834"/>
                    <a:pt x="372" y="836"/>
                    <a:pt x="378" y="836"/>
                  </a:cubicBezTo>
                  <a:lnTo>
                    <a:pt x="573" y="836"/>
                  </a:lnTo>
                  <a:cubicBezTo>
                    <a:pt x="579" y="836"/>
                    <a:pt x="580" y="834"/>
                    <a:pt x="580" y="829"/>
                  </a:cubicBezTo>
                  <a:lnTo>
                    <a:pt x="580" y="774"/>
                  </a:lnTo>
                  <a:cubicBezTo>
                    <a:pt x="580" y="768"/>
                    <a:pt x="579" y="766"/>
                    <a:pt x="573" y="766"/>
                  </a:cubicBezTo>
                  <a:lnTo>
                    <a:pt x="370" y="766"/>
                  </a:lnTo>
                  <a:lnTo>
                    <a:pt x="370" y="829"/>
                  </a:lnTo>
                  <a:close/>
                  <a:moveTo>
                    <a:pt x="370" y="654"/>
                  </a:moveTo>
                  <a:lnTo>
                    <a:pt x="580" y="654"/>
                  </a:lnTo>
                  <a:lnTo>
                    <a:pt x="580" y="587"/>
                  </a:lnTo>
                  <a:lnTo>
                    <a:pt x="370" y="587"/>
                  </a:lnTo>
                  <a:lnTo>
                    <a:pt x="370" y="654"/>
                  </a:lnTo>
                  <a:close/>
                  <a:moveTo>
                    <a:pt x="370" y="474"/>
                  </a:moveTo>
                  <a:lnTo>
                    <a:pt x="523" y="474"/>
                  </a:lnTo>
                  <a:lnTo>
                    <a:pt x="523" y="407"/>
                  </a:lnTo>
                  <a:lnTo>
                    <a:pt x="370" y="407"/>
                  </a:lnTo>
                  <a:lnTo>
                    <a:pt x="370" y="474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15"/>
            <p:cNvSpPr>
              <a:spLocks noEditPoints="1"/>
            </p:cNvSpPr>
            <p:nvPr/>
          </p:nvSpPr>
          <p:spPr bwMode="auto">
            <a:xfrm>
              <a:off x="6411612" y="2414849"/>
              <a:ext cx="599870" cy="514251"/>
            </a:xfrm>
            <a:custGeom>
              <a:avLst/>
              <a:gdLst>
                <a:gd name="T0" fmla="*/ 737 w 1149"/>
                <a:gd name="T1" fmla="*/ 427 h 983"/>
                <a:gd name="T2" fmla="*/ 640 w 1149"/>
                <a:gd name="T3" fmla="*/ 427 h 983"/>
                <a:gd name="T4" fmla="*/ 616 w 1149"/>
                <a:gd name="T5" fmla="*/ 502 h 983"/>
                <a:gd name="T6" fmla="*/ 640 w 1149"/>
                <a:gd name="T7" fmla="*/ 810 h 983"/>
                <a:gd name="T8" fmla="*/ 575 w 1149"/>
                <a:gd name="T9" fmla="*/ 921 h 983"/>
                <a:gd name="T10" fmla="*/ 514 w 1149"/>
                <a:gd name="T11" fmla="*/ 810 h 983"/>
                <a:gd name="T12" fmla="*/ 549 w 1149"/>
                <a:gd name="T13" fmla="*/ 503 h 983"/>
                <a:gd name="T14" fmla="*/ 524 w 1149"/>
                <a:gd name="T15" fmla="*/ 427 h 983"/>
                <a:gd name="T16" fmla="*/ 417 w 1149"/>
                <a:gd name="T17" fmla="*/ 427 h 983"/>
                <a:gd name="T18" fmla="*/ 417 w 1149"/>
                <a:gd name="T19" fmla="*/ 427 h 983"/>
                <a:gd name="T20" fmla="*/ 241 w 1149"/>
                <a:gd name="T21" fmla="*/ 612 h 983"/>
                <a:gd name="T22" fmla="*/ 266 w 1149"/>
                <a:gd name="T23" fmla="*/ 801 h 983"/>
                <a:gd name="T24" fmla="*/ 443 w 1149"/>
                <a:gd name="T25" fmla="*/ 983 h 983"/>
                <a:gd name="T26" fmla="*/ 711 w 1149"/>
                <a:gd name="T27" fmla="*/ 983 h 983"/>
                <a:gd name="T28" fmla="*/ 888 w 1149"/>
                <a:gd name="T29" fmla="*/ 799 h 983"/>
                <a:gd name="T30" fmla="*/ 913 w 1149"/>
                <a:gd name="T31" fmla="*/ 609 h 983"/>
                <a:gd name="T32" fmla="*/ 737 w 1149"/>
                <a:gd name="T33" fmla="*/ 427 h 983"/>
                <a:gd name="T34" fmla="*/ 218 w 1149"/>
                <a:gd name="T35" fmla="*/ 308 h 983"/>
                <a:gd name="T36" fmla="*/ 330 w 1149"/>
                <a:gd name="T37" fmla="*/ 196 h 983"/>
                <a:gd name="T38" fmla="*/ 218 w 1149"/>
                <a:gd name="T39" fmla="*/ 83 h 983"/>
                <a:gd name="T40" fmla="*/ 105 w 1149"/>
                <a:gd name="T41" fmla="*/ 196 h 983"/>
                <a:gd name="T42" fmla="*/ 218 w 1149"/>
                <a:gd name="T43" fmla="*/ 308 h 983"/>
                <a:gd name="T44" fmla="*/ 318 w 1149"/>
                <a:gd name="T45" fmla="*/ 344 h 983"/>
                <a:gd name="T46" fmla="*/ 118 w 1149"/>
                <a:gd name="T47" fmla="*/ 344 h 983"/>
                <a:gd name="T48" fmla="*/ 118 w 1149"/>
                <a:gd name="T49" fmla="*/ 343 h 983"/>
                <a:gd name="T50" fmla="*/ 7 w 1149"/>
                <a:gd name="T51" fmla="*/ 458 h 983"/>
                <a:gd name="T52" fmla="*/ 23 w 1149"/>
                <a:gd name="T53" fmla="*/ 577 h 983"/>
                <a:gd name="T54" fmla="*/ 134 w 1149"/>
                <a:gd name="T55" fmla="*/ 689 h 983"/>
                <a:gd name="T56" fmla="*/ 191 w 1149"/>
                <a:gd name="T57" fmla="*/ 689 h 983"/>
                <a:gd name="T58" fmla="*/ 180 w 1149"/>
                <a:gd name="T59" fmla="*/ 606 h 983"/>
                <a:gd name="T60" fmla="*/ 180 w 1149"/>
                <a:gd name="T61" fmla="*/ 606 h 983"/>
                <a:gd name="T62" fmla="*/ 180 w 1149"/>
                <a:gd name="T63" fmla="*/ 606 h 983"/>
                <a:gd name="T64" fmla="*/ 231 w 1149"/>
                <a:gd name="T65" fmla="*/ 449 h 983"/>
                <a:gd name="T66" fmla="*/ 308 w 1149"/>
                <a:gd name="T67" fmla="*/ 393 h 983"/>
                <a:gd name="T68" fmla="*/ 387 w 1149"/>
                <a:gd name="T69" fmla="*/ 367 h 983"/>
                <a:gd name="T70" fmla="*/ 318 w 1149"/>
                <a:gd name="T71" fmla="*/ 344 h 983"/>
                <a:gd name="T72" fmla="*/ 931 w 1149"/>
                <a:gd name="T73" fmla="*/ 308 h 983"/>
                <a:gd name="T74" fmla="*/ 1043 w 1149"/>
                <a:gd name="T75" fmla="*/ 196 h 983"/>
                <a:gd name="T76" fmla="*/ 931 w 1149"/>
                <a:gd name="T77" fmla="*/ 83 h 983"/>
                <a:gd name="T78" fmla="*/ 819 w 1149"/>
                <a:gd name="T79" fmla="*/ 196 h 983"/>
                <a:gd name="T80" fmla="*/ 931 w 1149"/>
                <a:gd name="T81" fmla="*/ 308 h 983"/>
                <a:gd name="T82" fmla="*/ 1031 w 1149"/>
                <a:gd name="T83" fmla="*/ 344 h 983"/>
                <a:gd name="T84" fmla="*/ 831 w 1149"/>
                <a:gd name="T85" fmla="*/ 344 h 983"/>
                <a:gd name="T86" fmla="*/ 831 w 1149"/>
                <a:gd name="T87" fmla="*/ 343 h 983"/>
                <a:gd name="T88" fmla="*/ 763 w 1149"/>
                <a:gd name="T89" fmla="*/ 366 h 983"/>
                <a:gd name="T90" fmla="*/ 847 w 1149"/>
                <a:gd name="T91" fmla="*/ 393 h 983"/>
                <a:gd name="T92" fmla="*/ 925 w 1149"/>
                <a:gd name="T93" fmla="*/ 450 h 983"/>
                <a:gd name="T94" fmla="*/ 974 w 1149"/>
                <a:gd name="T95" fmla="*/ 603 h 983"/>
                <a:gd name="T96" fmla="*/ 974 w 1149"/>
                <a:gd name="T97" fmla="*/ 603 h 983"/>
                <a:gd name="T98" fmla="*/ 974 w 1149"/>
                <a:gd name="T99" fmla="*/ 603 h 983"/>
                <a:gd name="T100" fmla="*/ 962 w 1149"/>
                <a:gd name="T101" fmla="*/ 689 h 983"/>
                <a:gd name="T102" fmla="*/ 1015 w 1149"/>
                <a:gd name="T103" fmla="*/ 689 h 983"/>
                <a:gd name="T104" fmla="*/ 1126 w 1149"/>
                <a:gd name="T105" fmla="*/ 575 h 983"/>
                <a:gd name="T106" fmla="*/ 1142 w 1149"/>
                <a:gd name="T107" fmla="*/ 456 h 983"/>
                <a:gd name="T108" fmla="*/ 1031 w 1149"/>
                <a:gd name="T109" fmla="*/ 344 h 983"/>
                <a:gd name="T110" fmla="*/ 756 w 1149"/>
                <a:gd name="T111" fmla="*/ 184 h 983"/>
                <a:gd name="T112" fmla="*/ 577 w 1149"/>
                <a:gd name="T113" fmla="*/ 369 h 983"/>
                <a:gd name="T114" fmla="*/ 398 w 1149"/>
                <a:gd name="T115" fmla="*/ 184 h 983"/>
                <a:gd name="T116" fmla="*/ 577 w 1149"/>
                <a:gd name="T117" fmla="*/ 0 h 983"/>
                <a:gd name="T118" fmla="*/ 756 w 1149"/>
                <a:gd name="T119" fmla="*/ 184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49" h="983">
                  <a:moveTo>
                    <a:pt x="737" y="427"/>
                  </a:moveTo>
                  <a:lnTo>
                    <a:pt x="640" y="427"/>
                  </a:lnTo>
                  <a:cubicBezTo>
                    <a:pt x="641" y="437"/>
                    <a:pt x="642" y="483"/>
                    <a:pt x="616" y="502"/>
                  </a:cubicBezTo>
                  <a:cubicBezTo>
                    <a:pt x="616" y="502"/>
                    <a:pt x="658" y="735"/>
                    <a:pt x="640" y="810"/>
                  </a:cubicBezTo>
                  <a:cubicBezTo>
                    <a:pt x="633" y="842"/>
                    <a:pt x="606" y="921"/>
                    <a:pt x="575" y="921"/>
                  </a:cubicBezTo>
                  <a:cubicBezTo>
                    <a:pt x="544" y="920"/>
                    <a:pt x="520" y="841"/>
                    <a:pt x="514" y="810"/>
                  </a:cubicBezTo>
                  <a:cubicBezTo>
                    <a:pt x="499" y="735"/>
                    <a:pt x="549" y="503"/>
                    <a:pt x="549" y="503"/>
                  </a:cubicBezTo>
                  <a:cubicBezTo>
                    <a:pt x="541" y="500"/>
                    <a:pt x="527" y="486"/>
                    <a:pt x="524" y="427"/>
                  </a:cubicBezTo>
                  <a:lnTo>
                    <a:pt x="417" y="427"/>
                  </a:lnTo>
                  <a:lnTo>
                    <a:pt x="417" y="427"/>
                  </a:lnTo>
                  <a:cubicBezTo>
                    <a:pt x="320" y="427"/>
                    <a:pt x="229" y="510"/>
                    <a:pt x="241" y="612"/>
                  </a:cubicBezTo>
                  <a:lnTo>
                    <a:pt x="266" y="801"/>
                  </a:lnTo>
                  <a:cubicBezTo>
                    <a:pt x="286" y="902"/>
                    <a:pt x="345" y="983"/>
                    <a:pt x="443" y="983"/>
                  </a:cubicBezTo>
                  <a:lnTo>
                    <a:pt x="711" y="983"/>
                  </a:lnTo>
                  <a:cubicBezTo>
                    <a:pt x="809" y="983"/>
                    <a:pt x="868" y="899"/>
                    <a:pt x="888" y="799"/>
                  </a:cubicBezTo>
                  <a:lnTo>
                    <a:pt x="913" y="609"/>
                  </a:lnTo>
                  <a:cubicBezTo>
                    <a:pt x="925" y="510"/>
                    <a:pt x="834" y="427"/>
                    <a:pt x="737" y="427"/>
                  </a:cubicBezTo>
                  <a:close/>
                  <a:moveTo>
                    <a:pt x="218" y="308"/>
                  </a:moveTo>
                  <a:cubicBezTo>
                    <a:pt x="280" y="308"/>
                    <a:pt x="330" y="258"/>
                    <a:pt x="330" y="196"/>
                  </a:cubicBezTo>
                  <a:cubicBezTo>
                    <a:pt x="330" y="134"/>
                    <a:pt x="280" y="83"/>
                    <a:pt x="218" y="83"/>
                  </a:cubicBezTo>
                  <a:cubicBezTo>
                    <a:pt x="156" y="83"/>
                    <a:pt x="105" y="134"/>
                    <a:pt x="105" y="196"/>
                  </a:cubicBezTo>
                  <a:cubicBezTo>
                    <a:pt x="105" y="258"/>
                    <a:pt x="156" y="308"/>
                    <a:pt x="218" y="308"/>
                  </a:cubicBezTo>
                  <a:close/>
                  <a:moveTo>
                    <a:pt x="318" y="344"/>
                  </a:moveTo>
                  <a:lnTo>
                    <a:pt x="118" y="344"/>
                  </a:lnTo>
                  <a:lnTo>
                    <a:pt x="118" y="343"/>
                  </a:lnTo>
                  <a:cubicBezTo>
                    <a:pt x="57" y="343"/>
                    <a:pt x="0" y="395"/>
                    <a:pt x="7" y="458"/>
                  </a:cubicBezTo>
                  <a:lnTo>
                    <a:pt x="23" y="577"/>
                  </a:lnTo>
                  <a:cubicBezTo>
                    <a:pt x="35" y="639"/>
                    <a:pt x="73" y="689"/>
                    <a:pt x="134" y="689"/>
                  </a:cubicBezTo>
                  <a:lnTo>
                    <a:pt x="191" y="689"/>
                  </a:lnTo>
                  <a:lnTo>
                    <a:pt x="180" y="606"/>
                  </a:lnTo>
                  <a:lnTo>
                    <a:pt x="180" y="606"/>
                  </a:lnTo>
                  <a:lnTo>
                    <a:pt x="180" y="606"/>
                  </a:lnTo>
                  <a:cubicBezTo>
                    <a:pt x="173" y="549"/>
                    <a:pt x="191" y="493"/>
                    <a:pt x="231" y="449"/>
                  </a:cubicBezTo>
                  <a:cubicBezTo>
                    <a:pt x="252" y="425"/>
                    <a:pt x="279" y="406"/>
                    <a:pt x="308" y="393"/>
                  </a:cubicBezTo>
                  <a:cubicBezTo>
                    <a:pt x="333" y="379"/>
                    <a:pt x="359" y="371"/>
                    <a:pt x="387" y="367"/>
                  </a:cubicBezTo>
                  <a:cubicBezTo>
                    <a:pt x="367" y="352"/>
                    <a:pt x="343" y="344"/>
                    <a:pt x="318" y="344"/>
                  </a:cubicBezTo>
                  <a:close/>
                  <a:moveTo>
                    <a:pt x="931" y="308"/>
                  </a:moveTo>
                  <a:cubicBezTo>
                    <a:pt x="993" y="308"/>
                    <a:pt x="1043" y="258"/>
                    <a:pt x="1043" y="196"/>
                  </a:cubicBezTo>
                  <a:cubicBezTo>
                    <a:pt x="1043" y="134"/>
                    <a:pt x="993" y="83"/>
                    <a:pt x="931" y="83"/>
                  </a:cubicBezTo>
                  <a:cubicBezTo>
                    <a:pt x="869" y="83"/>
                    <a:pt x="819" y="134"/>
                    <a:pt x="819" y="196"/>
                  </a:cubicBezTo>
                  <a:cubicBezTo>
                    <a:pt x="819" y="258"/>
                    <a:pt x="869" y="308"/>
                    <a:pt x="931" y="308"/>
                  </a:cubicBezTo>
                  <a:close/>
                  <a:moveTo>
                    <a:pt x="1031" y="344"/>
                  </a:moveTo>
                  <a:lnTo>
                    <a:pt x="831" y="344"/>
                  </a:lnTo>
                  <a:lnTo>
                    <a:pt x="831" y="343"/>
                  </a:lnTo>
                  <a:cubicBezTo>
                    <a:pt x="806" y="343"/>
                    <a:pt x="782" y="352"/>
                    <a:pt x="763" y="366"/>
                  </a:cubicBezTo>
                  <a:cubicBezTo>
                    <a:pt x="792" y="370"/>
                    <a:pt x="821" y="379"/>
                    <a:pt x="847" y="393"/>
                  </a:cubicBezTo>
                  <a:cubicBezTo>
                    <a:pt x="877" y="406"/>
                    <a:pt x="903" y="426"/>
                    <a:pt x="925" y="450"/>
                  </a:cubicBezTo>
                  <a:cubicBezTo>
                    <a:pt x="963" y="494"/>
                    <a:pt x="981" y="548"/>
                    <a:pt x="974" y="603"/>
                  </a:cubicBezTo>
                  <a:lnTo>
                    <a:pt x="974" y="603"/>
                  </a:lnTo>
                  <a:lnTo>
                    <a:pt x="974" y="603"/>
                  </a:lnTo>
                  <a:lnTo>
                    <a:pt x="962" y="689"/>
                  </a:lnTo>
                  <a:lnTo>
                    <a:pt x="1015" y="689"/>
                  </a:lnTo>
                  <a:cubicBezTo>
                    <a:pt x="1076" y="689"/>
                    <a:pt x="1114" y="637"/>
                    <a:pt x="1126" y="575"/>
                  </a:cubicBezTo>
                  <a:lnTo>
                    <a:pt x="1142" y="456"/>
                  </a:lnTo>
                  <a:cubicBezTo>
                    <a:pt x="1149" y="395"/>
                    <a:pt x="1092" y="344"/>
                    <a:pt x="1031" y="344"/>
                  </a:cubicBezTo>
                  <a:close/>
                  <a:moveTo>
                    <a:pt x="756" y="184"/>
                  </a:moveTo>
                  <a:cubicBezTo>
                    <a:pt x="756" y="286"/>
                    <a:pt x="676" y="369"/>
                    <a:pt x="577" y="369"/>
                  </a:cubicBezTo>
                  <a:cubicBezTo>
                    <a:pt x="478" y="369"/>
                    <a:pt x="398" y="286"/>
                    <a:pt x="398" y="184"/>
                  </a:cubicBezTo>
                  <a:cubicBezTo>
                    <a:pt x="398" y="82"/>
                    <a:pt x="478" y="0"/>
                    <a:pt x="577" y="0"/>
                  </a:cubicBezTo>
                  <a:cubicBezTo>
                    <a:pt x="676" y="0"/>
                    <a:pt x="756" y="82"/>
                    <a:pt x="756" y="18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17"/>
            <p:cNvSpPr>
              <a:spLocks noEditPoints="1"/>
            </p:cNvSpPr>
            <p:nvPr/>
          </p:nvSpPr>
          <p:spPr bwMode="auto">
            <a:xfrm>
              <a:off x="7043691" y="3474722"/>
              <a:ext cx="526251" cy="527891"/>
            </a:xfrm>
            <a:custGeom>
              <a:avLst/>
              <a:gdLst>
                <a:gd name="T0" fmla="*/ 504 w 1008"/>
                <a:gd name="T1" fmla="*/ 1009 h 1009"/>
                <a:gd name="T2" fmla="*/ 0 w 1008"/>
                <a:gd name="T3" fmla="*/ 504 h 1009"/>
                <a:gd name="T4" fmla="*/ 504 w 1008"/>
                <a:gd name="T5" fmla="*/ 0 h 1009"/>
                <a:gd name="T6" fmla="*/ 1008 w 1008"/>
                <a:gd name="T7" fmla="*/ 504 h 1009"/>
                <a:gd name="T8" fmla="*/ 504 w 1008"/>
                <a:gd name="T9" fmla="*/ 1009 h 1009"/>
                <a:gd name="T10" fmla="*/ 725 w 1008"/>
                <a:gd name="T11" fmla="*/ 769 h 1009"/>
                <a:gd name="T12" fmla="*/ 725 w 1008"/>
                <a:gd name="T13" fmla="*/ 769 h 1009"/>
                <a:gd name="T14" fmla="*/ 538 w 1008"/>
                <a:gd name="T15" fmla="*/ 586 h 1009"/>
                <a:gd name="T16" fmla="*/ 504 w 1008"/>
                <a:gd name="T17" fmla="*/ 592 h 1009"/>
                <a:gd name="T18" fmla="*/ 416 w 1008"/>
                <a:gd name="T19" fmla="*/ 504 h 1009"/>
                <a:gd name="T20" fmla="*/ 456 w 1008"/>
                <a:gd name="T21" fmla="*/ 431 h 1009"/>
                <a:gd name="T22" fmla="*/ 456 w 1008"/>
                <a:gd name="T23" fmla="*/ 179 h 1009"/>
                <a:gd name="T24" fmla="*/ 553 w 1008"/>
                <a:gd name="T25" fmla="*/ 179 h 1009"/>
                <a:gd name="T26" fmla="*/ 553 w 1008"/>
                <a:gd name="T27" fmla="*/ 431 h 1009"/>
                <a:gd name="T28" fmla="*/ 592 w 1008"/>
                <a:gd name="T29" fmla="*/ 504 h 1009"/>
                <a:gd name="T30" fmla="*/ 586 w 1008"/>
                <a:gd name="T31" fmla="*/ 536 h 1009"/>
                <a:gd name="T32" fmla="*/ 774 w 1008"/>
                <a:gd name="T33" fmla="*/ 719 h 1009"/>
                <a:gd name="T34" fmla="*/ 725 w 1008"/>
                <a:gd name="T35" fmla="*/ 769 h 1009"/>
                <a:gd name="T36" fmla="*/ 168 w 1008"/>
                <a:gd name="T37" fmla="*/ 471 h 1009"/>
                <a:gd name="T38" fmla="*/ 168 w 1008"/>
                <a:gd name="T39" fmla="*/ 471 h 1009"/>
                <a:gd name="T40" fmla="*/ 234 w 1008"/>
                <a:gd name="T41" fmla="*/ 471 h 1009"/>
                <a:gd name="T42" fmla="*/ 234 w 1008"/>
                <a:gd name="T43" fmla="*/ 538 h 1009"/>
                <a:gd name="T44" fmla="*/ 168 w 1008"/>
                <a:gd name="T45" fmla="*/ 538 h 1009"/>
                <a:gd name="T46" fmla="*/ 168 w 1008"/>
                <a:gd name="T47" fmla="*/ 471 h 1009"/>
                <a:gd name="T48" fmla="*/ 774 w 1008"/>
                <a:gd name="T49" fmla="*/ 471 h 1009"/>
                <a:gd name="T50" fmla="*/ 774 w 1008"/>
                <a:gd name="T51" fmla="*/ 471 h 1009"/>
                <a:gd name="T52" fmla="*/ 840 w 1008"/>
                <a:gd name="T53" fmla="*/ 471 h 1009"/>
                <a:gd name="T54" fmla="*/ 840 w 1008"/>
                <a:gd name="T55" fmla="*/ 538 h 1009"/>
                <a:gd name="T56" fmla="*/ 774 w 1008"/>
                <a:gd name="T57" fmla="*/ 538 h 1009"/>
                <a:gd name="T58" fmla="*/ 774 w 1008"/>
                <a:gd name="T59" fmla="*/ 471 h 1009"/>
                <a:gd name="T60" fmla="*/ 470 w 1008"/>
                <a:gd name="T61" fmla="*/ 840 h 1009"/>
                <a:gd name="T62" fmla="*/ 470 w 1008"/>
                <a:gd name="T63" fmla="*/ 840 h 1009"/>
                <a:gd name="T64" fmla="*/ 470 w 1008"/>
                <a:gd name="T65" fmla="*/ 775 h 1009"/>
                <a:gd name="T66" fmla="*/ 538 w 1008"/>
                <a:gd name="T67" fmla="*/ 775 h 1009"/>
                <a:gd name="T68" fmla="*/ 538 w 1008"/>
                <a:gd name="T69" fmla="*/ 840 h 1009"/>
                <a:gd name="T70" fmla="*/ 470 w 1008"/>
                <a:gd name="T71" fmla="*/ 840 h 1009"/>
                <a:gd name="T72" fmla="*/ 504 w 1008"/>
                <a:gd name="T73" fmla="*/ 912 h 1009"/>
                <a:gd name="T74" fmla="*/ 504 w 1008"/>
                <a:gd name="T75" fmla="*/ 912 h 1009"/>
                <a:gd name="T76" fmla="*/ 912 w 1008"/>
                <a:gd name="T77" fmla="*/ 504 h 1009"/>
                <a:gd name="T78" fmla="*/ 504 w 1008"/>
                <a:gd name="T79" fmla="*/ 97 h 1009"/>
                <a:gd name="T80" fmla="*/ 96 w 1008"/>
                <a:gd name="T81" fmla="*/ 504 h 1009"/>
                <a:gd name="T82" fmla="*/ 504 w 1008"/>
                <a:gd name="T83" fmla="*/ 912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08" h="1009">
                  <a:moveTo>
                    <a:pt x="504" y="1009"/>
                  </a:moveTo>
                  <a:cubicBezTo>
                    <a:pt x="226" y="1009"/>
                    <a:pt x="0" y="783"/>
                    <a:pt x="0" y="504"/>
                  </a:cubicBezTo>
                  <a:cubicBezTo>
                    <a:pt x="0" y="226"/>
                    <a:pt x="226" y="0"/>
                    <a:pt x="504" y="0"/>
                  </a:cubicBezTo>
                  <a:cubicBezTo>
                    <a:pt x="782" y="0"/>
                    <a:pt x="1008" y="226"/>
                    <a:pt x="1008" y="504"/>
                  </a:cubicBezTo>
                  <a:cubicBezTo>
                    <a:pt x="1008" y="783"/>
                    <a:pt x="782" y="1009"/>
                    <a:pt x="504" y="1009"/>
                  </a:cubicBezTo>
                  <a:close/>
                  <a:moveTo>
                    <a:pt x="725" y="769"/>
                  </a:moveTo>
                  <a:lnTo>
                    <a:pt x="725" y="769"/>
                  </a:lnTo>
                  <a:lnTo>
                    <a:pt x="538" y="586"/>
                  </a:lnTo>
                  <a:cubicBezTo>
                    <a:pt x="528" y="590"/>
                    <a:pt x="516" y="592"/>
                    <a:pt x="504" y="592"/>
                  </a:cubicBezTo>
                  <a:cubicBezTo>
                    <a:pt x="455" y="592"/>
                    <a:pt x="416" y="553"/>
                    <a:pt x="416" y="504"/>
                  </a:cubicBezTo>
                  <a:cubicBezTo>
                    <a:pt x="416" y="474"/>
                    <a:pt x="432" y="447"/>
                    <a:pt x="456" y="431"/>
                  </a:cubicBezTo>
                  <a:lnTo>
                    <a:pt x="456" y="179"/>
                  </a:lnTo>
                  <a:cubicBezTo>
                    <a:pt x="456" y="115"/>
                    <a:pt x="553" y="115"/>
                    <a:pt x="553" y="179"/>
                  </a:cubicBezTo>
                  <a:lnTo>
                    <a:pt x="553" y="431"/>
                  </a:lnTo>
                  <a:cubicBezTo>
                    <a:pt x="576" y="447"/>
                    <a:pt x="592" y="474"/>
                    <a:pt x="592" y="504"/>
                  </a:cubicBezTo>
                  <a:cubicBezTo>
                    <a:pt x="592" y="516"/>
                    <a:pt x="590" y="526"/>
                    <a:pt x="586" y="536"/>
                  </a:cubicBezTo>
                  <a:lnTo>
                    <a:pt x="774" y="719"/>
                  </a:lnTo>
                  <a:cubicBezTo>
                    <a:pt x="806" y="751"/>
                    <a:pt x="758" y="801"/>
                    <a:pt x="725" y="769"/>
                  </a:cubicBezTo>
                  <a:close/>
                  <a:moveTo>
                    <a:pt x="168" y="471"/>
                  </a:moveTo>
                  <a:lnTo>
                    <a:pt x="168" y="471"/>
                  </a:lnTo>
                  <a:lnTo>
                    <a:pt x="234" y="471"/>
                  </a:lnTo>
                  <a:cubicBezTo>
                    <a:pt x="278" y="471"/>
                    <a:pt x="278" y="538"/>
                    <a:pt x="234" y="538"/>
                  </a:cubicBezTo>
                  <a:lnTo>
                    <a:pt x="168" y="538"/>
                  </a:lnTo>
                  <a:cubicBezTo>
                    <a:pt x="123" y="538"/>
                    <a:pt x="123" y="471"/>
                    <a:pt x="168" y="471"/>
                  </a:cubicBezTo>
                  <a:close/>
                  <a:moveTo>
                    <a:pt x="774" y="471"/>
                  </a:moveTo>
                  <a:lnTo>
                    <a:pt x="774" y="471"/>
                  </a:lnTo>
                  <a:lnTo>
                    <a:pt x="840" y="471"/>
                  </a:lnTo>
                  <a:cubicBezTo>
                    <a:pt x="885" y="471"/>
                    <a:pt x="885" y="538"/>
                    <a:pt x="840" y="538"/>
                  </a:cubicBezTo>
                  <a:lnTo>
                    <a:pt x="774" y="538"/>
                  </a:lnTo>
                  <a:cubicBezTo>
                    <a:pt x="730" y="538"/>
                    <a:pt x="730" y="471"/>
                    <a:pt x="774" y="471"/>
                  </a:cubicBezTo>
                  <a:close/>
                  <a:moveTo>
                    <a:pt x="470" y="840"/>
                  </a:moveTo>
                  <a:lnTo>
                    <a:pt x="470" y="840"/>
                  </a:lnTo>
                  <a:lnTo>
                    <a:pt x="470" y="775"/>
                  </a:lnTo>
                  <a:cubicBezTo>
                    <a:pt x="470" y="730"/>
                    <a:pt x="538" y="730"/>
                    <a:pt x="538" y="775"/>
                  </a:cubicBezTo>
                  <a:lnTo>
                    <a:pt x="538" y="840"/>
                  </a:lnTo>
                  <a:cubicBezTo>
                    <a:pt x="538" y="885"/>
                    <a:pt x="470" y="885"/>
                    <a:pt x="470" y="840"/>
                  </a:cubicBezTo>
                  <a:close/>
                  <a:moveTo>
                    <a:pt x="504" y="912"/>
                  </a:moveTo>
                  <a:lnTo>
                    <a:pt x="504" y="912"/>
                  </a:lnTo>
                  <a:cubicBezTo>
                    <a:pt x="729" y="912"/>
                    <a:pt x="912" y="730"/>
                    <a:pt x="912" y="504"/>
                  </a:cubicBezTo>
                  <a:cubicBezTo>
                    <a:pt x="912" y="279"/>
                    <a:pt x="729" y="97"/>
                    <a:pt x="504" y="97"/>
                  </a:cubicBezTo>
                  <a:cubicBezTo>
                    <a:pt x="279" y="97"/>
                    <a:pt x="96" y="279"/>
                    <a:pt x="96" y="504"/>
                  </a:cubicBezTo>
                  <a:cubicBezTo>
                    <a:pt x="96" y="730"/>
                    <a:pt x="279" y="912"/>
                    <a:pt x="504" y="912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6421528" y="4525290"/>
              <a:ext cx="580037" cy="538318"/>
              <a:chOff x="5928340" y="670992"/>
              <a:chExt cx="506444" cy="470018"/>
            </a:xfrm>
            <a:solidFill>
              <a:schemeClr val="bg1">
                <a:lumMod val="95000"/>
              </a:schemeClr>
            </a:solidFill>
          </p:grpSpPr>
          <p:sp>
            <p:nvSpPr>
              <p:cNvPr id="37" name="Freeform 36"/>
              <p:cNvSpPr>
                <a:spLocks noEditPoints="1"/>
              </p:cNvSpPr>
              <p:nvPr/>
            </p:nvSpPr>
            <p:spPr bwMode="auto">
              <a:xfrm>
                <a:off x="5993909" y="670992"/>
                <a:ext cx="241151" cy="160240"/>
              </a:xfrm>
              <a:custGeom>
                <a:avLst/>
                <a:gdLst>
                  <a:gd name="T0" fmla="*/ 133 w 372"/>
                  <a:gd name="T1" fmla="*/ 185 h 247"/>
                  <a:gd name="T2" fmla="*/ 118 w 372"/>
                  <a:gd name="T3" fmla="*/ 152 h 247"/>
                  <a:gd name="T4" fmla="*/ 136 w 372"/>
                  <a:gd name="T5" fmla="*/ 115 h 247"/>
                  <a:gd name="T6" fmla="*/ 180 w 372"/>
                  <a:gd name="T7" fmla="*/ 100 h 247"/>
                  <a:gd name="T8" fmla="*/ 180 w 372"/>
                  <a:gd name="T9" fmla="*/ 84 h 247"/>
                  <a:gd name="T10" fmla="*/ 205 w 372"/>
                  <a:gd name="T11" fmla="*/ 84 h 247"/>
                  <a:gd name="T12" fmla="*/ 205 w 372"/>
                  <a:gd name="T13" fmla="*/ 99 h 247"/>
                  <a:gd name="T14" fmla="*/ 246 w 372"/>
                  <a:gd name="T15" fmla="*/ 114 h 247"/>
                  <a:gd name="T16" fmla="*/ 263 w 372"/>
                  <a:gd name="T17" fmla="*/ 152 h 247"/>
                  <a:gd name="T18" fmla="*/ 221 w 372"/>
                  <a:gd name="T19" fmla="*/ 152 h 247"/>
                  <a:gd name="T20" fmla="*/ 215 w 372"/>
                  <a:gd name="T21" fmla="*/ 136 h 247"/>
                  <a:gd name="T22" fmla="*/ 167 w 372"/>
                  <a:gd name="T23" fmla="*/ 134 h 247"/>
                  <a:gd name="T24" fmla="*/ 167 w 372"/>
                  <a:gd name="T25" fmla="*/ 156 h 247"/>
                  <a:gd name="T26" fmla="*/ 217 w 372"/>
                  <a:gd name="T27" fmla="*/ 171 h 247"/>
                  <a:gd name="T28" fmla="*/ 251 w 372"/>
                  <a:gd name="T29" fmla="*/ 188 h 247"/>
                  <a:gd name="T30" fmla="*/ 266 w 372"/>
                  <a:gd name="T31" fmla="*/ 223 h 247"/>
                  <a:gd name="T32" fmla="*/ 265 w 372"/>
                  <a:gd name="T33" fmla="*/ 234 h 247"/>
                  <a:gd name="T34" fmla="*/ 259 w 372"/>
                  <a:gd name="T35" fmla="*/ 246 h 247"/>
                  <a:gd name="T36" fmla="*/ 222 w 372"/>
                  <a:gd name="T37" fmla="*/ 230 h 247"/>
                  <a:gd name="T38" fmla="*/ 217 w 372"/>
                  <a:gd name="T39" fmla="*/ 217 h 247"/>
                  <a:gd name="T40" fmla="*/ 133 w 372"/>
                  <a:gd name="T41" fmla="*/ 185 h 247"/>
                  <a:gd name="T42" fmla="*/ 191 w 372"/>
                  <a:gd name="T43" fmla="*/ 39 h 247"/>
                  <a:gd name="T44" fmla="*/ 83 w 372"/>
                  <a:gd name="T45" fmla="*/ 83 h 247"/>
                  <a:gd name="T46" fmla="*/ 39 w 372"/>
                  <a:gd name="T47" fmla="*/ 191 h 247"/>
                  <a:gd name="T48" fmla="*/ 44 w 372"/>
                  <a:gd name="T49" fmla="*/ 231 h 247"/>
                  <a:gd name="T50" fmla="*/ 9 w 372"/>
                  <a:gd name="T51" fmla="*/ 247 h 247"/>
                  <a:gd name="T52" fmla="*/ 0 w 372"/>
                  <a:gd name="T53" fmla="*/ 191 h 247"/>
                  <a:gd name="T54" fmla="*/ 56 w 372"/>
                  <a:gd name="T55" fmla="*/ 56 h 247"/>
                  <a:gd name="T56" fmla="*/ 191 w 372"/>
                  <a:gd name="T57" fmla="*/ 0 h 247"/>
                  <a:gd name="T58" fmla="*/ 326 w 372"/>
                  <a:gd name="T59" fmla="*/ 56 h 247"/>
                  <a:gd name="T60" fmla="*/ 372 w 372"/>
                  <a:gd name="T61" fmla="*/ 132 h 247"/>
                  <a:gd name="T62" fmla="*/ 339 w 372"/>
                  <a:gd name="T63" fmla="*/ 152 h 247"/>
                  <a:gd name="T64" fmla="*/ 299 w 372"/>
                  <a:gd name="T65" fmla="*/ 83 h 247"/>
                  <a:gd name="T66" fmla="*/ 191 w 372"/>
                  <a:gd name="T67" fmla="*/ 39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2" h="247">
                    <a:moveTo>
                      <a:pt x="133" y="185"/>
                    </a:moveTo>
                    <a:cubicBezTo>
                      <a:pt x="123" y="177"/>
                      <a:pt x="118" y="166"/>
                      <a:pt x="118" y="152"/>
                    </a:cubicBezTo>
                    <a:cubicBezTo>
                      <a:pt x="118" y="136"/>
                      <a:pt x="124" y="124"/>
                      <a:pt x="136" y="115"/>
                    </a:cubicBezTo>
                    <a:cubicBezTo>
                      <a:pt x="147" y="105"/>
                      <a:pt x="160" y="100"/>
                      <a:pt x="180" y="100"/>
                    </a:cubicBezTo>
                    <a:cubicBezTo>
                      <a:pt x="180" y="84"/>
                      <a:pt x="180" y="84"/>
                      <a:pt x="180" y="84"/>
                    </a:cubicBezTo>
                    <a:cubicBezTo>
                      <a:pt x="205" y="84"/>
                      <a:pt x="205" y="84"/>
                      <a:pt x="205" y="84"/>
                    </a:cubicBezTo>
                    <a:cubicBezTo>
                      <a:pt x="205" y="99"/>
                      <a:pt x="205" y="99"/>
                      <a:pt x="205" y="99"/>
                    </a:cubicBezTo>
                    <a:cubicBezTo>
                      <a:pt x="224" y="100"/>
                      <a:pt x="235" y="104"/>
                      <a:pt x="246" y="114"/>
                    </a:cubicBezTo>
                    <a:cubicBezTo>
                      <a:pt x="257" y="123"/>
                      <a:pt x="262" y="136"/>
                      <a:pt x="263" y="152"/>
                    </a:cubicBezTo>
                    <a:cubicBezTo>
                      <a:pt x="221" y="152"/>
                      <a:pt x="221" y="152"/>
                      <a:pt x="221" y="152"/>
                    </a:cubicBezTo>
                    <a:cubicBezTo>
                      <a:pt x="220" y="145"/>
                      <a:pt x="218" y="140"/>
                      <a:pt x="215" y="136"/>
                    </a:cubicBezTo>
                    <a:cubicBezTo>
                      <a:pt x="208" y="128"/>
                      <a:pt x="176" y="128"/>
                      <a:pt x="167" y="134"/>
                    </a:cubicBezTo>
                    <a:cubicBezTo>
                      <a:pt x="161" y="139"/>
                      <a:pt x="160" y="151"/>
                      <a:pt x="167" y="156"/>
                    </a:cubicBezTo>
                    <a:cubicBezTo>
                      <a:pt x="175" y="162"/>
                      <a:pt x="205" y="167"/>
                      <a:pt x="217" y="171"/>
                    </a:cubicBezTo>
                    <a:cubicBezTo>
                      <a:pt x="232" y="176"/>
                      <a:pt x="244" y="181"/>
                      <a:pt x="251" y="188"/>
                    </a:cubicBezTo>
                    <a:cubicBezTo>
                      <a:pt x="261" y="197"/>
                      <a:pt x="266" y="208"/>
                      <a:pt x="266" y="223"/>
                    </a:cubicBezTo>
                    <a:cubicBezTo>
                      <a:pt x="266" y="227"/>
                      <a:pt x="266" y="231"/>
                      <a:pt x="265" y="234"/>
                    </a:cubicBezTo>
                    <a:cubicBezTo>
                      <a:pt x="263" y="238"/>
                      <a:pt x="261" y="242"/>
                      <a:pt x="259" y="246"/>
                    </a:cubicBezTo>
                    <a:cubicBezTo>
                      <a:pt x="247" y="240"/>
                      <a:pt x="235" y="235"/>
                      <a:pt x="222" y="230"/>
                    </a:cubicBezTo>
                    <a:cubicBezTo>
                      <a:pt x="223" y="225"/>
                      <a:pt x="221" y="220"/>
                      <a:pt x="217" y="217"/>
                    </a:cubicBezTo>
                    <a:cubicBezTo>
                      <a:pt x="200" y="204"/>
                      <a:pt x="158" y="207"/>
                      <a:pt x="133" y="185"/>
                    </a:cubicBezTo>
                    <a:close/>
                    <a:moveTo>
                      <a:pt x="191" y="39"/>
                    </a:moveTo>
                    <a:cubicBezTo>
                      <a:pt x="149" y="39"/>
                      <a:pt x="111" y="56"/>
                      <a:pt x="83" y="83"/>
                    </a:cubicBezTo>
                    <a:cubicBezTo>
                      <a:pt x="56" y="111"/>
                      <a:pt x="39" y="149"/>
                      <a:pt x="39" y="191"/>
                    </a:cubicBezTo>
                    <a:cubicBezTo>
                      <a:pt x="39" y="205"/>
                      <a:pt x="40" y="219"/>
                      <a:pt x="44" y="231"/>
                    </a:cubicBezTo>
                    <a:cubicBezTo>
                      <a:pt x="32" y="236"/>
                      <a:pt x="20" y="241"/>
                      <a:pt x="9" y="247"/>
                    </a:cubicBezTo>
                    <a:cubicBezTo>
                      <a:pt x="3" y="229"/>
                      <a:pt x="0" y="210"/>
                      <a:pt x="0" y="191"/>
                    </a:cubicBezTo>
                    <a:cubicBezTo>
                      <a:pt x="0" y="138"/>
                      <a:pt x="22" y="91"/>
                      <a:pt x="56" y="56"/>
                    </a:cubicBezTo>
                    <a:cubicBezTo>
                      <a:pt x="91" y="22"/>
                      <a:pt x="138" y="0"/>
                      <a:pt x="191" y="0"/>
                    </a:cubicBezTo>
                    <a:cubicBezTo>
                      <a:pt x="244" y="0"/>
                      <a:pt x="291" y="22"/>
                      <a:pt x="326" y="56"/>
                    </a:cubicBezTo>
                    <a:cubicBezTo>
                      <a:pt x="347" y="77"/>
                      <a:pt x="363" y="103"/>
                      <a:pt x="372" y="132"/>
                    </a:cubicBezTo>
                    <a:cubicBezTo>
                      <a:pt x="361" y="138"/>
                      <a:pt x="349" y="145"/>
                      <a:pt x="339" y="152"/>
                    </a:cubicBezTo>
                    <a:cubicBezTo>
                      <a:pt x="332" y="126"/>
                      <a:pt x="318" y="102"/>
                      <a:pt x="299" y="83"/>
                    </a:cubicBezTo>
                    <a:cubicBezTo>
                      <a:pt x="271" y="56"/>
                      <a:pt x="233" y="39"/>
                      <a:pt x="191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9" tIns="34295" rIns="68589" bIns="34295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37"/>
              <p:cNvSpPr>
                <a:spLocks noEditPoints="1"/>
              </p:cNvSpPr>
              <p:nvPr/>
            </p:nvSpPr>
            <p:spPr bwMode="auto">
              <a:xfrm>
                <a:off x="6183208" y="766203"/>
                <a:ext cx="251576" cy="263409"/>
              </a:xfrm>
              <a:custGeom>
                <a:avLst/>
                <a:gdLst>
                  <a:gd name="T0" fmla="*/ 41 w 388"/>
                  <a:gd name="T1" fmla="*/ 59 h 406"/>
                  <a:gd name="T2" fmla="*/ 185 w 388"/>
                  <a:gd name="T3" fmla="*/ 0 h 406"/>
                  <a:gd name="T4" fmla="*/ 329 w 388"/>
                  <a:gd name="T5" fmla="*/ 59 h 406"/>
                  <a:gd name="T6" fmla="*/ 388 w 388"/>
                  <a:gd name="T7" fmla="*/ 203 h 406"/>
                  <a:gd name="T8" fmla="*/ 329 w 388"/>
                  <a:gd name="T9" fmla="*/ 347 h 406"/>
                  <a:gd name="T10" fmla="*/ 185 w 388"/>
                  <a:gd name="T11" fmla="*/ 406 h 406"/>
                  <a:gd name="T12" fmla="*/ 111 w 388"/>
                  <a:gd name="T13" fmla="*/ 393 h 406"/>
                  <a:gd name="T14" fmla="*/ 116 w 388"/>
                  <a:gd name="T15" fmla="*/ 342 h 406"/>
                  <a:gd name="T16" fmla="*/ 36 w 388"/>
                  <a:gd name="T17" fmla="*/ 149 h 406"/>
                  <a:gd name="T18" fmla="*/ 0 w 388"/>
                  <a:gd name="T19" fmla="*/ 119 h 406"/>
                  <a:gd name="T20" fmla="*/ 41 w 388"/>
                  <a:gd name="T21" fmla="*/ 59 h 406"/>
                  <a:gd name="T22" fmla="*/ 123 w 388"/>
                  <a:gd name="T23" fmla="*/ 197 h 406"/>
                  <a:gd name="T24" fmla="*/ 107 w 388"/>
                  <a:gd name="T25" fmla="*/ 161 h 406"/>
                  <a:gd name="T26" fmla="*/ 126 w 388"/>
                  <a:gd name="T27" fmla="*/ 121 h 406"/>
                  <a:gd name="T28" fmla="*/ 173 w 388"/>
                  <a:gd name="T29" fmla="*/ 105 h 406"/>
                  <a:gd name="T30" fmla="*/ 173 w 388"/>
                  <a:gd name="T31" fmla="*/ 88 h 406"/>
                  <a:gd name="T32" fmla="*/ 200 w 388"/>
                  <a:gd name="T33" fmla="*/ 88 h 406"/>
                  <a:gd name="T34" fmla="*/ 200 w 388"/>
                  <a:gd name="T35" fmla="*/ 104 h 406"/>
                  <a:gd name="T36" fmla="*/ 244 w 388"/>
                  <a:gd name="T37" fmla="*/ 120 h 406"/>
                  <a:gd name="T38" fmla="*/ 262 w 388"/>
                  <a:gd name="T39" fmla="*/ 161 h 406"/>
                  <a:gd name="T40" fmla="*/ 217 w 388"/>
                  <a:gd name="T41" fmla="*/ 161 h 406"/>
                  <a:gd name="T42" fmla="*/ 211 w 388"/>
                  <a:gd name="T43" fmla="*/ 144 h 406"/>
                  <a:gd name="T44" fmla="*/ 160 w 388"/>
                  <a:gd name="T45" fmla="*/ 142 h 406"/>
                  <a:gd name="T46" fmla="*/ 159 w 388"/>
                  <a:gd name="T47" fmla="*/ 165 h 406"/>
                  <a:gd name="T48" fmla="*/ 213 w 388"/>
                  <a:gd name="T49" fmla="*/ 181 h 406"/>
                  <a:gd name="T50" fmla="*/ 250 w 388"/>
                  <a:gd name="T51" fmla="*/ 200 h 406"/>
                  <a:gd name="T52" fmla="*/ 265 w 388"/>
                  <a:gd name="T53" fmla="*/ 237 h 406"/>
                  <a:gd name="T54" fmla="*/ 248 w 388"/>
                  <a:gd name="T55" fmla="*/ 279 h 406"/>
                  <a:gd name="T56" fmla="*/ 198 w 388"/>
                  <a:gd name="T57" fmla="*/ 296 h 406"/>
                  <a:gd name="T58" fmla="*/ 198 w 388"/>
                  <a:gd name="T59" fmla="*/ 318 h 406"/>
                  <a:gd name="T60" fmla="*/ 172 w 388"/>
                  <a:gd name="T61" fmla="*/ 318 h 406"/>
                  <a:gd name="T62" fmla="*/ 172 w 388"/>
                  <a:gd name="T63" fmla="*/ 296 h 406"/>
                  <a:gd name="T64" fmla="*/ 123 w 388"/>
                  <a:gd name="T65" fmla="*/ 279 h 406"/>
                  <a:gd name="T66" fmla="*/ 105 w 388"/>
                  <a:gd name="T67" fmla="*/ 233 h 406"/>
                  <a:gd name="T68" fmla="*/ 152 w 388"/>
                  <a:gd name="T69" fmla="*/ 233 h 406"/>
                  <a:gd name="T70" fmla="*/ 158 w 388"/>
                  <a:gd name="T71" fmla="*/ 254 h 406"/>
                  <a:gd name="T72" fmla="*/ 212 w 388"/>
                  <a:gd name="T73" fmla="*/ 256 h 406"/>
                  <a:gd name="T74" fmla="*/ 213 w 388"/>
                  <a:gd name="T75" fmla="*/ 231 h 406"/>
                  <a:gd name="T76" fmla="*/ 123 w 388"/>
                  <a:gd name="T77" fmla="*/ 197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88" h="406">
                    <a:moveTo>
                      <a:pt x="41" y="59"/>
                    </a:moveTo>
                    <a:cubicBezTo>
                      <a:pt x="78" y="22"/>
                      <a:pt x="129" y="0"/>
                      <a:pt x="185" y="0"/>
                    </a:cubicBezTo>
                    <a:cubicBezTo>
                      <a:pt x="241" y="0"/>
                      <a:pt x="292" y="22"/>
                      <a:pt x="329" y="59"/>
                    </a:cubicBezTo>
                    <a:cubicBezTo>
                      <a:pt x="366" y="96"/>
                      <a:pt x="388" y="147"/>
                      <a:pt x="388" y="203"/>
                    </a:cubicBezTo>
                    <a:cubicBezTo>
                      <a:pt x="388" y="259"/>
                      <a:pt x="366" y="310"/>
                      <a:pt x="329" y="347"/>
                    </a:cubicBezTo>
                    <a:cubicBezTo>
                      <a:pt x="292" y="384"/>
                      <a:pt x="241" y="406"/>
                      <a:pt x="185" y="406"/>
                    </a:cubicBezTo>
                    <a:cubicBezTo>
                      <a:pt x="159" y="406"/>
                      <a:pt x="134" y="401"/>
                      <a:pt x="111" y="393"/>
                    </a:cubicBezTo>
                    <a:cubicBezTo>
                      <a:pt x="114" y="376"/>
                      <a:pt x="116" y="359"/>
                      <a:pt x="116" y="342"/>
                    </a:cubicBezTo>
                    <a:cubicBezTo>
                      <a:pt x="116" y="270"/>
                      <a:pt x="87" y="200"/>
                      <a:pt x="36" y="149"/>
                    </a:cubicBezTo>
                    <a:cubicBezTo>
                      <a:pt x="25" y="138"/>
                      <a:pt x="13" y="128"/>
                      <a:pt x="0" y="119"/>
                    </a:cubicBezTo>
                    <a:cubicBezTo>
                      <a:pt x="10" y="96"/>
                      <a:pt x="24" y="76"/>
                      <a:pt x="41" y="59"/>
                    </a:cubicBezTo>
                    <a:close/>
                    <a:moveTo>
                      <a:pt x="123" y="197"/>
                    </a:moveTo>
                    <a:cubicBezTo>
                      <a:pt x="112" y="188"/>
                      <a:pt x="107" y="176"/>
                      <a:pt x="107" y="161"/>
                    </a:cubicBezTo>
                    <a:cubicBezTo>
                      <a:pt x="107" y="144"/>
                      <a:pt x="113" y="131"/>
                      <a:pt x="126" y="121"/>
                    </a:cubicBezTo>
                    <a:cubicBezTo>
                      <a:pt x="138" y="111"/>
                      <a:pt x="152" y="105"/>
                      <a:pt x="173" y="105"/>
                    </a:cubicBezTo>
                    <a:cubicBezTo>
                      <a:pt x="173" y="88"/>
                      <a:pt x="173" y="88"/>
                      <a:pt x="173" y="88"/>
                    </a:cubicBezTo>
                    <a:cubicBezTo>
                      <a:pt x="200" y="88"/>
                      <a:pt x="200" y="88"/>
                      <a:pt x="200" y="88"/>
                    </a:cubicBezTo>
                    <a:cubicBezTo>
                      <a:pt x="200" y="104"/>
                      <a:pt x="200" y="104"/>
                      <a:pt x="200" y="104"/>
                    </a:cubicBezTo>
                    <a:cubicBezTo>
                      <a:pt x="220" y="105"/>
                      <a:pt x="233" y="110"/>
                      <a:pt x="244" y="120"/>
                    </a:cubicBezTo>
                    <a:cubicBezTo>
                      <a:pt x="255" y="130"/>
                      <a:pt x="261" y="143"/>
                      <a:pt x="262" y="161"/>
                    </a:cubicBezTo>
                    <a:cubicBezTo>
                      <a:pt x="217" y="161"/>
                      <a:pt x="217" y="161"/>
                      <a:pt x="217" y="161"/>
                    </a:cubicBezTo>
                    <a:cubicBezTo>
                      <a:pt x="216" y="154"/>
                      <a:pt x="214" y="148"/>
                      <a:pt x="211" y="144"/>
                    </a:cubicBezTo>
                    <a:cubicBezTo>
                      <a:pt x="203" y="135"/>
                      <a:pt x="168" y="135"/>
                      <a:pt x="160" y="142"/>
                    </a:cubicBezTo>
                    <a:cubicBezTo>
                      <a:pt x="152" y="147"/>
                      <a:pt x="152" y="160"/>
                      <a:pt x="159" y="165"/>
                    </a:cubicBezTo>
                    <a:cubicBezTo>
                      <a:pt x="168" y="172"/>
                      <a:pt x="200" y="177"/>
                      <a:pt x="213" y="181"/>
                    </a:cubicBezTo>
                    <a:cubicBezTo>
                      <a:pt x="229" y="186"/>
                      <a:pt x="242" y="193"/>
                      <a:pt x="250" y="200"/>
                    </a:cubicBezTo>
                    <a:cubicBezTo>
                      <a:pt x="260" y="209"/>
                      <a:pt x="265" y="221"/>
                      <a:pt x="265" y="237"/>
                    </a:cubicBezTo>
                    <a:cubicBezTo>
                      <a:pt x="265" y="256"/>
                      <a:pt x="260" y="270"/>
                      <a:pt x="248" y="279"/>
                    </a:cubicBezTo>
                    <a:cubicBezTo>
                      <a:pt x="236" y="289"/>
                      <a:pt x="222" y="295"/>
                      <a:pt x="198" y="296"/>
                    </a:cubicBezTo>
                    <a:cubicBezTo>
                      <a:pt x="198" y="318"/>
                      <a:pt x="198" y="318"/>
                      <a:pt x="198" y="318"/>
                    </a:cubicBezTo>
                    <a:cubicBezTo>
                      <a:pt x="172" y="318"/>
                      <a:pt x="172" y="318"/>
                      <a:pt x="172" y="318"/>
                    </a:cubicBezTo>
                    <a:cubicBezTo>
                      <a:pt x="172" y="296"/>
                      <a:pt x="172" y="296"/>
                      <a:pt x="172" y="296"/>
                    </a:cubicBezTo>
                    <a:cubicBezTo>
                      <a:pt x="150" y="295"/>
                      <a:pt x="136" y="290"/>
                      <a:pt x="123" y="279"/>
                    </a:cubicBezTo>
                    <a:cubicBezTo>
                      <a:pt x="111" y="268"/>
                      <a:pt x="105" y="252"/>
                      <a:pt x="105" y="233"/>
                    </a:cubicBezTo>
                    <a:cubicBezTo>
                      <a:pt x="152" y="233"/>
                      <a:pt x="152" y="233"/>
                      <a:pt x="152" y="233"/>
                    </a:cubicBezTo>
                    <a:cubicBezTo>
                      <a:pt x="153" y="243"/>
                      <a:pt x="155" y="250"/>
                      <a:pt x="158" y="254"/>
                    </a:cubicBezTo>
                    <a:cubicBezTo>
                      <a:pt x="167" y="265"/>
                      <a:pt x="203" y="263"/>
                      <a:pt x="212" y="256"/>
                    </a:cubicBezTo>
                    <a:cubicBezTo>
                      <a:pt x="220" y="251"/>
                      <a:pt x="221" y="237"/>
                      <a:pt x="213" y="231"/>
                    </a:cubicBezTo>
                    <a:cubicBezTo>
                      <a:pt x="195" y="216"/>
                      <a:pt x="150" y="220"/>
                      <a:pt x="123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9" tIns="34295" rIns="68589" bIns="34295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38"/>
              <p:cNvSpPr>
                <a:spLocks noEditPoints="1"/>
              </p:cNvSpPr>
              <p:nvPr/>
            </p:nvSpPr>
            <p:spPr bwMode="auto">
              <a:xfrm>
                <a:off x="5928340" y="836444"/>
                <a:ext cx="304799" cy="304566"/>
              </a:xfrm>
              <a:custGeom>
                <a:avLst/>
                <a:gdLst>
                  <a:gd name="T0" fmla="*/ 235 w 470"/>
                  <a:gd name="T1" fmla="*/ 57 h 470"/>
                  <a:gd name="T2" fmla="*/ 109 w 470"/>
                  <a:gd name="T3" fmla="*/ 109 h 470"/>
                  <a:gd name="T4" fmla="*/ 57 w 470"/>
                  <a:gd name="T5" fmla="*/ 235 h 470"/>
                  <a:gd name="T6" fmla="*/ 109 w 470"/>
                  <a:gd name="T7" fmla="*/ 361 h 470"/>
                  <a:gd name="T8" fmla="*/ 235 w 470"/>
                  <a:gd name="T9" fmla="*/ 413 h 470"/>
                  <a:gd name="T10" fmla="*/ 361 w 470"/>
                  <a:gd name="T11" fmla="*/ 361 h 470"/>
                  <a:gd name="T12" fmla="*/ 413 w 470"/>
                  <a:gd name="T13" fmla="*/ 235 h 470"/>
                  <a:gd name="T14" fmla="*/ 361 w 470"/>
                  <a:gd name="T15" fmla="*/ 109 h 470"/>
                  <a:gd name="T16" fmla="*/ 235 w 470"/>
                  <a:gd name="T17" fmla="*/ 57 h 470"/>
                  <a:gd name="T18" fmla="*/ 170 w 470"/>
                  <a:gd name="T19" fmla="*/ 228 h 470"/>
                  <a:gd name="T20" fmla="*/ 154 w 470"/>
                  <a:gd name="T21" fmla="*/ 191 h 470"/>
                  <a:gd name="T22" fmla="*/ 173 w 470"/>
                  <a:gd name="T23" fmla="*/ 149 h 470"/>
                  <a:gd name="T24" fmla="*/ 222 w 470"/>
                  <a:gd name="T25" fmla="*/ 132 h 470"/>
                  <a:gd name="T26" fmla="*/ 222 w 470"/>
                  <a:gd name="T27" fmla="*/ 114 h 470"/>
                  <a:gd name="T28" fmla="*/ 251 w 470"/>
                  <a:gd name="T29" fmla="*/ 114 h 470"/>
                  <a:gd name="T30" fmla="*/ 251 w 470"/>
                  <a:gd name="T31" fmla="*/ 132 h 470"/>
                  <a:gd name="T32" fmla="*/ 296 w 470"/>
                  <a:gd name="T33" fmla="*/ 148 h 470"/>
                  <a:gd name="T34" fmla="*/ 314 w 470"/>
                  <a:gd name="T35" fmla="*/ 190 h 470"/>
                  <a:gd name="T36" fmla="*/ 267 w 470"/>
                  <a:gd name="T37" fmla="*/ 190 h 470"/>
                  <a:gd name="T38" fmla="*/ 262 w 470"/>
                  <a:gd name="T39" fmla="*/ 173 h 470"/>
                  <a:gd name="T40" fmla="*/ 208 w 470"/>
                  <a:gd name="T41" fmla="*/ 171 h 470"/>
                  <a:gd name="T42" fmla="*/ 208 w 470"/>
                  <a:gd name="T43" fmla="*/ 196 h 470"/>
                  <a:gd name="T44" fmla="*/ 264 w 470"/>
                  <a:gd name="T45" fmla="*/ 212 h 470"/>
                  <a:gd name="T46" fmla="*/ 302 w 470"/>
                  <a:gd name="T47" fmla="*/ 231 h 470"/>
                  <a:gd name="T48" fmla="*/ 318 w 470"/>
                  <a:gd name="T49" fmla="*/ 271 h 470"/>
                  <a:gd name="T50" fmla="*/ 300 w 470"/>
                  <a:gd name="T51" fmla="*/ 314 h 470"/>
                  <a:gd name="T52" fmla="*/ 248 w 470"/>
                  <a:gd name="T53" fmla="*/ 333 h 470"/>
                  <a:gd name="T54" fmla="*/ 248 w 470"/>
                  <a:gd name="T55" fmla="*/ 355 h 470"/>
                  <a:gd name="T56" fmla="*/ 219 w 470"/>
                  <a:gd name="T57" fmla="*/ 355 h 470"/>
                  <a:gd name="T58" fmla="*/ 219 w 470"/>
                  <a:gd name="T59" fmla="*/ 333 h 470"/>
                  <a:gd name="T60" fmla="*/ 171 w 470"/>
                  <a:gd name="T61" fmla="*/ 313 h 470"/>
                  <a:gd name="T62" fmla="*/ 151 w 470"/>
                  <a:gd name="T63" fmla="*/ 266 h 470"/>
                  <a:gd name="T64" fmla="*/ 201 w 470"/>
                  <a:gd name="T65" fmla="*/ 266 h 470"/>
                  <a:gd name="T66" fmla="*/ 207 w 470"/>
                  <a:gd name="T67" fmla="*/ 288 h 470"/>
                  <a:gd name="T68" fmla="*/ 263 w 470"/>
                  <a:gd name="T69" fmla="*/ 290 h 470"/>
                  <a:gd name="T70" fmla="*/ 264 w 470"/>
                  <a:gd name="T71" fmla="*/ 264 h 470"/>
                  <a:gd name="T72" fmla="*/ 170 w 470"/>
                  <a:gd name="T73" fmla="*/ 228 h 470"/>
                  <a:gd name="T74" fmla="*/ 69 w 470"/>
                  <a:gd name="T75" fmla="*/ 69 h 470"/>
                  <a:gd name="T76" fmla="*/ 235 w 470"/>
                  <a:gd name="T77" fmla="*/ 0 h 470"/>
                  <a:gd name="T78" fmla="*/ 401 w 470"/>
                  <a:gd name="T79" fmla="*/ 69 h 470"/>
                  <a:gd name="T80" fmla="*/ 470 w 470"/>
                  <a:gd name="T81" fmla="*/ 235 h 470"/>
                  <a:gd name="T82" fmla="*/ 401 w 470"/>
                  <a:gd name="T83" fmla="*/ 401 h 470"/>
                  <a:gd name="T84" fmla="*/ 235 w 470"/>
                  <a:gd name="T85" fmla="*/ 470 h 470"/>
                  <a:gd name="T86" fmla="*/ 69 w 470"/>
                  <a:gd name="T87" fmla="*/ 401 h 470"/>
                  <a:gd name="T88" fmla="*/ 0 w 470"/>
                  <a:gd name="T89" fmla="*/ 235 h 470"/>
                  <a:gd name="T90" fmla="*/ 69 w 470"/>
                  <a:gd name="T91" fmla="*/ 69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70" h="470">
                    <a:moveTo>
                      <a:pt x="235" y="57"/>
                    </a:moveTo>
                    <a:cubicBezTo>
                      <a:pt x="186" y="57"/>
                      <a:pt x="141" y="77"/>
                      <a:pt x="109" y="109"/>
                    </a:cubicBezTo>
                    <a:cubicBezTo>
                      <a:pt x="77" y="141"/>
                      <a:pt x="57" y="186"/>
                      <a:pt x="57" y="235"/>
                    </a:cubicBezTo>
                    <a:cubicBezTo>
                      <a:pt x="57" y="284"/>
                      <a:pt x="77" y="328"/>
                      <a:pt x="109" y="361"/>
                    </a:cubicBezTo>
                    <a:cubicBezTo>
                      <a:pt x="141" y="393"/>
                      <a:pt x="186" y="413"/>
                      <a:pt x="235" y="413"/>
                    </a:cubicBezTo>
                    <a:cubicBezTo>
                      <a:pt x="284" y="413"/>
                      <a:pt x="328" y="393"/>
                      <a:pt x="361" y="361"/>
                    </a:cubicBezTo>
                    <a:cubicBezTo>
                      <a:pt x="393" y="328"/>
                      <a:pt x="413" y="284"/>
                      <a:pt x="413" y="235"/>
                    </a:cubicBezTo>
                    <a:cubicBezTo>
                      <a:pt x="413" y="186"/>
                      <a:pt x="393" y="141"/>
                      <a:pt x="361" y="109"/>
                    </a:cubicBezTo>
                    <a:cubicBezTo>
                      <a:pt x="328" y="77"/>
                      <a:pt x="284" y="57"/>
                      <a:pt x="235" y="57"/>
                    </a:cubicBezTo>
                    <a:close/>
                    <a:moveTo>
                      <a:pt x="170" y="228"/>
                    </a:moveTo>
                    <a:cubicBezTo>
                      <a:pt x="159" y="219"/>
                      <a:pt x="154" y="207"/>
                      <a:pt x="154" y="191"/>
                    </a:cubicBezTo>
                    <a:cubicBezTo>
                      <a:pt x="154" y="174"/>
                      <a:pt x="160" y="160"/>
                      <a:pt x="173" y="149"/>
                    </a:cubicBezTo>
                    <a:cubicBezTo>
                      <a:pt x="186" y="139"/>
                      <a:pt x="200" y="133"/>
                      <a:pt x="222" y="132"/>
                    </a:cubicBezTo>
                    <a:cubicBezTo>
                      <a:pt x="222" y="114"/>
                      <a:pt x="222" y="114"/>
                      <a:pt x="222" y="114"/>
                    </a:cubicBezTo>
                    <a:cubicBezTo>
                      <a:pt x="251" y="114"/>
                      <a:pt x="251" y="114"/>
                      <a:pt x="251" y="114"/>
                    </a:cubicBezTo>
                    <a:cubicBezTo>
                      <a:pt x="251" y="132"/>
                      <a:pt x="251" y="132"/>
                      <a:pt x="251" y="132"/>
                    </a:cubicBezTo>
                    <a:cubicBezTo>
                      <a:pt x="272" y="133"/>
                      <a:pt x="284" y="138"/>
                      <a:pt x="296" y="148"/>
                    </a:cubicBezTo>
                    <a:cubicBezTo>
                      <a:pt x="308" y="158"/>
                      <a:pt x="313" y="172"/>
                      <a:pt x="314" y="190"/>
                    </a:cubicBezTo>
                    <a:cubicBezTo>
                      <a:pt x="267" y="190"/>
                      <a:pt x="267" y="190"/>
                      <a:pt x="267" y="190"/>
                    </a:cubicBezTo>
                    <a:cubicBezTo>
                      <a:pt x="266" y="182"/>
                      <a:pt x="265" y="177"/>
                      <a:pt x="262" y="173"/>
                    </a:cubicBezTo>
                    <a:cubicBezTo>
                      <a:pt x="254" y="164"/>
                      <a:pt x="218" y="164"/>
                      <a:pt x="208" y="171"/>
                    </a:cubicBezTo>
                    <a:cubicBezTo>
                      <a:pt x="201" y="177"/>
                      <a:pt x="200" y="190"/>
                      <a:pt x="208" y="196"/>
                    </a:cubicBezTo>
                    <a:cubicBezTo>
                      <a:pt x="217" y="203"/>
                      <a:pt x="250" y="208"/>
                      <a:pt x="264" y="212"/>
                    </a:cubicBezTo>
                    <a:cubicBezTo>
                      <a:pt x="281" y="218"/>
                      <a:pt x="294" y="224"/>
                      <a:pt x="302" y="231"/>
                    </a:cubicBezTo>
                    <a:cubicBezTo>
                      <a:pt x="313" y="241"/>
                      <a:pt x="318" y="254"/>
                      <a:pt x="318" y="271"/>
                    </a:cubicBezTo>
                    <a:cubicBezTo>
                      <a:pt x="319" y="290"/>
                      <a:pt x="312" y="304"/>
                      <a:pt x="300" y="314"/>
                    </a:cubicBezTo>
                    <a:cubicBezTo>
                      <a:pt x="288" y="325"/>
                      <a:pt x="272" y="332"/>
                      <a:pt x="248" y="333"/>
                    </a:cubicBezTo>
                    <a:cubicBezTo>
                      <a:pt x="248" y="355"/>
                      <a:pt x="248" y="355"/>
                      <a:pt x="248" y="355"/>
                    </a:cubicBezTo>
                    <a:cubicBezTo>
                      <a:pt x="219" y="355"/>
                      <a:pt x="219" y="355"/>
                      <a:pt x="219" y="355"/>
                    </a:cubicBezTo>
                    <a:cubicBezTo>
                      <a:pt x="219" y="333"/>
                      <a:pt x="219" y="333"/>
                      <a:pt x="219" y="333"/>
                    </a:cubicBezTo>
                    <a:cubicBezTo>
                      <a:pt x="196" y="333"/>
                      <a:pt x="183" y="325"/>
                      <a:pt x="171" y="313"/>
                    </a:cubicBezTo>
                    <a:cubicBezTo>
                      <a:pt x="158" y="302"/>
                      <a:pt x="151" y="286"/>
                      <a:pt x="151" y="266"/>
                    </a:cubicBezTo>
                    <a:cubicBezTo>
                      <a:pt x="201" y="266"/>
                      <a:pt x="201" y="266"/>
                      <a:pt x="201" y="266"/>
                    </a:cubicBezTo>
                    <a:cubicBezTo>
                      <a:pt x="202" y="276"/>
                      <a:pt x="204" y="283"/>
                      <a:pt x="207" y="288"/>
                    </a:cubicBezTo>
                    <a:cubicBezTo>
                      <a:pt x="216" y="299"/>
                      <a:pt x="254" y="297"/>
                      <a:pt x="263" y="290"/>
                    </a:cubicBezTo>
                    <a:cubicBezTo>
                      <a:pt x="272" y="284"/>
                      <a:pt x="272" y="271"/>
                      <a:pt x="264" y="264"/>
                    </a:cubicBezTo>
                    <a:cubicBezTo>
                      <a:pt x="245" y="249"/>
                      <a:pt x="198" y="252"/>
                      <a:pt x="170" y="228"/>
                    </a:cubicBezTo>
                    <a:close/>
                    <a:moveTo>
                      <a:pt x="69" y="69"/>
                    </a:moveTo>
                    <a:cubicBezTo>
                      <a:pt x="111" y="26"/>
                      <a:pt x="170" y="0"/>
                      <a:pt x="235" y="0"/>
                    </a:cubicBezTo>
                    <a:cubicBezTo>
                      <a:pt x="300" y="0"/>
                      <a:pt x="359" y="26"/>
                      <a:pt x="401" y="69"/>
                    </a:cubicBezTo>
                    <a:cubicBezTo>
                      <a:pt x="444" y="111"/>
                      <a:pt x="470" y="170"/>
                      <a:pt x="470" y="235"/>
                    </a:cubicBezTo>
                    <a:cubicBezTo>
                      <a:pt x="470" y="300"/>
                      <a:pt x="444" y="359"/>
                      <a:pt x="401" y="401"/>
                    </a:cubicBezTo>
                    <a:cubicBezTo>
                      <a:pt x="359" y="444"/>
                      <a:pt x="300" y="470"/>
                      <a:pt x="235" y="470"/>
                    </a:cubicBezTo>
                    <a:cubicBezTo>
                      <a:pt x="170" y="470"/>
                      <a:pt x="111" y="444"/>
                      <a:pt x="69" y="401"/>
                    </a:cubicBezTo>
                    <a:cubicBezTo>
                      <a:pt x="26" y="359"/>
                      <a:pt x="0" y="300"/>
                      <a:pt x="0" y="235"/>
                    </a:cubicBezTo>
                    <a:cubicBezTo>
                      <a:pt x="0" y="170"/>
                      <a:pt x="26" y="111"/>
                      <a:pt x="69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9" tIns="34295" rIns="68589" bIns="34295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5199891" y="4517161"/>
              <a:ext cx="490612" cy="536441"/>
              <a:chOff x="697828" y="4453123"/>
              <a:chExt cx="229831" cy="251300"/>
            </a:xfrm>
            <a:solidFill>
              <a:schemeClr val="bg1">
                <a:lumMod val="95000"/>
              </a:schemeClr>
            </a:solidFill>
          </p:grpSpPr>
          <p:sp>
            <p:nvSpPr>
              <p:cNvPr id="32" name="Freeform 665"/>
              <p:cNvSpPr/>
              <p:nvPr/>
            </p:nvSpPr>
            <p:spPr bwMode="auto">
              <a:xfrm>
                <a:off x="697828" y="4453123"/>
                <a:ext cx="229831" cy="177458"/>
              </a:xfrm>
              <a:custGeom>
                <a:avLst/>
                <a:gdLst>
                  <a:gd name="T0" fmla="*/ 179 w 193"/>
                  <a:gd name="T1" fmla="*/ 54 h 149"/>
                  <a:gd name="T2" fmla="*/ 193 w 193"/>
                  <a:gd name="T3" fmla="*/ 0 h 149"/>
                  <a:gd name="T4" fmla="*/ 138 w 193"/>
                  <a:gd name="T5" fmla="*/ 13 h 149"/>
                  <a:gd name="T6" fmla="*/ 152 w 193"/>
                  <a:gd name="T7" fmla="*/ 27 h 149"/>
                  <a:gd name="T8" fmla="*/ 99 w 193"/>
                  <a:gd name="T9" fmla="*/ 79 h 149"/>
                  <a:gd name="T10" fmla="*/ 77 w 193"/>
                  <a:gd name="T11" fmla="*/ 57 h 149"/>
                  <a:gd name="T12" fmla="*/ 0 w 193"/>
                  <a:gd name="T13" fmla="*/ 134 h 149"/>
                  <a:gd name="T14" fmla="*/ 15 w 193"/>
                  <a:gd name="T15" fmla="*/ 149 h 149"/>
                  <a:gd name="T16" fmla="*/ 15 w 193"/>
                  <a:gd name="T17" fmla="*/ 149 h 149"/>
                  <a:gd name="T18" fmla="*/ 77 w 193"/>
                  <a:gd name="T19" fmla="*/ 87 h 149"/>
                  <a:gd name="T20" fmla="*/ 99 w 193"/>
                  <a:gd name="T21" fmla="*/ 108 h 149"/>
                  <a:gd name="T22" fmla="*/ 167 w 193"/>
                  <a:gd name="T23" fmla="*/ 41 h 149"/>
                  <a:gd name="T24" fmla="*/ 179 w 193"/>
                  <a:gd name="T25" fmla="*/ 5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3" h="149">
                    <a:moveTo>
                      <a:pt x="179" y="54"/>
                    </a:moveTo>
                    <a:lnTo>
                      <a:pt x="193" y="0"/>
                    </a:lnTo>
                    <a:lnTo>
                      <a:pt x="138" y="13"/>
                    </a:lnTo>
                    <a:lnTo>
                      <a:pt x="152" y="27"/>
                    </a:lnTo>
                    <a:lnTo>
                      <a:pt x="99" y="79"/>
                    </a:lnTo>
                    <a:lnTo>
                      <a:pt x="77" y="57"/>
                    </a:lnTo>
                    <a:lnTo>
                      <a:pt x="0" y="134"/>
                    </a:lnTo>
                    <a:lnTo>
                      <a:pt x="15" y="149"/>
                    </a:lnTo>
                    <a:lnTo>
                      <a:pt x="15" y="149"/>
                    </a:lnTo>
                    <a:lnTo>
                      <a:pt x="77" y="87"/>
                    </a:lnTo>
                    <a:lnTo>
                      <a:pt x="99" y="108"/>
                    </a:lnTo>
                    <a:lnTo>
                      <a:pt x="167" y="41"/>
                    </a:lnTo>
                    <a:lnTo>
                      <a:pt x="179" y="54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txBody>
              <a:bodyPr vert="horz" wrap="square" lIns="68589" tIns="34295" rIns="68589" bIns="34295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Rectangle 666"/>
              <p:cNvSpPr>
                <a:spLocks noChangeArrowheads="1"/>
              </p:cNvSpPr>
              <p:nvPr/>
            </p:nvSpPr>
            <p:spPr bwMode="auto">
              <a:xfrm>
                <a:off x="718073" y="4643682"/>
                <a:ext cx="33343" cy="60741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vert="horz" wrap="square" lIns="68589" tIns="34295" rIns="68589" bIns="34295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Rectangle 667"/>
              <p:cNvSpPr>
                <a:spLocks noChangeArrowheads="1"/>
              </p:cNvSpPr>
              <p:nvPr/>
            </p:nvSpPr>
            <p:spPr bwMode="auto">
              <a:xfrm>
                <a:off x="772851" y="4613906"/>
                <a:ext cx="33343" cy="90515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vert="horz" wrap="square" lIns="68589" tIns="34295" rIns="68589" bIns="34295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Rectangle 668"/>
              <p:cNvSpPr>
                <a:spLocks noChangeArrowheads="1"/>
              </p:cNvSpPr>
              <p:nvPr/>
            </p:nvSpPr>
            <p:spPr bwMode="auto">
              <a:xfrm>
                <a:off x="828820" y="4584131"/>
                <a:ext cx="33343" cy="120291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vert="horz" wrap="square" lIns="68589" tIns="34295" rIns="68589" bIns="34295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Rectangle 669"/>
              <p:cNvSpPr>
                <a:spLocks noChangeArrowheads="1"/>
              </p:cNvSpPr>
              <p:nvPr/>
            </p:nvSpPr>
            <p:spPr bwMode="auto">
              <a:xfrm>
                <a:off x="883598" y="4554357"/>
                <a:ext cx="33343" cy="150065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vert="horz" wrap="square" lIns="68589" tIns="34295" rIns="68589" bIns="34295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7728055" y="1957607"/>
            <a:ext cx="3127727" cy="1420257"/>
            <a:chOff x="7729325" y="1739713"/>
            <a:chExt cx="3127727" cy="1420257"/>
          </a:xfrm>
        </p:grpSpPr>
        <p:sp>
          <p:nvSpPr>
            <p:cNvPr id="41" name="TextBox 76"/>
            <p:cNvSpPr txBox="1"/>
            <p:nvPr/>
          </p:nvSpPr>
          <p:spPr>
            <a:xfrm>
              <a:off x="7729326" y="1739713"/>
              <a:ext cx="1588845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效率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729325" y="2109045"/>
              <a:ext cx="3127727" cy="1050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在指定条件下，相对于所有资源的数量，软件产品</a:t>
              </a:r>
              <a:r>
                <a:rPr lang="zh-CN" altLang="en-US" sz="16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可提供适当性能的能力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28055" y="5013138"/>
            <a:ext cx="2967703" cy="1100217"/>
            <a:chOff x="7729325" y="4795244"/>
            <a:chExt cx="2967703" cy="1100217"/>
          </a:xfrm>
        </p:grpSpPr>
        <p:sp>
          <p:nvSpPr>
            <p:cNvPr id="44" name="TextBox 76"/>
            <p:cNvSpPr txBox="1"/>
            <p:nvPr/>
          </p:nvSpPr>
          <p:spPr>
            <a:xfrm>
              <a:off x="7729326" y="4795244"/>
              <a:ext cx="14582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可移植性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7729325" y="5164576"/>
              <a:ext cx="2967703" cy="730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指软件产品</a:t>
              </a:r>
              <a:r>
                <a:rPr lang="zh-CN" altLang="en-US" sz="16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从一个环境迁移到另一个环境的能力</a:t>
              </a: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457261" y="3444625"/>
            <a:ext cx="2964212" cy="1420257"/>
            <a:chOff x="8458531" y="3226731"/>
            <a:chExt cx="2964212" cy="1420257"/>
          </a:xfrm>
        </p:grpSpPr>
        <p:sp>
          <p:nvSpPr>
            <p:cNvPr id="47" name="TextBox 76"/>
            <p:cNvSpPr txBox="1"/>
            <p:nvPr/>
          </p:nvSpPr>
          <p:spPr>
            <a:xfrm>
              <a:off x="8458531" y="3226731"/>
              <a:ext cx="162889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可维护性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8458531" y="3596063"/>
              <a:ext cx="2964212" cy="1050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指</a:t>
              </a:r>
              <a:r>
                <a:rPr lang="zh-CN" altLang="en-US" sz="16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软件产品被修改的能力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。修改包括修正、优化和功能规格变更的说明。</a:t>
              </a:r>
              <a:endPara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431701" y="1957607"/>
            <a:ext cx="3007109" cy="1421928"/>
            <a:chOff x="1402713" y="1739713"/>
            <a:chExt cx="3007109" cy="1421928"/>
          </a:xfrm>
        </p:grpSpPr>
        <p:sp>
          <p:nvSpPr>
            <p:cNvPr id="50" name="TextBox 76"/>
            <p:cNvSpPr txBox="1"/>
            <p:nvPr/>
          </p:nvSpPr>
          <p:spPr>
            <a:xfrm>
              <a:off x="2832043" y="1739713"/>
              <a:ext cx="1577779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功能性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402713" y="2109045"/>
              <a:ext cx="3007109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在指定条件下</a:t>
              </a:r>
              <a:r>
                <a:rPr lang="zh-CN" altLang="en-US" sz="16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，</a:t>
              </a:r>
              <a:r>
                <a:rPr lang="zh-CN" altLang="en-US" sz="160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软件产品</a:t>
              </a:r>
              <a:r>
                <a:rPr lang="zh-CN" altLang="en-US" sz="160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满足用户基本需求</a:t>
              </a:r>
              <a:r>
                <a:rPr lang="zh-CN" altLang="en-US" sz="16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和隐式需求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的能力。</a:t>
              </a:r>
              <a:endPara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431701" y="5013138"/>
            <a:ext cx="2976851" cy="1070678"/>
            <a:chOff x="1432971" y="4795244"/>
            <a:chExt cx="2976851" cy="1070678"/>
          </a:xfrm>
        </p:grpSpPr>
        <p:sp>
          <p:nvSpPr>
            <p:cNvPr id="53" name="TextBox 76"/>
            <p:cNvSpPr txBox="1"/>
            <p:nvPr/>
          </p:nvSpPr>
          <p:spPr>
            <a:xfrm>
              <a:off x="3022325" y="4795244"/>
              <a:ext cx="138749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可使用性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432971" y="5164576"/>
              <a:ext cx="2976851" cy="701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在指定条件下，软件产品</a:t>
              </a:r>
              <a:r>
                <a:rPr lang="zh-CN" altLang="en-US" sz="16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被使用、理解、学习的能力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56695" y="3444625"/>
            <a:ext cx="3017566" cy="1100217"/>
            <a:chOff x="657965" y="3226731"/>
            <a:chExt cx="3017566" cy="1100217"/>
          </a:xfrm>
        </p:grpSpPr>
        <p:sp>
          <p:nvSpPr>
            <p:cNvPr id="56" name="TextBox 76"/>
            <p:cNvSpPr txBox="1"/>
            <p:nvPr/>
          </p:nvSpPr>
          <p:spPr>
            <a:xfrm>
              <a:off x="2235200" y="3226731"/>
              <a:ext cx="1440331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可靠性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657965" y="3596063"/>
              <a:ext cx="3017566" cy="730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在指定条件下使用时，软件产品</a:t>
              </a:r>
              <a:r>
                <a:rPr lang="zh-CN" altLang="en-US" sz="16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维持规定的性能级别的能力</a:t>
              </a: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形 22" descr="讲故事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2767" y="1398145"/>
            <a:ext cx="1015842" cy="1015842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2150286" y="1608089"/>
            <a:ext cx="2513792" cy="67045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107565" y="1701800"/>
            <a:ext cx="25571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纸杯测试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768664" y="1608089"/>
            <a:ext cx="83114" cy="67045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956363" y="1608089"/>
            <a:ext cx="83114" cy="67045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82980" y="838200"/>
            <a:ext cx="1779905" cy="5060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多学一招</a:t>
            </a:r>
            <a:endParaRPr 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软件质量概述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27125" y="2421890"/>
            <a:ext cx="10292080" cy="42595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“纸杯测试”是一个经典的测试案例，这是微软曾</a:t>
            </a:r>
            <a:r>
              <a:rPr lang="zh-CN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给软件测试面试者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出的一道面试题，用于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考察面试者对软件测试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的理解和掌握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程度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测试项目：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纸杯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需求测试：查看纸杯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说明书是否完整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界面测试：</a:t>
            </a:r>
            <a:r>
              <a:rPr lang="zh-CN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观察纸杯的外观，例如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表面</a:t>
            </a:r>
            <a:r>
              <a:rPr lang="zh-CN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是否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光滑</a:t>
            </a:r>
            <a:r>
              <a:rPr lang="zh-CN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功能测试：用纸杯装水，观察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是否漏水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安全测试：纸杯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是否有病毒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或细菌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可靠性测试：从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不同高度扔下</a:t>
            </a:r>
            <a:r>
              <a:rPr lang="zh-CN" altLang="en-US" sz="1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，观察纸杯的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损坏程度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易用性测试：用纸杯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盛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放开水，</a:t>
            </a:r>
            <a:r>
              <a: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检查纸杯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是否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烫手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、纸杯是否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易滑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、是否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方便饮用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兼容性测试：用纸杯分别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盛放水、酒精、饮料、汽油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等，观察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是否有渗漏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现象。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194" name="Picture 2" descr="https://timgsa.baidu.com/timg?image&amp;quality=80&amp;size=b9999_10000&amp;sec=1559106949525&amp;di=c72533b87a9d6b999102988347277aa8&amp;imgtype=0&amp;src=http%3A%2F%2Fimg.fht360.com%2Fcontent%2Fimage%2F20151228%2Fb654a8258355413a9c0020a9525b9d04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206" y="2925794"/>
            <a:ext cx="2767193" cy="2808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软件质量概述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49324" y="1341755"/>
            <a:ext cx="10761881" cy="48456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可移植性测试：将纸杯放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温度、湿度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不同的环境中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，查看纸杯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是否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能正常使用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可维护性：将纸杯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揉捏变形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，看其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是否能恢复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压力测试：用一根针扎在</a:t>
            </a:r>
            <a:r>
              <a:rPr lang="zh-CN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纸杯上，不断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增加力量</a:t>
            </a:r>
            <a:r>
              <a:rPr lang="zh-CN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记录用多大力</a:t>
            </a:r>
            <a:r>
              <a:rPr lang="zh-CN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能穿透纸杯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疲劳测试：用纸杯分别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盛放水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、汽油</a:t>
            </a:r>
            <a:r>
              <a: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放置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24小时，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观察其渗漏情况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（时间和程度）。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跌落</a:t>
            </a:r>
            <a:r>
              <a:rPr lang="zh-CN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测试：让纸杯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（加包装）从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高处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落下</a:t>
            </a:r>
            <a:r>
              <a:rPr lang="zh-CN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，记录可</a:t>
            </a:r>
            <a:r>
              <a:rPr lang="zh-CN" altLang="en-US" sz="18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使其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破损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的高度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震动</a:t>
            </a:r>
            <a:r>
              <a:rPr lang="zh-CN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测试：将纸杯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（加包装）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六面震动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，评估它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是否能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应对恶劣环境下的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公路/铁路/航空运输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测试数据：编写具体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测试数据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（略），其中可能会用到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场景法、等价类划分法、边界值分析法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等测试方法。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期望输出：需要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查阅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国际标准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用户的使用需求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用户文档：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使用手册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是否对纸杯的用法、使用条件、限制</a:t>
            </a:r>
            <a:r>
              <a:rPr lang="zh-CN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条件等进行了详细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说明书测试：查看纸杯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说明书的正确性</a:t>
            </a:r>
            <a:r>
              <a:rPr lang="zh-CN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准确性</a:t>
            </a:r>
            <a:r>
              <a: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完整性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82980" y="838200"/>
            <a:ext cx="1779905" cy="5060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多学一招</a:t>
            </a:r>
            <a:endParaRPr 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71880" y="909955"/>
            <a:ext cx="10046970" cy="6216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en-US" altLang="zh-CN" sz="20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en-US" altLang="zh-CN" sz="20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20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影响软件质量</a:t>
            </a:r>
            <a:r>
              <a:rPr lang="zh-CN" altLang="en-US" sz="2000" b="1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的因素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	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1.1.3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软件质量概述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Shape 2012"/>
          <p:cNvSpPr/>
          <p:nvPr/>
        </p:nvSpPr>
        <p:spPr>
          <a:xfrm>
            <a:off x="7055425" y="1908447"/>
            <a:ext cx="3561372" cy="1686613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Shape 2013"/>
          <p:cNvSpPr/>
          <p:nvPr/>
        </p:nvSpPr>
        <p:spPr>
          <a:xfrm>
            <a:off x="7055425" y="3838923"/>
            <a:ext cx="3561372" cy="1684827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Shape 2014"/>
          <p:cNvSpPr/>
          <p:nvPr/>
        </p:nvSpPr>
        <p:spPr>
          <a:xfrm>
            <a:off x="1581951" y="3838030"/>
            <a:ext cx="3561372" cy="168661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Shape 2015"/>
          <p:cNvSpPr/>
          <p:nvPr/>
        </p:nvSpPr>
        <p:spPr>
          <a:xfrm>
            <a:off x="1581951" y="1908447"/>
            <a:ext cx="3561372" cy="1686613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Shape 2016"/>
          <p:cNvSpPr/>
          <p:nvPr/>
        </p:nvSpPr>
        <p:spPr>
          <a:xfrm>
            <a:off x="4651927" y="2276088"/>
            <a:ext cx="2887903" cy="2887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Shape 2021"/>
          <p:cNvSpPr/>
          <p:nvPr/>
        </p:nvSpPr>
        <p:spPr>
          <a:xfrm>
            <a:off x="2099783" y="2409701"/>
            <a:ext cx="2613025" cy="114173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6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用户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需求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是不可视的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，往往也</a:t>
            </a:r>
            <a:r>
              <a:rPr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说不清楚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，导致产品设计</a:t>
            </a:r>
            <a:r>
              <a: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开发人员与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用户之间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存在一定的理解误差</a:t>
            </a:r>
            <a:r>
              <a:rPr 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Shape 2022"/>
          <p:cNvSpPr/>
          <p:nvPr/>
        </p:nvSpPr>
        <p:spPr>
          <a:xfrm>
            <a:off x="2032325" y="1984369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需求模糊本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Shape 2023"/>
          <p:cNvSpPr/>
          <p:nvPr/>
        </p:nvSpPr>
        <p:spPr>
          <a:xfrm>
            <a:off x="2103863" y="4534025"/>
            <a:ext cx="2892470" cy="83809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不太重视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团队成员的</a:t>
            </a:r>
            <a:r>
              <a:rPr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工作规范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，导致团队成员</a:t>
            </a:r>
            <a:r>
              <a:rPr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开发“随意性”比较大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，影响软件质量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Shape 2024"/>
          <p:cNvSpPr/>
          <p:nvPr/>
        </p:nvSpPr>
        <p:spPr>
          <a:xfrm>
            <a:off x="2008505" y="3923665"/>
            <a:ext cx="2531110" cy="45783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软件开发缺乏</a:t>
            </a:r>
            <a:r>
              <a: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规范性</a:t>
            </a:r>
            <a:r>
              <a:rPr lang="zh-CN" altLang="en-US" sz="1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文件的指导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Shape 2025"/>
          <p:cNvSpPr/>
          <p:nvPr/>
        </p:nvSpPr>
        <p:spPr>
          <a:xfrm>
            <a:off x="7576820" y="2493645"/>
            <a:ext cx="2557780" cy="8947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人员流动性较大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导致软件开发前后不一致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，进而影响软件质量。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Shape 2026"/>
          <p:cNvSpPr/>
          <p:nvPr/>
        </p:nvSpPr>
        <p:spPr>
          <a:xfrm>
            <a:off x="8290343" y="2024223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软件开发人员问题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Shape 2027"/>
          <p:cNvSpPr/>
          <p:nvPr/>
        </p:nvSpPr>
        <p:spPr>
          <a:xfrm>
            <a:off x="7539990" y="4317365"/>
            <a:ext cx="2597150" cy="113220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sz="16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软件质量无法用具体的量化指标去度量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因此很少有人关心软件最终的质量</a:t>
            </a:r>
            <a:r>
              <a:rPr lang="zh-CN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Shape 2028"/>
          <p:cNvSpPr/>
          <p:nvPr/>
        </p:nvSpPr>
        <p:spPr>
          <a:xfrm>
            <a:off x="7710078" y="3888995"/>
            <a:ext cx="2762885" cy="40132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缺乏</a:t>
            </a:r>
            <a:r>
              <a:rPr lang="zh-CN" altLang="en-US" sz="1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软件质量的控制、管理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9" name="Group 2031"/>
          <p:cNvGrpSpPr/>
          <p:nvPr/>
        </p:nvGrpSpPr>
        <p:grpSpPr>
          <a:xfrm>
            <a:off x="1107307" y="2274011"/>
            <a:ext cx="955485" cy="955485"/>
            <a:chOff x="0" y="0"/>
            <a:chExt cx="1910968" cy="1910968"/>
          </a:xfrm>
        </p:grpSpPr>
        <p:sp>
          <p:nvSpPr>
            <p:cNvPr id="20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3867" tIns="33867" rIns="33867" bIns="33867" numCol="1" anchor="ctr">
              <a:noAutofit/>
            </a:bodyPr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2" name="Group 2034"/>
          <p:cNvGrpSpPr/>
          <p:nvPr/>
        </p:nvGrpSpPr>
        <p:grpSpPr>
          <a:xfrm>
            <a:off x="1109974" y="4206262"/>
            <a:ext cx="950151" cy="950151"/>
            <a:chOff x="0" y="0"/>
            <a:chExt cx="1900299" cy="1900299"/>
          </a:xfrm>
        </p:grpSpPr>
        <p:sp>
          <p:nvSpPr>
            <p:cNvPr id="23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3867" tIns="33867" rIns="33867" bIns="33867" numCol="1" anchor="ctr">
              <a:noAutofit/>
            </a:bodyPr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5" name="Shape 2035"/>
          <p:cNvSpPr/>
          <p:nvPr/>
        </p:nvSpPr>
        <p:spPr>
          <a:xfrm>
            <a:off x="10136941" y="4206260"/>
            <a:ext cx="950152" cy="950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6" name="Group 2040"/>
          <p:cNvGrpSpPr/>
          <p:nvPr/>
        </p:nvGrpSpPr>
        <p:grpSpPr>
          <a:xfrm>
            <a:off x="10131634" y="2274011"/>
            <a:ext cx="955485" cy="955485"/>
            <a:chOff x="0" y="0"/>
            <a:chExt cx="1910968" cy="1910968"/>
          </a:xfrm>
        </p:grpSpPr>
        <p:sp>
          <p:nvSpPr>
            <p:cNvPr id="27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3867" tIns="33867" rIns="33867" bIns="33867" numCol="1" anchor="ctr">
              <a:noAutofit/>
            </a:bodyPr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9" name="Text Placeholder 5"/>
          <p:cNvSpPr txBox="1"/>
          <p:nvPr/>
        </p:nvSpPr>
        <p:spPr>
          <a:xfrm>
            <a:off x="5055235" y="3229610"/>
            <a:ext cx="2155825" cy="90678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r>
              <a:rPr lang="zh-CN" altLang="en-US" sz="2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种比较常见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</a:t>
            </a:r>
            <a:r>
              <a:rPr lang="zh-CN" altLang="en-US" sz="2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影响因素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Shape 2036"/>
          <p:cNvSpPr/>
          <p:nvPr/>
        </p:nvSpPr>
        <p:spPr>
          <a:xfrm>
            <a:off x="10410956" y="4466867"/>
            <a:ext cx="402123" cy="4289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8480" y="6577965"/>
            <a:ext cx="40633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3970118" y="3014256"/>
            <a:ext cx="6733001" cy="82994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软件</a:t>
            </a:r>
            <a:r>
              <a:rPr lang="zh-CN" altLang="en-US" sz="4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缺陷管理</a:t>
            </a:r>
            <a:endParaRPr lang="zh-CN" altLang="en-US" sz="4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K Bold" panose="020B0800000000000000" pitchFamily="34" charset="-128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1.2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13" name="椭圆形标注 12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5935354" y="3213770"/>
            <a:ext cx="5669299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了解软件缺陷产生的原因，能够描述</a:t>
            </a:r>
            <a:r>
              <a:rPr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软件缺陷产生的5个主要原因</a:t>
            </a:r>
            <a:endParaRPr lang="zh-CN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52110" y="3540125"/>
            <a:ext cx="405130" cy="405130"/>
            <a:chOff x="8881" y="4685"/>
            <a:chExt cx="638" cy="638"/>
          </a:xfrm>
        </p:grpSpPr>
        <p:sp>
          <p:nvSpPr>
            <p:cNvPr id="18" name="椭圆 17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1.2.1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软件缺陷产生的原因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1.2.1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软件缺陷产生的原因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" name="Group 337"/>
          <p:cNvGrpSpPr/>
          <p:nvPr/>
        </p:nvGrpSpPr>
        <p:grpSpPr>
          <a:xfrm>
            <a:off x="1069791" y="1845729"/>
            <a:ext cx="2196431" cy="1436124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1200"/>
              </a:pPr>
              <a:endParaRPr sz="16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504026" y="1208122"/>
              <a:ext cx="2031998" cy="4914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需求不明确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2982770" y="1845729"/>
            <a:ext cx="2196431" cy="1436124"/>
            <a:chOff x="0" y="0"/>
            <a:chExt cx="4392859" cy="2872248"/>
          </a:xfrm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1200"/>
              </a:pPr>
              <a:endParaRPr sz="1600">
                <a:cs typeface="+mn-ea"/>
                <a:sym typeface="+mn-lt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软件结构复杂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" name="Group 347"/>
          <p:cNvGrpSpPr/>
          <p:nvPr/>
        </p:nvGrpSpPr>
        <p:grpSpPr>
          <a:xfrm>
            <a:off x="4943011" y="1845729"/>
            <a:ext cx="2196431" cy="1436124"/>
            <a:chOff x="0" y="0"/>
            <a:chExt cx="4392859" cy="2872248"/>
          </a:xfrm>
        </p:grpSpPr>
        <p:sp>
          <p:nvSpPr>
            <p:cNvPr id="5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1200"/>
              </a:pPr>
              <a:endParaRPr sz="16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编码问题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" name="Group 352"/>
          <p:cNvGrpSpPr/>
          <p:nvPr/>
        </p:nvGrpSpPr>
        <p:grpSpPr>
          <a:xfrm>
            <a:off x="6887104" y="1845729"/>
            <a:ext cx="2196429" cy="1436124"/>
            <a:chOff x="0" y="0"/>
            <a:chExt cx="4392859" cy="2872248"/>
          </a:xfrm>
        </p:grpSpPr>
        <p:sp>
          <p:nvSpPr>
            <p:cNvPr id="10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1200"/>
              </a:pPr>
              <a:endParaRPr sz="1600">
                <a:cs typeface="+mn-ea"/>
                <a:sym typeface="+mn-lt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项目期限短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8858471" y="1845729"/>
            <a:ext cx="2196429" cy="1436124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1200"/>
              </a:pPr>
              <a:endParaRPr sz="16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使用新技术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1955358" y="3076604"/>
            <a:ext cx="425297" cy="42529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1200"/>
              </a:pPr>
              <a:endParaRPr sz="1493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6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3872374" y="3076604"/>
            <a:ext cx="425297" cy="425297"/>
            <a:chOff x="0" y="0"/>
            <a:chExt cx="850594" cy="850594"/>
          </a:xfrm>
        </p:grpSpPr>
        <p:sp>
          <p:nvSpPr>
            <p:cNvPr id="20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1200"/>
              </a:pPr>
              <a:endParaRPr sz="14935">
                <a:cs typeface="+mn-ea"/>
                <a:sym typeface="+mn-lt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11486" y="179080"/>
              <a:ext cx="214804" cy="492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600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5828578" y="3076604"/>
            <a:ext cx="425297" cy="42529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1200"/>
              </a:pPr>
              <a:endParaRPr sz="1493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11486" y="179080"/>
              <a:ext cx="214804" cy="492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6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sz="16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7772670" y="3076604"/>
            <a:ext cx="425297" cy="425297"/>
            <a:chOff x="0" y="0"/>
            <a:chExt cx="850594" cy="850594"/>
          </a:xfrm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1200"/>
              </a:pPr>
              <a:endParaRPr sz="14935">
                <a:cs typeface="+mn-ea"/>
                <a:sym typeface="+mn-lt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6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9744038" y="3076604"/>
            <a:ext cx="425297" cy="42529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1200"/>
              </a:pPr>
              <a:endParaRPr sz="1493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11486" y="179080"/>
              <a:ext cx="214804" cy="492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6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3" name="Shape 373"/>
          <p:cNvSpPr/>
          <p:nvPr/>
        </p:nvSpPr>
        <p:spPr>
          <a:xfrm>
            <a:off x="991235" y="3850005"/>
            <a:ext cx="1936750" cy="26543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用户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需求不清晰或者开发人员对需求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理解不明确</a:t>
            </a:r>
            <a:r>
              <a: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导致软件在设计时偏离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用户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的需求目标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造成软件功能或特征上的缺陷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。用户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频繁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变更需求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也会影响软件最终的质量。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074035" y="3850005"/>
            <a:ext cx="1808480" cy="23637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如果</a:t>
            </a:r>
            <a:r>
              <a:rPr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软件系统结构比较复杂</a:t>
            </a:r>
            <a:r>
              <a:rPr sz="16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很难设计出具有很好层次结构或组件结构的框架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，就会导致软件在开发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、扩充</a:t>
            </a:r>
            <a:r>
              <a: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系统维护上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出现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困难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029200" y="3850005"/>
            <a:ext cx="1773555" cy="26591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开发人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员水平参差不齐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，再加上开发过程中</a:t>
            </a:r>
            <a:r>
              <a:rPr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缺乏有效的沟通和监督</a:t>
            </a:r>
            <a:r>
              <a: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问题累积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得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越来越多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，如果不能逐一解决这些问题，会</a:t>
            </a:r>
            <a:r>
              <a:rPr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导致最终软件中存在很多缺陷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6895465" y="3850005"/>
            <a:ext cx="1889125" cy="235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现在大部分软件产品开发周期都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相对较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短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开发团队要在有限的时间内完成软件产品的开发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，压力非常大</a:t>
            </a:r>
            <a:r>
              <a: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开发人员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对待软件的态度是</a:t>
            </a:r>
            <a:r>
              <a:rPr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“非严重就不解决”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8853170" y="3850005"/>
            <a:ext cx="1885950" cy="177279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sz="16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新技术本身存在不足或开发人员对新技术掌握不精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都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会影响软件产品的开发过程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导致软件存在缺陷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71880" y="909955"/>
            <a:ext cx="10046970" cy="6216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软件缺陷产生的原因主要有以下5</a:t>
            </a: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点。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	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13" name="椭圆形标注 12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5935354" y="3213770"/>
            <a:ext cx="5669299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熟悉</a:t>
            </a:r>
            <a:r>
              <a:rPr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软件缺陷的分类</a:t>
            </a:r>
            <a:r>
              <a: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，能够从不同角度归纳软件缺陷的分类</a:t>
            </a:r>
            <a:endParaRPr lang="zh-CN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52110" y="3540125"/>
            <a:ext cx="405130" cy="405130"/>
            <a:chOff x="8881" y="4685"/>
            <a:chExt cx="638" cy="638"/>
          </a:xfrm>
        </p:grpSpPr>
        <p:sp>
          <p:nvSpPr>
            <p:cNvPr id="18" name="椭圆 17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1.2.2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软件缺陷的分类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138822" y="2887523"/>
            <a:ext cx="2292817" cy="2768210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686151" y="2887523"/>
            <a:ext cx="2292819" cy="2768210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213032" y="2887523"/>
            <a:ext cx="2292819" cy="2768210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8760361" y="2887523"/>
            <a:ext cx="2292819" cy="2768210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441325" y="1794503"/>
            <a:ext cx="1687812" cy="1687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19051" tIns="19051" rIns="19051" bIns="19051" numCol="1" anchor="ctr">
            <a:noAutofit/>
          </a:bodyPr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1369089" y="1834735"/>
            <a:ext cx="474017" cy="474017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CDEE0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0" name="Shape 1465"/>
          <p:cNvSpPr/>
          <p:nvPr/>
        </p:nvSpPr>
        <p:spPr>
          <a:xfrm>
            <a:off x="3988655" y="1794503"/>
            <a:ext cx="1687812" cy="1687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19051" tIns="19051" rIns="19051" bIns="19051" numCol="1" anchor="ctr">
            <a:noAutofit/>
          </a:bodyPr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Shape 1468"/>
          <p:cNvSpPr/>
          <p:nvPr/>
        </p:nvSpPr>
        <p:spPr>
          <a:xfrm>
            <a:off x="6533405" y="1794640"/>
            <a:ext cx="1684355" cy="1684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19051" tIns="19051" rIns="19051" bIns="19051" numCol="1" anchor="ctr">
            <a:noAutofit/>
          </a:bodyPr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Shape 1471"/>
          <p:cNvSpPr/>
          <p:nvPr/>
        </p:nvSpPr>
        <p:spPr>
          <a:xfrm>
            <a:off x="9085044" y="1796230"/>
            <a:ext cx="1684355" cy="1684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19051" tIns="19051" rIns="19051" bIns="19051" numCol="1" anchor="ctr">
            <a:noAutofit/>
          </a:bodyPr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3" name="Group 32"/>
          <p:cNvGrpSpPr/>
          <p:nvPr/>
        </p:nvGrpSpPr>
        <p:grpSpPr>
          <a:xfrm>
            <a:off x="3906592" y="1834734"/>
            <a:ext cx="474017" cy="474017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 sz="173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 sz="173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8" name="Group 40"/>
          <p:cNvGrpSpPr/>
          <p:nvPr/>
        </p:nvGrpSpPr>
        <p:grpSpPr>
          <a:xfrm>
            <a:off x="8994966" y="1834734"/>
            <a:ext cx="474017" cy="474017"/>
            <a:chOff x="8994965" y="2088732"/>
            <a:chExt cx="474017" cy="474017"/>
          </a:xfrm>
        </p:grpSpPr>
        <p:sp>
          <p:nvSpPr>
            <p:cNvPr id="19" name="Shape 1476"/>
            <p:cNvSpPr/>
            <p:nvPr/>
          </p:nvSpPr>
          <p:spPr>
            <a:xfrm>
              <a:off x="8994965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1" name="Text Placeholder 5"/>
          <p:cNvSpPr txBox="1"/>
          <p:nvPr/>
        </p:nvSpPr>
        <p:spPr>
          <a:xfrm>
            <a:off x="1403729" y="2349467"/>
            <a:ext cx="1698820" cy="577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8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按照测试种类划分</a:t>
            </a:r>
            <a:endParaRPr lang="zh-CN" altLang="en-US" sz="18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Text Placeholder 6"/>
          <p:cNvSpPr txBox="1"/>
          <p:nvPr/>
        </p:nvSpPr>
        <p:spPr>
          <a:xfrm>
            <a:off x="1258214" y="3687736"/>
            <a:ext cx="2054032" cy="122765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按照测试种类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可以将软件缺陷分为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界面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缺陷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功能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缺陷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、性能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缺陷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、安全性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缺陷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、兼容性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缺陷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等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Text Placeholder 5"/>
          <p:cNvSpPr txBox="1"/>
          <p:nvPr/>
        </p:nvSpPr>
        <p:spPr>
          <a:xfrm>
            <a:off x="4076442" y="2349467"/>
            <a:ext cx="1579981" cy="5778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按照缺陷的严重程度划分</a:t>
            </a:r>
            <a:endParaRPr lang="zh-CN" altLang="en-US" sz="18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 Placeholder 5"/>
          <p:cNvSpPr txBox="1"/>
          <p:nvPr/>
        </p:nvSpPr>
        <p:spPr>
          <a:xfrm>
            <a:off x="9171102" y="2349467"/>
            <a:ext cx="1579981" cy="5778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按照缺陷的发生阶段划分</a:t>
            </a:r>
            <a:endParaRPr lang="zh-CN" altLang="en-US" sz="18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Text Placeholder 6"/>
          <p:cNvSpPr txBox="1"/>
          <p:nvPr/>
        </p:nvSpPr>
        <p:spPr>
          <a:xfrm>
            <a:off x="3943801" y="3641163"/>
            <a:ext cx="1815465" cy="132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按照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缺陷的严重程度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可以将缺陷划分为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严重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缺陷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、一般</a:t>
            </a:r>
            <a:r>
              <a:rPr lang="zh-CN" altLang="en-US" sz="16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缺陷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、次要</a:t>
            </a:r>
            <a:r>
              <a:rPr lang="zh-CN" altLang="en-US" sz="16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缺陷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、建议</a:t>
            </a:r>
            <a:r>
              <a:rPr lang="zh-CN" altLang="en-US" sz="16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缺陷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 Placeholder 6"/>
          <p:cNvSpPr txBox="1"/>
          <p:nvPr/>
        </p:nvSpPr>
        <p:spPr>
          <a:xfrm>
            <a:off x="6503949" y="3692598"/>
            <a:ext cx="1830463" cy="126936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按照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缺陷的优先级</a:t>
            </a:r>
            <a:r>
              <a:rPr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不同可以将缺陷划分为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立即解决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缺陷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、高优先级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缺陷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、正常排队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缺陷</a:t>
            </a:r>
            <a:r>
              <a:rPr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、低优先级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缺陷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 Placeholder 6"/>
          <p:cNvSpPr txBox="1"/>
          <p:nvPr/>
        </p:nvSpPr>
        <p:spPr>
          <a:xfrm>
            <a:off x="9019598" y="4008239"/>
            <a:ext cx="1815245" cy="113419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按照</a:t>
            </a:r>
            <a:r>
              <a:rPr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缺陷的发生阶段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不同可以将缺陷划分为</a:t>
            </a:r>
            <a:r>
              <a:rPr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需求阶段缺陷、构架阶段缺陷、设计阶段缺陷、编码阶段缺陷、测试阶段缺陷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 Placeholder 5"/>
          <p:cNvSpPr txBox="1"/>
          <p:nvPr/>
        </p:nvSpPr>
        <p:spPr>
          <a:xfrm>
            <a:off x="6614486" y="2349467"/>
            <a:ext cx="1579981" cy="5778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按照缺陷的优先级划分</a:t>
            </a:r>
            <a:endParaRPr lang="zh-CN" altLang="en-US" sz="18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Shape 1475"/>
          <p:cNvSpPr/>
          <p:nvPr/>
        </p:nvSpPr>
        <p:spPr>
          <a:xfrm>
            <a:off x="6450780" y="1834734"/>
            <a:ext cx="474017" cy="4740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Shape 1480"/>
          <p:cNvSpPr/>
          <p:nvPr/>
        </p:nvSpPr>
        <p:spPr>
          <a:xfrm>
            <a:off x="6594292" y="1957792"/>
            <a:ext cx="186347" cy="1863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1.2.2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软件缺陷的分类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71880" y="909955"/>
            <a:ext cx="10046970" cy="6216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从</a:t>
            </a:r>
            <a:r>
              <a:rPr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不同的角度</a:t>
            </a: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可以</a:t>
            </a:r>
            <a:r>
              <a:rPr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将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</a:t>
            </a:r>
            <a:r>
              <a:rPr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缺陷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划</a:t>
            </a:r>
            <a:r>
              <a:rPr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分为不同的种类</a:t>
            </a:r>
            <a:r>
              <a:rPr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具体划分如下。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	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13" name="椭圆形标注 12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5935354" y="3213770"/>
            <a:ext cx="5669299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熟悉</a:t>
            </a:r>
            <a:r>
              <a:rPr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软件缺陷的处理流程</a:t>
            </a:r>
            <a:r>
              <a: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，能够归纳处理软件缺陷的每个环节的内容</a:t>
            </a:r>
            <a:endParaRPr lang="zh-CN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52110" y="3540125"/>
            <a:ext cx="405130" cy="405130"/>
            <a:chOff x="8881" y="4685"/>
            <a:chExt cx="638" cy="638"/>
          </a:xfrm>
        </p:grpSpPr>
        <p:sp>
          <p:nvSpPr>
            <p:cNvPr id="18" name="椭圆 17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1.2.3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软件缺陷的处理流程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1071880" y="909955"/>
            <a:ext cx="10046970" cy="6216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软件缺陷的处理流程</a:t>
            </a:r>
            <a:r>
              <a:rPr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</a:t>
            </a:r>
            <a:r>
              <a:rPr lang="zh-CN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</a:t>
            </a: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图所示。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	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3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1.2.3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软件缺陷的处理流程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206" y="1668494"/>
            <a:ext cx="4461524" cy="46867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1055370" y="844550"/>
            <a:ext cx="10046970" cy="6216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软件缺陷处理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流程</a:t>
            </a: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的具体介绍如下。</a:t>
            </a:r>
            <a:endParaRPr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（1）提交：测试人员</a:t>
            </a:r>
            <a:r>
              <a:rPr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发现缺陷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之后，将缺陷</a:t>
            </a:r>
            <a:r>
              <a:rPr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提交给测试组长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sz="18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（2）分配：测试组长</a:t>
            </a:r>
            <a:r>
              <a:rPr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接收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到测试人员提交的</a:t>
            </a:r>
            <a:r>
              <a:rPr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缺陷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之后，将其</a:t>
            </a:r>
            <a:r>
              <a:rPr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移交给开发人员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sz="18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（3）确认：开发人员接收到移交的缺陷之后，会与团队甚至测试人员一起商议</a:t>
            </a:r>
            <a:r>
              <a:rPr sz="18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确定</a:t>
            </a:r>
            <a:r>
              <a:rPr lang="zh-CN" altLang="en-US" sz="18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其</a:t>
            </a:r>
            <a:r>
              <a:rPr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是否是一个缺陷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sz="18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（4</a:t>
            </a:r>
            <a:r>
              <a:rPr sz="18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）拒绝</a:t>
            </a:r>
            <a:r>
              <a:rPr lang="en-US" sz="18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sz="18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延期</a:t>
            </a:r>
            <a:r>
              <a:rPr sz="18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如果经过商议之后</a:t>
            </a:r>
            <a:r>
              <a:rPr sz="18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发现</a:t>
            </a:r>
            <a:r>
              <a:rPr lang="zh-CN" altLang="en-US" sz="18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其</a:t>
            </a:r>
            <a:r>
              <a:rPr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不是</a:t>
            </a:r>
            <a:r>
              <a:rPr sz="18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一个</a:t>
            </a:r>
            <a:r>
              <a:rPr sz="18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真正的缺陷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，则</a:t>
            </a:r>
            <a:r>
              <a:rPr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拒绝处理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此缺陷，</a:t>
            </a:r>
            <a:r>
              <a:rPr lang="en-US"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en-US" sz="18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en-US"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对其进行关闭处理。如果经过商议之后，确定其</a:t>
            </a:r>
            <a:r>
              <a:rPr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一个</a:t>
            </a:r>
            <a:r>
              <a:rPr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真正的缺陷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，则可以</a:t>
            </a:r>
            <a:r>
              <a:rPr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根据缺</a:t>
            </a:r>
            <a:endParaRPr sz="18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</a:t>
            </a:r>
            <a:r>
              <a:rPr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陷的严重程度或优先级等立即处理或延期处理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sz="18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（5）处理：开发人员</a:t>
            </a:r>
            <a:r>
              <a:rPr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修改缺陷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sz="18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（6）复测：开发人员</a:t>
            </a:r>
            <a:r>
              <a:rPr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修改好缺陷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之后，测试人员</a:t>
            </a:r>
            <a:r>
              <a:rPr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重新进行测试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（复测），检测缺陷是否</a:t>
            </a:r>
            <a:endParaRPr sz="18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已经修改。如果</a:t>
            </a:r>
            <a:r>
              <a:rPr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未被正确修改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，则</a:t>
            </a:r>
            <a:r>
              <a:rPr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重新提交缺陷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sz="18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（7）关闭：测试人员重新测试之后，如果</a:t>
            </a:r>
            <a:r>
              <a:rPr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缺陷已经被正确修改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，则将</a:t>
            </a:r>
            <a:r>
              <a:rPr sz="1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缺陷关闭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，整个缺</a:t>
            </a:r>
            <a:endParaRPr sz="18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</a:t>
            </a:r>
            <a:r>
              <a:rPr sz="1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陷处理完成。</a:t>
            </a:r>
            <a:endParaRPr lang="zh-CN" altLang="en-US" sz="18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3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1.2.3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软件缺陷的处理流程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形 22" descr="讲故事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2767" y="1398145"/>
            <a:ext cx="1015842" cy="1015842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2150286" y="1608089"/>
            <a:ext cx="2513792" cy="67045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107565" y="1701800"/>
            <a:ext cx="25571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软件缺陷报告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768664" y="1608089"/>
            <a:ext cx="83114" cy="67045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956363" y="1608089"/>
            <a:ext cx="83114" cy="67045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82980" y="838200"/>
            <a:ext cx="1779905" cy="5060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多学一招</a:t>
            </a:r>
            <a:endParaRPr 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95140" y="2421890"/>
            <a:ext cx="6002020" cy="32302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在实际软件测试过程中，测试人员在提交软件测试时都会按照公司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规定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的模板将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缺陷的详细情况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记录下来并生成软件缺陷报告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每个公司的</a:t>
            </a:r>
            <a:r>
              <a:rPr lang="zh-CN" altLang="en-US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缺陷报告模板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通常</a:t>
            </a: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并不相同</a:t>
            </a:r>
            <a:r>
              <a:rPr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，但一般都会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包括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缺陷的</a:t>
            </a:r>
            <a:r>
              <a:rPr lang="en-US" altLang="zh-CN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类型、严重程度、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优先级、</a:t>
            </a: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以及</a:t>
            </a:r>
            <a:r>
              <a:rPr lang="zh-CN" alt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</a:t>
            </a:r>
            <a:r>
              <a:rPr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等，有时还会有测试人员的建议。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1.2.3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软件缺陷的处理流程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" y="2493645"/>
            <a:ext cx="2801620" cy="373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1.2.3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软件缺陷的处理流程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00"/>
            <a:ext cx="4747260" cy="4672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内容占位符 2"/>
          <p:cNvSpPr txBox="1"/>
          <p:nvPr/>
        </p:nvSpPr>
        <p:spPr>
          <a:xfrm>
            <a:off x="3092099" y="1725581"/>
            <a:ext cx="1233467" cy="7515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  <a:defRPr/>
            </a:pP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charset="0"/>
              </a:rPr>
              <a:t>注 意</a:t>
            </a:r>
            <a:endParaRPr lang="zh-CN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15230" y="2089785"/>
            <a:ext cx="6119976" cy="26790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在编写</a:t>
            </a: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</a:t>
            </a: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缺陷报告时要</a:t>
            </a:r>
            <a:r>
              <a:rPr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</a:t>
            </a: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以下事项</a:t>
            </a:r>
            <a:r>
              <a:rPr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</a:t>
            </a:r>
            <a:r>
              <a:rPr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缺陷</a:t>
            </a: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</a:t>
            </a:r>
            <a:r>
              <a:rPr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</a:t>
            </a: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</a:t>
            </a:r>
            <a:r>
              <a:rPr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唯一</a:t>
            </a: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</a:t>
            </a: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这是缺陷的标识。</a:t>
            </a:r>
            <a:endParaRPr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缺陷要</a:t>
            </a:r>
            <a:r>
              <a:rPr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有重现步骤</a:t>
            </a:r>
            <a:r>
              <a:rPr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一个缺陷</a:t>
            </a:r>
            <a:r>
              <a:rPr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生成一份报告</a:t>
            </a:r>
            <a:r>
              <a:rPr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</a:t>
            </a:r>
            <a:r>
              <a:rPr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缺陷报告</a:t>
            </a:r>
            <a:r>
              <a:rPr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要整洁</a:t>
            </a:r>
            <a:r>
              <a:rPr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、完整</a:t>
            </a:r>
            <a:r>
              <a:rPr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82980" y="838200"/>
            <a:ext cx="1779905" cy="5060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多学一招</a:t>
            </a:r>
            <a:endParaRPr 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13" name="椭圆形标注 12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5935354" y="3213770"/>
            <a:ext cx="5669299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了解</a:t>
            </a:r>
            <a:r>
              <a:rPr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常见的软件缺陷管理工具</a:t>
            </a:r>
            <a:r>
              <a: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，能够列举3个常用的软件缺陷管理工具</a:t>
            </a:r>
            <a:endParaRPr lang="zh-CN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52110" y="3540125"/>
            <a:ext cx="405130" cy="405130"/>
            <a:chOff x="8881" y="4685"/>
            <a:chExt cx="638" cy="638"/>
          </a:xfrm>
        </p:grpSpPr>
        <p:sp>
          <p:nvSpPr>
            <p:cNvPr id="18" name="椭圆 17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itle 1"/>
          <p:cNvSpPr txBox="1"/>
          <p:nvPr/>
        </p:nvSpPr>
        <p:spPr>
          <a:xfrm>
            <a:off x="1143635" y="266700"/>
            <a:ext cx="4527550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1.2.4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常见的软件缺陷管理工具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527550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1.2.4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常见的软件缺陷管理工具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3" name="直接连接符 41"/>
          <p:cNvCxnSpPr/>
          <p:nvPr/>
        </p:nvCxnSpPr>
        <p:spPr>
          <a:xfrm flipH="1">
            <a:off x="3689671" y="1564740"/>
            <a:ext cx="1775581" cy="0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直接连接符 42"/>
          <p:cNvCxnSpPr/>
          <p:nvPr/>
        </p:nvCxnSpPr>
        <p:spPr>
          <a:xfrm flipH="1">
            <a:off x="3689671" y="3305518"/>
            <a:ext cx="1775581" cy="0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直接连接符 43"/>
          <p:cNvCxnSpPr/>
          <p:nvPr/>
        </p:nvCxnSpPr>
        <p:spPr>
          <a:xfrm flipH="1">
            <a:off x="3689671" y="5018594"/>
            <a:ext cx="1775581" cy="0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直接连接符 44"/>
          <p:cNvCxnSpPr/>
          <p:nvPr/>
        </p:nvCxnSpPr>
        <p:spPr>
          <a:xfrm>
            <a:off x="3689671" y="1564739"/>
            <a:ext cx="0" cy="3434193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椭圆 6"/>
          <p:cNvSpPr/>
          <p:nvPr/>
        </p:nvSpPr>
        <p:spPr>
          <a:xfrm>
            <a:off x="4883204" y="1033057"/>
            <a:ext cx="1107747" cy="1107747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883204" y="2751645"/>
            <a:ext cx="1107747" cy="1107747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883204" y="4445060"/>
            <a:ext cx="1107747" cy="1107747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965817" y="2843619"/>
            <a:ext cx="923799" cy="9237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176"/>
          <p:cNvSpPr>
            <a:spLocks noEditPoints="1"/>
          </p:cNvSpPr>
          <p:nvPr/>
        </p:nvSpPr>
        <p:spPr bwMode="auto">
          <a:xfrm>
            <a:off x="5160853" y="3058492"/>
            <a:ext cx="605367" cy="575733"/>
          </a:xfrm>
          <a:custGeom>
            <a:avLst/>
            <a:gdLst>
              <a:gd name="T0" fmla="*/ 93 w 121"/>
              <a:gd name="T1" fmla="*/ 56 h 115"/>
              <a:gd name="T2" fmla="*/ 90 w 121"/>
              <a:gd name="T3" fmla="*/ 60 h 115"/>
              <a:gd name="T4" fmla="*/ 86 w 121"/>
              <a:gd name="T5" fmla="*/ 40 h 115"/>
              <a:gd name="T6" fmla="*/ 82 w 121"/>
              <a:gd name="T7" fmla="*/ 82 h 115"/>
              <a:gd name="T8" fmla="*/ 75 w 121"/>
              <a:gd name="T9" fmla="*/ 89 h 115"/>
              <a:gd name="T10" fmla="*/ 69 w 121"/>
              <a:gd name="T11" fmla="*/ 44 h 115"/>
              <a:gd name="T12" fmla="*/ 59 w 121"/>
              <a:gd name="T13" fmla="*/ 28 h 115"/>
              <a:gd name="T14" fmla="*/ 82 w 121"/>
              <a:gd name="T15" fmla="*/ 13 h 115"/>
              <a:gd name="T16" fmla="*/ 59 w 121"/>
              <a:gd name="T17" fmla="*/ 10 h 115"/>
              <a:gd name="T18" fmla="*/ 116 w 121"/>
              <a:gd name="T19" fmla="*/ 0 h 115"/>
              <a:gd name="T20" fmla="*/ 113 w 121"/>
              <a:gd name="T21" fmla="*/ 21 h 115"/>
              <a:gd name="T22" fmla="*/ 121 w 121"/>
              <a:gd name="T23" fmla="*/ 23 h 115"/>
              <a:gd name="T24" fmla="*/ 121 w 121"/>
              <a:gd name="T25" fmla="*/ 28 h 115"/>
              <a:gd name="T26" fmla="*/ 110 w 121"/>
              <a:gd name="T27" fmla="*/ 39 h 115"/>
              <a:gd name="T28" fmla="*/ 93 w 121"/>
              <a:gd name="T29" fmla="*/ 42 h 115"/>
              <a:gd name="T30" fmla="*/ 5 w 121"/>
              <a:gd name="T31" fmla="*/ 40 h 115"/>
              <a:gd name="T32" fmla="*/ 56 w 121"/>
              <a:gd name="T33" fmla="*/ 37 h 115"/>
              <a:gd name="T34" fmla="*/ 5 w 121"/>
              <a:gd name="T35" fmla="*/ 40 h 115"/>
              <a:gd name="T36" fmla="*/ 7 w 121"/>
              <a:gd name="T37" fmla="*/ 49 h 115"/>
              <a:gd name="T38" fmla="*/ 29 w 121"/>
              <a:gd name="T39" fmla="*/ 64 h 115"/>
              <a:gd name="T40" fmla="*/ 52 w 121"/>
              <a:gd name="T41" fmla="*/ 108 h 115"/>
              <a:gd name="T42" fmla="*/ 58 w 121"/>
              <a:gd name="T43" fmla="*/ 46 h 115"/>
              <a:gd name="T44" fmla="*/ 42 w 121"/>
              <a:gd name="T45" fmla="*/ 98 h 115"/>
              <a:gd name="T46" fmla="*/ 44 w 121"/>
              <a:gd name="T47" fmla="*/ 107 h 115"/>
              <a:gd name="T48" fmla="*/ 42 w 121"/>
              <a:gd name="T49" fmla="*/ 98 h 115"/>
              <a:gd name="T50" fmla="*/ 51 w 121"/>
              <a:gd name="T51" fmla="*/ 11 h 115"/>
              <a:gd name="T52" fmla="*/ 39 w 121"/>
              <a:gd name="T53" fmla="*/ 7 h 115"/>
              <a:gd name="T54" fmla="*/ 36 w 121"/>
              <a:gd name="T55" fmla="*/ 8 h 115"/>
              <a:gd name="T56" fmla="*/ 16 w 121"/>
              <a:gd name="T57" fmla="*/ 25 h 115"/>
              <a:gd name="T58" fmla="*/ 12 w 121"/>
              <a:gd name="T59" fmla="*/ 12 h 115"/>
              <a:gd name="T60" fmla="*/ 12 w 121"/>
              <a:gd name="T61" fmla="*/ 26 h 115"/>
              <a:gd name="T62" fmla="*/ 7 w 121"/>
              <a:gd name="T63" fmla="*/ 13 h 115"/>
              <a:gd name="T64" fmla="*/ 4 w 121"/>
              <a:gd name="T65" fmla="*/ 36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1" h="115">
                <a:moveTo>
                  <a:pt x="93" y="42"/>
                </a:moveTo>
                <a:cubicBezTo>
                  <a:pt x="93" y="56"/>
                  <a:pt x="93" y="56"/>
                  <a:pt x="93" y="56"/>
                </a:cubicBezTo>
                <a:cubicBezTo>
                  <a:pt x="93" y="58"/>
                  <a:pt x="92" y="60"/>
                  <a:pt x="90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88" y="60"/>
                  <a:pt x="86" y="58"/>
                  <a:pt x="86" y="56"/>
                </a:cubicBezTo>
                <a:cubicBezTo>
                  <a:pt x="86" y="40"/>
                  <a:pt x="86" y="40"/>
                  <a:pt x="86" y="40"/>
                </a:cubicBezTo>
                <a:cubicBezTo>
                  <a:pt x="85" y="42"/>
                  <a:pt x="84" y="43"/>
                  <a:pt x="82" y="44"/>
                </a:cubicBezTo>
                <a:cubicBezTo>
                  <a:pt x="82" y="82"/>
                  <a:pt x="82" y="82"/>
                  <a:pt x="82" y="82"/>
                </a:cubicBezTo>
                <a:cubicBezTo>
                  <a:pt x="82" y="86"/>
                  <a:pt x="79" y="89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2" y="89"/>
                  <a:pt x="69" y="86"/>
                  <a:pt x="69" y="82"/>
                </a:cubicBezTo>
                <a:cubicBezTo>
                  <a:pt x="69" y="44"/>
                  <a:pt x="69" y="44"/>
                  <a:pt x="69" y="44"/>
                </a:cubicBezTo>
                <a:cubicBezTo>
                  <a:pt x="63" y="42"/>
                  <a:pt x="59" y="36"/>
                  <a:pt x="59" y="29"/>
                </a:cubicBezTo>
                <a:cubicBezTo>
                  <a:pt x="59" y="29"/>
                  <a:pt x="59" y="28"/>
                  <a:pt x="59" y="28"/>
                </a:cubicBezTo>
                <a:cubicBezTo>
                  <a:pt x="59" y="16"/>
                  <a:pt x="59" y="16"/>
                  <a:pt x="59" y="16"/>
                </a:cubicBezTo>
                <a:cubicBezTo>
                  <a:pt x="82" y="13"/>
                  <a:pt x="82" y="13"/>
                  <a:pt x="82" y="13"/>
                </a:cubicBezTo>
                <a:cubicBezTo>
                  <a:pt x="84" y="10"/>
                  <a:pt x="84" y="10"/>
                  <a:pt x="84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6"/>
                  <a:pt x="59" y="6"/>
                  <a:pt x="59" y="6"/>
                </a:cubicBezTo>
                <a:cubicBezTo>
                  <a:pt x="116" y="0"/>
                  <a:pt x="116" y="0"/>
                  <a:pt x="116" y="0"/>
                </a:cubicBezTo>
                <a:cubicBezTo>
                  <a:pt x="121" y="16"/>
                  <a:pt x="121" y="16"/>
                  <a:pt x="121" y="16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21" y="23"/>
                  <a:pt x="121" y="23"/>
                  <a:pt x="121" y="23"/>
                </a:cubicBezTo>
                <a:cubicBezTo>
                  <a:pt x="121" y="28"/>
                  <a:pt x="121" y="28"/>
                  <a:pt x="121" y="28"/>
                </a:cubicBezTo>
                <a:cubicBezTo>
                  <a:pt x="121" y="28"/>
                  <a:pt x="121" y="28"/>
                  <a:pt x="121" y="28"/>
                </a:cubicBezTo>
                <a:cubicBezTo>
                  <a:pt x="121" y="28"/>
                  <a:pt x="121" y="28"/>
                  <a:pt x="121" y="28"/>
                </a:cubicBezTo>
                <a:cubicBezTo>
                  <a:pt x="121" y="34"/>
                  <a:pt x="116" y="39"/>
                  <a:pt x="110" y="39"/>
                </a:cubicBezTo>
                <a:cubicBezTo>
                  <a:pt x="107" y="39"/>
                  <a:pt x="105" y="38"/>
                  <a:pt x="103" y="37"/>
                </a:cubicBezTo>
                <a:cubicBezTo>
                  <a:pt x="101" y="40"/>
                  <a:pt x="97" y="42"/>
                  <a:pt x="93" y="42"/>
                </a:cubicBezTo>
                <a:cubicBezTo>
                  <a:pt x="93" y="42"/>
                  <a:pt x="93" y="42"/>
                  <a:pt x="93" y="42"/>
                </a:cubicBezTo>
                <a:close/>
                <a:moveTo>
                  <a:pt x="5" y="40"/>
                </a:moveTo>
                <a:cubicBezTo>
                  <a:pt x="54" y="30"/>
                  <a:pt x="54" y="30"/>
                  <a:pt x="54" y="30"/>
                </a:cubicBezTo>
                <a:cubicBezTo>
                  <a:pt x="56" y="37"/>
                  <a:pt x="56" y="37"/>
                  <a:pt x="56" y="37"/>
                </a:cubicBezTo>
                <a:cubicBezTo>
                  <a:pt x="6" y="47"/>
                  <a:pt x="6" y="47"/>
                  <a:pt x="6" y="47"/>
                </a:cubicBezTo>
                <a:cubicBezTo>
                  <a:pt x="5" y="40"/>
                  <a:pt x="5" y="40"/>
                  <a:pt x="5" y="40"/>
                </a:cubicBezTo>
                <a:close/>
                <a:moveTo>
                  <a:pt x="56" y="40"/>
                </a:moveTo>
                <a:cubicBezTo>
                  <a:pt x="7" y="49"/>
                  <a:pt x="7" y="49"/>
                  <a:pt x="7" y="49"/>
                </a:cubicBezTo>
                <a:cubicBezTo>
                  <a:pt x="7" y="52"/>
                  <a:pt x="7" y="54"/>
                  <a:pt x="8" y="56"/>
                </a:cubicBezTo>
                <a:cubicBezTo>
                  <a:pt x="16" y="56"/>
                  <a:pt x="23" y="59"/>
                  <a:pt x="29" y="64"/>
                </a:cubicBezTo>
                <a:cubicBezTo>
                  <a:pt x="32" y="79"/>
                  <a:pt x="28" y="104"/>
                  <a:pt x="37" y="111"/>
                </a:cubicBezTo>
                <a:cubicBezTo>
                  <a:pt x="42" y="115"/>
                  <a:pt x="49" y="114"/>
                  <a:pt x="52" y="108"/>
                </a:cubicBezTo>
                <a:cubicBezTo>
                  <a:pt x="57" y="97"/>
                  <a:pt x="44" y="76"/>
                  <a:pt x="42" y="62"/>
                </a:cubicBezTo>
                <a:cubicBezTo>
                  <a:pt x="45" y="54"/>
                  <a:pt x="51" y="49"/>
                  <a:pt x="58" y="46"/>
                </a:cubicBezTo>
                <a:cubicBezTo>
                  <a:pt x="57" y="44"/>
                  <a:pt x="57" y="42"/>
                  <a:pt x="56" y="40"/>
                </a:cubicBezTo>
                <a:close/>
                <a:moveTo>
                  <a:pt x="42" y="98"/>
                </a:moveTo>
                <a:cubicBezTo>
                  <a:pt x="45" y="98"/>
                  <a:pt x="47" y="99"/>
                  <a:pt x="48" y="102"/>
                </a:cubicBezTo>
                <a:cubicBezTo>
                  <a:pt x="48" y="104"/>
                  <a:pt x="47" y="107"/>
                  <a:pt x="44" y="107"/>
                </a:cubicBezTo>
                <a:cubicBezTo>
                  <a:pt x="42" y="108"/>
                  <a:pt x="39" y="106"/>
                  <a:pt x="39" y="104"/>
                </a:cubicBezTo>
                <a:cubicBezTo>
                  <a:pt x="38" y="101"/>
                  <a:pt x="40" y="99"/>
                  <a:pt x="42" y="98"/>
                </a:cubicBezTo>
                <a:close/>
                <a:moveTo>
                  <a:pt x="54" y="26"/>
                </a:moveTo>
                <a:cubicBezTo>
                  <a:pt x="51" y="11"/>
                  <a:pt x="51" y="11"/>
                  <a:pt x="51" y="11"/>
                </a:cubicBezTo>
                <a:cubicBezTo>
                  <a:pt x="50" y="8"/>
                  <a:pt x="46" y="6"/>
                  <a:pt x="42" y="6"/>
                </a:cubicBezTo>
                <a:cubicBezTo>
                  <a:pt x="39" y="7"/>
                  <a:pt x="39" y="7"/>
                  <a:pt x="39" y="7"/>
                </a:cubicBezTo>
                <a:cubicBezTo>
                  <a:pt x="39" y="13"/>
                  <a:pt x="39" y="13"/>
                  <a:pt x="39" y="13"/>
                </a:cubicBezTo>
                <a:cubicBezTo>
                  <a:pt x="36" y="8"/>
                  <a:pt x="36" y="8"/>
                  <a:pt x="36" y="8"/>
                </a:cubicBezTo>
                <a:cubicBezTo>
                  <a:pt x="14" y="12"/>
                  <a:pt x="14" y="12"/>
                  <a:pt x="14" y="12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26"/>
                  <a:pt x="16" y="26"/>
                  <a:pt x="16" y="26"/>
                </a:cubicBezTo>
                <a:cubicBezTo>
                  <a:pt x="12" y="12"/>
                  <a:pt x="12" y="12"/>
                  <a:pt x="12" y="12"/>
                </a:cubicBezTo>
                <a:cubicBezTo>
                  <a:pt x="10" y="13"/>
                  <a:pt x="10" y="13"/>
                  <a:pt x="10" y="13"/>
                </a:cubicBezTo>
                <a:cubicBezTo>
                  <a:pt x="12" y="26"/>
                  <a:pt x="12" y="26"/>
                  <a:pt x="12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7" y="13"/>
                  <a:pt x="7" y="13"/>
                  <a:pt x="7" y="13"/>
                </a:cubicBezTo>
                <a:cubicBezTo>
                  <a:pt x="3" y="14"/>
                  <a:pt x="0" y="18"/>
                  <a:pt x="1" y="21"/>
                </a:cubicBezTo>
                <a:cubicBezTo>
                  <a:pt x="4" y="36"/>
                  <a:pt x="4" y="36"/>
                  <a:pt x="4" y="36"/>
                </a:cubicBezTo>
                <a:lnTo>
                  <a:pt x="54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E93F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975178" y="1125031"/>
            <a:ext cx="923799" cy="923799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965816" y="4556695"/>
            <a:ext cx="923799" cy="923799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175"/>
          <p:cNvSpPr>
            <a:spLocks noEditPoints="1"/>
          </p:cNvSpPr>
          <p:nvPr/>
        </p:nvSpPr>
        <p:spPr bwMode="auto">
          <a:xfrm>
            <a:off x="5190486" y="4683550"/>
            <a:ext cx="575733" cy="630767"/>
          </a:xfrm>
          <a:custGeom>
            <a:avLst/>
            <a:gdLst>
              <a:gd name="T0" fmla="*/ 165 w 272"/>
              <a:gd name="T1" fmla="*/ 0 h 298"/>
              <a:gd name="T2" fmla="*/ 246 w 272"/>
              <a:gd name="T3" fmla="*/ 47 h 298"/>
              <a:gd name="T4" fmla="*/ 153 w 272"/>
              <a:gd name="T5" fmla="*/ 201 h 298"/>
              <a:gd name="T6" fmla="*/ 108 w 272"/>
              <a:gd name="T7" fmla="*/ 229 h 298"/>
              <a:gd name="T8" fmla="*/ 66 w 272"/>
              <a:gd name="T9" fmla="*/ 232 h 298"/>
              <a:gd name="T10" fmla="*/ 71 w 272"/>
              <a:gd name="T11" fmla="*/ 153 h 298"/>
              <a:gd name="T12" fmla="*/ 165 w 272"/>
              <a:gd name="T13" fmla="*/ 0 h 298"/>
              <a:gd name="T14" fmla="*/ 165 w 272"/>
              <a:gd name="T15" fmla="*/ 0 h 298"/>
              <a:gd name="T16" fmla="*/ 243 w 272"/>
              <a:gd name="T17" fmla="*/ 293 h 298"/>
              <a:gd name="T18" fmla="*/ 248 w 272"/>
              <a:gd name="T19" fmla="*/ 262 h 298"/>
              <a:gd name="T20" fmla="*/ 158 w 272"/>
              <a:gd name="T21" fmla="*/ 260 h 298"/>
              <a:gd name="T22" fmla="*/ 272 w 272"/>
              <a:gd name="T23" fmla="*/ 253 h 298"/>
              <a:gd name="T24" fmla="*/ 272 w 272"/>
              <a:gd name="T25" fmla="*/ 241 h 298"/>
              <a:gd name="T26" fmla="*/ 239 w 272"/>
              <a:gd name="T27" fmla="*/ 239 h 298"/>
              <a:gd name="T28" fmla="*/ 269 w 272"/>
              <a:gd name="T29" fmla="*/ 234 h 298"/>
              <a:gd name="T30" fmla="*/ 257 w 272"/>
              <a:gd name="T31" fmla="*/ 210 h 298"/>
              <a:gd name="T32" fmla="*/ 175 w 272"/>
              <a:gd name="T33" fmla="*/ 201 h 298"/>
              <a:gd name="T34" fmla="*/ 172 w 272"/>
              <a:gd name="T35" fmla="*/ 224 h 298"/>
              <a:gd name="T36" fmla="*/ 208 w 272"/>
              <a:gd name="T37" fmla="*/ 232 h 298"/>
              <a:gd name="T38" fmla="*/ 0 w 272"/>
              <a:gd name="T39" fmla="*/ 243 h 298"/>
              <a:gd name="T40" fmla="*/ 2 w 272"/>
              <a:gd name="T41" fmla="*/ 265 h 298"/>
              <a:gd name="T42" fmla="*/ 137 w 272"/>
              <a:gd name="T43" fmla="*/ 279 h 298"/>
              <a:gd name="T44" fmla="*/ 85 w 272"/>
              <a:gd name="T45" fmla="*/ 281 h 298"/>
              <a:gd name="T46" fmla="*/ 87 w 272"/>
              <a:gd name="T47" fmla="*/ 298 h 298"/>
              <a:gd name="T48" fmla="*/ 243 w 272"/>
              <a:gd name="T49" fmla="*/ 293 h 298"/>
              <a:gd name="T50" fmla="*/ 243 w 272"/>
              <a:gd name="T51" fmla="*/ 293 h 298"/>
              <a:gd name="T52" fmla="*/ 106 w 272"/>
              <a:gd name="T53" fmla="*/ 213 h 298"/>
              <a:gd name="T54" fmla="*/ 137 w 272"/>
              <a:gd name="T55" fmla="*/ 191 h 298"/>
              <a:gd name="T56" fmla="*/ 87 w 272"/>
              <a:gd name="T57" fmla="*/ 163 h 298"/>
              <a:gd name="T58" fmla="*/ 85 w 272"/>
              <a:gd name="T59" fmla="*/ 198 h 298"/>
              <a:gd name="T60" fmla="*/ 106 w 272"/>
              <a:gd name="T61" fmla="*/ 213 h 298"/>
              <a:gd name="T62" fmla="*/ 106 w 272"/>
              <a:gd name="T63" fmla="*/ 213 h 298"/>
              <a:gd name="T64" fmla="*/ 217 w 272"/>
              <a:gd name="T65" fmla="*/ 47 h 298"/>
              <a:gd name="T66" fmla="*/ 142 w 272"/>
              <a:gd name="T67" fmla="*/ 172 h 298"/>
              <a:gd name="T68" fmla="*/ 151 w 272"/>
              <a:gd name="T69" fmla="*/ 177 h 298"/>
              <a:gd name="T70" fmla="*/ 224 w 272"/>
              <a:gd name="T71" fmla="*/ 52 h 298"/>
              <a:gd name="T72" fmla="*/ 217 w 272"/>
              <a:gd name="T73" fmla="*/ 47 h 298"/>
              <a:gd name="T74" fmla="*/ 217 w 272"/>
              <a:gd name="T75" fmla="*/ 47 h 298"/>
              <a:gd name="T76" fmla="*/ 170 w 272"/>
              <a:gd name="T77" fmla="*/ 19 h 298"/>
              <a:gd name="T78" fmla="*/ 97 w 272"/>
              <a:gd name="T79" fmla="*/ 144 h 298"/>
              <a:gd name="T80" fmla="*/ 111 w 272"/>
              <a:gd name="T81" fmla="*/ 153 h 298"/>
              <a:gd name="T82" fmla="*/ 186 w 272"/>
              <a:gd name="T83" fmla="*/ 28 h 298"/>
              <a:gd name="T84" fmla="*/ 170 w 272"/>
              <a:gd name="T85" fmla="*/ 19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2" h="298">
                <a:moveTo>
                  <a:pt x="165" y="0"/>
                </a:moveTo>
                <a:lnTo>
                  <a:pt x="246" y="47"/>
                </a:lnTo>
                <a:lnTo>
                  <a:pt x="153" y="201"/>
                </a:lnTo>
                <a:lnTo>
                  <a:pt x="108" y="229"/>
                </a:lnTo>
                <a:lnTo>
                  <a:pt x="66" y="232"/>
                </a:lnTo>
                <a:lnTo>
                  <a:pt x="71" y="153"/>
                </a:lnTo>
                <a:lnTo>
                  <a:pt x="165" y="0"/>
                </a:lnTo>
                <a:lnTo>
                  <a:pt x="165" y="0"/>
                </a:lnTo>
                <a:close/>
                <a:moveTo>
                  <a:pt x="243" y="293"/>
                </a:moveTo>
                <a:lnTo>
                  <a:pt x="248" y="262"/>
                </a:lnTo>
                <a:lnTo>
                  <a:pt x="158" y="260"/>
                </a:lnTo>
                <a:lnTo>
                  <a:pt x="272" y="253"/>
                </a:lnTo>
                <a:lnTo>
                  <a:pt x="272" y="241"/>
                </a:lnTo>
                <a:lnTo>
                  <a:pt x="239" y="239"/>
                </a:lnTo>
                <a:lnTo>
                  <a:pt x="269" y="234"/>
                </a:lnTo>
                <a:lnTo>
                  <a:pt x="257" y="210"/>
                </a:lnTo>
                <a:lnTo>
                  <a:pt x="175" y="201"/>
                </a:lnTo>
                <a:lnTo>
                  <a:pt x="172" y="224"/>
                </a:lnTo>
                <a:lnTo>
                  <a:pt x="208" y="232"/>
                </a:lnTo>
                <a:lnTo>
                  <a:pt x="0" y="243"/>
                </a:lnTo>
                <a:lnTo>
                  <a:pt x="2" y="265"/>
                </a:lnTo>
                <a:lnTo>
                  <a:pt x="137" y="279"/>
                </a:lnTo>
                <a:lnTo>
                  <a:pt x="85" y="281"/>
                </a:lnTo>
                <a:lnTo>
                  <a:pt x="87" y="298"/>
                </a:lnTo>
                <a:lnTo>
                  <a:pt x="243" y="293"/>
                </a:lnTo>
                <a:lnTo>
                  <a:pt x="243" y="293"/>
                </a:lnTo>
                <a:close/>
                <a:moveTo>
                  <a:pt x="106" y="213"/>
                </a:moveTo>
                <a:lnTo>
                  <a:pt x="137" y="191"/>
                </a:lnTo>
                <a:lnTo>
                  <a:pt x="87" y="163"/>
                </a:lnTo>
                <a:lnTo>
                  <a:pt x="85" y="198"/>
                </a:lnTo>
                <a:lnTo>
                  <a:pt x="106" y="213"/>
                </a:lnTo>
                <a:lnTo>
                  <a:pt x="106" y="213"/>
                </a:lnTo>
                <a:close/>
                <a:moveTo>
                  <a:pt x="217" y="47"/>
                </a:moveTo>
                <a:lnTo>
                  <a:pt x="142" y="172"/>
                </a:lnTo>
                <a:lnTo>
                  <a:pt x="151" y="177"/>
                </a:lnTo>
                <a:lnTo>
                  <a:pt x="224" y="52"/>
                </a:lnTo>
                <a:lnTo>
                  <a:pt x="217" y="47"/>
                </a:lnTo>
                <a:lnTo>
                  <a:pt x="217" y="47"/>
                </a:lnTo>
                <a:close/>
                <a:moveTo>
                  <a:pt x="170" y="19"/>
                </a:moveTo>
                <a:lnTo>
                  <a:pt x="97" y="144"/>
                </a:lnTo>
                <a:lnTo>
                  <a:pt x="111" y="153"/>
                </a:lnTo>
                <a:lnTo>
                  <a:pt x="186" y="28"/>
                </a:lnTo>
                <a:lnTo>
                  <a:pt x="170" y="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E93F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168"/>
          <p:cNvSpPr>
            <a:spLocks noEditPoints="1"/>
          </p:cNvSpPr>
          <p:nvPr/>
        </p:nvSpPr>
        <p:spPr bwMode="auto">
          <a:xfrm>
            <a:off x="5160852" y="1256764"/>
            <a:ext cx="552451" cy="615951"/>
          </a:xfrm>
          <a:custGeom>
            <a:avLst/>
            <a:gdLst>
              <a:gd name="T0" fmla="*/ 55 w 110"/>
              <a:gd name="T1" fmla="*/ 41 h 123"/>
              <a:gd name="T2" fmla="*/ 75 w 110"/>
              <a:gd name="T3" fmla="*/ 31 h 123"/>
              <a:gd name="T4" fmla="*/ 99 w 110"/>
              <a:gd name="T5" fmla="*/ 86 h 123"/>
              <a:gd name="T6" fmla="*/ 97 w 110"/>
              <a:gd name="T7" fmla="*/ 88 h 123"/>
              <a:gd name="T8" fmla="*/ 101 w 110"/>
              <a:gd name="T9" fmla="*/ 96 h 123"/>
              <a:gd name="T10" fmla="*/ 94 w 110"/>
              <a:gd name="T11" fmla="*/ 99 h 123"/>
              <a:gd name="T12" fmla="*/ 90 w 110"/>
              <a:gd name="T13" fmla="*/ 91 h 123"/>
              <a:gd name="T14" fmla="*/ 87 w 110"/>
              <a:gd name="T15" fmla="*/ 93 h 123"/>
              <a:gd name="T16" fmla="*/ 55 w 110"/>
              <a:gd name="T17" fmla="*/ 41 h 123"/>
              <a:gd name="T18" fmla="*/ 0 w 110"/>
              <a:gd name="T19" fmla="*/ 108 h 123"/>
              <a:gd name="T20" fmla="*/ 3 w 110"/>
              <a:gd name="T21" fmla="*/ 115 h 123"/>
              <a:gd name="T22" fmla="*/ 31 w 110"/>
              <a:gd name="T23" fmla="*/ 105 h 123"/>
              <a:gd name="T24" fmla="*/ 30 w 110"/>
              <a:gd name="T25" fmla="*/ 121 h 123"/>
              <a:gd name="T26" fmla="*/ 110 w 110"/>
              <a:gd name="T27" fmla="*/ 105 h 123"/>
              <a:gd name="T28" fmla="*/ 108 w 110"/>
              <a:gd name="T29" fmla="*/ 98 h 123"/>
              <a:gd name="T30" fmla="*/ 36 w 110"/>
              <a:gd name="T31" fmla="*/ 113 h 123"/>
              <a:gd name="T32" fmla="*/ 55 w 110"/>
              <a:gd name="T33" fmla="*/ 96 h 123"/>
              <a:gd name="T34" fmla="*/ 52 w 110"/>
              <a:gd name="T35" fmla="*/ 89 h 123"/>
              <a:gd name="T36" fmla="*/ 0 w 110"/>
              <a:gd name="T37" fmla="*/ 108 h 123"/>
              <a:gd name="T38" fmla="*/ 60 w 110"/>
              <a:gd name="T39" fmla="*/ 9 h 123"/>
              <a:gd name="T40" fmla="*/ 53 w 110"/>
              <a:gd name="T41" fmla="*/ 36 h 123"/>
              <a:gd name="T42" fmla="*/ 72 w 110"/>
              <a:gd name="T43" fmla="*/ 26 h 123"/>
              <a:gd name="T44" fmla="*/ 66 w 110"/>
              <a:gd name="T45" fmla="*/ 15 h 123"/>
              <a:gd name="T46" fmla="*/ 71 w 110"/>
              <a:gd name="T47" fmla="*/ 12 h 123"/>
              <a:gd name="T48" fmla="*/ 86 w 110"/>
              <a:gd name="T49" fmla="*/ 51 h 123"/>
              <a:gd name="T50" fmla="*/ 93 w 110"/>
              <a:gd name="T51" fmla="*/ 48 h 123"/>
              <a:gd name="T52" fmla="*/ 77 w 110"/>
              <a:gd name="T53" fmla="*/ 5 h 123"/>
              <a:gd name="T54" fmla="*/ 75 w 110"/>
              <a:gd name="T55" fmla="*/ 2 h 123"/>
              <a:gd name="T56" fmla="*/ 72 w 110"/>
              <a:gd name="T57" fmla="*/ 3 h 123"/>
              <a:gd name="T58" fmla="*/ 60 w 110"/>
              <a:gd name="T59" fmla="*/ 9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10" h="123">
                <a:moveTo>
                  <a:pt x="55" y="41"/>
                </a:moveTo>
                <a:cubicBezTo>
                  <a:pt x="75" y="31"/>
                  <a:pt x="75" y="31"/>
                  <a:pt x="75" y="31"/>
                </a:cubicBezTo>
                <a:cubicBezTo>
                  <a:pt x="99" y="86"/>
                  <a:pt x="99" y="86"/>
                  <a:pt x="99" y="86"/>
                </a:cubicBezTo>
                <a:cubicBezTo>
                  <a:pt x="97" y="88"/>
                  <a:pt x="97" y="88"/>
                  <a:pt x="97" y="88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94" y="99"/>
                  <a:pt x="94" y="99"/>
                  <a:pt x="94" y="99"/>
                </a:cubicBezTo>
                <a:cubicBezTo>
                  <a:pt x="90" y="91"/>
                  <a:pt x="90" y="91"/>
                  <a:pt x="90" y="91"/>
                </a:cubicBezTo>
                <a:cubicBezTo>
                  <a:pt x="87" y="93"/>
                  <a:pt x="87" y="93"/>
                  <a:pt x="87" y="93"/>
                </a:cubicBezTo>
                <a:cubicBezTo>
                  <a:pt x="55" y="41"/>
                  <a:pt x="55" y="41"/>
                  <a:pt x="55" y="41"/>
                </a:cubicBezTo>
                <a:close/>
                <a:moveTo>
                  <a:pt x="0" y="108"/>
                </a:moveTo>
                <a:cubicBezTo>
                  <a:pt x="3" y="115"/>
                  <a:pt x="3" y="115"/>
                  <a:pt x="3" y="115"/>
                </a:cubicBezTo>
                <a:cubicBezTo>
                  <a:pt x="31" y="105"/>
                  <a:pt x="31" y="105"/>
                  <a:pt x="31" y="105"/>
                </a:cubicBezTo>
                <a:cubicBezTo>
                  <a:pt x="23" y="112"/>
                  <a:pt x="19" y="119"/>
                  <a:pt x="30" y="121"/>
                </a:cubicBezTo>
                <a:cubicBezTo>
                  <a:pt x="44" y="123"/>
                  <a:pt x="110" y="105"/>
                  <a:pt x="110" y="105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8" y="98"/>
                  <a:pt x="49" y="115"/>
                  <a:pt x="36" y="113"/>
                </a:cubicBezTo>
                <a:cubicBezTo>
                  <a:pt x="33" y="112"/>
                  <a:pt x="55" y="96"/>
                  <a:pt x="55" y="96"/>
                </a:cubicBezTo>
                <a:cubicBezTo>
                  <a:pt x="52" y="89"/>
                  <a:pt x="52" y="89"/>
                  <a:pt x="52" y="89"/>
                </a:cubicBezTo>
                <a:cubicBezTo>
                  <a:pt x="0" y="108"/>
                  <a:pt x="0" y="108"/>
                  <a:pt x="0" y="108"/>
                </a:cubicBezTo>
                <a:close/>
                <a:moveTo>
                  <a:pt x="60" y="9"/>
                </a:moveTo>
                <a:cubicBezTo>
                  <a:pt x="48" y="0"/>
                  <a:pt x="40" y="12"/>
                  <a:pt x="53" y="36"/>
                </a:cubicBezTo>
                <a:cubicBezTo>
                  <a:pt x="72" y="26"/>
                  <a:pt x="72" y="26"/>
                  <a:pt x="72" y="26"/>
                </a:cubicBezTo>
                <a:cubicBezTo>
                  <a:pt x="70" y="21"/>
                  <a:pt x="68" y="18"/>
                  <a:pt x="66" y="15"/>
                </a:cubicBezTo>
                <a:cubicBezTo>
                  <a:pt x="71" y="12"/>
                  <a:pt x="71" y="12"/>
                  <a:pt x="71" y="12"/>
                </a:cubicBezTo>
                <a:cubicBezTo>
                  <a:pt x="86" y="51"/>
                  <a:pt x="86" y="51"/>
                  <a:pt x="86" y="51"/>
                </a:cubicBezTo>
                <a:cubicBezTo>
                  <a:pt x="93" y="48"/>
                  <a:pt x="93" y="48"/>
                  <a:pt x="93" y="48"/>
                </a:cubicBezTo>
                <a:cubicBezTo>
                  <a:pt x="77" y="5"/>
                  <a:pt x="77" y="5"/>
                  <a:pt x="77" y="5"/>
                </a:cubicBezTo>
                <a:cubicBezTo>
                  <a:pt x="75" y="2"/>
                  <a:pt x="75" y="2"/>
                  <a:pt x="75" y="2"/>
                </a:cubicBezTo>
                <a:cubicBezTo>
                  <a:pt x="72" y="3"/>
                  <a:pt x="72" y="3"/>
                  <a:pt x="72" y="3"/>
                </a:cubicBezTo>
                <a:lnTo>
                  <a:pt x="60" y="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E93F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33"/>
          <p:cNvSpPr txBox="1"/>
          <p:nvPr/>
        </p:nvSpPr>
        <p:spPr>
          <a:xfrm>
            <a:off x="6290996" y="1547783"/>
            <a:ext cx="4076056" cy="11798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 defTabSz="1218565">
              <a:lnSpc>
                <a:spcPts val="1600"/>
              </a:lnSpc>
              <a:defRPr sz="1255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  <a:lvl2pPr marL="609600" defTabSz="1218565">
              <a:defRPr sz="2400"/>
            </a:lvl2pPr>
            <a:lvl3pPr marL="1219200" defTabSz="1218565">
              <a:defRPr sz="2400"/>
            </a:lvl3pPr>
            <a:lvl4pPr marL="1828800" defTabSz="1218565">
              <a:defRPr sz="2400"/>
            </a:lvl4pPr>
            <a:lvl5pPr marL="2438400" defTabSz="1218565">
              <a:defRPr sz="2400"/>
            </a:lvl5pPr>
            <a:lvl6pPr marL="3048000" defTabSz="1218565">
              <a:defRPr sz="2400"/>
            </a:lvl6pPr>
            <a:lvl7pPr marL="3657600" defTabSz="1218565">
              <a:defRPr sz="2400"/>
            </a:lvl7pPr>
            <a:lvl8pPr marL="4267200" defTabSz="1218565">
              <a:defRPr sz="2400"/>
            </a:lvl8pPr>
            <a:lvl9pPr marL="4876800" defTabSz="1218565">
              <a:defRPr sz="2400"/>
            </a:lvl9pPr>
          </a:lstStyle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Bugzilla是Mozilla公司提供的一款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免费的软件缺陷管理工具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。Bugzilla能够建立一个完整的缺陷跟踪体系，包括缺陷跟踪、记录、缺陷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报告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、解决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情况等。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9"/>
          <p:cNvSpPr txBox="1"/>
          <p:nvPr/>
        </p:nvSpPr>
        <p:spPr>
          <a:xfrm>
            <a:off x="6302445" y="1125031"/>
            <a:ext cx="1981477" cy="3282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8565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8565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8565">
              <a:defRPr sz="2400"/>
            </a:lvl3pPr>
            <a:lvl4pPr marL="1828800" defTabSz="1218565">
              <a:defRPr sz="2400"/>
            </a:lvl4pPr>
            <a:lvl5pPr marL="2438400" defTabSz="1218565">
              <a:defRPr sz="2400"/>
            </a:lvl5pPr>
            <a:lvl6pPr marL="3048000" defTabSz="1218565">
              <a:defRPr sz="2400"/>
            </a:lvl6pPr>
            <a:lvl7pPr marL="3657600" defTabSz="1218565">
              <a:defRPr sz="2400"/>
            </a:lvl7pPr>
            <a:lvl8pPr marL="4267200" defTabSz="1218565">
              <a:defRPr sz="2400"/>
            </a:lvl8pPr>
            <a:lvl9pPr marL="4876800" defTabSz="1218565">
              <a:defRPr sz="2400"/>
            </a:lvl9pPr>
          </a:lstStyle>
          <a:p>
            <a:pPr lvl="1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Bugzilla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33"/>
          <p:cNvSpPr txBox="1"/>
          <p:nvPr/>
        </p:nvSpPr>
        <p:spPr>
          <a:xfrm>
            <a:off x="6302445" y="3289146"/>
            <a:ext cx="4076056" cy="11798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 defTabSz="1218565">
              <a:lnSpc>
                <a:spcPts val="1600"/>
              </a:lnSpc>
              <a:defRPr sz="1255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  <a:lvl2pPr marL="609600" defTabSz="1218565">
              <a:defRPr sz="2400"/>
            </a:lvl2pPr>
            <a:lvl3pPr marL="1219200" defTabSz="1218565">
              <a:defRPr sz="2400"/>
            </a:lvl3pPr>
            <a:lvl4pPr marL="1828800" defTabSz="1218565">
              <a:defRPr sz="2400"/>
            </a:lvl4pPr>
            <a:lvl5pPr marL="2438400" defTabSz="1218565">
              <a:defRPr sz="2400"/>
            </a:lvl5pPr>
            <a:lvl6pPr marL="3048000" defTabSz="1218565">
              <a:defRPr sz="2400"/>
            </a:lvl6pPr>
            <a:lvl7pPr marL="3657600" defTabSz="1218565">
              <a:defRPr sz="2400"/>
            </a:lvl7pPr>
            <a:lvl8pPr marL="4267200" defTabSz="1218565">
              <a:defRPr sz="2400"/>
            </a:lvl8pPr>
            <a:lvl9pPr marL="4876800" defTabSz="1218565">
              <a:defRPr sz="2400"/>
            </a:lvl9pPr>
          </a:lstStyle>
          <a:p>
            <a:pPr lvl="0" algn="just">
              <a:lnSpc>
                <a:spcPct val="120000"/>
              </a:lnSpc>
            </a:pPr>
            <a:r>
              <a:rPr lang="zh-CN" altLang="en-US" sz="16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禅</a:t>
            </a: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道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集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产品管理、项目管理、质量管理、缺陷管理、文档管理、组织管理和事务管理于一体，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是一款功能完备的项目管理软件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，完美地覆盖了项目管理的核心流程。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6313894" y="2866394"/>
            <a:ext cx="1981477" cy="3282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8565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8565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8565">
              <a:defRPr sz="2400"/>
            </a:lvl3pPr>
            <a:lvl4pPr marL="1828800" defTabSz="1218565">
              <a:defRPr sz="2400"/>
            </a:lvl4pPr>
            <a:lvl5pPr marL="2438400" defTabSz="1218565">
              <a:defRPr sz="2400"/>
            </a:lvl5pPr>
            <a:lvl6pPr marL="3048000" defTabSz="1218565">
              <a:defRPr sz="2400"/>
            </a:lvl6pPr>
            <a:lvl7pPr marL="3657600" defTabSz="1218565">
              <a:defRPr sz="2400"/>
            </a:lvl7pPr>
            <a:lvl8pPr marL="4267200" defTabSz="1218565">
              <a:defRPr sz="2400"/>
            </a:lvl8pPr>
            <a:lvl9pPr marL="4876800" defTabSz="1218565">
              <a:defRPr sz="2400"/>
            </a:lvl9pPr>
          </a:lstStyle>
          <a:p>
            <a:pPr lvl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2.禅道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33"/>
          <p:cNvSpPr txBox="1"/>
          <p:nvPr/>
        </p:nvSpPr>
        <p:spPr>
          <a:xfrm>
            <a:off x="6313894" y="4987457"/>
            <a:ext cx="4076056" cy="14744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 defTabSz="1218565">
              <a:lnSpc>
                <a:spcPts val="1600"/>
              </a:lnSpc>
              <a:defRPr sz="1255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  <a:lvl2pPr marL="609600" defTabSz="1218565">
              <a:defRPr sz="2400"/>
            </a:lvl2pPr>
            <a:lvl3pPr marL="1219200" defTabSz="1218565">
              <a:defRPr sz="2400"/>
            </a:lvl3pPr>
            <a:lvl4pPr marL="1828800" defTabSz="1218565">
              <a:defRPr sz="2400"/>
            </a:lvl4pPr>
            <a:lvl5pPr marL="2438400" defTabSz="1218565">
              <a:defRPr sz="2400"/>
            </a:lvl5pPr>
            <a:lvl6pPr marL="3048000" defTabSz="1218565">
              <a:defRPr sz="2400"/>
            </a:lvl6pPr>
            <a:lvl7pPr marL="3657600" defTabSz="1218565">
              <a:defRPr sz="2400"/>
            </a:lvl7pPr>
            <a:lvl8pPr marL="4267200" defTabSz="1218565">
              <a:defRPr sz="2400"/>
            </a:lvl8pPr>
            <a:lvl9pPr marL="4876800" defTabSz="1218565">
              <a:defRPr sz="2400"/>
            </a:lvl9pPr>
          </a:lstStyle>
          <a:p>
            <a:pPr lvl="0" algn="just">
              <a:lnSpc>
                <a:spcPct val="120000"/>
              </a:lnSpc>
            </a:pPr>
            <a:r>
              <a:rPr lang="zh-CN" altLang="en-US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</a:t>
            </a:r>
            <a:r>
              <a:rPr lang="en-US" altLang="zh-CN" sz="16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ira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Atlassian公司开发的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项目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与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事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务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跟踪工具，被广泛用于缺陷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跟踪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、用户服务、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需求收集、流程审批、任务跟踪、项目跟踪和敏捷管理等工作领域。是目前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比较流行的基于Java架构的管理工具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6325343" y="4564705"/>
            <a:ext cx="1981477" cy="3282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8565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8565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8565">
              <a:defRPr sz="2400"/>
            </a:lvl3pPr>
            <a:lvl4pPr marL="1828800" defTabSz="1218565">
              <a:defRPr sz="2400"/>
            </a:lvl4pPr>
            <a:lvl5pPr marL="2438400" defTabSz="1218565">
              <a:defRPr sz="2400"/>
            </a:lvl5pPr>
            <a:lvl6pPr marL="3048000" defTabSz="1218565">
              <a:defRPr sz="2400"/>
            </a:lvl6pPr>
            <a:lvl7pPr marL="3657600" defTabSz="1218565">
              <a:defRPr sz="2400"/>
            </a:lvl7pPr>
            <a:lvl8pPr marL="4267200" defTabSz="1218565">
              <a:defRPr sz="2400"/>
            </a:lvl8pPr>
            <a:lvl9pPr marL="4876800" defTabSz="1218565">
              <a:defRPr sz="2400"/>
            </a:lvl9pPr>
          </a:lstStyle>
          <a:p>
            <a:pPr lvl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</a:t>
            </a:r>
            <a:r>
              <a:rPr lang="en-US" altLang="zh-CN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ira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1055370" y="2898775"/>
            <a:ext cx="2356485" cy="8686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8565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8565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8565">
              <a:defRPr sz="2400"/>
            </a:lvl3pPr>
            <a:lvl4pPr marL="1828800" defTabSz="1218565">
              <a:defRPr sz="2400"/>
            </a:lvl4pPr>
            <a:lvl5pPr marL="2438400" defTabSz="1218565">
              <a:defRPr sz="2400"/>
            </a:lvl5pPr>
            <a:lvl6pPr marL="3048000" defTabSz="1218565">
              <a:defRPr sz="2400"/>
            </a:lvl6pPr>
            <a:lvl7pPr marL="3657600" defTabSz="1218565">
              <a:defRPr sz="2400"/>
            </a:lvl7pPr>
            <a:lvl8pPr marL="4267200" defTabSz="1218565">
              <a:defRPr sz="2400"/>
            </a:lvl8pPr>
            <a:lvl9pPr marL="4876800" defTabSz="1218565">
              <a:defRPr sz="2400"/>
            </a:lvl9pPr>
          </a:lstStyle>
          <a:p>
            <a:pPr lvl="1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个常用的软件缺陷管理工具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ags/tag1.xml><?xml version="1.0" encoding="utf-8"?>
<p:tagLst xmlns:p="http://schemas.openxmlformats.org/presentationml/2006/main">
  <p:tag name="TABLE_ENDDRAG_ORIGIN_RECT" val="528*178"/>
  <p:tag name="TABLE_ENDDRAG_RECT" val="144*322*528*178"/>
</p:tagLst>
</file>

<file path=ppt/tags/tag2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3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4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5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6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7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8.xml><?xml version="1.0" encoding="utf-8"?>
<p:tagLst xmlns:p="http://schemas.openxmlformats.org/presentationml/2006/main">
  <p:tag name="MH" val="20170719143502"/>
  <p:tag name="MH_LIBRARY" val="GRAPHIC"/>
  <p:tag name="MH_TYPE" val="SubTitle"/>
  <p:tag name="MH_ORDER" val="1"/>
</p:tagLst>
</file>

<file path=ppt/tags/tag9.xml><?xml version="1.0" encoding="utf-8"?>
<p:tagLst xmlns:p="http://schemas.openxmlformats.org/presentationml/2006/main">
  <p:tag name="MH" val="20170719143502"/>
  <p:tag name="MH_LIBRARY" val="GRAPHIC"/>
  <p:tag name="MH_TYPE" val="Other"/>
  <p:tag name="MH_ORDER" val="1"/>
</p:tagLst>
</file>

<file path=ppt/tags/tag10.xml><?xml version="1.0" encoding="utf-8"?>
<p:tagLst xmlns:p="http://schemas.openxmlformats.org/presentationml/2006/main">
  <p:tag name="MH" val="20170719143502"/>
  <p:tag name="MH_LIBRARY" val="GRAPHIC"/>
  <p:tag name="MH_TYPE" val="Text"/>
  <p:tag name="MH_ORDER" val="1"/>
</p:tagLst>
</file>

<file path=ppt/tags/tag11.xml><?xml version="1.0" encoding="utf-8"?>
<p:tagLst xmlns:p="http://schemas.openxmlformats.org/presentationml/2006/main">
  <p:tag name="MH" val="20170719143502"/>
  <p:tag name="MH_LIBRARY" val="GRAPHIC"/>
  <p:tag name="MH_TYPE" val="SubTitle"/>
  <p:tag name="MH_ORDER" val="2"/>
</p:tagLst>
</file>

<file path=ppt/tags/tag12.xml><?xml version="1.0" encoding="utf-8"?>
<p:tagLst xmlns:p="http://schemas.openxmlformats.org/presentationml/2006/main">
  <p:tag name="MH" val="20170719143502"/>
  <p:tag name="MH_LIBRARY" val="GRAPHIC"/>
  <p:tag name="MH_TYPE" val="Other"/>
  <p:tag name="MH_ORDER" val="2"/>
</p:tagLst>
</file>

<file path=ppt/tags/tag13.xml><?xml version="1.0" encoding="utf-8"?>
<p:tagLst xmlns:p="http://schemas.openxmlformats.org/presentationml/2006/main">
  <p:tag name="MH" val="20170719143502"/>
  <p:tag name="MH_LIBRARY" val="GRAPHIC"/>
  <p:tag name="MH_TYPE" val="Text"/>
  <p:tag name="MH_ORDER" val="2"/>
</p:tagLst>
</file>

<file path=ppt/tags/tag14.xml><?xml version="1.0" encoding="utf-8"?>
<p:tagLst xmlns:p="http://schemas.openxmlformats.org/presentationml/2006/main">
  <p:tag name="MH" val="20170719143502"/>
  <p:tag name="MH_LIBRARY" val="GRAPHIC"/>
  <p:tag name="MH_TYPE" val="SubTitle"/>
  <p:tag name="MH_ORDER" val="3"/>
</p:tagLst>
</file>

<file path=ppt/tags/tag15.xml><?xml version="1.0" encoding="utf-8"?>
<p:tagLst xmlns:p="http://schemas.openxmlformats.org/presentationml/2006/main">
  <p:tag name="MH" val="20170719143502"/>
  <p:tag name="MH_LIBRARY" val="GRAPHIC"/>
  <p:tag name="MH_TYPE" val="Other"/>
  <p:tag name="MH_ORDER" val="3"/>
</p:tagLst>
</file>

<file path=ppt/tags/tag16.xml><?xml version="1.0" encoding="utf-8"?>
<p:tagLst xmlns:p="http://schemas.openxmlformats.org/presentationml/2006/main">
  <p:tag name="MH" val="20170719143502"/>
  <p:tag name="MH_LIBRARY" val="GRAPHIC"/>
  <p:tag name="MH_TYPE" val="Text"/>
  <p:tag name="MH_ORDER" val="3"/>
</p:tagLst>
</file>

<file path=ppt/tags/tag17.xml><?xml version="1.0" encoding="utf-8"?>
<p:tagLst xmlns:p="http://schemas.openxmlformats.org/presentationml/2006/main">
  <p:tag name="MH" val="20170719143502"/>
  <p:tag name="MH_LIBRARY" val="GRAPHIC"/>
  <p:tag name="MH_TYPE" val="Title"/>
  <p:tag name="MH_ORDER" val="1"/>
</p:tagLst>
</file>

<file path=ppt/tags/tag18.xml><?xml version="1.0" encoding="utf-8"?>
<p:tagLst xmlns:p="http://schemas.openxmlformats.org/presentationml/2006/main">
  <p:tag name="PA" val="v3.2.0"/>
</p:tagLst>
</file>

<file path=ppt/tags/tag19.xml><?xml version="1.0" encoding="utf-8"?>
<p:tagLst xmlns:p="http://schemas.openxmlformats.org/presentationml/2006/main">
  <p:tag name="PA" val="v3.2.0"/>
</p:tagLst>
</file>

<file path=ppt/tags/tag20.xml><?xml version="1.0" encoding="utf-8"?>
<p:tagLst xmlns:p="http://schemas.openxmlformats.org/presentationml/2006/main">
  <p:tag name="PA" val="v3.2.0"/>
</p:tagLst>
</file>

<file path=ppt/tags/tag21.xml><?xml version="1.0" encoding="utf-8"?>
<p:tagLst xmlns:p="http://schemas.openxmlformats.org/presentationml/2006/main">
  <p:tag name="PA" val="v3.2.0"/>
</p:tagLst>
</file>

<file path=ppt/tags/tag22.xml><?xml version="1.0" encoding="utf-8"?>
<p:tagLst xmlns:p="http://schemas.openxmlformats.org/presentationml/2006/main">
  <p:tag name="PA" val="v3.2.0"/>
</p:tagLst>
</file>

<file path=ppt/tags/tag23.xml><?xml version="1.0" encoding="utf-8"?>
<p:tagLst xmlns:p="http://schemas.openxmlformats.org/presentationml/2006/main">
  <p:tag name="ISPRING_RESOURCE_PATHS_HASH_PRESENTER" val="417f8e4a56fc57c2e92e6fdc581ab83ee55365e"/>
  <p:tag name="KSO_WPP_MARK_KEY" val="f71d5144-0573-45f9-bb21-9102466a32de"/>
  <p:tag name="COMMONDATA" val="eyJoZGlkIjoiY2M1MmI4Y2U5ZGU3ODg0MGFlYjQ5MWViZmIzYjVhMDEifQ=="/>
  <p:tag name="resource_record_key" val="{&quot;13&quot;:[4563120]}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2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5DA2"/>
      </a:accent1>
      <a:accent2>
        <a:srgbClr val="C4C7CB"/>
      </a:accent2>
      <a:accent3>
        <a:srgbClr val="7F7F7F"/>
      </a:accent3>
      <a:accent4>
        <a:srgbClr val="7F7F7F"/>
      </a:accent4>
      <a:accent5>
        <a:srgbClr val="7F7F7F"/>
      </a:accent5>
      <a:accent6>
        <a:srgbClr val="7F7F7F"/>
      </a:accent6>
      <a:hlink>
        <a:srgbClr val="17365D"/>
      </a:hlink>
      <a:folHlink>
        <a:srgbClr val="548DD4"/>
      </a:folHlink>
    </a:clrScheme>
    <a:fontScheme name="ud0ofpxa">
      <a:majorFont>
        <a:latin typeface="字魂105号-简雅黑"/>
        <a:ea typeface="字魂105号-简雅黑"/>
        <a:cs typeface=""/>
      </a:majorFont>
      <a:minorFont>
        <a:latin typeface="字魂105号-简雅黑"/>
        <a:ea typeface="字魂105号-简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5940</Words>
  <Application>WPS 演示</Application>
  <PresentationFormat>自定义</PresentationFormat>
  <Paragraphs>531</Paragraphs>
  <Slides>41</Slides>
  <Notes>85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41</vt:i4>
      </vt:variant>
    </vt:vector>
  </HeadingPairs>
  <TitlesOfParts>
    <vt:vector size="72" baseType="lpstr">
      <vt:lpstr>Arial</vt:lpstr>
      <vt:lpstr>宋体</vt:lpstr>
      <vt:lpstr>Wingdings</vt:lpstr>
      <vt:lpstr>微软雅黑</vt:lpstr>
      <vt:lpstr>思源黑体 CN Medium</vt:lpstr>
      <vt:lpstr>黑体</vt:lpstr>
      <vt:lpstr>字魂58号-创中黑</vt:lpstr>
      <vt:lpstr>Source Han Sans K Bold</vt:lpstr>
      <vt:lpstr>Calibri</vt:lpstr>
      <vt:lpstr>雅黑</vt:lpstr>
      <vt:lpstr>Yu Gothic UI Semibold</vt:lpstr>
      <vt:lpstr>字魂105号-简雅黑</vt:lpstr>
      <vt:lpstr>Arial Unicode MS</vt:lpstr>
      <vt:lpstr>U.S. 101</vt:lpstr>
      <vt:lpstr>Roboto</vt:lpstr>
      <vt:lpstr>Open Sans Light</vt:lpstr>
      <vt:lpstr>Segoe Print</vt:lpstr>
      <vt:lpstr>Times New Roman</vt:lpstr>
      <vt:lpstr>Open Sans</vt:lpstr>
      <vt:lpstr>Open Sans</vt:lpstr>
      <vt:lpstr>Wingdings</vt:lpstr>
      <vt:lpstr>思源黑体 CN Regular</vt:lpstr>
      <vt:lpstr>STIXGeneral-Bold</vt:lpstr>
      <vt:lpstr>Oxygen</vt:lpstr>
      <vt:lpstr>微软雅黑 Light</vt:lpstr>
      <vt:lpstr>Arial</vt:lpstr>
      <vt:lpstr>Aller Light</vt:lpstr>
      <vt:lpstr>等线</vt:lpstr>
      <vt:lpstr>Lato Light</vt:lpstr>
      <vt:lpstr>webwppDefTheme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蓝白商务述职报告工作总结ppt模板</dc:title>
  <dc:creator>常董</dc:creator>
  <cp:lastModifiedBy>坚坚</cp:lastModifiedBy>
  <cp:revision>1370</cp:revision>
  <dcterms:created xsi:type="dcterms:W3CDTF">2020-09-03T07:01:00Z</dcterms:created>
  <dcterms:modified xsi:type="dcterms:W3CDTF">2025-07-24T14:19:21Z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  <property fmtid="{D5CDD505-2E9C-101B-9397-08002B2CF9AE}" pid="3" name="ICV">
    <vt:lpwstr>B8319CFD1C024BB4AF8896C7C0C639AC_13</vt:lpwstr>
  </property>
</Properties>
</file>