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</p:sldMasterIdLst>
  <p:notesMasterIdLst>
    <p:notesMasterId r:id="rId5"/>
  </p:notesMasterIdLst>
  <p:handoutMasterIdLst>
    <p:handoutMasterId r:id="rId25"/>
  </p:handoutMasterIdLst>
  <p:sldIdLst>
    <p:sldId id="325" r:id="rId4"/>
    <p:sldId id="768" r:id="rId6"/>
    <p:sldId id="1194" r:id="rId7"/>
    <p:sldId id="1196" r:id="rId8"/>
    <p:sldId id="328" r:id="rId9"/>
    <p:sldId id="926" r:id="rId10"/>
    <p:sldId id="928" r:id="rId11"/>
    <p:sldId id="1195" r:id="rId12"/>
    <p:sldId id="1170" r:id="rId13"/>
    <p:sldId id="1171" r:id="rId14"/>
    <p:sldId id="1172" r:id="rId15"/>
    <p:sldId id="1190" r:id="rId16"/>
    <p:sldId id="967" r:id="rId17"/>
    <p:sldId id="1181" r:id="rId18"/>
    <p:sldId id="962" r:id="rId19"/>
    <p:sldId id="1191" r:id="rId20"/>
    <p:sldId id="1192" r:id="rId21"/>
    <p:sldId id="1193" r:id="rId22"/>
    <p:sldId id="338" r:id="rId23"/>
    <p:sldId id="326" r:id="rId24"/>
  </p:sldIdLst>
  <p:sldSz cx="12190095" cy="6859270"/>
  <p:notesSz cx="6858000" cy="9144000"/>
  <p:custDataLst>
    <p:tags r:id="rId30"/>
  </p:custDataLst>
  <p:defaultTextStyle>
    <a:defPPr>
      <a:defRPr lang="zh-CN"/>
    </a:defPPr>
    <a:lvl1pPr marL="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28" userDrawn="1">
          <p15:clr>
            <a:srgbClr val="A4A3A4"/>
          </p15:clr>
        </p15:guide>
        <p15:guide id="2" pos="619" userDrawn="1">
          <p15:clr>
            <a:srgbClr val="A4A3A4"/>
          </p15:clr>
        </p15:guide>
        <p15:guide id="3" pos="724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孟方思" initials="mfs" lastIdx="1" clrIdx="0"/>
  <p:cmAuthor id="2" name="LD" initials="L" lastIdx="2" clrIdx="1"/>
  <p:cmAuthor id="3" name="Lv0593" initials="L" lastIdx="15" clrIdx="2"/>
  <p:cmAuthor id="4" name="Administrator" initials="A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1369B2"/>
    <a:srgbClr val="FF0000"/>
    <a:srgbClr val="FAFAFA"/>
    <a:srgbClr val="F2F2F2"/>
    <a:srgbClr val="006BBC"/>
    <a:srgbClr val="0075CC"/>
    <a:srgbClr val="008DF6"/>
    <a:srgbClr val="005DA2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90" autoAdjust="0"/>
    <p:restoredTop sz="94590" autoAdjust="0"/>
  </p:normalViewPr>
  <p:slideViewPr>
    <p:cSldViewPr showGuides="1">
      <p:cViewPr varScale="1">
        <p:scale>
          <a:sx n="92" d="100"/>
          <a:sy n="92" d="100"/>
        </p:scale>
        <p:origin x="120" y="210"/>
      </p:cViewPr>
      <p:guideLst>
        <p:guide orient="horz" pos="2328"/>
        <p:guide pos="619"/>
        <p:guide pos="72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96"/>
      </p:cViewPr>
      <p:guideLst>
        <p:guide orient="horz" pos="3103"/>
        <p:guide pos="2202"/>
      </p:guideLst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0" Type="http://schemas.openxmlformats.org/officeDocument/2006/relationships/tags" Target="tags/tag20.xml"/><Relationship Id="rId3" Type="http://schemas.openxmlformats.org/officeDocument/2006/relationships/slideMaster" Target="slideMasters/slideMaster2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777" y="2309308"/>
            <a:ext cx="10850541" cy="899333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820" y="3566185"/>
            <a:ext cx="10850454" cy="801518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5365" indent="0" algn="ctr">
              <a:buNone/>
              <a:defRPr sz="1600"/>
            </a:lvl6pPr>
            <a:lvl7pPr marL="2742565" indent="0" algn="ctr">
              <a:buNone/>
              <a:defRPr sz="1600"/>
            </a:lvl7pPr>
            <a:lvl8pPr marL="3199765" indent="0" algn="ctr">
              <a:buNone/>
              <a:defRPr sz="1600"/>
            </a:lvl8pPr>
            <a:lvl9pPr marL="3656965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777" y="581333"/>
            <a:ext cx="10850541" cy="64812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820" y="1508404"/>
            <a:ext cx="10850454" cy="4750044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9974" y="727845"/>
            <a:ext cx="3931306" cy="1115266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5137617" y="727845"/>
            <a:ext cx="6171235" cy="5404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39974" y="2240060"/>
            <a:ext cx="3931306" cy="3892636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765" indent="0">
              <a:buNone/>
              <a:defRPr sz="1000"/>
            </a:lvl8pPr>
            <a:lvl9pPr marL="3656965" indent="0">
              <a:buNone/>
              <a:defRPr sz="1000"/>
            </a:lvl9pPr>
          </a:lstStyle>
          <a:p>
            <a:pPr lvl="0"/>
            <a:r>
              <a:rPr lang="zh-CN" altLang="en-US"/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>
              <a:sym typeface="+mn-ea"/>
            </a:endParaRPr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9820" y="5606183"/>
            <a:ext cx="10850454" cy="558268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 hasCustomPrompt="1"/>
          </p:nvPr>
        </p:nvSpPr>
        <p:spPr>
          <a:xfrm>
            <a:off x="669820" y="641469"/>
            <a:ext cx="10850454" cy="4556969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4539" cy="686943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22" y="565255"/>
            <a:ext cx="5399196" cy="57287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6787" y="565255"/>
            <a:ext cx="5399196" cy="57287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777" y="623706"/>
            <a:ext cx="10850541" cy="899333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 userDrawn="1"/>
        </p:nvGrpSpPr>
        <p:grpSpPr>
          <a:xfrm>
            <a:off x="0" y="2205794"/>
            <a:ext cx="12190413" cy="2413577"/>
            <a:chOff x="170694" y="178255"/>
            <a:chExt cx="3936004" cy="779007"/>
          </a:xfrm>
        </p:grpSpPr>
        <p:sp>
          <p:nvSpPr>
            <p:cNvPr id="44" name="等腰三角形 43"/>
            <p:cNvSpPr/>
            <p:nvPr/>
          </p:nvSpPr>
          <p:spPr>
            <a:xfrm>
              <a:off x="1270819" y="178255"/>
              <a:ext cx="355284" cy="35651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170694" y="600746"/>
              <a:ext cx="355284" cy="35651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48666" y="178257"/>
              <a:ext cx="1100951" cy="779005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19911" y="284178"/>
              <a:ext cx="650908" cy="55357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endParaRPr lang="zh-CN" altLang="en-US" sz="107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 userDrawn="1"/>
        </p:nvGrpSpPr>
        <p:grpSpPr>
          <a:xfrm>
            <a:off x="8484731" y="1700153"/>
            <a:ext cx="575989" cy="577246"/>
            <a:chOff x="6084168" y="1274820"/>
            <a:chExt cx="432048" cy="432834"/>
          </a:xfrm>
        </p:grpSpPr>
        <p:sp>
          <p:nvSpPr>
            <p:cNvPr id="14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6756764" y="1700678"/>
            <a:ext cx="575989" cy="576197"/>
            <a:chOff x="4788024" y="1275213"/>
            <a:chExt cx="432048" cy="432048"/>
          </a:xfrm>
        </p:grpSpPr>
        <p:sp>
          <p:nvSpPr>
            <p:cNvPr id="17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 userDrawn="1"/>
        </p:nvGrpSpPr>
        <p:grpSpPr>
          <a:xfrm>
            <a:off x="7620748" y="1700153"/>
            <a:ext cx="577036" cy="577246"/>
            <a:chOff x="5436096" y="1274820"/>
            <a:chExt cx="432833" cy="432834"/>
          </a:xfrm>
        </p:grpSpPr>
        <p:sp>
          <p:nvSpPr>
            <p:cNvPr id="25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 userDrawn="1"/>
        </p:nvGrpSpPr>
        <p:grpSpPr>
          <a:xfrm>
            <a:off x="5028797" y="1700153"/>
            <a:ext cx="577036" cy="577246"/>
            <a:chOff x="3491880" y="1274820"/>
            <a:chExt cx="432833" cy="432834"/>
          </a:xfrm>
        </p:grpSpPr>
        <p:sp>
          <p:nvSpPr>
            <p:cNvPr id="11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5892781" y="1700153"/>
            <a:ext cx="577036" cy="577246"/>
            <a:chOff x="4139952" y="1274820"/>
            <a:chExt cx="432833" cy="432834"/>
          </a:xfrm>
        </p:grpSpPr>
        <p:sp>
          <p:nvSpPr>
            <p:cNvPr id="24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1007304" y="834057"/>
            <a:ext cx="104638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"/>
          <p:cNvGrpSpPr/>
          <p:nvPr userDrawn="1"/>
        </p:nvGrpSpPr>
        <p:grpSpPr bwMode="auto">
          <a:xfrm>
            <a:off x="431315" y="390618"/>
            <a:ext cx="520428" cy="274702"/>
            <a:chOff x="0" y="0"/>
            <a:chExt cx="1041399" cy="549275"/>
          </a:xfrm>
        </p:grpSpPr>
        <p:sp>
          <p:nvSpPr>
            <p:cNvPr id="13" name="Freeform 16"/>
            <p:cNvSpPr/>
            <p:nvPr/>
          </p:nvSpPr>
          <p:spPr bwMode="auto">
            <a:xfrm>
              <a:off x="0" y="0"/>
              <a:ext cx="361950" cy="549275"/>
            </a:xfrm>
            <a:custGeom>
              <a:avLst/>
              <a:gdLst>
                <a:gd name="T0" fmla="*/ 4 w 400"/>
                <a:gd name="T1" fmla="*/ 92 h 608"/>
                <a:gd name="T2" fmla="*/ 96 w 400"/>
                <a:gd name="T3" fmla="*/ 0 h 608"/>
                <a:gd name="T4" fmla="*/ 400 w 400"/>
                <a:gd name="T5" fmla="*/ 304 h 608"/>
                <a:gd name="T6" fmla="*/ 96 w 400"/>
                <a:gd name="T7" fmla="*/ 608 h 608"/>
                <a:gd name="T8" fmla="*/ 0 w 400"/>
                <a:gd name="T9" fmla="*/ 512 h 608"/>
                <a:gd name="T10" fmla="*/ 212 w 400"/>
                <a:gd name="T11" fmla="*/ 300 h 608"/>
                <a:gd name="T12" fmla="*/ 4 w 400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0" h="608">
                  <a:moveTo>
                    <a:pt x="4" y="92"/>
                  </a:moveTo>
                  <a:lnTo>
                    <a:pt x="96" y="0"/>
                  </a:lnTo>
                  <a:lnTo>
                    <a:pt x="400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3381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6 w 399"/>
                <a:gd name="T3" fmla="*/ 0 h 608"/>
                <a:gd name="T4" fmla="*/ 399 w 399"/>
                <a:gd name="T5" fmla="*/ 304 h 608"/>
                <a:gd name="T6" fmla="*/ 96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6" y="0"/>
                  </a:lnTo>
                  <a:lnTo>
                    <a:pt x="399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399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810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5 w 399"/>
                <a:gd name="T3" fmla="*/ 0 h 608"/>
                <a:gd name="T4" fmla="*/ 399 w 399"/>
                <a:gd name="T5" fmla="*/ 304 h 608"/>
                <a:gd name="T6" fmla="*/ 95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5" y="0"/>
                  </a:lnTo>
                  <a:lnTo>
                    <a:pt x="399" y="304"/>
                  </a:lnTo>
                  <a:lnTo>
                    <a:pt x="95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" name="矩形 5"/>
          <p:cNvSpPr/>
          <p:nvPr userDrawn="1"/>
        </p:nvSpPr>
        <p:spPr>
          <a:xfrm>
            <a:off x="0" y="6794447"/>
            <a:ext cx="10631710" cy="84639"/>
          </a:xfrm>
          <a:prstGeom prst="rect">
            <a:avLst/>
          </a:prstGeom>
          <a:solidFill>
            <a:srgbClr val="1369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 userDrawn="1"/>
        </p:nvSpPr>
        <p:spPr>
          <a:xfrm>
            <a:off x="10703717" y="6794446"/>
            <a:ext cx="1486695" cy="8463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7922"/>
            <a:ext cx="10361851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7600" indent="0">
              <a:buNone/>
              <a:defRPr sz="2100" b="1"/>
            </a:lvl7pPr>
            <a:lvl8pPr marL="4267200" indent="0">
              <a:buNone/>
              <a:defRPr sz="2100" b="1"/>
            </a:lvl8pPr>
            <a:lvl9pPr marL="4876800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2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7600" indent="0">
              <a:buNone/>
              <a:defRPr sz="2100" b="1"/>
            </a:lvl7pPr>
            <a:lvl8pPr marL="4267200" indent="0">
              <a:buNone/>
              <a:defRPr sz="2100" b="1"/>
            </a:lvl8pPr>
            <a:lvl9pPr marL="4876800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2" y="2175378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等腰三角形 7"/>
          <p:cNvSpPr/>
          <p:nvPr userDrawn="1"/>
        </p:nvSpPr>
        <p:spPr>
          <a:xfrm flipH="1" flipV="1">
            <a:off x="-767029" y="-29126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 flipH="1" flipV="1">
            <a:off x="1413539" y="0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 userDrawn="1"/>
        </p:nvSpPr>
        <p:spPr>
          <a:xfrm>
            <a:off x="6085438" y="4298493"/>
            <a:ext cx="5426766" cy="2559507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 userDrawn="1"/>
        </p:nvSpPr>
        <p:spPr>
          <a:xfrm>
            <a:off x="7741543" y="3609725"/>
            <a:ext cx="6887119" cy="3248275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2308773" y="3693670"/>
            <a:ext cx="7551038" cy="105497"/>
            <a:chOff x="2101845" y="3387257"/>
            <a:chExt cx="7551038" cy="10549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369489" y="3440005"/>
              <a:ext cx="7283394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2101845" y="3387257"/>
              <a:ext cx="105497" cy="1054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椭圆 1"/>
          <p:cNvSpPr/>
          <p:nvPr userDrawn="1"/>
        </p:nvSpPr>
        <p:spPr>
          <a:xfrm>
            <a:off x="9998623" y="3693670"/>
            <a:ext cx="105497" cy="10549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984634" y="1413103"/>
            <a:ext cx="101984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 userDrawn="1"/>
        </p:nvGrpSpPr>
        <p:grpSpPr>
          <a:xfrm>
            <a:off x="10607120" y="654595"/>
            <a:ext cx="575989" cy="577246"/>
            <a:chOff x="6084168" y="1274820"/>
            <a:chExt cx="432048" cy="432834"/>
          </a:xfrm>
        </p:grpSpPr>
        <p:sp>
          <p:nvSpPr>
            <p:cNvPr id="10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8879153" y="655120"/>
            <a:ext cx="575989" cy="576197"/>
            <a:chOff x="4788024" y="1275213"/>
            <a:chExt cx="432048" cy="432048"/>
          </a:xfrm>
        </p:grpSpPr>
        <p:sp>
          <p:nvSpPr>
            <p:cNvPr id="13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>
            <a:off x="9743137" y="654595"/>
            <a:ext cx="577036" cy="577246"/>
            <a:chOff x="5436096" y="1274820"/>
            <a:chExt cx="432833" cy="432834"/>
          </a:xfrm>
        </p:grpSpPr>
        <p:sp>
          <p:nvSpPr>
            <p:cNvPr id="16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 userDrawn="1"/>
        </p:nvGrpSpPr>
        <p:grpSpPr>
          <a:xfrm>
            <a:off x="7151187" y="654595"/>
            <a:ext cx="577036" cy="577246"/>
            <a:chOff x="3491880" y="1274820"/>
            <a:chExt cx="432833" cy="432834"/>
          </a:xfrm>
        </p:grpSpPr>
        <p:sp>
          <p:nvSpPr>
            <p:cNvPr id="19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 userDrawn="1"/>
        </p:nvGrpSpPr>
        <p:grpSpPr>
          <a:xfrm>
            <a:off x="8015170" y="654595"/>
            <a:ext cx="577036" cy="577246"/>
            <a:chOff x="4139952" y="1274820"/>
            <a:chExt cx="432833" cy="432834"/>
          </a:xfrm>
        </p:grpSpPr>
        <p:sp>
          <p:nvSpPr>
            <p:cNvPr id="22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40" name="等腰三角形 39"/>
          <p:cNvSpPr/>
          <p:nvPr userDrawn="1"/>
        </p:nvSpPr>
        <p:spPr>
          <a:xfrm>
            <a:off x="7741543" y="3609725"/>
            <a:ext cx="6887119" cy="3248275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 flipH="1" flipV="1">
            <a:off x="-766394" y="-28491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 userDrawn="1"/>
        </p:nvSpPr>
        <p:spPr>
          <a:xfrm flipH="1" flipV="1">
            <a:off x="1414174" y="635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>
            <a:off x="6086073" y="4299128"/>
            <a:ext cx="5426766" cy="2559507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2308773" y="3437345"/>
            <a:ext cx="7551038" cy="105497"/>
            <a:chOff x="2101845" y="3387257"/>
            <a:chExt cx="7551038" cy="10549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369489" y="3440005"/>
              <a:ext cx="7283394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2101845" y="3387257"/>
              <a:ext cx="105497" cy="1054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 userDrawn="1"/>
        </p:nvSpPr>
        <p:spPr>
          <a:xfrm>
            <a:off x="10011958" y="3437345"/>
            <a:ext cx="105497" cy="10549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寄语(1)"/>
          <p:cNvPicPr>
            <a:picLocks noChangeAspect="1"/>
          </p:cNvPicPr>
          <p:nvPr userDrawn="1"/>
        </p:nvPicPr>
        <p:blipFill>
          <a:blip r:embed="rId2"/>
          <a:srcRect l="114" t="60287" r="-114" b="572"/>
          <a:stretch>
            <a:fillRect/>
          </a:stretch>
        </p:blipFill>
        <p:spPr>
          <a:xfrm>
            <a:off x="2480310" y="2508250"/>
            <a:ext cx="7532370" cy="1657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605" y="6351009"/>
            <a:ext cx="2699578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5357" y="6351009"/>
            <a:ext cx="3959381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254" y="6351009"/>
            <a:ext cx="2699578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669777" y="581333"/>
            <a:ext cx="10850541" cy="64812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/>
          </p:nvPr>
        </p:nvSpPr>
        <p:spPr>
          <a:xfrm>
            <a:off x="669820" y="1508404"/>
            <a:ext cx="10850454" cy="4750044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6765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19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9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18"/>
          <p:cNvSpPr txBox="1"/>
          <p:nvPr/>
        </p:nvSpPr>
        <p:spPr>
          <a:xfrm>
            <a:off x="1725930" y="2673985"/>
            <a:ext cx="89776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smtClean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软件测试实战</a:t>
            </a:r>
            <a:r>
              <a:rPr lang="en-US" altLang="zh-CN" sz="3600" smtClean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——</a:t>
            </a:r>
            <a:r>
              <a:rPr lang="en-US" altLang="zh-CN" sz="3600" dirty="0" smtClean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“</a:t>
            </a:r>
            <a:r>
              <a:rPr lang="zh-CN" altLang="en-US" sz="3600" dirty="0" smtClean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疯狂大冒险</a:t>
            </a:r>
            <a:r>
              <a:rPr lang="en-US" altLang="zh-CN" sz="3600" dirty="0" smtClean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”</a:t>
            </a:r>
            <a:r>
              <a:rPr lang="zh-CN" altLang="en-US" sz="3600" dirty="0" smtClean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测试</a:t>
            </a:r>
            <a:endParaRPr lang="zh-CN" altLang="en-US" sz="3600" dirty="0" smtClean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 CN Medium" panose="020B0600000000000000" pitchFamily="34" charset="-122"/>
            </a:endParaRPr>
          </a:p>
        </p:txBody>
      </p:sp>
      <p:pic>
        <p:nvPicPr>
          <p:cNvPr id="1073742852" name="图片 5" descr="95421d9d062cb905818b90b915b0d0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" y="-26352"/>
            <a:ext cx="5269230" cy="12528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8326755" y="45720"/>
            <a:ext cx="4194810" cy="701040"/>
          </a:xfrm>
          <a:prstGeom prst="rect">
            <a:avLst/>
          </a:prstGeom>
        </p:spPr>
        <p:txBody>
          <a:bodyPr vert="horz" lIns="121917" tIns="60958" rIns="121917" bIns="60958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省课程思政示范课程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2998470" y="3933825"/>
          <a:ext cx="6717665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645"/>
                <a:gridCol w="5240020"/>
              </a:tblGrid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课名</a:t>
                      </a:r>
                      <a:endParaRPr lang="zh-CN" altLang="en-US" sz="24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1"/>
                        </a:gs>
                        <a:gs pos="0">
                          <a:schemeClr val="accent1"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软件测试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2"/>
                        </a:gs>
                        <a:gs pos="0">
                          <a:schemeClr val="accent2">
                            <a:lumMod val="25000"/>
                            <a:lumOff val="75000"/>
                          </a:schemeClr>
                        </a:gs>
                        <a:gs pos="100000">
                          <a:schemeClr val="accent2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专业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1"/>
                        </a:gs>
                        <a:gs pos="0">
                          <a:schemeClr val="accent1"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高职软件技术专业</a:t>
                      </a:r>
                      <a:endParaRPr lang="zh-CN" altLang="en-US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2"/>
                        </a:gs>
                        <a:gs pos="0">
                          <a:schemeClr val="accent2">
                            <a:lumMod val="25000"/>
                            <a:lumOff val="75000"/>
                          </a:schemeClr>
                        </a:gs>
                        <a:gs pos="100000">
                          <a:schemeClr val="accent2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年级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1"/>
                        </a:gs>
                        <a:gs pos="0">
                          <a:schemeClr val="accent1"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大二年级</a:t>
                      </a:r>
                      <a:endParaRPr lang="zh-CN" altLang="en-US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2"/>
                        </a:gs>
                        <a:gs pos="0">
                          <a:schemeClr val="accent2">
                            <a:lumMod val="25000"/>
                            <a:lumOff val="75000"/>
                          </a:schemeClr>
                        </a:gs>
                        <a:gs pos="100000">
                          <a:schemeClr val="accent2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教材版本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1"/>
                        </a:gs>
                        <a:gs pos="0">
                          <a:schemeClr val="accent1"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《软件测试》人民邮电出版社</a:t>
                      </a:r>
                      <a:endParaRPr lang="zh-CN" altLang="en-US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2"/>
                        </a:gs>
                        <a:gs pos="0">
                          <a:schemeClr val="accent2">
                            <a:lumMod val="25000"/>
                            <a:lumOff val="75000"/>
                          </a:schemeClr>
                        </a:gs>
                        <a:gs pos="100000">
                          <a:schemeClr val="accent2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主讲教师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1"/>
                        </a:gs>
                        <a:gs pos="0">
                          <a:schemeClr val="accent1"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梁英坚副教授</a:t>
                      </a:r>
                      <a:endParaRPr lang="zh-CN" altLang="en-US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2"/>
                        </a:gs>
                        <a:gs pos="0">
                          <a:schemeClr val="accent2">
                            <a:lumMod val="25000"/>
                            <a:lumOff val="75000"/>
                          </a:schemeClr>
                        </a:gs>
                        <a:gs pos="100000">
                          <a:schemeClr val="accent2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15308" y="572758"/>
            <a:ext cx="4775842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Target</a:t>
            </a:r>
            <a:endParaRPr lang="en-GB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0" name="组合 79"/>
          <p:cNvGrpSpPr/>
          <p:nvPr>
            <p:custDataLst>
              <p:tags r:id="rId1"/>
            </p:custDataLst>
          </p:nvPr>
        </p:nvGrpSpPr>
        <p:grpSpPr>
          <a:xfrm>
            <a:off x="1847206" y="2810288"/>
            <a:ext cx="7920000" cy="688075"/>
            <a:chOff x="978872" y="1800500"/>
            <a:chExt cx="5471124" cy="515937"/>
          </a:xfrm>
        </p:grpSpPr>
        <p:sp>
          <p:nvSpPr>
            <p:cNvPr id="81" name="Pentagon 3"/>
            <p:cNvSpPr/>
            <p:nvPr>
              <p:custDataLst>
                <p:tags r:id="rId2"/>
              </p:custDataLst>
            </p:nvPr>
          </p:nvSpPr>
          <p:spPr bwMode="auto">
            <a:xfrm>
              <a:off x="978872" y="1800500"/>
              <a:ext cx="5471124" cy="515937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</a:t>
              </a:r>
              <a:endPara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2" name="MH_Others_1"/>
            <p:cNvSpPr/>
            <p:nvPr>
              <p:custDataLst>
                <p:tags r:id="rId3"/>
              </p:custDataLst>
            </p:nvPr>
          </p:nvSpPr>
          <p:spPr bwMode="auto">
            <a:xfrm>
              <a:off x="985222" y="1800500"/>
              <a:ext cx="82550" cy="515937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3" name="组合 82"/>
          <p:cNvGrpSpPr/>
          <p:nvPr>
            <p:custDataLst>
              <p:tags r:id="rId4"/>
            </p:custDataLst>
          </p:nvPr>
        </p:nvGrpSpPr>
        <p:grpSpPr>
          <a:xfrm>
            <a:off x="1852295" y="3680460"/>
            <a:ext cx="7920000" cy="685800"/>
            <a:chOff x="978872" y="2570437"/>
            <a:chExt cx="5437064" cy="514350"/>
          </a:xfrm>
        </p:grpSpPr>
        <p:sp>
          <p:nvSpPr>
            <p:cNvPr id="84" name="Pentagon 5"/>
            <p:cNvSpPr/>
            <p:nvPr>
              <p:custDataLst>
                <p:tags r:id="rId5"/>
              </p:custDataLst>
            </p:nvPr>
          </p:nvSpPr>
          <p:spPr bwMode="auto">
            <a:xfrm>
              <a:off x="978872" y="2570437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</a:t>
              </a:r>
              <a:endParaRPr lang="zh-CN" altLang="en-US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5" name="MH_Others_1"/>
            <p:cNvSpPr/>
            <p:nvPr>
              <p:custDataLst>
                <p:tags r:id="rId6"/>
              </p:custDataLst>
            </p:nvPr>
          </p:nvSpPr>
          <p:spPr bwMode="auto">
            <a:xfrm>
              <a:off x="985222" y="2570437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47206" y="4555847"/>
            <a:ext cx="7920000" cy="688340"/>
            <a:chOff x="978872" y="1800500"/>
            <a:chExt cx="5471124" cy="515937"/>
          </a:xfrm>
        </p:grpSpPr>
        <p:sp>
          <p:nvSpPr>
            <p:cNvPr id="3" name="Pentagon 3"/>
            <p:cNvSpPr/>
            <p:nvPr/>
          </p:nvSpPr>
          <p:spPr bwMode="auto">
            <a:xfrm>
              <a:off x="978872" y="1800500"/>
              <a:ext cx="5471124" cy="515937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buClrTx/>
                <a:buSzTx/>
                <a:buFontTx/>
                <a:defRPr/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</a:t>
              </a:r>
              <a:endParaRPr lang="zh-CN" altLang="en-US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4" name="MH_Others_1"/>
            <p:cNvSpPr/>
            <p:nvPr/>
          </p:nvSpPr>
          <p:spPr bwMode="auto">
            <a:xfrm>
              <a:off x="985222" y="1800500"/>
              <a:ext cx="82550" cy="515937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7"/>
            </p:custDataLst>
          </p:nvPr>
        </p:nvGrpSpPr>
        <p:grpSpPr>
          <a:xfrm>
            <a:off x="1857375" y="1942465"/>
            <a:ext cx="7920000" cy="685800"/>
            <a:chOff x="978872" y="2570437"/>
            <a:chExt cx="5437064" cy="514350"/>
          </a:xfrm>
        </p:grpSpPr>
        <p:sp>
          <p:nvSpPr>
            <p:cNvPr id="6" name="Pentagon 5"/>
            <p:cNvSpPr/>
            <p:nvPr>
              <p:custDataLst>
                <p:tags r:id="rId8"/>
              </p:custDataLst>
            </p:nvPr>
          </p:nvSpPr>
          <p:spPr bwMode="auto">
            <a:xfrm>
              <a:off x="978872" y="2570437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buClrTx/>
                <a:buSzTx/>
                <a:buFontTx/>
                <a:defRPr/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</a:t>
              </a:r>
              <a:endPara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7" name="MH_Others_1"/>
            <p:cNvSpPr/>
            <p:nvPr>
              <p:custDataLst>
                <p:tags r:id="rId9"/>
              </p:custDataLst>
            </p:nvPr>
          </p:nvSpPr>
          <p:spPr bwMode="auto">
            <a:xfrm>
              <a:off x="985222" y="2570437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1986873" y="2159820"/>
            <a:ext cx="6728581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了解</a:t>
            </a:r>
            <a:r>
              <a:rPr lang="zh-CN" altLang="zh-CN" sz="1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项目简介</a:t>
            </a:r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</a:t>
            </a:r>
            <a:r>
              <a:rPr lang="zh-CN" altLang="zh-CN" sz="1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能够</a:t>
            </a:r>
            <a:r>
              <a:rPr lang="zh-CN" altLang="zh-CN" sz="1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描述</a:t>
            </a:r>
            <a:r>
              <a:rPr lang="zh-CN" altLang="en-US" sz="18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项目的用途</a:t>
            </a:r>
            <a:endParaRPr lang="zh-CN" altLang="zh-CN" sz="1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11"/>
            </p:custDataLst>
          </p:nvPr>
        </p:nvSpPr>
        <p:spPr>
          <a:xfrm>
            <a:off x="1986873" y="2969659"/>
            <a:ext cx="72043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了解</a:t>
            </a:r>
            <a:r>
              <a:rPr lang="zh-CN" altLang="zh-CN" sz="1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测试需求说明书</a:t>
            </a:r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</a:t>
            </a:r>
            <a:r>
              <a:rPr lang="zh-CN" altLang="zh-CN" sz="1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能够</a:t>
            </a:r>
            <a:r>
              <a:rPr lang="zh-CN" altLang="zh-CN" sz="1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描述</a:t>
            </a:r>
            <a:r>
              <a:rPr lang="zh-CN" altLang="en-US" sz="1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需求说明书的</a:t>
            </a:r>
            <a:r>
              <a:rPr lang="zh-CN" altLang="en-US" sz="18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基本目录结构</a:t>
            </a:r>
            <a:endParaRPr lang="zh-CN" altLang="zh-CN" sz="1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12"/>
            </p:custDataLst>
          </p:nvPr>
        </p:nvSpPr>
        <p:spPr>
          <a:xfrm>
            <a:off x="1986873" y="3838694"/>
            <a:ext cx="78523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了解</a:t>
            </a:r>
            <a:r>
              <a:rPr lang="zh-CN" altLang="zh-CN" sz="1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项目测试计划</a:t>
            </a:r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</a:t>
            </a:r>
            <a:r>
              <a:rPr lang="zh-CN" altLang="zh-CN" sz="1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能够</a:t>
            </a:r>
            <a:r>
              <a:rPr lang="zh-CN" altLang="zh-CN" sz="1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描述</a:t>
            </a:r>
            <a:r>
              <a:rPr lang="zh-CN" altLang="en-US" sz="1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测试计划的</a:t>
            </a:r>
            <a:r>
              <a:rPr lang="zh-CN" altLang="en-US" sz="18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基本目录结构</a:t>
            </a:r>
            <a:endParaRPr lang="zh-CN" altLang="zh-CN" sz="1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034102" y="4653794"/>
            <a:ext cx="78523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掌握</a:t>
            </a:r>
            <a:r>
              <a:rPr lang="zh-CN" altLang="zh-CN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项目测试</a:t>
            </a:r>
            <a:r>
              <a:rPr lang="zh-CN" altLang="en-US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过程</a:t>
            </a:r>
            <a:r>
              <a:rPr lang="zh-CN" altLang="zh-CN" sz="1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，能够</a:t>
            </a:r>
            <a:r>
              <a:rPr lang="zh-CN" altLang="en-US" sz="1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根据设计的测试用例</a:t>
            </a:r>
            <a:r>
              <a:rPr lang="zh-CN" altLang="en-US" sz="18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执行</a:t>
            </a:r>
            <a:r>
              <a:rPr lang="zh-CN" altLang="en-US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接口测试</a:t>
            </a:r>
            <a:r>
              <a:rPr lang="zh-CN" altLang="en-US" sz="1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、</a:t>
            </a:r>
            <a:r>
              <a:rPr lang="zh-CN" altLang="en-US" sz="18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手工测试</a:t>
            </a:r>
            <a:r>
              <a:rPr lang="zh-CN" altLang="en-US" sz="1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和</a:t>
            </a:r>
            <a:r>
              <a:rPr lang="en-US" altLang="zh-CN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Web</a:t>
            </a:r>
            <a:r>
              <a:rPr lang="zh-CN" altLang="en-US" sz="18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自动化</a:t>
            </a:r>
            <a:r>
              <a:rPr lang="zh-CN" altLang="en-US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测试</a:t>
            </a:r>
            <a:endParaRPr lang="zh-CN" altLang="zh-CN" sz="1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15308" y="572758"/>
            <a:ext cx="4775842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思政目标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Target</a:t>
            </a:r>
            <a:endParaRPr lang="en-GB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0" name="组合 79"/>
          <p:cNvGrpSpPr/>
          <p:nvPr>
            <p:custDataLst>
              <p:tags r:id="rId1"/>
            </p:custDataLst>
          </p:nvPr>
        </p:nvGrpSpPr>
        <p:grpSpPr>
          <a:xfrm>
            <a:off x="1847206" y="2810288"/>
            <a:ext cx="7920000" cy="688075"/>
            <a:chOff x="978872" y="1800500"/>
            <a:chExt cx="5471124" cy="515937"/>
          </a:xfrm>
        </p:grpSpPr>
        <p:sp>
          <p:nvSpPr>
            <p:cNvPr id="81" name="Pentagon 3"/>
            <p:cNvSpPr/>
            <p:nvPr>
              <p:custDataLst>
                <p:tags r:id="rId2"/>
              </p:custDataLst>
            </p:nvPr>
          </p:nvSpPr>
          <p:spPr bwMode="auto">
            <a:xfrm>
              <a:off x="978872" y="1800500"/>
              <a:ext cx="5471124" cy="515937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</a:t>
              </a:r>
              <a:r>
                <a:rPr lang="zh-CN" altLang="en-US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培养科技强国、竞争意识爱党爱社会主义核心价值观</a:t>
              </a:r>
              <a:endPara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2" name="MH_Others_1"/>
            <p:cNvSpPr/>
            <p:nvPr>
              <p:custDataLst>
                <p:tags r:id="rId3"/>
              </p:custDataLst>
            </p:nvPr>
          </p:nvSpPr>
          <p:spPr bwMode="auto">
            <a:xfrm>
              <a:off x="985222" y="1800500"/>
              <a:ext cx="82550" cy="515937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4"/>
            </p:custDataLst>
          </p:nvPr>
        </p:nvGrpSpPr>
        <p:grpSpPr>
          <a:xfrm>
            <a:off x="1857375" y="1942465"/>
            <a:ext cx="7920000" cy="685800"/>
            <a:chOff x="978872" y="2570437"/>
            <a:chExt cx="5437064" cy="514350"/>
          </a:xfrm>
        </p:grpSpPr>
        <p:sp>
          <p:nvSpPr>
            <p:cNvPr id="6" name="Pentagon 5"/>
            <p:cNvSpPr/>
            <p:nvPr>
              <p:custDataLst>
                <p:tags r:id="rId5"/>
              </p:custDataLst>
            </p:nvPr>
          </p:nvSpPr>
          <p:spPr bwMode="auto">
            <a:xfrm>
              <a:off x="978872" y="2570437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buClrTx/>
                <a:buSzTx/>
                <a:buFontTx/>
                <a:defRPr/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</a:t>
              </a:r>
              <a:r>
                <a:rPr lang="zh-CN" altLang="en-US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培养锤炼精品的工匠精神，坚守职业道德底线，遵纪守纪</a:t>
              </a:r>
              <a:endPara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7" name="MH_Others_1"/>
            <p:cNvSpPr/>
            <p:nvPr>
              <p:custDataLst>
                <p:tags r:id="rId6"/>
              </p:custDataLst>
            </p:nvPr>
          </p:nvSpPr>
          <p:spPr bwMode="auto">
            <a:xfrm>
              <a:off x="985222" y="2570437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15308" y="572758"/>
            <a:ext cx="4775842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课程导入</a:t>
            </a:r>
            <a:endParaRPr lang="en-GB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95365" y="2061210"/>
            <a:ext cx="4685030" cy="3985895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</a:bodyPr>
          <a:p>
            <a:pPr marL="0" indent="355600" algn="l" defTabSz="266700" eaLnBrk="0" fontAlgn="base">
              <a:lnSpc>
                <a:spcPct val="150000"/>
              </a:lnSpc>
              <a:spcAft>
                <a:spcPts val="600"/>
              </a:spcAft>
            </a:pPr>
            <a:r>
              <a:rPr lang="en-US" altLang="zh-CN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2008</a:t>
            </a:r>
            <a:r>
              <a:rPr lang="zh-CN" altLang="en-US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年汶川地震发生后，全国各地乃至世界各地的救援队伍迅速集结，共同投入到抗震救灾工作中。他们互相协助、克服困难，为灾区人民提供了及时的援助和支持。</a:t>
            </a:r>
            <a:endParaRPr lang="zh-CN" altLang="en-US" sz="1800" b="1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355600" algn="l" defTabSz="266700" eaLnBrk="0" fontAlgn="base">
              <a:lnSpc>
                <a:spcPct val="150000"/>
              </a:lnSpc>
              <a:spcAft>
                <a:spcPts val="600"/>
              </a:spcAft>
            </a:pPr>
            <a:r>
              <a:rPr lang="zh-CN" altLang="en-US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启示：在灾难面前，人们的团结合作精神得到了充分的体现。正是有了这种无私的奉献和紧密的合作，才使得灾区能够尽快恢复重建，受灾群众得以重新过上正常的生活。</a:t>
            </a:r>
            <a:endParaRPr lang="zh-CN" altLang="en-US" sz="1800" b="1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9560" y="1485265"/>
            <a:ext cx="3960000" cy="215217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560" y="3866515"/>
            <a:ext cx="3960000" cy="266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671292" y="572758"/>
            <a:ext cx="3911746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章节概述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Summary</a:t>
            </a:r>
            <a:endParaRPr lang="en-GB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35"/>
          <p:cNvSpPr txBox="1">
            <a:spLocks noChangeArrowheads="1"/>
          </p:cNvSpPr>
          <p:nvPr/>
        </p:nvSpPr>
        <p:spPr bwMode="auto">
          <a:xfrm>
            <a:off x="1415206" y="2493794"/>
            <a:ext cx="903908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 anchor="t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~6</a:t>
            </a:r>
            <a:r>
              <a:rPr lang="zh-CN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章主要讲解了软件测试的基础知识，包括各种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测试的概念</a:t>
            </a:r>
            <a:r>
              <a:rPr lang="zh-CN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测试方法</a:t>
            </a:r>
            <a:r>
              <a:rPr lang="zh-CN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测试类型</a:t>
            </a:r>
            <a:r>
              <a:rPr lang="zh-CN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，为了巩固前面所学的知识，加深读者对软件测试技术和过程的理解，本章将介绍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软件测试实战</a:t>
            </a:r>
            <a:r>
              <a:rPr lang="zh-CN" altLang="zh-CN" sz="200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——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疯狂大冒险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项目的</a:t>
            </a:r>
            <a:r>
              <a:rPr lang="zh-CN" altLang="zh-CN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接口测试</a:t>
            </a: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手工测试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自动化</a:t>
            </a:r>
            <a:r>
              <a:rPr lang="zh-CN" altLang="zh-CN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</a:t>
            </a:r>
            <a:r>
              <a:rPr lang="zh-CN" altLang="zh-CN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</a:t>
            </a:r>
            <a:r>
              <a:rPr lang="zh-CN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20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3970118" y="3014256"/>
            <a:ext cx="6733001" cy="82994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800" b="1" dirty="0" smtClean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项目</a:t>
            </a:r>
            <a:r>
              <a:rPr lang="zh-CN" altLang="en-US" sz="4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简介</a:t>
            </a:r>
            <a:endParaRPr lang="en-GB" altLang="zh-CN" sz="4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</a:t>
            </a:r>
            <a:r>
              <a:rPr lang="en-US" altLang="en-GB" sz="6600" b="1" dirty="0" smtClean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13" name="椭圆形标注 12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TextBox 35"/>
          <p:cNvSpPr txBox="1">
            <a:spLocks noChangeArrowheads="1"/>
          </p:cNvSpPr>
          <p:nvPr/>
        </p:nvSpPr>
        <p:spPr bwMode="auto">
          <a:xfrm>
            <a:off x="3247390" y="1638300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5"/>
          <p:cNvSpPr txBox="1">
            <a:spLocks noChangeArrowheads="1"/>
          </p:cNvSpPr>
          <p:nvPr/>
        </p:nvSpPr>
        <p:spPr bwMode="auto">
          <a:xfrm>
            <a:off x="5962450" y="3466063"/>
            <a:ext cx="5669299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了解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项目简介，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能够</a:t>
            </a:r>
            <a:r>
              <a:rPr lang="zh-CN" altLang="zh-CN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描述疯狂大冒险的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用途</a:t>
            </a:r>
            <a:endParaRPr lang="zh-CN" altLang="zh-CN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52110" y="3540125"/>
            <a:ext cx="405130" cy="405130"/>
            <a:chOff x="8881" y="4685"/>
            <a:chExt cx="638" cy="638"/>
          </a:xfrm>
        </p:grpSpPr>
        <p:sp>
          <p:nvSpPr>
            <p:cNvPr id="18" name="椭圆 17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 </a:t>
            </a:r>
            <a:r>
              <a:rPr lang="zh-CN" altLang="en-US" sz="24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项目简介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 </a:t>
            </a:r>
            <a:r>
              <a:rPr lang="zh-CN" altLang="en-US" sz="24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项目简介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" name="图片 -21474825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67305" y="1630045"/>
            <a:ext cx="6078855" cy="3829685"/>
          </a:xfrm>
          <a:prstGeom prst="rect">
            <a:avLst/>
          </a:prstGeom>
          <a:noFill/>
          <a:ln w="15875" cap="flat" cmpd="sng">
            <a:solidFill>
              <a:srgbClr val="4F81BD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3970118" y="3014256"/>
            <a:ext cx="6733001" cy="82994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测试</a:t>
            </a:r>
            <a:r>
              <a:rPr lang="zh-CN" altLang="en-US" sz="4800" b="1" dirty="0" smtClean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需求说明书</a:t>
            </a:r>
            <a:endParaRPr lang="en-GB" altLang="zh-CN" sz="4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 smtClean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13" name="椭圆形标注 12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TextBox 35"/>
          <p:cNvSpPr txBox="1">
            <a:spLocks noChangeArrowheads="1"/>
          </p:cNvSpPr>
          <p:nvPr/>
        </p:nvSpPr>
        <p:spPr bwMode="auto">
          <a:xfrm>
            <a:off x="3247390" y="1638300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5"/>
          <p:cNvSpPr txBox="1">
            <a:spLocks noChangeArrowheads="1"/>
          </p:cNvSpPr>
          <p:nvPr/>
        </p:nvSpPr>
        <p:spPr bwMode="auto">
          <a:xfrm>
            <a:off x="5962450" y="3466063"/>
            <a:ext cx="5669299" cy="1046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了解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测试需求说明书，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能够</a:t>
            </a:r>
            <a:r>
              <a:rPr lang="zh-CN" altLang="zh-CN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描述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测试需求说明书的基本目录结构</a:t>
            </a:r>
            <a:endParaRPr lang="zh-CN" altLang="zh-CN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52110" y="3540125"/>
            <a:ext cx="405130" cy="405130"/>
            <a:chOff x="8881" y="4685"/>
            <a:chExt cx="638" cy="638"/>
          </a:xfrm>
        </p:grpSpPr>
        <p:sp>
          <p:nvSpPr>
            <p:cNvPr id="18" name="椭圆 17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 </a:t>
            </a:r>
            <a:r>
              <a:rPr lang="zh-CN" altLang="en-US" sz="24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测试需求说明书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35"/>
          <p:cNvSpPr txBox="1">
            <a:spLocks noChangeArrowheads="1"/>
          </p:cNvSpPr>
          <p:nvPr/>
        </p:nvSpPr>
        <p:spPr bwMode="auto">
          <a:xfrm>
            <a:off x="983206" y="981794"/>
            <a:ext cx="7632000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zh-CN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项目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的</a:t>
            </a:r>
            <a:r>
              <a:rPr lang="zh-CN" altLang="zh-CN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测试需求</a:t>
            </a:r>
            <a:r>
              <a:rPr lang="zh-CN" altLang="zh-CN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说明书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可以按照如下目录编写。</a:t>
            </a:r>
            <a:endParaRPr lang="zh-CN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 </a:t>
            </a:r>
            <a:r>
              <a:rPr lang="zh-CN" altLang="en-US" sz="24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测试需求说明书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文本框 4"/>
          <p:cNvSpPr txBox="1"/>
          <p:nvPr/>
        </p:nvSpPr>
        <p:spPr>
          <a:xfrm>
            <a:off x="1847206" y="1844828"/>
            <a:ext cx="2664000" cy="388896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1.编写目的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2.使用范围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系统说明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1.系统背景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2.系统功能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系统的</a:t>
            </a:r>
            <a:r>
              <a:rPr lang="zh-CN" altLang="en-US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功能性需求</a:t>
            </a:r>
            <a:endParaRPr lang="en-US" altLang="zh-CN" sz="180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343205" y="1844828"/>
            <a:ext cx="9000001" cy="3888967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6043" y="1989794"/>
            <a:ext cx="29831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四、</a:t>
            </a:r>
            <a:r>
              <a:rPr lang="zh-CN" altLang="en-US" sz="18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环境需求</a:t>
            </a:r>
            <a:endParaRPr lang="en-US" altLang="zh-CN" sz="180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五、</a:t>
            </a:r>
            <a:r>
              <a:rPr lang="zh-CN" altLang="en-US" sz="18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测试人员的要求</a:t>
            </a:r>
            <a:endParaRPr lang="en-US" altLang="zh-CN" sz="180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六、</a:t>
            </a:r>
            <a:r>
              <a:rPr lang="zh-CN" altLang="en-US" sz="18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测试完成标准</a:t>
            </a:r>
            <a:endParaRPr lang="en-US" altLang="zh-CN" sz="180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七、</a:t>
            </a:r>
            <a:r>
              <a:rPr lang="zh-CN" altLang="en-US" sz="18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测试提交文档</a:t>
            </a:r>
            <a:endParaRPr lang="zh-CN" altLang="en-US" sz="180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3970118" y="3014256"/>
            <a:ext cx="6733001" cy="82994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8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项目</a:t>
            </a:r>
            <a:r>
              <a:rPr lang="zh-CN" altLang="en-US" sz="4800" b="1" dirty="0" smtClean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测试计划</a:t>
            </a:r>
            <a:endParaRPr lang="en-GB" altLang="zh-CN" sz="4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 smtClean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13" name="椭圆形标注 12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TextBox 35"/>
          <p:cNvSpPr txBox="1">
            <a:spLocks noChangeArrowheads="1"/>
          </p:cNvSpPr>
          <p:nvPr/>
        </p:nvSpPr>
        <p:spPr bwMode="auto">
          <a:xfrm>
            <a:off x="3247390" y="1638300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5"/>
          <p:cNvSpPr txBox="1">
            <a:spLocks noChangeArrowheads="1"/>
          </p:cNvSpPr>
          <p:nvPr/>
        </p:nvSpPr>
        <p:spPr bwMode="auto">
          <a:xfrm>
            <a:off x="5857240" y="3220720"/>
            <a:ext cx="5876290" cy="1046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了解</a:t>
            </a:r>
            <a:r>
              <a:rPr lang="zh-CN" altLang="zh-CN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项目测试计划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能够</a:t>
            </a:r>
            <a:r>
              <a:rPr lang="zh-CN" altLang="zh-CN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描述</a:t>
            </a:r>
            <a:r>
              <a:rPr lang="zh-CN" alt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测试计划的基本目录结构</a:t>
            </a:r>
            <a:endParaRPr lang="zh-CN" altLang="zh-CN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52110" y="3540125"/>
            <a:ext cx="405130" cy="405130"/>
            <a:chOff x="8881" y="4685"/>
            <a:chExt cx="638" cy="638"/>
          </a:xfrm>
        </p:grpSpPr>
        <p:sp>
          <p:nvSpPr>
            <p:cNvPr id="18" name="椭圆 17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</a:t>
            </a:r>
            <a:r>
              <a:rPr lang="zh-CN" altLang="en-US" sz="24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测试计划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</a:t>
            </a:r>
            <a:r>
              <a:rPr lang="zh-CN" altLang="en-US" sz="24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测试计划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TextBox 35"/>
          <p:cNvSpPr txBox="1">
            <a:spLocks noChangeArrowheads="1"/>
          </p:cNvSpPr>
          <p:nvPr/>
        </p:nvSpPr>
        <p:spPr bwMode="auto">
          <a:xfrm>
            <a:off x="1559206" y="865862"/>
            <a:ext cx="9615111" cy="1046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zh-CN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测试计划</a:t>
            </a:r>
            <a:r>
              <a:rPr lang="zh-CN" altLang="zh-CN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并不是一成不变的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，在测试过程中，</a:t>
            </a:r>
            <a:r>
              <a:rPr lang="zh-CN" altLang="zh-CN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测试计划会随着软件需求变更而修改</a:t>
            </a:r>
            <a:r>
              <a:rPr lang="zh-CN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，测试计划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可以按照如下目录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编写</a:t>
            </a:r>
            <a:r>
              <a:rPr lang="zh-CN" altLang="zh-CN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。</a:t>
            </a:r>
            <a:endParaRPr lang="zh-CN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1" name="文本框 4"/>
          <p:cNvSpPr txBox="1"/>
          <p:nvPr/>
        </p:nvSpPr>
        <p:spPr>
          <a:xfrm>
            <a:off x="2207206" y="2061794"/>
            <a:ext cx="3528000" cy="4464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1.编写目的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术语解释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测试目标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</a:t>
            </a:r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测试对象</a:t>
            </a:r>
            <a:endParaRPr lang="zh-CN" altLang="en-US" sz="16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</a:t>
            </a:r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测试范围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</a:t>
            </a:r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</a:t>
            </a:r>
            <a:endParaRPr lang="en-US" altLang="zh-CN" sz="16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</a:t>
            </a:r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测试方案</a:t>
            </a:r>
            <a:endParaRPr lang="en-US" altLang="zh-CN" sz="16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测试类型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测试环境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测试策略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272095" y="2133794"/>
            <a:ext cx="38637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七、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风险分析</a:t>
            </a:r>
            <a:endParaRPr lang="en-US" altLang="zh-CN" sz="16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风险来源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）产品设计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）开发方面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）测试方面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风险影响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风险处理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八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测试管理</a:t>
            </a:r>
            <a:endParaRPr lang="en-US" altLang="zh-CN" sz="16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文档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缺陷管理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1415206" y="2061794"/>
            <a:ext cx="9576000" cy="4464000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3970118" y="3014256"/>
            <a:ext cx="6733001" cy="830997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800" b="1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项目</a:t>
            </a:r>
            <a:r>
              <a:rPr lang="zh-CN" altLang="en-US" sz="4800" b="1" smtClean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测试过程</a:t>
            </a:r>
            <a:endParaRPr lang="zh-CN" altLang="en-US" sz="4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K Bold" panose="020B0800000000000000" pitchFamily="34" charset="-128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 smtClean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8.4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13" name="椭圆形标注 12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TextBox 35"/>
          <p:cNvSpPr txBox="1">
            <a:spLocks noChangeArrowheads="1"/>
          </p:cNvSpPr>
          <p:nvPr/>
        </p:nvSpPr>
        <p:spPr bwMode="auto">
          <a:xfrm>
            <a:off x="3247390" y="1638300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5"/>
          <p:cNvSpPr txBox="1">
            <a:spLocks noChangeArrowheads="1"/>
          </p:cNvSpPr>
          <p:nvPr/>
        </p:nvSpPr>
        <p:spPr bwMode="auto">
          <a:xfrm>
            <a:off x="5857240" y="3213100"/>
            <a:ext cx="5876290" cy="1046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zh-CN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掌握</a:t>
            </a:r>
            <a:r>
              <a:rPr lang="zh-CN" alt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项目测试过程</a:t>
            </a:r>
            <a:r>
              <a:rPr lang="zh-CN" altLang="zh-CN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，能够根据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设计的测试用例执行</a:t>
            </a:r>
            <a:r>
              <a:rPr lang="zh-CN" altLang="zh-CN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接口测试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、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手工测试</a:t>
            </a:r>
            <a:r>
              <a:rPr lang="zh-CN" alt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和</a:t>
            </a:r>
            <a:r>
              <a:rPr lang="en-US" altLang="zh-CN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Web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自动化</a:t>
            </a:r>
            <a:r>
              <a:rPr lang="zh-CN" altLang="zh-CN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测试</a:t>
            </a:r>
            <a:endParaRPr lang="zh-CN" altLang="zh-CN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52110" y="3540125"/>
            <a:ext cx="405130" cy="405130"/>
            <a:chOff x="8881" y="4685"/>
            <a:chExt cx="638" cy="638"/>
          </a:xfrm>
        </p:grpSpPr>
        <p:sp>
          <p:nvSpPr>
            <p:cNvPr id="18" name="椭圆 17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itle 1"/>
          <p:cNvSpPr txBox="1"/>
          <p:nvPr/>
        </p:nvSpPr>
        <p:spPr>
          <a:xfrm>
            <a:off x="1143635" y="266700"/>
            <a:ext cx="4831080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8.4 </a:t>
            </a:r>
            <a:r>
              <a:rPr lang="zh-CN" altLang="en-US" sz="2400" b="1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项目测试过程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8.4 </a:t>
            </a:r>
            <a:r>
              <a:rPr lang="zh-CN" altLang="en-US" sz="2400" b="1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项目测试过程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83206" y="1197794"/>
            <a:ext cx="10008000" cy="4092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1.</a:t>
            </a:r>
            <a:r>
              <a:rPr lang="zh-CN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设计测试用例</a:t>
            </a:r>
            <a:endParaRPr lang="en-US" altLang="zh-CN" sz="20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indent="26924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测试用例是一组预先设计好的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测试步骤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和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测试数据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，通过设计测试用例以验证疯狂大冒险项目是否符合预期的要求</a:t>
            </a:r>
            <a:r>
              <a:rPr lang="zh-CN" altLang="zh-CN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。</a:t>
            </a:r>
            <a:endParaRPr lang="en-US" altLang="zh-CN" sz="20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indent="269240" algn="just">
              <a:spcAft>
                <a:spcPts val="0"/>
              </a:spcAft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2.</a:t>
            </a:r>
            <a:r>
              <a:rPr lang="zh-CN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执行接口测试</a:t>
            </a:r>
            <a:endParaRPr lang="en-US" altLang="zh-CN" sz="20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indent="26924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通过</a:t>
            </a:r>
            <a:r>
              <a:rPr lang="en-US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Postman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工具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完成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疯狂大冒险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项目的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登录接口测试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，确保登录接口能够正常进行信息交互和传输数据</a:t>
            </a:r>
            <a:r>
              <a:rPr lang="zh-CN" altLang="zh-CN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。</a:t>
            </a: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8.4 </a:t>
            </a:r>
            <a:r>
              <a:rPr lang="zh-CN" altLang="en-US" sz="2400" b="1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项目测试过程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11206" y="1341794"/>
            <a:ext cx="10008000" cy="378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3.</a:t>
            </a:r>
            <a:r>
              <a:rPr lang="zh-CN" altLang="en-US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执行手工测试</a:t>
            </a:r>
            <a:endParaRPr lang="en-US" altLang="zh-CN" sz="2000" b="1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indent="269240" algn="just">
              <a:lnSpc>
                <a:spcPct val="150000"/>
              </a:lnSpc>
            </a:pP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通过分析项目的测试需求，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编写手工测试用例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，并依次执行手工测试用例。在执行手工测试用例的过程中，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观察实际结果与预期结果是否一致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，如果一致，说明测试通过；如果不一致，则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记录测试问题</a:t>
            </a:r>
            <a:r>
              <a:rPr lang="zh-CN" altLang="zh-CN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。</a:t>
            </a:r>
            <a:endParaRPr lang="en-US" altLang="zh-CN" sz="20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indent="269240" algn="just">
              <a:lnSpc>
                <a:spcPct val="150000"/>
              </a:lnSpc>
            </a:pPr>
            <a:endParaRPr lang="en-US" altLang="zh-CN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4.</a:t>
            </a:r>
            <a:r>
              <a:rPr lang="zh-CN" altLang="en-US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执行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Web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自动化</a:t>
            </a:r>
            <a:r>
              <a:rPr lang="zh-CN" altLang="en-US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测试</a:t>
            </a: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indent="26924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通过 </a:t>
            </a:r>
            <a:r>
              <a:rPr lang="en-US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pytest 框架编写自动化测试代码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，完成项目</a:t>
            </a:r>
            <a:r>
              <a:rPr lang="en-US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登录功能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的自动化测试，通过测试登录功能可以提高系统的</a:t>
            </a:r>
            <a:r>
              <a:rPr lang="en-US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安全性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和</a:t>
            </a:r>
            <a:r>
              <a:rPr lang="en-US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可靠性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</a:t>
            </a:r>
            <a:r>
              <a:rPr lang="en-US" altLang="zh-CN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防止系统被未授权的用户访问和进行非法操作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。</a:t>
            </a:r>
            <a:endParaRPr lang="en-US" altLang="zh-CN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671595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>
              <a:buNone/>
            </a:pP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本章小结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527810" y="1990090"/>
            <a:ext cx="8909050" cy="2735704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5" name="TextBox 38"/>
          <p:cNvSpPr txBox="1"/>
          <p:nvPr/>
        </p:nvSpPr>
        <p:spPr>
          <a:xfrm>
            <a:off x="1913890" y="2493645"/>
            <a:ext cx="8136890" cy="18465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本章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首先介绍了疯狂大冒险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项目简介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，然后介绍了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测试需求说明书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和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项目测试计划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，最后介绍了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项目测试过程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。通过本章的学习，读者能够掌握使用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Postman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工具进行</a:t>
            </a:r>
            <a:r>
              <a:rPr lang="zh-CN" altLang="zh-CN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接口测试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编写手工测试用例进行手工测试</a:t>
            </a:r>
            <a:r>
              <a:rPr lang="zh-CN" alt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以及</a:t>
            </a:r>
            <a:r>
              <a:rPr lang="zh-CN" altLang="zh-CN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使用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pytest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框架编写</a:t>
            </a:r>
            <a:r>
              <a:rPr lang="zh-CN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自动化测试</a:t>
            </a:r>
            <a:r>
              <a:rPr lang="zh-CN" altLang="zh-CN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脚本</a:t>
            </a:r>
            <a:r>
              <a:rPr lang="zh-CN" altLang="zh-CN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513580" y="1630045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232400" y="1630045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章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951220" y="1630045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670040" y="1630045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结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ags/tag1.xml><?xml version="1.0" encoding="utf-8"?>
<p:tagLst xmlns:p="http://schemas.openxmlformats.org/presentationml/2006/main">
  <p:tag name="TABLE_ENDDRAG_ORIGIN_RECT" val="528*178"/>
  <p:tag name="TABLE_ENDDRAG_RECT" val="144*322*528*178"/>
</p:tagLst>
</file>

<file path=ppt/tags/tag2.xml><?xml version="1.0" encoding="utf-8"?>
<p:tagLst xmlns:p="http://schemas.openxmlformats.org/presentationml/2006/main">
  <p:tag name="KSO_WM_DIAGRAM_VIRTUALLY_FRAME" val="{&quot;height&quot;:190.85,&quot;left&quot;:145.44929133858267,&quot;top&quot;:152.95,&quot;width&quot;:629.2913385826771}"/>
</p:tagLst>
</file>

<file path=ppt/tags/tag3.xml><?xml version="1.0" encoding="utf-8"?>
<p:tagLst xmlns:p="http://schemas.openxmlformats.org/presentationml/2006/main">
  <p:tag name="KSO_WM_DIAGRAM_VIRTUALLY_FRAME" val="{&quot;height&quot;:190.85,&quot;left&quot;:145.44929133858267,&quot;top&quot;:152.95,&quot;width&quot;:629.2913385826771}"/>
</p:tagLst>
</file>

<file path=ppt/tags/tag4.xml><?xml version="1.0" encoding="utf-8"?>
<p:tagLst xmlns:p="http://schemas.openxmlformats.org/presentationml/2006/main">
  <p:tag name="KSO_WM_DIAGRAM_VIRTUALLY_FRAME" val="{&quot;height&quot;:190.85,&quot;left&quot;:145.44929133858267,&quot;top&quot;:152.95,&quot;width&quot;:629.2913385826771}"/>
</p:tagLst>
</file>

<file path=ppt/tags/tag5.xml><?xml version="1.0" encoding="utf-8"?>
<p:tagLst xmlns:p="http://schemas.openxmlformats.org/presentationml/2006/main">
  <p:tag name="KSO_WM_DIAGRAM_VIRTUALLY_FRAME" val="{&quot;height&quot;:190.85,&quot;left&quot;:145.44929133858267,&quot;top&quot;:152.95,&quot;width&quot;:629.2913385826771}"/>
</p:tagLst>
</file>

<file path=ppt/tags/tag6.xml><?xml version="1.0" encoding="utf-8"?>
<p:tagLst xmlns:p="http://schemas.openxmlformats.org/presentationml/2006/main">
  <p:tag name="KSO_WM_DIAGRAM_VIRTUALLY_FRAME" val="{&quot;height&quot;:190.85,&quot;left&quot;:145.44929133858267,&quot;top&quot;:152.95,&quot;width&quot;:629.2913385826771}"/>
</p:tagLst>
</file>

<file path=ppt/tags/tag7.xml><?xml version="1.0" encoding="utf-8"?>
<p:tagLst xmlns:p="http://schemas.openxmlformats.org/presentationml/2006/main">
  <p:tag name="KSO_WM_DIAGRAM_VIRTUALLY_FRAME" val="{&quot;height&quot;:190.85,&quot;left&quot;:145.44929133858267,&quot;top&quot;:152.95,&quot;width&quot;:629.2913385826771}"/>
</p:tagLst>
</file>

<file path=ppt/tags/tag8.xml><?xml version="1.0" encoding="utf-8"?>
<p:tagLst xmlns:p="http://schemas.openxmlformats.org/presentationml/2006/main">
  <p:tag name="KSO_WM_DIAGRAM_VIRTUALLY_FRAME" val="{&quot;height&quot;:190.85,&quot;left&quot;:145.44929133858267,&quot;top&quot;:152.95,&quot;width&quot;:629.2913385826771}"/>
</p:tagLst>
</file>

<file path=ppt/tags/tag9.xml><?xml version="1.0" encoding="utf-8"?>
<p:tagLst xmlns:p="http://schemas.openxmlformats.org/presentationml/2006/main">
  <p:tag name="KSO_WM_DIAGRAM_VIRTUALLY_FRAME" val="{&quot;height&quot;:190.85,&quot;left&quot;:145.44929133858267,&quot;top&quot;:152.95,&quot;width&quot;:629.2913385826771}"/>
</p:tagLst>
</file>

<file path=ppt/tags/tag10.xml><?xml version="1.0" encoding="utf-8"?>
<p:tagLst xmlns:p="http://schemas.openxmlformats.org/presentationml/2006/main">
  <p:tag name="KSO_WM_DIAGRAM_VIRTUALLY_FRAME" val="{&quot;height&quot;:190.85,&quot;left&quot;:145.44929133858267,&quot;top&quot;:152.95,&quot;width&quot;:629.2913385826771}"/>
</p:tagLst>
</file>

<file path=ppt/tags/tag11.xml><?xml version="1.0" encoding="utf-8"?>
<p:tagLst xmlns:p="http://schemas.openxmlformats.org/presentationml/2006/main">
  <p:tag name="KSO_WM_DIAGRAM_VIRTUALLY_FRAME" val="{&quot;height&quot;:190.85,&quot;left&quot;:145.44929133858267,&quot;top&quot;:152.95,&quot;width&quot;:629.2913385826771}"/>
</p:tagLst>
</file>

<file path=ppt/tags/tag12.xml><?xml version="1.0" encoding="utf-8"?>
<p:tagLst xmlns:p="http://schemas.openxmlformats.org/presentationml/2006/main">
  <p:tag name="KSO_WM_DIAGRAM_VIRTUALLY_FRAME" val="{&quot;height&quot;:190.85,&quot;left&quot;:145.44929133858267,&quot;top&quot;:152.95,&quot;width&quot;:629.2913385826771}"/>
</p:tagLst>
</file>

<file path=ppt/tags/tag13.xml><?xml version="1.0" encoding="utf-8"?>
<p:tagLst xmlns:p="http://schemas.openxmlformats.org/presentationml/2006/main">
  <p:tag name="KSO_WM_DIAGRAM_VIRTUALLY_FRAME" val="{&quot;height&quot;:190.85,&quot;left&quot;:145.44929133858267,&quot;top&quot;:152.95,&quot;width&quot;:629.2913385826771}"/>
</p:tagLst>
</file>

<file path=ppt/tags/tag14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15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16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17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18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19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20.xml><?xml version="1.0" encoding="utf-8"?>
<p:tagLst xmlns:p="http://schemas.openxmlformats.org/presentationml/2006/main">
  <p:tag name="ISPRING_RESOURCE_PATHS_HASH_PRESENTER" val="417f8e4a56fc57c2e92e6fdc581ab83ee55365e"/>
  <p:tag name="KSO_WPP_MARK_KEY" val="f71d5144-0573-45f9-bb21-9102466a32de"/>
  <p:tag name="COMMONDATA" val="eyJoZGlkIjoiY2M1MmI4Y2U5ZGU3ODg0MGFlYjQ5MWViZmIzYjVhMDEifQ=="/>
</p:tagLst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2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5DA2"/>
      </a:accent1>
      <a:accent2>
        <a:srgbClr val="C4C7CB"/>
      </a:accent2>
      <a:accent3>
        <a:srgbClr val="7F7F7F"/>
      </a:accent3>
      <a:accent4>
        <a:srgbClr val="7F7F7F"/>
      </a:accent4>
      <a:accent5>
        <a:srgbClr val="7F7F7F"/>
      </a:accent5>
      <a:accent6>
        <a:srgbClr val="7F7F7F"/>
      </a:accent6>
      <a:hlink>
        <a:srgbClr val="17365D"/>
      </a:hlink>
      <a:folHlink>
        <a:srgbClr val="548DD4"/>
      </a:folHlink>
    </a:clrScheme>
    <a:fontScheme name="ud0ofpxa">
      <a:majorFont>
        <a:latin typeface="字魂105号-简雅黑"/>
        <a:ea typeface="字魂105号-简雅黑"/>
        <a:cs typeface=""/>
      </a:majorFont>
      <a:minorFont>
        <a:latin typeface="字魂105号-简雅黑"/>
        <a:ea typeface="字魂105号-简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1527</Words>
  <Application>WPS 演示</Application>
  <PresentationFormat>自定义</PresentationFormat>
  <Paragraphs>183</Paragraphs>
  <Slides>20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思源黑体 CN Medium</vt:lpstr>
      <vt:lpstr>黑体</vt:lpstr>
      <vt:lpstr>字魂58号-创中黑</vt:lpstr>
      <vt:lpstr>Source Han Sans K Bold</vt:lpstr>
      <vt:lpstr>Calibri</vt:lpstr>
      <vt:lpstr>Times New Roman</vt:lpstr>
      <vt:lpstr>Yu Gothic UI Semibold</vt:lpstr>
      <vt:lpstr>U.S. 101</vt:lpstr>
      <vt:lpstr>Segoe Print</vt:lpstr>
      <vt:lpstr>Roboto</vt:lpstr>
      <vt:lpstr>Open Sans Light</vt:lpstr>
      <vt:lpstr>字魂105号-简雅黑</vt:lpstr>
      <vt:lpstr>Arial Unicode MS</vt:lpstr>
      <vt:lpstr>webwppDefTheme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蓝白商务述职报告工作总结ppt模板</dc:title>
  <dc:creator>常董</dc:creator>
  <cp:lastModifiedBy>坚坚</cp:lastModifiedBy>
  <cp:revision>1288</cp:revision>
  <dcterms:created xsi:type="dcterms:W3CDTF">2020-09-03T07:01:00Z</dcterms:created>
  <dcterms:modified xsi:type="dcterms:W3CDTF">2025-07-25T16:44:16Z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  <property fmtid="{D5CDD505-2E9C-101B-9397-08002B2CF9AE}" pid="3" name="ICV">
    <vt:lpwstr>C5EE89EBA96745D0953CA989C9B36EC5_13</vt:lpwstr>
  </property>
</Properties>
</file>