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7" r:id="rId3"/>
  </p:sldMasterIdLst>
  <p:notesMasterIdLst>
    <p:notesMasterId r:id="rId5"/>
  </p:notesMasterIdLst>
  <p:handoutMasterIdLst>
    <p:handoutMasterId r:id="rId14"/>
  </p:handoutMasterIdLst>
  <p:sldIdLst>
    <p:sldId id="356" r:id="rId4"/>
    <p:sldId id="382" r:id="rId6"/>
    <p:sldId id="390" r:id="rId7"/>
    <p:sldId id="391" r:id="rId8"/>
    <p:sldId id="396" r:id="rId9"/>
    <p:sldId id="397" r:id="rId10"/>
    <p:sldId id="398" r:id="rId11"/>
    <p:sldId id="326" r:id="rId12"/>
    <p:sldId id="325" r:id="rId13"/>
  </p:sldIdLst>
  <p:sldSz cx="12192000" cy="6858000"/>
  <p:notesSz cx="6858000" cy="9144000"/>
  <p:embeddedFontLst>
    <p:embeddedFont>
      <p:font typeface="微软雅黑" panose="020B0503020204020204" charset="-122"/>
      <p:regular r:id="rId18"/>
    </p:embeddedFont>
    <p:embeddedFont>
      <p:font typeface="方正正纤黑简体" panose="02010600030101010101" charset="-122"/>
      <p:regular r:id="rId19"/>
    </p:embeddedFont>
    <p:embeddedFont>
      <p:font typeface="汉仪细中圆简" panose="02010600030101010101" charset="-122"/>
      <p:regular r:id="rId20"/>
    </p:embeddedFont>
    <p:embeddedFont>
      <p:font typeface="方正仿宋简体" panose="02010600030101010101" charset="-122"/>
      <p:regular r:id="rId21"/>
    </p:embeddedFont>
    <p:embeddedFont>
      <p:font typeface="汉仪细圆简" panose="02010609000101010101" pitchFamily="49" charset="-122"/>
      <p:regular r:id="rId22"/>
    </p:embeddedFont>
    <p:embeddedFont>
      <p:font typeface="幼圆" panose="02010509060101010101" pitchFamily="49" charset="-122"/>
      <p:regular r:id="rId2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98CA"/>
    <a:srgbClr val="5C9AD7"/>
    <a:srgbClr val="C85E21"/>
    <a:srgbClr val="824D93"/>
    <a:srgbClr val="FFFFFF"/>
    <a:srgbClr val="BE98C9"/>
    <a:srgbClr val="CEB2D7"/>
    <a:srgbClr val="EEE4F1"/>
    <a:srgbClr val="F0E8F3"/>
    <a:srgbClr val="D48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08" autoAdjust="0"/>
    <p:restoredTop sz="94660"/>
  </p:normalViewPr>
  <p:slideViewPr>
    <p:cSldViewPr snapToGrid="0">
      <p:cViewPr varScale="1">
        <p:scale>
          <a:sx n="96" d="100"/>
          <a:sy n="96" d="100"/>
        </p:scale>
        <p:origin x="67" y="254"/>
      </p:cViewPr>
      <p:guideLst>
        <p:guide orient="horz" pos="2471"/>
        <p:guide pos="3840"/>
      </p:guideLst>
    </p:cSldViewPr>
  </p:slideViewPr>
  <p:notesTextViewPr>
    <p:cViewPr>
      <p:scale>
        <a:sx n="3" d="2"/>
        <a:sy n="3" d="2"/>
      </p:scale>
      <p:origin x="0" y="0"/>
    </p:cViewPr>
  </p:notesTextViewPr>
  <p:notesViewPr>
    <p:cSldViewPr snapToGrid="0">
      <p:cViewPr varScale="1">
        <p:scale>
          <a:sx n="63" d="100"/>
          <a:sy n="63" d="100"/>
        </p:scale>
        <p:origin x="3134" y="5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font" Target="fonts/font6.fntdata"/><Relationship Id="rId22" Type="http://schemas.openxmlformats.org/officeDocument/2006/relationships/font" Target="fonts/font5.fntdata"/><Relationship Id="rId21" Type="http://schemas.openxmlformats.org/officeDocument/2006/relationships/font" Target="fonts/font4.fntdata"/><Relationship Id="rId20" Type="http://schemas.openxmlformats.org/officeDocument/2006/relationships/font" Target="fonts/font3.fntdata"/><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5" name="灯片编号占位符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849F42C-2DAE-424C-A4B8-3140182C3E9F}"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882" y="2308881"/>
            <a:ext cx="10852237" cy="899167"/>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925" y="3565525"/>
            <a:ext cx="10852150" cy="801370"/>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882" y="581225"/>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925" y="1508125"/>
            <a:ext cx="10852150" cy="4749165"/>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40105" y="727710"/>
            <a:ext cx="3931920" cy="1115060"/>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8420" y="727710"/>
            <a:ext cx="6172200" cy="5403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40105" y="2239645"/>
            <a:ext cx="3931920" cy="3891915"/>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925" y="5605145"/>
            <a:ext cx="10852150" cy="558165"/>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925" y="641350"/>
            <a:ext cx="10852150" cy="455612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6445" cy="68681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95" y="565150"/>
            <a:ext cx="5400040" cy="57277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7770" y="565150"/>
            <a:ext cx="5400040" cy="57277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882" y="623591"/>
            <a:ext cx="10852237" cy="899167"/>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8" Type="http://schemas.openxmlformats.org/officeDocument/2006/relationships/theme" Target="../theme/theme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882" y="581225"/>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925" y="1508125"/>
            <a:ext cx="10852150" cy="4749165"/>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hdr="0" ftr="0" dt="0"/>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9.xml"/><Relationship Id="rId3" Type="http://schemas.openxmlformats.org/officeDocument/2006/relationships/tags" Target="../tags/tag62.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6.wdp"/><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824D93"/>
            </a:gs>
            <a:gs pos="100000">
              <a:srgbClr val="BE98C9"/>
            </a:gs>
          </a:gsLst>
          <a:lin ang="14100000" scaled="0"/>
        </a:gradFill>
        <a:effectLst/>
      </p:bgPr>
    </p:bg>
    <p:spTree>
      <p:nvGrpSpPr>
        <p:cNvPr id="1" name=""/>
        <p:cNvGrpSpPr/>
        <p:nvPr/>
      </p:nvGrpSpPr>
      <p:grpSpPr>
        <a:xfrm>
          <a:off x="0" y="0"/>
          <a:ext cx="0" cy="0"/>
          <a:chOff x="0" y="0"/>
          <a:chExt cx="0" cy="0"/>
        </a:xfrm>
      </p:grpSpPr>
      <p:grpSp>
        <p:nvGrpSpPr>
          <p:cNvPr id="36" name="组合 35"/>
          <p:cNvGrpSpPr/>
          <p:nvPr/>
        </p:nvGrpSpPr>
        <p:grpSpPr>
          <a:xfrm>
            <a:off x="9317990" y="260985"/>
            <a:ext cx="2202180" cy="539750"/>
            <a:chOff x="6120" y="2347"/>
            <a:chExt cx="3468" cy="850"/>
          </a:xfrm>
        </p:grpSpPr>
        <p:pic>
          <p:nvPicPr>
            <p:cNvPr id="34" name="图片 33" descr="4b54209e1924f70edf7192cab3a048d"/>
            <p:cNvPicPr>
              <a:picLocks noChangeAspect="1"/>
            </p:cNvPicPr>
            <p:nvPr/>
          </p:nvPicPr>
          <p:blipFill>
            <a:blip r:embed="rId1">
              <a:biLevel thresh="50000"/>
            </a:blip>
            <a:stretch>
              <a:fillRect/>
            </a:stretch>
          </p:blipFill>
          <p:spPr>
            <a:xfrm>
              <a:off x="6120" y="2347"/>
              <a:ext cx="809" cy="850"/>
            </a:xfrm>
            <a:prstGeom prst="rect">
              <a:avLst/>
            </a:prstGeom>
          </p:spPr>
        </p:pic>
        <p:sp>
          <p:nvSpPr>
            <p:cNvPr id="35" name="文本框 34"/>
            <p:cNvSpPr txBox="1"/>
            <p:nvPr/>
          </p:nvSpPr>
          <p:spPr>
            <a:xfrm>
              <a:off x="6989" y="2690"/>
              <a:ext cx="2599" cy="50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a:ln>
                    <a:noFill/>
                  </a:ln>
                  <a:solidFill>
                    <a:prstClr val="white"/>
                  </a:solidFill>
                  <a:effectLst/>
                  <a:uLnTx/>
                  <a:uFillTx/>
                  <a:latin typeface="方正正纤黑简体" panose="02010600030101010101" charset="-122"/>
                  <a:ea typeface="方正正纤黑简体" panose="02010600030101010101" charset="-122"/>
                  <a:cs typeface="+mn-cs"/>
                </a:rPr>
                <a:t>乡土人本教育</a:t>
              </a:r>
              <a:endParaRPr kumimoji="0" lang="zh-CN" altLang="en-US" sz="1500" b="0" i="0" u="none" strike="noStrike" kern="1200" cap="none" spc="0" normalizeH="0" baseline="0" noProof="0">
                <a:ln>
                  <a:noFill/>
                </a:ln>
                <a:solidFill>
                  <a:prstClr val="white"/>
                </a:solidFill>
                <a:effectLst/>
                <a:uLnTx/>
                <a:uFillTx/>
                <a:latin typeface="方正正纤黑简体" panose="02010600030101010101" charset="-122"/>
                <a:ea typeface="方正正纤黑简体" panose="02010600030101010101" charset="-122"/>
                <a:cs typeface="+mn-cs"/>
              </a:endParaRPr>
            </a:p>
          </p:txBody>
        </p:sp>
      </p:grpSp>
      <p:grpSp>
        <p:nvGrpSpPr>
          <p:cNvPr id="38" name="组合 37"/>
          <p:cNvGrpSpPr/>
          <p:nvPr/>
        </p:nvGrpSpPr>
        <p:grpSpPr>
          <a:xfrm rot="0">
            <a:off x="5610860" y="2419350"/>
            <a:ext cx="6745605" cy="1695450"/>
            <a:chOff x="9271" y="3273"/>
            <a:chExt cx="10623" cy="2670"/>
          </a:xfrm>
        </p:grpSpPr>
        <p:sp>
          <p:nvSpPr>
            <p:cNvPr id="9" name="文本框 8"/>
            <p:cNvSpPr txBox="1"/>
            <p:nvPr/>
          </p:nvSpPr>
          <p:spPr>
            <a:xfrm>
              <a:off x="9271" y="4467"/>
              <a:ext cx="10623" cy="14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500" b="0" i="0" u="none" strike="noStrike" kern="1200" cap="none" spc="0" normalizeH="0" baseline="0" noProof="0" dirty="0">
                  <a:ln>
                    <a:noFill/>
                  </a:ln>
                  <a:solidFill>
                    <a:prstClr val="white"/>
                  </a:solidFill>
                  <a:effectLst/>
                  <a:uLnTx/>
                  <a:uFillTx/>
                  <a:latin typeface="汉仪粗圆简" panose="02010609000101010101" charset="-122"/>
                  <a:ea typeface="汉仪粗圆简" panose="02010609000101010101" charset="-122"/>
                  <a:cs typeface="方正大标宋简体" panose="02010601030101010101" charset="-122"/>
                  <a:sym typeface="+mn-ea"/>
                </a:rPr>
                <a:t>校园叶之歌</a:t>
              </a:r>
              <a:endParaRPr kumimoji="0" lang="zh-CN" altLang="en-US" sz="5500" b="0" i="0" u="none" strike="noStrike" kern="1200" cap="none" spc="0" normalizeH="0" baseline="0" noProof="0" dirty="0">
                <a:ln>
                  <a:noFill/>
                </a:ln>
                <a:solidFill>
                  <a:prstClr val="white"/>
                </a:solidFill>
                <a:effectLst/>
                <a:uLnTx/>
                <a:uFillTx/>
                <a:latin typeface="汉仪粗圆简" panose="02010609000101010101" charset="-122"/>
                <a:ea typeface="汉仪粗圆简" panose="02010609000101010101" charset="-122"/>
                <a:cs typeface="方正大标宋简体" panose="02010601030101010101" charset="-122"/>
              </a:endParaRPr>
            </a:p>
          </p:txBody>
        </p:sp>
        <p:sp>
          <p:nvSpPr>
            <p:cNvPr id="16" name="文本框 15"/>
            <p:cNvSpPr txBox="1"/>
            <p:nvPr/>
          </p:nvSpPr>
          <p:spPr>
            <a:xfrm>
              <a:off x="9412" y="3273"/>
              <a:ext cx="3050" cy="830"/>
            </a:xfrm>
            <a:prstGeom prst="roundRect">
              <a:avLst>
                <a:gd name="adj" fmla="val 28442"/>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2300" b="0" i="0" u="none" strike="noStrike" kern="1200" cap="none" spc="0" normalizeH="0" baseline="0" noProof="0">
                  <a:ln>
                    <a:noFill/>
                  </a:ln>
                  <a:solidFill>
                    <a:srgbClr val="824D93"/>
                  </a:solidFill>
                  <a:effectLst/>
                  <a:uLnTx/>
                  <a:uFillTx/>
                  <a:latin typeface="汉仪细中圆简" panose="02010600030101010101" charset="-122"/>
                  <a:ea typeface="汉仪细中圆简" panose="02010600030101010101" charset="-122"/>
                  <a:cs typeface="方正仿宋简体" panose="02010600030101010101" charset="-122"/>
                </a:rPr>
                <a:t>一、二年级</a:t>
              </a:r>
              <a:endParaRPr kumimoji="0" lang="zh-CN" altLang="zh-CN" sz="2300" b="0" i="0" u="none" strike="noStrike" kern="1200" cap="none" spc="0" normalizeH="0" baseline="0" noProof="0">
                <a:ln>
                  <a:noFill/>
                </a:ln>
                <a:solidFill>
                  <a:srgbClr val="824D93"/>
                </a:solidFill>
                <a:effectLst/>
                <a:uLnTx/>
                <a:uFillTx/>
                <a:latin typeface="汉仪细中圆简" panose="02010600030101010101" charset="-122"/>
                <a:ea typeface="汉仪细中圆简" panose="02010600030101010101" charset="-122"/>
                <a:cs typeface="方正仿宋简体" panose="02010600030101010101" charset="-122"/>
              </a:endParaRPr>
            </a:p>
          </p:txBody>
        </p:sp>
      </p:grpSp>
      <p:sp>
        <p:nvSpPr>
          <p:cNvPr id="42" name="矩形 41"/>
          <p:cNvSpPr/>
          <p:nvPr/>
        </p:nvSpPr>
        <p:spPr>
          <a:xfrm>
            <a:off x="-600" y="6426000"/>
            <a:ext cx="12193200" cy="43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rPr>
              <a:t>让乡村孩子在家乡享有属于他们的好教育</a:t>
            </a: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文本框 42"/>
          <p:cNvSpPr txBox="1"/>
          <p:nvPr/>
        </p:nvSpPr>
        <p:spPr>
          <a:xfrm>
            <a:off x="2818447" y="6487161"/>
            <a:ext cx="6555105" cy="321945"/>
          </a:xfrm>
          <a:prstGeom prst="rect">
            <a:avLst/>
          </a:prstGeom>
          <a:noFill/>
        </p:spPr>
        <p:txBody>
          <a:bodyPr wrap="square" rtlCol="0" anchor="t">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824D93"/>
                </a:solidFill>
                <a:effectLst/>
                <a:uLnTx/>
                <a:uFillTx/>
                <a:latin typeface="汉仪细中圆简" panose="02010600030101010101" charset="-122"/>
                <a:ea typeface="汉仪细中圆简" panose="02010600030101010101" charset="-122"/>
                <a:cs typeface="+mn-cs"/>
              </a:rPr>
              <a:t>让乡村孩子在家乡享有属于他们的好教育</a:t>
            </a:r>
            <a:endParaRPr kumimoji="0" lang="zh-CN" altLang="en-US" sz="1500" b="0" i="0" u="none" strike="noStrike" kern="1200" cap="none" spc="0" normalizeH="0" baseline="0" noProof="0" dirty="0">
              <a:ln>
                <a:noFill/>
              </a:ln>
              <a:solidFill>
                <a:srgbClr val="824D93"/>
              </a:solidFill>
              <a:effectLst/>
              <a:uLnTx/>
              <a:uFillTx/>
              <a:latin typeface="汉仪细中圆简" panose="02010600030101010101" charset="-122"/>
              <a:ea typeface="汉仪细中圆简" panose="02010600030101010101" charset="-122"/>
              <a:cs typeface="+mn-cs"/>
            </a:endParaRPr>
          </a:p>
        </p:txBody>
      </p:sp>
      <p:grpSp>
        <p:nvGrpSpPr>
          <p:cNvPr id="20" name="组合 19"/>
          <p:cNvGrpSpPr/>
          <p:nvPr/>
        </p:nvGrpSpPr>
        <p:grpSpPr>
          <a:xfrm>
            <a:off x="-1047115" y="-1207135"/>
            <a:ext cx="6633210" cy="6666865"/>
            <a:chOff x="-1478" y="-2285"/>
            <a:chExt cx="10446" cy="10499"/>
          </a:xfrm>
        </p:grpSpPr>
        <p:sp>
          <p:nvSpPr>
            <p:cNvPr id="21" name="椭圆 20"/>
            <p:cNvSpPr/>
            <p:nvPr/>
          </p:nvSpPr>
          <p:spPr>
            <a:xfrm rot="10800000">
              <a:off x="-1478" y="-2285"/>
              <a:ext cx="10446" cy="10499"/>
            </a:xfrm>
            <a:prstGeom prst="ellipse">
              <a:avLst/>
            </a:prstGeom>
            <a:gradFill>
              <a:gsLst>
                <a:gs pos="0">
                  <a:srgbClr val="824D93"/>
                </a:gs>
                <a:gs pos="22000">
                  <a:srgbClr val="824D93"/>
                </a:gs>
                <a:gs pos="100000">
                  <a:srgbClr val="BE98C9"/>
                </a:gs>
              </a:gsLst>
              <a:lin ang="2280000" scaled="0"/>
            </a:gra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2" name="椭圆 21"/>
            <p:cNvSpPr/>
            <p:nvPr/>
          </p:nvSpPr>
          <p:spPr>
            <a:xfrm>
              <a:off x="-1134" y="-1980"/>
              <a:ext cx="9771" cy="9821"/>
            </a:xfrm>
            <a:prstGeom prst="ellipse">
              <a:avLst/>
            </a:prstGeom>
            <a:blipFill rotWithShape="1">
              <a:blip r:embed="rId2"/>
              <a:tile tx="-3175000" ty="-63500"/>
            </a:blipFill>
            <a:ln w="38100">
              <a:solidFill>
                <a:srgbClr val="F3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520065" y="319723"/>
            <a:ext cx="4203065" cy="427990"/>
          </a:xfrm>
        </p:spPr>
        <p:txBody>
          <a:bodyPr/>
          <a:lstStyle/>
          <a:p>
            <a:pPr algn="l"/>
            <a:r>
              <a:rPr lang="zh-CN" altLang="en-US" sz="2500" spc="200" dirty="0">
                <a:solidFill>
                  <a:schemeClr val="tx1"/>
                </a:solidFill>
                <a:uFillTx/>
                <a:latin typeface="方正大标宋简体" panose="02010601030101010101" charset="-122"/>
                <a:ea typeface="方正大标宋简体" panose="02010601030101010101" charset="-122"/>
              </a:rPr>
              <a:t>校园叶子大发现</a:t>
            </a:r>
            <a:endParaRPr lang="zh-CN" altLang="en-US" sz="2500" spc="200" dirty="0">
              <a:solidFill>
                <a:schemeClr val="tx1"/>
              </a:solidFill>
              <a:effectLst/>
              <a:uFillTx/>
              <a:latin typeface="方正大标宋简体" panose="02010601030101010101" charset="-122"/>
              <a:ea typeface="方正大标宋简体" panose="02010601030101010101" charset="-122"/>
              <a:sym typeface="+mn-ea"/>
            </a:endParaRPr>
          </a:p>
        </p:txBody>
      </p:sp>
      <p:sp>
        <p:nvSpPr>
          <p:cNvPr id="3" name="矩形 2"/>
          <p:cNvSpPr/>
          <p:nvPr/>
        </p:nvSpPr>
        <p:spPr>
          <a:xfrm>
            <a:off x="247650" y="320040"/>
            <a:ext cx="10795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2679147" y="1318768"/>
            <a:ext cx="6563360" cy="2604742"/>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18237" y="1734058"/>
            <a:ext cx="6155690" cy="1568450"/>
          </a:xfrm>
          <a:prstGeom prst="rect">
            <a:avLst/>
          </a:prstGeom>
          <a:noFill/>
        </p:spPr>
        <p:txBody>
          <a:bodyPr wrap="square" rtlCol="0">
            <a:spAutoFit/>
          </a:bodyPr>
          <a:lstStyle/>
          <a:p>
            <a:pPr fontAlgn="auto">
              <a:lnSpc>
                <a:spcPct val="200000"/>
              </a:lnSpc>
            </a:pPr>
            <a:r>
              <a:rPr lang="zh-CN" altLang="en-US"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rPr>
              <a:t>同学们能猜到校园里一共有多少种叶子吗？不如我们一起去找找看吧！</a:t>
            </a:r>
            <a:endParaRPr lang="zh-CN" altLang="en-US"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endParaRPr>
          </a:p>
        </p:txBody>
      </p:sp>
      <p:pic>
        <p:nvPicPr>
          <p:cNvPr id="15" name="Picture 2" descr="疫情下更要遵守规则-看点快报"/>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8045" b="98371" l="10000" r="90000">
                        <a14:foregroundMark x1="13299" y1="95519" x2="13299" y2="95519"/>
                        <a14:foregroundMark x1="84742" y1="95927" x2="84742" y2="95927"/>
                        <a14:foregroundMark x1="44742" y1="21385" x2="44742" y2="21385"/>
                        <a14:foregroundMark x1="38969" y1="42974" x2="38969" y2="42974"/>
                        <a14:foregroundMark x1="40309" y1="40937" x2="40309" y2="40937"/>
                        <a14:foregroundMark x1="43608" y1="42159" x2="43608" y2="42159"/>
                        <a14:foregroundMark x1="49175" y1="38086" x2="49175" y2="38086"/>
                        <a14:foregroundMark x1="53196" y1="43585" x2="53196" y2="43585"/>
                        <a14:foregroundMark x1="54845" y1="46640" x2="54845" y2="46640"/>
                        <a14:foregroundMark x1="58866" y1="40733" x2="58866" y2="40733"/>
                        <a14:foregroundMark x1="40103" y1="22811" x2="40103" y2="22811"/>
                        <a14:foregroundMark x1="49485" y1="40733" x2="49485" y2="40733"/>
                        <a14:foregroundMark x1="40103" y1="20367" x2="40103" y2="20367"/>
                        <a14:foregroundMark x1="39794" y1="26069" x2="39794" y2="26069"/>
                        <a14:foregroundMark x1="39175" y1="27291" x2="39175" y2="27291"/>
                        <a14:foregroundMark x1="38454" y1="30143" x2="38454" y2="30143"/>
                        <a14:foregroundMark x1="42268" y1="22403" x2="42268" y2="22403"/>
                        <a14:foregroundMark x1="47320" y1="30550" x2="47320" y2="30550"/>
                        <a14:foregroundMark x1="43814" y1="27088" x2="43814" y2="27088"/>
                        <a14:foregroundMark x1="43299" y1="24236" x2="43299" y2="24236"/>
                        <a14:foregroundMark x1="41753" y1="30143" x2="41753" y2="30143"/>
                        <a14:foregroundMark x1="51237" y1="24644" x2="51237" y2="24644"/>
                        <a14:foregroundMark x1="54227" y1="20774" x2="54227" y2="20774"/>
                        <a14:foregroundMark x1="52784" y1="25255" x2="52784" y2="25255"/>
                        <a14:foregroundMark x1="52784" y1="20570" x2="52784" y2="20570"/>
                        <a14:foregroundMark x1="51340" y1="30754" x2="51340" y2="30754"/>
                        <a14:foregroundMark x1="53814" y1="30346" x2="53814" y2="30346"/>
                        <a14:foregroundMark x1="55876" y1="24644" x2="55876" y2="24644"/>
                        <a14:foregroundMark x1="57113" y1="22811" x2="57113" y2="22811"/>
                        <a14:foregroundMark x1="59175" y1="43177" x2="59175" y2="43177"/>
                        <a14:foregroundMark x1="60206" y1="44603" x2="60206" y2="44603"/>
                        <a14:foregroundMark x1="19588" y1="20163" x2="19588" y2="20163"/>
                        <a14:foregroundMark x1="19588" y1="16293" x2="19588" y2="16293"/>
                        <a14:foregroundMark x1="19588" y1="12424" x2="19588" y2="12424"/>
                        <a14:foregroundMark x1="19588" y1="8147" x2="19588" y2="8147"/>
                        <a14:foregroundMark x1="19588" y1="6314" x2="19588" y2="6314"/>
                        <a14:foregroundMark x1="19588" y1="6314" x2="19588" y2="6314"/>
                        <a14:foregroundMark x1="19794" y1="4684" x2="19794" y2="4684"/>
                        <a14:foregroundMark x1="38866" y1="78411" x2="38866" y2="78411"/>
                        <a14:foregroundMark x1="20000" y1="51731" x2="20000" y2="51731"/>
                        <a14:foregroundMark x1="20309" y1="45418" x2="20309" y2="45418"/>
                        <a14:foregroundMark x1="14330" y1="70672" x2="14330" y2="70672"/>
                        <a14:foregroundMark x1="18660" y1="91242" x2="18660" y2="91242"/>
                        <a14:foregroundMark x1="17010" y1="92872" x2="17010" y2="92872"/>
                        <a14:foregroundMark x1="21134" y1="92464" x2="21134" y2="92464"/>
                        <a14:foregroundMark x1="23196" y1="90631" x2="23196" y2="90631"/>
                        <a14:foregroundMark x1="24639" y1="85947" x2="24639" y2="85947"/>
                        <a14:foregroundMark x1="26289" y1="80652" x2="26289" y2="80652"/>
                        <a14:foregroundMark x1="19691" y1="29939" x2="19691" y2="29939"/>
                        <a14:foregroundMark x1="19588" y1="27699" x2="19588" y2="27699"/>
                        <a14:foregroundMark x1="19691" y1="36660" x2="19691" y2="36660"/>
                        <a14:foregroundMark x1="19897" y1="41548" x2="19897" y2="41548"/>
                        <a14:foregroundMark x1="19588" y1="33809" x2="19588" y2="33809"/>
                        <a14:foregroundMark x1="20103" y1="54786" x2="20103" y2="54786"/>
                        <a14:foregroundMark x1="20103" y1="57434" x2="20103" y2="57434"/>
                        <a14:foregroundMark x1="50309" y1="2851" x2="50309" y2="2851"/>
                        <a14:foregroundMark x1="83093" y1="69246" x2="83093" y2="69246"/>
                        <a14:foregroundMark x1="70619" y1="73727" x2="70619" y2="73727"/>
                        <a14:foregroundMark x1="75155" y1="85540" x2="75155" y2="85540"/>
                        <a14:foregroundMark x1="74639" y1="93075" x2="74639" y2="93075"/>
                        <a14:foregroundMark x1="77010" y1="93279" x2="77010" y2="93279"/>
                        <a14:foregroundMark x1="75052" y1="89409" x2="75052" y2="89409"/>
                        <a14:foregroundMark x1="72990" y1="82688" x2="72990" y2="82688"/>
                        <a14:foregroundMark x1="81856" y1="88595" x2="81856" y2="88595"/>
                        <a14:foregroundMark x1="79278" y1="86965" x2="79278" y2="86965"/>
                        <a14:foregroundMark x1="81856" y1="87169" x2="81856" y2="87169"/>
                        <a14:backgroundMark x1="67732" y1="12220" x2="67732" y2="12220"/>
                        <a14:backgroundMark x1="53093" y1="22811" x2="53093" y2="22811"/>
                        <a14:backgroundMark x1="41649" y1="27495" x2="41649" y2="27495"/>
                        <a14:backgroundMark x1="43814" y1="23625" x2="43814" y2="23625"/>
                        <a14:backgroundMark x1="42680" y1="25051" x2="42680" y2="25051"/>
                        <a14:backgroundMark x1="42990" y1="23218" x2="42990" y2="23218"/>
                        <a14:backgroundMark x1="54330" y1="41752" x2="54330" y2="41752"/>
                        <a14:backgroundMark x1="19381" y1="23829" x2="19381" y2="23829"/>
                        <a14:backgroundMark x1="19485" y1="23422" x2="19485" y2="23422"/>
                        <a14:backgroundMark x1="19588" y1="23422" x2="19588" y2="23422"/>
                        <a14:backgroundMark x1="19588" y1="24033" x2="19588" y2="24033"/>
                        <a14:backgroundMark x1="19588" y1="26273" x2="19588" y2="26273"/>
                        <a14:backgroundMark x1="49072" y1="78615" x2="49072" y2="78615"/>
                        <a14:backgroundMark x1="42062" y1="20978" x2="42062" y2="20978"/>
                        <a14:backgroundMark x1="42990" y1="20367" x2="42990" y2="20367"/>
                        <a14:backgroundMark x1="43711" y1="19959" x2="43711" y2="19959"/>
                        <a14:backgroundMark x1="44536" y1="19552" x2="44536" y2="19552"/>
                        <a14:backgroundMark x1="44639" y1="23014" x2="44639" y2="23014"/>
                        <a14:backgroundMark x1="45052" y1="25255" x2="45052" y2="25255"/>
                        <a14:backgroundMark x1="43711" y1="29124" x2="43711" y2="29124"/>
                        <a14:backgroundMark x1="44742" y1="31772" x2="44742" y2="31772"/>
                        <a14:backgroundMark x1="80103" y1="46029" x2="80103" y2="46029"/>
                        <a14:backgroundMark x1="80103" y1="27699" x2="80103" y2="27699"/>
                        <a14:backgroundMark x1="80000" y1="23829" x2="80000" y2="23829"/>
                        <a14:backgroundMark x1="80103" y1="10183" x2="80103" y2="10183"/>
                        <a14:backgroundMark x1="55258" y1="78411" x2="55258" y2="78411"/>
                        <a14:backgroundMark x1="20000" y1="60081" x2="20000" y2="60081"/>
                        <a14:backgroundMark x1="38660" y1="78615" x2="38660" y2="78615"/>
                        <a14:backgroundMark x1="20000" y1="60285" x2="20000" y2="60285"/>
                        <a14:backgroundMark x1="39072" y1="78004" x2="39072" y2="78004"/>
                        <a14:backgroundMark x1="38969" y1="78411" x2="38969" y2="78411"/>
                        <a14:backgroundMark x1="19897" y1="60081" x2="19897" y2="60081"/>
                        <a14:backgroundMark x1="19897" y1="60081" x2="19897" y2="60081"/>
                        <a14:backgroundMark x1="19897" y1="58656" x2="19897" y2="58656"/>
                        <a14:backgroundMark x1="20000" y1="61711" x2="20000" y2="61711"/>
                      </a14:backgroundRemoval>
                    </a14:imgEffect>
                  </a14:imgLayer>
                </a14:imgProps>
              </a:ext>
              <a:ext uri="{28A0092B-C50C-407E-A947-70E740481C1C}">
                <a14:useLocalDpi xmlns:a14="http://schemas.microsoft.com/office/drawing/2010/main" val="0"/>
              </a:ext>
            </a:extLst>
          </a:blip>
          <a:srcRect t="61330" b="3715"/>
          <a:stretch>
            <a:fillRect/>
          </a:stretch>
        </p:blipFill>
        <p:spPr bwMode="auto">
          <a:xfrm>
            <a:off x="1605627" y="4104952"/>
            <a:ext cx="8980745" cy="158899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520065" y="319723"/>
            <a:ext cx="4203065" cy="427990"/>
          </a:xfrm>
        </p:spPr>
        <p:txBody>
          <a:bodyPr/>
          <a:lstStyle/>
          <a:p>
            <a:pPr algn="l"/>
            <a:r>
              <a:rPr sz="2500" spc="200">
                <a:latin typeface="方正大标宋简体" panose="02010601030101010101" charset="-122"/>
                <a:ea typeface="方正大标宋简体" panose="02010601030101010101" charset="-122"/>
                <a:sym typeface="+mn-ea"/>
              </a:rPr>
              <a:t>校园叶子大发现</a:t>
            </a:r>
            <a:endParaRPr lang="zh-CN" altLang="en-US" sz="2500" spc="200" dirty="0">
              <a:solidFill>
                <a:schemeClr val="tx1"/>
              </a:solidFill>
              <a:effectLst/>
              <a:uFillTx/>
              <a:latin typeface="方正大标宋简体" panose="02010601030101010101" charset="-122"/>
              <a:ea typeface="方正大标宋简体" panose="02010601030101010101" charset="-122"/>
              <a:sym typeface="+mn-ea"/>
            </a:endParaRPr>
          </a:p>
        </p:txBody>
      </p:sp>
      <p:sp>
        <p:nvSpPr>
          <p:cNvPr id="3" name="矩形 2"/>
          <p:cNvSpPr/>
          <p:nvPr/>
        </p:nvSpPr>
        <p:spPr>
          <a:xfrm>
            <a:off x="247650" y="320040"/>
            <a:ext cx="10795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2610485" y="1310640"/>
            <a:ext cx="7160260" cy="4453255"/>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767965" y="1600835"/>
            <a:ext cx="7002780" cy="3784600"/>
          </a:xfrm>
          <a:prstGeom prst="rect">
            <a:avLst/>
          </a:prstGeom>
          <a:noFill/>
        </p:spPr>
        <p:txBody>
          <a:bodyPr wrap="square" rtlCol="0">
            <a:spAutoFit/>
          </a:bodyPr>
          <a:lstStyle/>
          <a:p>
            <a:pPr fontAlgn="auto">
              <a:lnSpc>
                <a:spcPct val="200000"/>
              </a:lnSpc>
            </a:pPr>
            <a:r>
              <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rPr>
              <a:t>1.以小组为单位去校园里寻找并摘取不同种类的叶子；</a:t>
            </a:r>
            <a:endPar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rPr>
              <a:t>2.摘叶子之前要对小叶子说“对不起”；</a:t>
            </a:r>
            <a:endPar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rPr>
              <a:t>3.同一种叶子摘取1-3片即可；</a:t>
            </a:r>
            <a:endPar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rPr>
              <a:t>4.遵守户外规则，时间15分钟，声音为2。</a:t>
            </a:r>
            <a:endParaRPr sz="2400" spc="500" dirty="0">
              <a:solidFill>
                <a:schemeClr val="tx1"/>
              </a:solidFill>
              <a:uFillTx/>
              <a:latin typeface="汉仪细圆简" panose="02010609000101010101" pitchFamily="49" charset="-122"/>
              <a:ea typeface="汉仪细圆简" panose="02010609000101010101" pitchFamily="49" charset="-122"/>
              <a:cs typeface="汉仪细圆简" panose="02010609000101010101" pitchFamily="49" charset="-122"/>
            </a:endParaRPr>
          </a:p>
        </p:txBody>
      </p:sp>
      <p:sp>
        <p:nvSpPr>
          <p:cNvPr id="11" name="圆角矩形 10"/>
          <p:cNvSpPr/>
          <p:nvPr/>
        </p:nvSpPr>
        <p:spPr>
          <a:xfrm>
            <a:off x="3144520" y="1085850"/>
            <a:ext cx="2030730" cy="514985"/>
          </a:xfrm>
          <a:prstGeom prst="round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3144520" y="1139190"/>
            <a:ext cx="2030730" cy="460375"/>
          </a:xfrm>
          <a:prstGeom prst="rect">
            <a:avLst/>
          </a:prstGeom>
          <a:noFill/>
        </p:spPr>
        <p:txBody>
          <a:bodyPr wrap="square" rtlCol="0" anchor="t">
            <a:spAutoFit/>
          </a:bodyPr>
          <a:p>
            <a:pPr algn="ctr" fontAlgn="auto">
              <a:lnSpc>
                <a:spcPct val="100000"/>
              </a:lnSpc>
            </a:pPr>
            <a:r>
              <a:rPr lang="zh-CN" altLang="en-US" sz="2400" b="1" spc="200" dirty="0">
                <a:solidFill>
                  <a:schemeClr val="bg1"/>
                </a:solidFill>
                <a:latin typeface="+中文正文" charset="0"/>
                <a:cs typeface="+mn-ea"/>
                <a:sym typeface="+mn-ea"/>
              </a:rPr>
              <a:t>规则</a:t>
            </a:r>
            <a:endParaRPr lang="zh-CN" altLang="en-US" sz="2400" b="1" spc="200" dirty="0">
              <a:solidFill>
                <a:schemeClr val="bg1"/>
              </a:solidFill>
              <a:uFillTx/>
              <a:latin typeface="+中文正文" charset="0"/>
              <a:cs typeface="+mn-ea"/>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520065" y="319723"/>
            <a:ext cx="4203065" cy="427990"/>
          </a:xfrm>
        </p:spPr>
        <p:txBody>
          <a:bodyPr/>
          <a:lstStyle/>
          <a:p>
            <a:pPr algn="l"/>
            <a:r>
              <a:rPr lang="zh-CN" altLang="en-US" sz="2500" spc="200" dirty="0">
                <a:solidFill>
                  <a:schemeClr val="tx1"/>
                </a:solidFill>
                <a:effectLst/>
                <a:uFillTx/>
                <a:latin typeface="方正大标宋简体" panose="02010601030101010101" charset="-122"/>
                <a:ea typeface="方正大标宋简体" panose="02010601030101010101" charset="-122"/>
                <a:sym typeface="+mn-ea"/>
              </a:rPr>
              <a:t>分享我喜爱的叶子</a:t>
            </a:r>
            <a:endParaRPr lang="zh-CN" altLang="en-US" sz="2500" spc="200" dirty="0">
              <a:solidFill>
                <a:schemeClr val="tx1"/>
              </a:solidFill>
              <a:effectLst/>
              <a:uFillTx/>
              <a:latin typeface="方正大标宋简体" panose="02010601030101010101" charset="-122"/>
              <a:ea typeface="方正大标宋简体" panose="02010601030101010101" charset="-122"/>
              <a:sym typeface="+mn-ea"/>
            </a:endParaRPr>
          </a:p>
        </p:txBody>
      </p:sp>
      <p:sp>
        <p:nvSpPr>
          <p:cNvPr id="3" name="矩形 2"/>
          <p:cNvSpPr/>
          <p:nvPr/>
        </p:nvSpPr>
        <p:spPr>
          <a:xfrm>
            <a:off x="247650" y="320040"/>
            <a:ext cx="10795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944880" y="1524635"/>
            <a:ext cx="7472045" cy="3992880"/>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39215" y="1524635"/>
            <a:ext cx="6821170" cy="3784600"/>
          </a:xfrm>
          <a:prstGeom prst="rect">
            <a:avLst/>
          </a:prstGeom>
          <a:noFill/>
        </p:spPr>
        <p:txBody>
          <a:bodyPr wrap="square" rtlCol="0">
            <a:spAutoFit/>
          </a:bodyPr>
          <a:lstStyle/>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1.挑选一片自己最喜欢的叶子，说一说为什么喜欢它；</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2.可以以“这是我喜欢的一片叶子，我喜欢它的原因是……”开始；</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3.遵守分享规则，时间10分钟，声音为3</a:t>
            </a:r>
            <a:r>
              <a:rPr lang="zh-CN" sz="2400" spc="500" dirty="0">
                <a:latin typeface="汉仪细圆简" panose="02010609000101010101" pitchFamily="49" charset="-122"/>
                <a:ea typeface="汉仪细圆简" panose="02010609000101010101" pitchFamily="49" charset="-122"/>
                <a:cs typeface="汉仪细圆简" panose="02010609000101010101" pitchFamily="49" charset="-122"/>
              </a:rPr>
              <a:t>。</a:t>
            </a:r>
            <a:endParaRPr lang="zh-CN"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p:txBody>
      </p:sp>
      <p:sp>
        <p:nvSpPr>
          <p:cNvPr id="11" name="圆角矩形 10"/>
          <p:cNvSpPr/>
          <p:nvPr/>
        </p:nvSpPr>
        <p:spPr>
          <a:xfrm>
            <a:off x="1396365" y="1102995"/>
            <a:ext cx="2030730" cy="514985"/>
          </a:xfrm>
          <a:prstGeom prst="round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96365" y="1156335"/>
            <a:ext cx="2030730" cy="460375"/>
          </a:xfrm>
          <a:prstGeom prst="rect">
            <a:avLst/>
          </a:prstGeom>
          <a:noFill/>
        </p:spPr>
        <p:txBody>
          <a:bodyPr wrap="square" rtlCol="0" anchor="t">
            <a:spAutoFit/>
          </a:bodyPr>
          <a:p>
            <a:pPr algn="ctr" fontAlgn="auto">
              <a:lnSpc>
                <a:spcPct val="100000"/>
              </a:lnSpc>
            </a:pPr>
            <a:r>
              <a:rPr lang="zh-CN" altLang="en-US" sz="2400" b="1" spc="200" dirty="0">
                <a:solidFill>
                  <a:schemeClr val="bg1"/>
                </a:solidFill>
                <a:latin typeface="+中文正文" charset="0"/>
                <a:cs typeface="+mn-ea"/>
                <a:sym typeface="+mn-ea"/>
              </a:rPr>
              <a:t>规则</a:t>
            </a:r>
            <a:endParaRPr lang="zh-CN" altLang="en-US" sz="2400" b="1" spc="200" dirty="0">
              <a:solidFill>
                <a:schemeClr val="bg1"/>
              </a:solidFill>
              <a:latin typeface="+中文正文" charset="0"/>
              <a:cs typeface="+mn-ea"/>
              <a:sym typeface="+mn-ea"/>
            </a:endParaRPr>
          </a:p>
        </p:txBody>
      </p:sp>
      <p:pic>
        <p:nvPicPr>
          <p:cNvPr id="101" name="图片 100"/>
          <p:cNvPicPr/>
          <p:nvPr/>
        </p:nvPicPr>
        <p:blipFill>
          <a:blip r:embed="rId3"/>
          <a:stretch>
            <a:fillRect/>
          </a:stretch>
        </p:blipFill>
        <p:spPr>
          <a:xfrm>
            <a:off x="8694420" y="1704340"/>
            <a:ext cx="3177540" cy="344932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520065" y="319723"/>
            <a:ext cx="4203065" cy="427990"/>
          </a:xfrm>
        </p:spPr>
        <p:txBody>
          <a:bodyPr/>
          <a:lstStyle/>
          <a:p>
            <a:pPr algn="l"/>
            <a:r>
              <a:rPr lang="zh-CN" altLang="en-US" sz="2500" spc="200" dirty="0">
                <a:solidFill>
                  <a:schemeClr val="tx1"/>
                </a:solidFill>
                <a:effectLst/>
                <a:uFillTx/>
                <a:latin typeface="方正大标宋简体" panose="02010601030101010101" charset="-122"/>
                <a:ea typeface="方正大标宋简体" panose="02010601030101010101" charset="-122"/>
                <a:sym typeface="+mn-ea"/>
              </a:rPr>
              <a:t>分享我喜爱的叶子</a:t>
            </a:r>
            <a:endParaRPr lang="zh-CN" altLang="en-US" sz="2500" spc="200" dirty="0">
              <a:solidFill>
                <a:schemeClr val="tx1"/>
              </a:solidFill>
              <a:effectLst/>
              <a:uFillTx/>
              <a:latin typeface="方正大标宋简体" panose="02010601030101010101" charset="-122"/>
              <a:ea typeface="方正大标宋简体" panose="02010601030101010101" charset="-122"/>
              <a:sym typeface="+mn-ea"/>
            </a:endParaRPr>
          </a:p>
        </p:txBody>
      </p:sp>
      <p:sp>
        <p:nvSpPr>
          <p:cNvPr id="3" name="矩形 2"/>
          <p:cNvSpPr/>
          <p:nvPr/>
        </p:nvSpPr>
        <p:spPr>
          <a:xfrm>
            <a:off x="247650" y="320040"/>
            <a:ext cx="10795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944880" y="1524635"/>
            <a:ext cx="5715635" cy="2738120"/>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39215" y="1524635"/>
            <a:ext cx="6821170" cy="2306955"/>
          </a:xfrm>
          <a:prstGeom prst="rect">
            <a:avLst/>
          </a:prstGeom>
          <a:noFill/>
        </p:spPr>
        <p:txBody>
          <a:bodyPr wrap="square" rtlCol="0">
            <a:spAutoFit/>
          </a:bodyPr>
          <a:lstStyle/>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1.画一画自己喜欢的这片叶子；</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2.试着写上植物的名字和拼音；</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lang="en-US" sz="2400" spc="500" dirty="0">
                <a:latin typeface="汉仪细圆简" panose="02010609000101010101" pitchFamily="49" charset="-122"/>
                <a:ea typeface="汉仪细圆简" panose="02010609000101010101" pitchFamily="49" charset="-122"/>
                <a:cs typeface="汉仪细圆简" panose="02010609000101010101" pitchFamily="49" charset="-122"/>
              </a:rPr>
              <a:t>3.</a:t>
            </a: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时间10分钟，声音为1。</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p:txBody>
      </p:sp>
      <p:pic>
        <p:nvPicPr>
          <p:cNvPr id="100" name="图片 99"/>
          <p:cNvPicPr/>
          <p:nvPr/>
        </p:nvPicPr>
        <p:blipFill>
          <a:blip r:embed="rId3"/>
          <a:stretch>
            <a:fillRect/>
          </a:stretch>
        </p:blipFill>
        <p:spPr>
          <a:xfrm>
            <a:off x="7319010" y="2132965"/>
            <a:ext cx="3324860" cy="3416300"/>
          </a:xfrm>
          <a:prstGeom prst="rect">
            <a:avLst/>
          </a:prstGeom>
          <a:noFill/>
          <a:ln w="9525">
            <a:noFill/>
          </a:ln>
        </p:spPr>
      </p:pic>
      <p:sp>
        <p:nvSpPr>
          <p:cNvPr id="11" name="圆角矩形 10"/>
          <p:cNvSpPr/>
          <p:nvPr/>
        </p:nvSpPr>
        <p:spPr>
          <a:xfrm>
            <a:off x="1396365" y="1102995"/>
            <a:ext cx="2030730" cy="514985"/>
          </a:xfrm>
          <a:prstGeom prst="round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96365" y="1156335"/>
            <a:ext cx="2030730" cy="460375"/>
          </a:xfrm>
          <a:prstGeom prst="rect">
            <a:avLst/>
          </a:prstGeom>
          <a:noFill/>
        </p:spPr>
        <p:txBody>
          <a:bodyPr wrap="square" rtlCol="0" anchor="t">
            <a:spAutoFit/>
          </a:bodyPr>
          <a:p>
            <a:pPr algn="ctr" fontAlgn="auto">
              <a:lnSpc>
                <a:spcPct val="100000"/>
              </a:lnSpc>
            </a:pPr>
            <a:r>
              <a:rPr lang="zh-CN" altLang="en-US" sz="2400" b="1" spc="200" dirty="0">
                <a:solidFill>
                  <a:schemeClr val="bg1"/>
                </a:solidFill>
                <a:latin typeface="+中文正文" charset="0"/>
                <a:cs typeface="+mn-ea"/>
                <a:sym typeface="+mn-ea"/>
              </a:rPr>
              <a:t>规则</a:t>
            </a:r>
            <a:endParaRPr lang="zh-CN" altLang="en-US" sz="2400" b="1" spc="200" dirty="0">
              <a:solidFill>
                <a:schemeClr val="bg1"/>
              </a:solidFill>
              <a:uFillTx/>
              <a:latin typeface="+中文正文" charset="0"/>
              <a:cs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solidFill>
                  <a:prstClr val="black">
                    <a:tint val="75000"/>
                  </a:prstClr>
                </a:solidFill>
              </a:rPr>
            </a:fld>
            <a:endParaRPr lang="zh-CN" altLang="en-US" dirty="0">
              <a:solidFill>
                <a:prstClr val="black">
                  <a:tint val="75000"/>
                </a:prstClr>
              </a:solidFill>
            </a:endParaRPr>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47650" y="319723"/>
            <a:ext cx="10800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520065" y="319723"/>
            <a:ext cx="4203065" cy="427990"/>
          </a:xfrm>
        </p:spPr>
        <p:txBody>
          <a:bodyPr/>
          <a:lstStyle/>
          <a:p>
            <a:pPr algn="l"/>
            <a:r>
              <a:rPr lang="zh-CN" altLang="zh-CN" sz="2500" spc="200">
                <a:solidFill>
                  <a:schemeClr val="tx1"/>
                </a:solidFill>
                <a:effectLst/>
                <a:uFillTx/>
                <a:latin typeface="方正大标宋简体" panose="02010601030101010101" charset="-122"/>
                <a:ea typeface="方正大标宋简体" panose="02010601030101010101" charset="-122"/>
              </a:rPr>
              <a:t>我给叶子把把脉</a:t>
            </a:r>
            <a:endParaRPr lang="zh-CN" altLang="zh-CN" sz="2500" spc="200">
              <a:solidFill>
                <a:schemeClr val="tx1"/>
              </a:solidFill>
              <a:effectLst/>
              <a:uFillTx/>
              <a:latin typeface="方正大标宋简体" panose="02010601030101010101" charset="-122"/>
              <a:ea typeface="方正大标宋简体" panose="02010601030101010101" charset="-122"/>
            </a:endParaRPr>
          </a:p>
        </p:txBody>
      </p:sp>
      <p:pic>
        <p:nvPicPr>
          <p:cNvPr id="5" name="图片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0" y="1043305"/>
            <a:ext cx="5572125" cy="3872230"/>
          </a:xfrm>
          <a:prstGeom prst="rect">
            <a:avLst/>
          </a:prstGeom>
        </p:spPr>
      </p:pic>
      <p:sp>
        <p:nvSpPr>
          <p:cNvPr id="25" name="矩形: 圆角 25"/>
          <p:cNvSpPr/>
          <p:nvPr/>
        </p:nvSpPr>
        <p:spPr>
          <a:xfrm>
            <a:off x="3594100" y="4070350"/>
            <a:ext cx="1016635" cy="699135"/>
          </a:xfrm>
          <a:prstGeom prst="roundRect">
            <a:avLst/>
          </a:prstGeom>
          <a:noFill/>
          <a:ln>
            <a:solidFill>
              <a:srgbClr val="BE98C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noAutofit/>
          </a:bodyPr>
          <a:lstStyle/>
          <a:p>
            <a:pPr algn="ctr"/>
            <a:r>
              <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sym typeface="+mn-ea"/>
              </a:rPr>
              <a:t>叶柄</a:t>
            </a:r>
            <a:endPar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endParaRPr>
          </a:p>
        </p:txBody>
      </p:sp>
      <p:pic>
        <p:nvPicPr>
          <p:cNvPr id="57" name="图片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4085" y="245745"/>
            <a:ext cx="2489200" cy="2602230"/>
          </a:xfrm>
          <a:prstGeom prst="rect">
            <a:avLst/>
          </a:prstGeom>
        </p:spPr>
      </p:pic>
      <p:pic>
        <p:nvPicPr>
          <p:cNvPr id="58" name="图片 5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6750" y="3022600"/>
            <a:ext cx="5563870" cy="3644265"/>
          </a:xfrm>
          <a:prstGeom prst="rect">
            <a:avLst/>
          </a:prstGeom>
        </p:spPr>
      </p:pic>
      <p:sp>
        <p:nvSpPr>
          <p:cNvPr id="6" name="矩形: 圆角 25"/>
          <p:cNvSpPr/>
          <p:nvPr/>
        </p:nvSpPr>
        <p:spPr>
          <a:xfrm>
            <a:off x="8549005" y="5062855"/>
            <a:ext cx="1016635" cy="699135"/>
          </a:xfrm>
          <a:prstGeom prst="roundRect">
            <a:avLst/>
          </a:prstGeom>
          <a:noFill/>
          <a:ln>
            <a:solidFill>
              <a:srgbClr val="BE98C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noAutofit/>
          </a:bodyPr>
          <a:p>
            <a:pPr algn="ctr"/>
            <a:r>
              <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sym typeface="+mn-ea"/>
              </a:rPr>
              <a:t>叶片</a:t>
            </a:r>
            <a:endPar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endParaRPr>
          </a:p>
        </p:txBody>
      </p:sp>
      <p:sp>
        <p:nvSpPr>
          <p:cNvPr id="7" name="矩形: 圆角 25"/>
          <p:cNvSpPr/>
          <p:nvPr/>
        </p:nvSpPr>
        <p:spPr>
          <a:xfrm>
            <a:off x="8987790" y="344170"/>
            <a:ext cx="1016635" cy="699135"/>
          </a:xfrm>
          <a:prstGeom prst="roundRect">
            <a:avLst/>
          </a:prstGeom>
          <a:noFill/>
          <a:ln>
            <a:solidFill>
              <a:srgbClr val="BE98C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noAutofit/>
          </a:bodyPr>
          <a:p>
            <a:pPr algn="ctr"/>
            <a:r>
              <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rPr>
              <a:t>叶脉</a:t>
            </a:r>
            <a:endParaRPr lang="zh-CN" sz="2400" kern="100">
              <a:solidFill>
                <a:schemeClr val="tx1"/>
              </a:solidFill>
              <a:effectLst/>
              <a:latin typeface="幼圆" panose="02010509060101010101" pitchFamily="49" charset="-122"/>
              <a:ea typeface="幼圆" panose="02010509060101010101" pitchFamily="49"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520065" y="319723"/>
            <a:ext cx="4203065" cy="427990"/>
          </a:xfrm>
        </p:spPr>
        <p:txBody>
          <a:bodyPr/>
          <a:lstStyle/>
          <a:p>
            <a:pPr algn="l"/>
            <a:r>
              <a:rPr altLang="zh-CN" sz="2500" spc="200">
                <a:latin typeface="方正大标宋简体" panose="02010601030101010101" charset="-122"/>
                <a:ea typeface="方正大标宋简体" panose="02010601030101010101" charset="-122"/>
                <a:sym typeface="+mn-ea"/>
              </a:rPr>
              <a:t>我给叶子把把脉</a:t>
            </a:r>
            <a:endParaRPr lang="zh-CN" altLang="en-US" sz="2500" spc="200" dirty="0">
              <a:solidFill>
                <a:schemeClr val="tx1"/>
              </a:solidFill>
              <a:effectLst/>
              <a:uFillTx/>
              <a:latin typeface="方正大标宋简体" panose="02010601030101010101" charset="-122"/>
              <a:ea typeface="方正大标宋简体" panose="02010601030101010101" charset="-122"/>
              <a:sym typeface="+mn-ea"/>
            </a:endParaRPr>
          </a:p>
        </p:txBody>
      </p:sp>
      <p:sp>
        <p:nvSpPr>
          <p:cNvPr id="3" name="矩形 2"/>
          <p:cNvSpPr/>
          <p:nvPr/>
        </p:nvSpPr>
        <p:spPr>
          <a:xfrm>
            <a:off x="247650" y="320040"/>
            <a:ext cx="10795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944880" y="1524635"/>
            <a:ext cx="5715635" cy="2738120"/>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39215" y="1524635"/>
            <a:ext cx="6821170" cy="2306955"/>
          </a:xfrm>
          <a:prstGeom prst="rect">
            <a:avLst/>
          </a:prstGeom>
          <a:noFill/>
        </p:spPr>
        <p:txBody>
          <a:bodyPr wrap="square" rtlCol="0">
            <a:spAutoFit/>
          </a:bodyPr>
          <a:lstStyle/>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1.画一画叶子结构图；</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2.标注叶子三部分；</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a:p>
            <a:pPr fontAlgn="auto">
              <a:lnSpc>
                <a:spcPct val="200000"/>
              </a:lnSpc>
            </a:pPr>
            <a:r>
              <a:rPr lang="en-US" sz="2400" spc="500" dirty="0">
                <a:latin typeface="汉仪细圆简" panose="02010609000101010101" pitchFamily="49" charset="-122"/>
                <a:ea typeface="汉仪细圆简" panose="02010609000101010101" pitchFamily="49" charset="-122"/>
                <a:cs typeface="汉仪细圆简" panose="02010609000101010101" pitchFamily="49" charset="-122"/>
              </a:rPr>
              <a:t>3.</a:t>
            </a:r>
            <a:r>
              <a:rPr sz="2400" spc="500" dirty="0">
                <a:latin typeface="汉仪细圆简" panose="02010609000101010101" pitchFamily="49" charset="-122"/>
                <a:ea typeface="汉仪细圆简" panose="02010609000101010101" pitchFamily="49" charset="-122"/>
                <a:cs typeface="汉仪细圆简" panose="02010609000101010101" pitchFamily="49" charset="-122"/>
              </a:rPr>
              <a:t>时间10分钟，声音为1。</a:t>
            </a:r>
            <a:endParaRPr sz="2400" spc="500" dirty="0">
              <a:latin typeface="汉仪细圆简" panose="02010609000101010101" pitchFamily="49" charset="-122"/>
              <a:ea typeface="汉仪细圆简" panose="02010609000101010101" pitchFamily="49" charset="-122"/>
              <a:cs typeface="汉仪细圆简" panose="02010609000101010101" pitchFamily="49" charset="-122"/>
            </a:endParaRPr>
          </a:p>
        </p:txBody>
      </p:sp>
      <p:sp>
        <p:nvSpPr>
          <p:cNvPr id="11" name="圆角矩形 10"/>
          <p:cNvSpPr/>
          <p:nvPr/>
        </p:nvSpPr>
        <p:spPr>
          <a:xfrm>
            <a:off x="1396365" y="1102995"/>
            <a:ext cx="2030730" cy="514985"/>
          </a:xfrm>
          <a:prstGeom prst="round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396365" y="1156335"/>
            <a:ext cx="2030730" cy="460375"/>
          </a:xfrm>
          <a:prstGeom prst="rect">
            <a:avLst/>
          </a:prstGeom>
          <a:noFill/>
        </p:spPr>
        <p:txBody>
          <a:bodyPr wrap="square" rtlCol="0" anchor="t">
            <a:spAutoFit/>
          </a:bodyPr>
          <a:p>
            <a:pPr algn="ctr" fontAlgn="auto">
              <a:lnSpc>
                <a:spcPct val="100000"/>
              </a:lnSpc>
            </a:pPr>
            <a:r>
              <a:rPr lang="zh-CN" altLang="en-US" sz="2400" b="1" spc="200" dirty="0">
                <a:solidFill>
                  <a:schemeClr val="bg1"/>
                </a:solidFill>
                <a:latin typeface="+中文正文" charset="0"/>
                <a:cs typeface="+mn-ea"/>
                <a:sym typeface="+mn-ea"/>
              </a:rPr>
              <a:t>规则</a:t>
            </a:r>
            <a:endParaRPr lang="zh-CN" altLang="en-US" sz="2400" b="1" spc="200" dirty="0">
              <a:solidFill>
                <a:schemeClr val="bg1"/>
              </a:solidFill>
              <a:latin typeface="+中文正文" charset="0"/>
              <a:cs typeface="+mn-ea"/>
              <a:sym typeface="+mn-ea"/>
            </a:endParaRPr>
          </a:p>
        </p:txBody>
      </p:sp>
      <p:pic>
        <p:nvPicPr>
          <p:cNvPr id="102" name="图片 101"/>
          <p:cNvPicPr/>
          <p:nvPr/>
        </p:nvPicPr>
        <p:blipFill>
          <a:blip r:embed="rId3"/>
          <a:stretch>
            <a:fillRect/>
          </a:stretch>
        </p:blipFill>
        <p:spPr>
          <a:xfrm>
            <a:off x="7448550" y="1411605"/>
            <a:ext cx="3211830" cy="3611880"/>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solidFill>
                  <a:prstClr val="black">
                    <a:tint val="75000"/>
                  </a:prstClr>
                </a:solidFill>
              </a:rPr>
            </a:fld>
            <a:endParaRPr lang="zh-CN" altLang="en-US" dirty="0">
              <a:solidFill>
                <a:prstClr val="black">
                  <a:tint val="75000"/>
                </a:prstClr>
              </a:solidFill>
            </a:endParaRPr>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47650" y="319723"/>
            <a:ext cx="108000" cy="427990"/>
          </a:xfrm>
          <a:prstGeom prst="rect">
            <a:avLst/>
          </a:prstGeom>
          <a:solidFill>
            <a:srgbClr val="BE9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520065" y="319723"/>
            <a:ext cx="4203065" cy="427990"/>
          </a:xfrm>
        </p:spPr>
        <p:txBody>
          <a:bodyPr/>
          <a:lstStyle/>
          <a:p>
            <a:pPr algn="l"/>
            <a:r>
              <a:rPr lang="zh-CN" altLang="zh-CN" sz="2500" spc="200">
                <a:solidFill>
                  <a:schemeClr val="tx1"/>
                </a:solidFill>
                <a:effectLst/>
                <a:uFillTx/>
                <a:latin typeface="方正大标宋简体" panose="02010601030101010101" charset="-122"/>
                <a:ea typeface="方正大标宋简体" panose="02010601030101010101" charset="-122"/>
              </a:rPr>
              <a:t>总结</a:t>
            </a:r>
            <a:endParaRPr lang="zh-CN" altLang="zh-CN" sz="2500" spc="200">
              <a:solidFill>
                <a:schemeClr val="tx1"/>
              </a:solidFill>
              <a:effectLst/>
              <a:uFillTx/>
              <a:latin typeface="方正大标宋简体" panose="02010601030101010101" charset="-122"/>
              <a:ea typeface="方正大标宋简体" panose="02010601030101010101" charset="-122"/>
            </a:endParaRPr>
          </a:p>
        </p:txBody>
      </p:sp>
      <p:sp>
        <p:nvSpPr>
          <p:cNvPr id="100" name="文本框 99"/>
          <p:cNvSpPr txBox="1"/>
          <p:nvPr/>
        </p:nvSpPr>
        <p:spPr>
          <a:xfrm>
            <a:off x="1852295" y="1083945"/>
            <a:ext cx="6934835" cy="4523105"/>
          </a:xfrm>
          <a:prstGeom prst="rect">
            <a:avLst/>
          </a:prstGeom>
          <a:noFill/>
          <a:ln w="9525">
            <a:noFill/>
          </a:ln>
        </p:spPr>
        <p:txBody>
          <a:bodyPr wrap="square">
            <a:spAutoFit/>
          </a:bodyPr>
          <a:lstStyle/>
          <a:p>
            <a:pPr indent="0">
              <a:lnSpc>
                <a:spcPct val="200000"/>
              </a:lnSpc>
            </a:pPr>
            <a:r>
              <a:rPr lang="en-US" altLang="zh-CN" sz="2400" dirty="0">
                <a:latin typeface="汉仪细圆简" panose="02010609000101010101" pitchFamily="49" charset="-122"/>
                <a:ea typeface="汉仪细圆简" panose="02010609000101010101" pitchFamily="49" charset="-122"/>
              </a:rPr>
              <a:t>    </a:t>
            </a:r>
            <a:r>
              <a:rPr lang="zh-CN" altLang="en-US" sz="2400" dirty="0">
                <a:latin typeface="汉仪细圆简" panose="02010609000101010101" pitchFamily="49" charset="-122"/>
                <a:ea typeface="汉仪细圆简" panose="02010609000101010101" pitchFamily="49" charset="-122"/>
              </a:rPr>
              <a:t>今天我们在校园里各种各样美丽的叶子里找到了自己最心爱的一片叶子，还给它画了两幅画像。我们还发现了叶子结构的秘密，最后还给我们校园的叶子朋友们创作了一首属于它们的歌谣。</a:t>
            </a:r>
            <a:endParaRPr lang="zh-CN" altLang="en-US" sz="2400" dirty="0">
              <a:latin typeface="汉仪细圆简" panose="02010609000101010101" pitchFamily="49" charset="-122"/>
              <a:ea typeface="汉仪细圆简" panose="02010609000101010101" pitchFamily="49" charset="-122"/>
            </a:endParaRPr>
          </a:p>
          <a:p>
            <a:pPr indent="0">
              <a:lnSpc>
                <a:spcPct val="200000"/>
              </a:lnSpc>
            </a:pPr>
            <a:r>
              <a:rPr lang="zh-CN" altLang="en-US" sz="2400" dirty="0">
                <a:latin typeface="汉仪细圆简" panose="02010609000101010101" pitchFamily="49" charset="-122"/>
                <a:ea typeface="汉仪细圆简" panose="02010609000101010101" pitchFamily="49" charset="-122"/>
              </a:rPr>
              <a:t> </a:t>
            </a:r>
            <a:r>
              <a:rPr lang="en-US" altLang="zh-CN" sz="2400" dirty="0">
                <a:latin typeface="汉仪细圆简" panose="02010609000101010101" pitchFamily="49" charset="-122"/>
                <a:ea typeface="汉仪细圆简" panose="02010609000101010101" pitchFamily="49" charset="-122"/>
              </a:rPr>
              <a:t>   </a:t>
            </a:r>
            <a:r>
              <a:rPr lang="zh-CN" altLang="en-US" sz="2400" dirty="0">
                <a:latin typeface="汉仪细圆简" panose="02010609000101010101" pitchFamily="49" charset="-122"/>
                <a:ea typeface="汉仪细圆简" panose="02010609000101010101" pitchFamily="49" charset="-122"/>
              </a:rPr>
              <a:t>叶子给我们带来这么多快乐，我们要更加爱护校园里的叶子。</a:t>
            </a:r>
            <a:endParaRPr lang="zh-CN" altLang="en-US" sz="2400" dirty="0">
              <a:latin typeface="汉仪细圆简" panose="02010609000101010101" pitchFamily="49" charset="-122"/>
              <a:ea typeface="汉仪细圆简" panose="02010609000101010101" pitchFamily="49" charset="-122"/>
            </a:endParaRPr>
          </a:p>
        </p:txBody>
      </p:sp>
      <p:sp>
        <p:nvSpPr>
          <p:cNvPr id="10" name="圆角矩形 9"/>
          <p:cNvSpPr/>
          <p:nvPr/>
        </p:nvSpPr>
        <p:spPr>
          <a:xfrm>
            <a:off x="1343025" y="989965"/>
            <a:ext cx="7841615" cy="4718050"/>
          </a:xfrm>
          <a:prstGeom prst="roundRect">
            <a:avLst/>
          </a:prstGeom>
          <a:noFill/>
          <a:ln w="25400">
            <a:solidFill>
              <a:srgbClr val="BE98C9"/>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descr="Let Them Read! Why Quantity Counts"/>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65" b="98148" l="2807" r="95439">
                        <a14:foregroundMark x1="32807" y1="24868" x2="32807" y2="24868"/>
                      </a14:backgroundRemoval>
                    </a14:imgEffect>
                  </a14:imgLayer>
                </a14:imgProps>
              </a:ext>
              <a:ext uri="{28A0092B-C50C-407E-A947-70E740481C1C}">
                <a14:useLocalDpi xmlns:a14="http://schemas.microsoft.com/office/drawing/2010/main" val="0"/>
              </a:ext>
            </a:extLst>
          </a:blip>
          <a:srcRect/>
          <a:stretch>
            <a:fillRect/>
          </a:stretch>
        </p:blipFill>
        <p:spPr bwMode="auto">
          <a:xfrm>
            <a:off x="8145625" y="3719777"/>
            <a:ext cx="3629527" cy="240694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solidFill>
                  <a:prstClr val="black">
                    <a:tint val="75000"/>
                  </a:prstClr>
                </a:solidFill>
              </a:rPr>
            </a:fld>
            <a:endParaRPr lang="zh-CN" altLang="en-US" dirty="0">
              <a:solidFill>
                <a:prstClr val="black">
                  <a:tint val="75000"/>
                </a:prstClr>
              </a:solidFill>
            </a:endParaRPr>
          </a:p>
        </p:txBody>
      </p:sp>
      <p:pic>
        <p:nvPicPr>
          <p:cNvPr id="1026" name="Picture 2" descr="C:\Users\蔡月媚\AppData\Local\Temp\WeChat Files\a6f47fd661ab15b333c8a59f6cc381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9092" y="6234113"/>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12"/>
          <p:cNvSpPr txBox="1"/>
          <p:nvPr/>
        </p:nvSpPr>
        <p:spPr>
          <a:xfrm>
            <a:off x="2083654" y="1949749"/>
            <a:ext cx="7792279" cy="2958502"/>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本课件版权归上海浦东新区田字格志愿服务社所有，</a:t>
            </a:r>
            <a:endParaRPr kumimoji="0" lang="en-US" altLang="zh-CN"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endParaRPr>
          </a:p>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仅供 “乡土村小”农村小学教育质量提升计划项目学校课堂使用，</a:t>
            </a:r>
            <a:endParaRPr kumimoji="0" lang="en-US" altLang="zh-CN"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endParaRPr>
          </a:p>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请勿二次复制与传播、以及一切商业用途。</a:t>
            </a:r>
            <a:endParaRPr kumimoji="0" lang="en-US" altLang="zh-CN"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endParaRPr>
          </a:p>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侵权必究。</a:t>
            </a:r>
            <a:endParaRPr kumimoji="0" lang="en-US" altLang="zh-CN" sz="20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endParaRPr>
          </a:p>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（代理律师事务所：上海嘉华律师事务所）</a:t>
            </a:r>
            <a:endParaRPr kumimoji="0" lang="zh-CN" altLang="en-US" sz="16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endParaRPr>
          </a:p>
        </p:txBody>
      </p:sp>
      <p:sp>
        <p:nvSpPr>
          <p:cNvPr id="7" name="标题 3"/>
          <p:cNvSpPr txBox="1"/>
          <p:nvPr/>
        </p:nvSpPr>
        <p:spPr>
          <a:xfrm>
            <a:off x="774065" y="437462"/>
            <a:ext cx="4203065" cy="427990"/>
          </a:xfrm>
        </p:spPr>
        <p:txBody>
          <a:bodyPr vert="horz" lIns="101600" tIns="38100" rIns="25400" bIns="38100" rtlCol="0" anchor="t" anchorCtr="0">
            <a:noAutofit/>
          </a:bodyPr>
          <a:lstStyle>
            <a:lvl1pPr marL="0" marR="0" algn="ctr" defTabSz="914400" rtl="0" eaLnBrk="1" fontAlgn="auto" latinLnBrk="0" hangingPunct="1">
              <a:lnSpc>
                <a:spcPct val="100000"/>
              </a:lnSpc>
              <a:spcBef>
                <a:spcPct val="0"/>
              </a:spcBef>
              <a:buNone/>
              <a:defRPr kumimoji="0" lang="zh-CN" altLang="en-US" sz="5400" b="0" i="0" u="none" strike="noStrike" kern="1200" cap="none" spc="600" normalizeH="0" baseline="0" noProof="1">
                <a:solidFill>
                  <a:schemeClr val="tx1"/>
                </a:solidFill>
                <a:effectLst/>
                <a:uFillTx/>
                <a:latin typeface="+mn-ea"/>
                <a:ea typeface="+mn-ea"/>
                <a:cs typeface="+mj-cs"/>
                <a:sym typeface="+mn-ea"/>
              </a:defRPr>
            </a:lvl1pPr>
          </a:lstStyle>
          <a:p>
            <a:pPr algn="l"/>
            <a:r>
              <a:rPr lang="zh-CN" altLang="en-US" sz="2500" spc="200">
                <a:solidFill>
                  <a:srgbClr val="FF0000"/>
                </a:solidFill>
                <a:latin typeface="方正大标宋简体" panose="02010601030101010101" charset="-122"/>
                <a:ea typeface="方正大标宋简体" panose="02010601030101010101" charset="-122"/>
              </a:rPr>
              <a:t>版权说明 ！</a:t>
            </a:r>
            <a:endParaRPr lang="zh-CN" altLang="en-US" sz="2500" spc="200" dirty="0">
              <a:solidFill>
                <a:srgbClr val="FF0000"/>
              </a:solidFill>
              <a:latin typeface="方正大标宋简体" panose="02010601030101010101" charset="-122"/>
              <a:ea typeface="方正大标宋简体" panose="02010601030101010101" charset="-122"/>
            </a:endParaRPr>
          </a:p>
        </p:txBody>
      </p:sp>
      <p:sp>
        <p:nvSpPr>
          <p:cNvPr id="2" name="矩形 1"/>
          <p:cNvSpPr/>
          <p:nvPr/>
        </p:nvSpPr>
        <p:spPr>
          <a:xfrm>
            <a:off x="584835" y="437198"/>
            <a:ext cx="108000" cy="4279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62.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608</Words>
  <Application>WPS 演示</Application>
  <PresentationFormat>宽屏</PresentationFormat>
  <Paragraphs>84</Paragraphs>
  <Slides>9</Slides>
  <Notes>1</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9</vt:i4>
      </vt:variant>
    </vt:vector>
  </HeadingPairs>
  <TitlesOfParts>
    <vt:vector size="33" baseType="lpstr">
      <vt:lpstr>Arial</vt:lpstr>
      <vt:lpstr>宋体</vt:lpstr>
      <vt:lpstr>Wingdings</vt:lpstr>
      <vt:lpstr>微软雅黑</vt:lpstr>
      <vt:lpstr>方正正纤黑简体</vt:lpstr>
      <vt:lpstr>汉仪粗圆简</vt:lpstr>
      <vt:lpstr>方正大标宋简体</vt:lpstr>
      <vt:lpstr>汉仪细中圆简</vt:lpstr>
      <vt:lpstr>方正仿宋简体</vt:lpstr>
      <vt:lpstr>Arial</vt:lpstr>
      <vt:lpstr>汉仪细圆简</vt:lpstr>
      <vt:lpstr>+中文正文</vt:lpstr>
      <vt:lpstr>幼圆</vt:lpstr>
      <vt:lpstr>Arial Unicode MS</vt:lpstr>
      <vt:lpstr>Aldo</vt:lpstr>
      <vt:lpstr>楷体</vt:lpstr>
      <vt:lpstr>Times New Roman</vt:lpstr>
      <vt:lpstr>黑体</vt:lpstr>
      <vt:lpstr>华文行楷</vt:lpstr>
      <vt:lpstr>新宋体</vt:lpstr>
      <vt:lpstr>Agency FB</vt:lpstr>
      <vt:lpstr>Calibri</vt:lpstr>
      <vt:lpstr>webwppDefTheme</vt:lpstr>
      <vt:lpstr>1_Office 主题​​</vt:lpstr>
      <vt:lpstr>PowerPoint 演示文稿</vt:lpstr>
      <vt:lpstr>搜寻田里的小虫子</vt:lpstr>
      <vt:lpstr>搜寻田里的小虫子</vt:lpstr>
      <vt:lpstr>小虫子们都是谁</vt:lpstr>
      <vt:lpstr>分享我喜爱的叶子</vt:lpstr>
      <vt:lpstr>总结</vt:lpstr>
      <vt:lpstr>分享我喜爱的叶子</vt:lpstr>
      <vt:lpstr>总结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ming qin</dc:creator>
  <cp:lastModifiedBy>夏夏Phryne</cp:lastModifiedBy>
  <cp:revision>323</cp:revision>
  <dcterms:created xsi:type="dcterms:W3CDTF">2021-08-30T03:00:00Z</dcterms:created>
  <dcterms:modified xsi:type="dcterms:W3CDTF">2021-10-15T09:57:50Z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46A5170232B442B6974CA07824F85252</vt:lpwstr>
  </property>
</Properties>
</file>