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sldIdLst>
    <p:sldId id="256" r:id="rId3"/>
    <p:sldId id="257" r:id="rId4"/>
    <p:sldId id="258" r:id="rId5"/>
    <p:sldId id="259" r:id="rId6"/>
    <p:sldId id="260" r:id="rId7"/>
    <p:sldId id="261" r:id="rId8"/>
    <p:sldId id="262" r:id="rId9"/>
    <p:sldId id="263" r:id="rId10"/>
    <p:sldId id="272" r:id="rId11"/>
    <p:sldId id="265" r:id="rId12"/>
    <p:sldId id="266" r:id="rId13"/>
    <p:sldId id="273" r:id="rId14"/>
    <p:sldId id="267" r:id="rId15"/>
    <p:sldId id="274" r:id="rId16"/>
    <p:sldId id="268" r:id="rId17"/>
    <p:sldId id="269" r:id="rId18"/>
    <p:sldId id="270" r:id="rId19"/>
    <p:sldId id="271"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大家好，欢迎参加C-Tyme汉答教育的介绍会。在今天这个全球化日益紧密的时代，语言能力已成为我们连接世界、实现个人价值的关键桥梁。C-Tyme汉答教育，正是为了帮助每一位有梦想的人，跨越语言障碍，自信地走向世界而诞生的。我们是您值得信赖的专属语言私教专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的核心优势在于真正的1对1私教体系。我们摒弃流水线教学，为每位学员进行深度需求分析，量身定制课程内容和节奏。我们的老师不仅专业，更具备丰富的实战经验，能模拟真实工作场景，让学习直接服务于应用。同时，我们稳定的师资团队和完善的线上线下服务网络，为您的学习之路保驾护航。</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选择一个教育机构，信任是第一位的。C-Tyme是一家资质齐全、公开透明的正规品牌。我们拥有多个注册商标，公司信息在政府系统中可查。您可以在大众点评等公开渠道看到我们的真实评价。超过12年的行业深耕，上万课时的教学积累，以及服务超过5000人次的经验，都是我们值得信赖的证明。</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グローバルビジネスを支える商社、金融、コンサルティング業界においても、私たちの言語研修は高く評価されています。三菱商事、丸紅、商船三井といった大手商社や、KPMGといった世界的なコンサルティングファーム、そして友利銀行といった金融機関も、私たちの信頼できるパートナーで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dirty="0">
                <a:solidFill>
                  <a:srgbClr val="000000"/>
                </a:solidFill>
              </a:rPr>
              <a:t>我们的专业服务不仅赢得了个人学员的信赖，也获得了众多知名企业的认可。至今，我们已为超过400家企业提供语言培训服务，其中包括丰田、毕马威、佳能等众多世界500强企业。这些顶级企业的选择，是对我们教学品质和服务能力的最好背书。</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さらに、消費財やファッション業界においても、私たちのサービスは高く評価されています。資生堂、ロッテ、東レ、そしてジョルジオ・アルマーニといった世界的なブランドも、私たちの顧客です。これにより、C-Tymeのサービスが幅広い業種に対応していることがお分かりいただけるでしょ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深知语言学习路上的种种困扰。无论是时间碎片化、学了不会用，还是担心师资不稳定、机构不正规，这些痛点我们都感同身受。因此，我们提供的每一个解决方案，都是为了精准地解决这些问题。从灵活的上课时间，到模拟真实场景的教学，再到稳定的师资和公开透明的资质，我们致力于为您扫清一切学习障碍。</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理论千遍，不如实践一证。这些来自不同行业、不同职位的学员，通过在C-Tyme的学习，都实现了各自的目标。无论是通过晋升评估、考试提分，还是胜任更高级的工作岗位，他们的成功故事，是我们教学成果最生动的证明。</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dirty="0">
                <a:solidFill>
                  <a:srgbClr val="000000"/>
                </a:solidFill>
              </a:rPr>
              <a:t>语言学习的旅程，从迈出第一步开始。我们诚挚地邀请您预约一次免费的试听或水平测试，亲身感受C-Tyme的教学魅力。我们提供极具竞争力的价格，无论是个人还是企业，都能找到合适的方案。欢迎访问我们的官网或大众点评门店，了解更多详情，开启您的语言学习之旅。</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感谢各位的聆听。C-Tyme汉答教育，致力于为每一位学员定制专属的语言时间，帮助大家自信地沟通世界。期待在C-Tyme与您相遇，共同见证您的成长与蜕变。谢谢大家！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本次介绍将分为六个部分。首先，我们将分析当前语言教育市场的巨大机遇。接着，会详细介绍C-Tyme的品牌故事和机构概况。然后，我们将展示我们全方位的定制化服务。之后，会阐述我们区别于其他机构的核心优势。最后，通过客户的信任背书和成功案例，来证明我们的实力。</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我们正处在一个语言学习需求爆发的时代。权威报告显示，全球在线语言学习市场正以惊人的速度增长，预计到2030年将突破500亿美元，年复合增长率接近18%。这背后，是全球化和个人发展的双重驱动。</a:t>
            </a:r>
          </a:p>
          <a:p>
            <a:pPr indent="0" algn="l">
              <a:lnSpc>
                <a:spcPct val="100000"/>
              </a:lnSpc>
            </a:pPr>
            <a:r>
              <a:rPr lang="en-US" sz="1400" b="0" i="0" u="none" strike="noStrike">
                <a:solidFill>
                  <a:srgbClr val="000000"/>
                </a:solidFill>
              </a:rPr>
              <a:t>传统的大班教学模式，往往难以兼顾效率与个性化，已经无法完全满足现代职场人士碎片化、高目标性的学习需求。市场正呼唤着更灵活、更高效的解决方案。</a:t>
            </a:r>
          </a:p>
          <a:p>
            <a:pPr indent="0" algn="l">
              <a:lnSpc>
                <a:spcPct val="100000"/>
              </a:lnSpc>
            </a:pPr>
            <a:r>
              <a:rPr lang="en-US" sz="1400" b="0" i="0" u="none" strike="noStrike">
                <a:solidFill>
                  <a:srgbClr val="000000"/>
                </a:solidFill>
              </a:rPr>
              <a:t>而C-Tyme正是敏锐地捕捉到了这一机遇，我们没有去做同质化的竞争，而是精准切入“1对1语言私教”这个细分赛道，旨在为每一位用户提供量身定制的高效语言解决方案，帮助大家在这个全球化时代，更好地实现职业与个人价值。</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C-Tyme的故事，源于一个简单的初心：为“开口”而生。12年前，我们看到了太多人在语言学习上的困境，于是我们做出了一个反常规的决定：只做1对1，只做定制化教学。我们的名字C-Tyme，正是“Customized Time”的缩写，代表着我们为每位学员量身定制学习时间和计划的承诺。</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C-Tyme汉答教育，全称上海牧心文化传播有限公司，是一家专注于成人及青少年多语种1对1私教的专业机构。我们的核心价值观是定制化、高效、专业和信赖。在过去的12年里，我们从一间教室发展到拥有5大实体校区和独立网校，服务网络覆盖全国乃至海外，始终致力于帮助学员突破沟通障碍。</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为了让学习不受时空限制，我们提供了三种灵活的授课模式。您可以选择在我们位于上海核心商圈的五大实体校区进行沉浸式学习；也可以通过我们的线上平台，与真人老师实时互动；我们还提供企业派遣上门服务，为团队提供专属的内训课程。无论您身在何处，都能享受到高质量的语言教学。</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提供一站式的多语种课程体系，涵盖英语、日语和对外汉语。无论您是为了日常交流、商务沟通，还是为了备考托福、雅思、JLPT等国际考试，我们都能提供专业、系统的课程。我们的课程设计紧贴实际应用，确保您学有所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的服务精准聚焦于这四类核心人群，通过深入洞察不同人群的差异化学习目标与痛点，提供针对性的语言培训方案。无论是寻求职业发展的职场人、准备留学的青少年，还是企业团队的定制化需求，乃至海外朋友的中文学习需求，我们都能提供专业、高效的学习支持。</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txBody>
          <a:bodyPr/>
          <a:lstStyle/>
          <a:p>
            <a:endParaRPr lang="zh-CN" altLang="en-US"/>
          </a:p>
        </p:txBody>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23.sv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9.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jpeg"/><Relationship Id="rId12"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3.jpeg"/><Relationship Id="rId11" Type="http://schemas.microsoft.com/office/2007/relationships/hdphoto" Target="../media/hdphoto2.wdp"/><Relationship Id="rId5" Type="http://schemas.openxmlformats.org/officeDocument/2006/relationships/image" Target="../media/image32.jpeg"/><Relationship Id="rId10" Type="http://schemas.openxmlformats.org/officeDocument/2006/relationships/image" Target="../media/image36.png"/><Relationship Id="rId4" Type="http://schemas.openxmlformats.org/officeDocument/2006/relationships/image" Target="../media/image31.jpeg"/><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1.sv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45.sv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8.sv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47.svg"/><Relationship Id="rId4" Type="http://schemas.openxmlformats.org/officeDocument/2006/relationships/image" Target="../media/image46.sv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0.sv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svg"/><Relationship Id="rId5" Type="http://schemas.openxmlformats.org/officeDocument/2006/relationships/image" Target="../media/image49.svg"/><Relationship Id="rId4" Type="http://schemas.openxmlformats.org/officeDocument/2006/relationships/image" Target="../media/image48.sv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http://www.c-tym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jpe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0.sv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5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016000" y="2286000"/>
            <a:ext cx="10160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4800" b="1" i="0" u="none" strike="noStrike">
                <a:solidFill>
                  <a:srgbClr val="FFFFFF"/>
                </a:solidFill>
                <a:latin typeface="Noto Sans SC"/>
                <a:ea typeface="Noto Sans SC"/>
                <a:cs typeface="Noto Sans SC"/>
                <a:sym typeface="Noto Sans SC"/>
              </a:rPr>
              <a:t>C-Tyme 汉答教育</a:t>
            </a:r>
            <a:endParaRPr lang="en-US" sz="1100"/>
          </a:p>
        </p:txBody>
      </p:sp>
      <p:sp>
        <p:nvSpPr>
          <p:cNvPr id="4" name="AutoShape 4"/>
          <p:cNvSpPr/>
          <p:nvPr/>
        </p:nvSpPr>
        <p:spPr>
          <a:xfrm>
            <a:off x="1016000" y="3683000"/>
            <a:ext cx="10160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6000" b="1" i="0" u="none" strike="noStrike" dirty="0" err="1">
                <a:solidFill>
                  <a:srgbClr val="FFFFFF"/>
                </a:solidFill>
                <a:latin typeface="Noto Sans SC"/>
                <a:ea typeface="Noto Sans SC"/>
                <a:cs typeface="Noto Sans SC"/>
                <a:sym typeface="Noto Sans SC"/>
              </a:rPr>
              <a:t>您的专属语言私教专家</a:t>
            </a:r>
            <a:endParaRPr lang="en-US" sz="1100" dirty="0"/>
          </a:p>
        </p:txBody>
      </p:sp>
      <p:sp>
        <p:nvSpPr>
          <p:cNvPr id="5" name="AutoShape 5"/>
          <p:cNvSpPr/>
          <p:nvPr/>
        </p:nvSpPr>
        <p:spPr>
          <a:xfrm>
            <a:off x="1016000" y="5207000"/>
            <a:ext cx="1778000" cy="762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1016000" y="5651500"/>
            <a:ext cx="1016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0" i="0" u="none" strike="noStrike" spc="100" dirty="0">
                <a:solidFill>
                  <a:srgbClr val="FFFFFF">
                    <a:alpha val="85098"/>
                  </a:srgbClr>
                </a:solidFill>
                <a:latin typeface="Noto Sans SC"/>
                <a:ea typeface="Noto Sans SC"/>
                <a:cs typeface="Noto Sans SC"/>
                <a:sym typeface="Noto Sans SC"/>
              </a:rPr>
              <a:t>YOUR EXCLUSIVE LANGUAGE TUTOR EXPERT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告别流水线，为您量身定制</a:t>
            </a:r>
            <a:endParaRPr lang="en-US" sz="1100"/>
          </a:p>
        </p:txBody>
      </p:sp>
      <p:pic>
        <p:nvPicPr>
          <p:cNvPr id="4" name="Picture 4"/>
          <p:cNvPicPr>
            <a:picLocks noChangeAspect="1"/>
          </p:cNvPicPr>
          <p:nvPr/>
        </p:nvPicPr>
        <p:blipFill>
          <a:blip r:embed="rId4"/>
          <a:srcRect l="10898" r="10898"/>
          <a:stretch>
            <a:fillRect/>
          </a:stretch>
        </p:blipFill>
        <p:spPr>
          <a:xfrm>
            <a:off x="762000" y="1778000"/>
            <a:ext cx="5080000" cy="4318000"/>
          </a:xfrm>
          <a:prstGeom prst="roundRect">
            <a:avLst>
              <a:gd name="adj" fmla="val 3529"/>
            </a:avLst>
          </a:prstGeom>
          <a:noFill/>
          <a:ln w="25400" cap="flat" cmpd="sng">
            <a:noFill/>
            <a:prstDash val="solid"/>
            <a:round/>
          </a:ln>
          <a:effectLst>
            <a:outerShdw blurRad="444500" dist="190500" dir="2700000" algn="tl" rotWithShape="0">
              <a:srgbClr val="000000">
                <a:alpha val="25000"/>
              </a:srgbClr>
            </a:outerShdw>
          </a:effectLst>
        </p:spPr>
      </p:pic>
      <p:sp>
        <p:nvSpPr>
          <p:cNvPr id="5" name="AutoShape 5"/>
          <p:cNvSpPr/>
          <p:nvPr/>
        </p:nvSpPr>
        <p:spPr>
          <a:xfrm>
            <a:off x="6223000" y="1778000"/>
            <a:ext cx="5207000" cy="2413000"/>
          </a:xfrm>
          <a:prstGeom prst="roundRect">
            <a:avLst>
              <a:gd name="adj" fmla="val 4210"/>
            </a:avLst>
          </a:prstGeom>
          <a:solidFill>
            <a:srgbClr val="FFFFFF">
              <a:alpha val="90000"/>
            </a:srgbClr>
          </a:solidFill>
          <a:ln w="12700" cap="flat" cmpd="sng">
            <a:solidFill>
              <a:srgbClr val="008080">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1968500"/>
            <a:ext cx="304800" cy="304800"/>
          </a:xfrm>
          <a:prstGeom prst="rect">
            <a:avLst/>
          </a:prstGeom>
        </p:spPr>
      </p:pic>
      <p:sp>
        <p:nvSpPr>
          <p:cNvPr id="7" name="AutoShape 7"/>
          <p:cNvSpPr/>
          <p:nvPr/>
        </p:nvSpPr>
        <p:spPr>
          <a:xfrm>
            <a:off x="6908800" y="1930400"/>
            <a:ext cx="4191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8080"/>
                </a:solidFill>
                <a:latin typeface="Noto Sans SC"/>
                <a:ea typeface="Noto Sans SC"/>
                <a:cs typeface="Noto Sans SC"/>
                <a:sym typeface="Noto Sans SC"/>
              </a:rPr>
              <a:t>真正的1对1私教体系</a:t>
            </a:r>
            <a:endParaRPr lang="en-US" sz="1100"/>
          </a:p>
        </p:txBody>
      </p:sp>
      <p:sp>
        <p:nvSpPr>
          <p:cNvPr id="8" name="AutoShape 8"/>
          <p:cNvSpPr/>
          <p:nvPr/>
        </p:nvSpPr>
        <p:spPr>
          <a:xfrm>
            <a:off x="6477000" y="2540000"/>
            <a:ext cx="4699000" cy="1460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333333"/>
                </a:solidFill>
                <a:latin typeface="Noto Sans SC"/>
                <a:ea typeface="Noto Sans SC"/>
                <a:cs typeface="Noto Sans SC"/>
                <a:sym typeface="Noto Sans SC"/>
              </a:rPr>
              <a:t>•</a:t>
            </a:r>
            <a:r>
              <a:rPr lang="en-US" sz="1300" b="1" i="0" u="none" strike="noStrike">
                <a:solidFill>
                  <a:srgbClr val="333333"/>
                </a:solidFill>
                <a:latin typeface="Noto Sans SC"/>
                <a:ea typeface="Noto Sans SC"/>
                <a:cs typeface="Noto Sans SC"/>
                <a:sym typeface="Noto Sans SC"/>
              </a:rPr>
              <a:t>彻底的个性化：</a:t>
            </a:r>
            <a:r>
              <a:rPr lang="en-US" sz="1300" b="0" i="0" u="none" strike="noStrike">
                <a:solidFill>
                  <a:srgbClr val="333333"/>
                </a:solidFill>
                <a:latin typeface="Noto Sans SC"/>
                <a:ea typeface="Noto Sans SC"/>
                <a:cs typeface="Noto Sans SC"/>
                <a:sym typeface="Noto Sans SC"/>
              </a:rPr>
              <a:t>不设大班课，课程内容全为</a:t>
            </a:r>
            <a:r>
              <a:rPr lang="en-US" sz="1300" b="1" i="0" u="none" strike="noStrike">
                <a:solidFill>
                  <a:srgbClr val="333333"/>
                </a:solidFill>
                <a:latin typeface="Noto Sans SC"/>
                <a:ea typeface="Noto Sans SC"/>
                <a:cs typeface="Noto Sans SC"/>
                <a:sym typeface="Noto Sans SC"/>
              </a:rPr>
              <a:t>私人定制</a:t>
            </a:r>
            <a:r>
              <a:rPr lang="en-US" sz="1300" b="0" i="0" u="none" strike="noStrike">
                <a:solidFill>
                  <a:srgbClr val="333333"/>
                </a:solidFill>
                <a:latin typeface="Noto Sans SC"/>
                <a:ea typeface="Noto Sans SC"/>
                <a:cs typeface="Noto Sans SC"/>
                <a:sym typeface="Noto Sans SC"/>
              </a:rPr>
              <a:t>。</a:t>
            </a:r>
            <a:endParaRPr lang="en-US" sz="1100"/>
          </a:p>
          <a:p>
            <a:pPr indent="0" algn="l">
              <a:lnSpc>
                <a:spcPct val="108333"/>
              </a:lnSpc>
            </a:pPr>
            <a:r>
              <a:rPr lang="en-US" sz="1300" b="0" i="0" u="none" strike="noStrike">
                <a:solidFill>
                  <a:srgbClr val="333333"/>
                </a:solidFill>
                <a:latin typeface="Noto Sans SC"/>
                <a:ea typeface="Noto Sans SC"/>
                <a:cs typeface="Noto Sans SC"/>
                <a:sym typeface="Noto Sans SC"/>
              </a:rPr>
              <a:t>•</a:t>
            </a:r>
            <a:r>
              <a:rPr lang="en-US" sz="1300" b="1" i="0" u="none" strike="noStrike">
                <a:solidFill>
                  <a:srgbClr val="333333"/>
                </a:solidFill>
                <a:latin typeface="Noto Sans SC"/>
                <a:ea typeface="Noto Sans SC"/>
                <a:cs typeface="Noto Sans SC"/>
                <a:sym typeface="Noto Sans SC"/>
              </a:rPr>
              <a:t>深度需求分析：</a:t>
            </a:r>
            <a:r>
              <a:rPr lang="en-US" sz="1300" b="0" i="0" u="none" strike="noStrike">
                <a:solidFill>
                  <a:srgbClr val="333333"/>
                </a:solidFill>
                <a:latin typeface="Noto Sans SC"/>
                <a:ea typeface="Noto Sans SC"/>
                <a:cs typeface="Noto Sans SC"/>
                <a:sym typeface="Noto Sans SC"/>
              </a:rPr>
              <a:t>结合您的</a:t>
            </a:r>
            <a:r>
              <a:rPr lang="en-US" sz="1300" b="1" i="0" u="none" strike="noStrike">
                <a:solidFill>
                  <a:srgbClr val="333333"/>
                </a:solidFill>
                <a:latin typeface="Noto Sans SC"/>
                <a:ea typeface="Noto Sans SC"/>
                <a:cs typeface="Noto Sans SC"/>
                <a:sym typeface="Noto Sans SC"/>
              </a:rPr>
              <a:t>行业背景、目标与时间</a:t>
            </a:r>
            <a:r>
              <a:rPr lang="en-US" sz="1300" b="0" i="0" u="none" strike="noStrike">
                <a:solidFill>
                  <a:srgbClr val="333333"/>
                </a:solidFill>
                <a:latin typeface="Noto Sans SC"/>
                <a:ea typeface="Noto Sans SC"/>
                <a:cs typeface="Noto Sans SC"/>
                <a:sym typeface="Noto Sans SC"/>
              </a:rPr>
              <a:t>，匹配专属师资与教材。</a:t>
            </a:r>
          </a:p>
          <a:p>
            <a:pPr indent="0" algn="l">
              <a:lnSpc>
                <a:spcPct val="108333"/>
              </a:lnSpc>
            </a:pPr>
            <a:r>
              <a:rPr lang="en-US" sz="1300" b="0" i="0" u="none" strike="noStrike">
                <a:solidFill>
                  <a:srgbClr val="333333"/>
                </a:solidFill>
                <a:latin typeface="Noto Sans SC"/>
                <a:ea typeface="Noto Sans SC"/>
                <a:cs typeface="Noto Sans SC"/>
                <a:sym typeface="Noto Sans SC"/>
              </a:rPr>
              <a:t>•</a:t>
            </a:r>
            <a:r>
              <a:rPr lang="en-US" sz="1300" b="1" i="0" u="none" strike="noStrike">
                <a:solidFill>
                  <a:srgbClr val="333333"/>
                </a:solidFill>
                <a:latin typeface="Noto Sans SC"/>
                <a:ea typeface="Noto Sans SC"/>
                <a:cs typeface="Noto Sans SC"/>
                <a:sym typeface="Noto Sans SC"/>
              </a:rPr>
              <a:t>灵活节奏 &amp; 场景模拟：</a:t>
            </a:r>
            <a:r>
              <a:rPr lang="en-US" sz="1300" b="0" i="0" u="none" strike="noStrike">
                <a:solidFill>
                  <a:srgbClr val="333333"/>
                </a:solidFill>
                <a:latin typeface="Noto Sans SC"/>
                <a:ea typeface="Noto Sans SC"/>
                <a:cs typeface="Noto Sans SC"/>
                <a:sym typeface="Noto Sans SC"/>
              </a:rPr>
              <a:t>节奏随您调整，模拟邮件、会议等真实商务场景，即学即用。</a:t>
            </a:r>
          </a:p>
        </p:txBody>
      </p:sp>
      <p:sp>
        <p:nvSpPr>
          <p:cNvPr id="9" name="AutoShape 9"/>
          <p:cNvSpPr/>
          <p:nvPr/>
        </p:nvSpPr>
        <p:spPr>
          <a:xfrm>
            <a:off x="6223000" y="4445000"/>
            <a:ext cx="5207000" cy="2159000"/>
          </a:xfrm>
          <a:prstGeom prst="roundRect">
            <a:avLst>
              <a:gd name="adj" fmla="val 4705"/>
            </a:avLst>
          </a:prstGeom>
          <a:solidFill>
            <a:srgbClr val="FFFFFF">
              <a:alpha val="90000"/>
            </a:srgbClr>
          </a:solidFill>
          <a:ln w="12700" cap="flat" cmpd="sng">
            <a:solidFill>
              <a:srgbClr val="008080">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7000" y="4635500"/>
            <a:ext cx="304800" cy="304800"/>
          </a:xfrm>
          <a:prstGeom prst="rect">
            <a:avLst/>
          </a:prstGeom>
        </p:spPr>
      </p:pic>
      <p:sp>
        <p:nvSpPr>
          <p:cNvPr id="11" name="AutoShape 11"/>
          <p:cNvSpPr/>
          <p:nvPr/>
        </p:nvSpPr>
        <p:spPr>
          <a:xfrm>
            <a:off x="6908800" y="4597400"/>
            <a:ext cx="4191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8080"/>
                </a:solidFill>
                <a:latin typeface="Noto Sans SC"/>
                <a:ea typeface="Noto Sans SC"/>
                <a:cs typeface="Noto Sans SC"/>
                <a:sym typeface="Noto Sans SC"/>
              </a:rPr>
              <a:t>专业的师资与服务网络</a:t>
            </a:r>
            <a:endParaRPr lang="en-US" sz="1100"/>
          </a:p>
        </p:txBody>
      </p:sp>
      <p:sp>
        <p:nvSpPr>
          <p:cNvPr id="12" name="AutoShape 12"/>
          <p:cNvSpPr/>
          <p:nvPr/>
        </p:nvSpPr>
        <p:spPr>
          <a:xfrm>
            <a:off x="6477000" y="5135880"/>
            <a:ext cx="4699000" cy="1270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dirty="0">
                <a:solidFill>
                  <a:srgbClr val="333333"/>
                </a:solidFill>
                <a:latin typeface="Noto Sans SC"/>
                <a:ea typeface="Noto Sans SC"/>
                <a:cs typeface="Noto Sans SC"/>
                <a:sym typeface="Noto Sans SC"/>
              </a:rPr>
              <a:t>•</a:t>
            </a:r>
            <a:r>
              <a:rPr lang="en-US" sz="1300" b="1" i="0" u="none" strike="noStrike" dirty="0" err="1">
                <a:solidFill>
                  <a:srgbClr val="333333"/>
                </a:solidFill>
                <a:latin typeface="Noto Sans SC"/>
                <a:ea typeface="Noto Sans SC"/>
                <a:cs typeface="Noto Sans SC"/>
                <a:sym typeface="Noto Sans SC"/>
              </a:rPr>
              <a:t>高配稳定师资：</a:t>
            </a:r>
            <a:r>
              <a:rPr lang="en-US" sz="1300" b="0" i="0" u="none" strike="noStrike" dirty="0" err="1">
                <a:solidFill>
                  <a:srgbClr val="333333"/>
                </a:solidFill>
                <a:latin typeface="Noto Sans SC"/>
                <a:ea typeface="Noto Sans SC"/>
                <a:cs typeface="Noto Sans SC"/>
                <a:sym typeface="Noto Sans SC"/>
              </a:rPr>
              <a:t>持教师资格证，多有海外</a:t>
            </a:r>
            <a:r>
              <a:rPr lang="en-US" sz="1300" b="0" i="0" u="none" strike="noStrike" dirty="0">
                <a:solidFill>
                  <a:srgbClr val="333333"/>
                </a:solidFill>
                <a:latin typeface="Noto Sans SC"/>
                <a:ea typeface="Noto Sans SC"/>
                <a:cs typeface="Noto Sans SC"/>
                <a:sym typeface="Noto Sans SC"/>
              </a:rPr>
              <a:t>/</a:t>
            </a:r>
            <a:r>
              <a:rPr lang="en-US" sz="1300" b="0" i="0" u="none" strike="noStrike" dirty="0" err="1">
                <a:solidFill>
                  <a:srgbClr val="333333"/>
                </a:solidFill>
                <a:latin typeface="Noto Sans SC"/>
                <a:ea typeface="Noto Sans SC"/>
                <a:cs typeface="Noto Sans SC"/>
                <a:sym typeface="Noto Sans SC"/>
              </a:rPr>
              <a:t>外企背景，坚持</a:t>
            </a:r>
            <a:r>
              <a:rPr lang="en-US" sz="1300" b="1" i="0" u="none" strike="noStrike" dirty="0" err="1">
                <a:solidFill>
                  <a:srgbClr val="333333"/>
                </a:solidFill>
                <a:latin typeface="Noto Sans SC"/>
                <a:ea typeface="Noto Sans SC"/>
                <a:cs typeface="Noto Sans SC"/>
                <a:sym typeface="Noto Sans SC"/>
              </a:rPr>
              <a:t>全程跟班制</a:t>
            </a:r>
            <a:r>
              <a:rPr lang="en-US" sz="1300" b="0" i="0" u="none" strike="noStrike" dirty="0">
                <a:solidFill>
                  <a:srgbClr val="333333"/>
                </a:solidFill>
                <a:latin typeface="Noto Sans SC"/>
                <a:ea typeface="Noto Sans SC"/>
                <a:cs typeface="Noto Sans SC"/>
                <a:sym typeface="Noto Sans SC"/>
              </a:rPr>
              <a:t>。</a:t>
            </a:r>
            <a:endParaRPr lang="en-US" sz="1100" dirty="0"/>
          </a:p>
          <a:p>
            <a:pPr indent="0" algn="l">
              <a:lnSpc>
                <a:spcPct val="108333"/>
              </a:lnSpc>
            </a:pPr>
            <a:r>
              <a:rPr lang="en-US" sz="1300" b="0" i="0" u="none" strike="noStrike" dirty="0">
                <a:solidFill>
                  <a:srgbClr val="333333"/>
                </a:solidFill>
                <a:latin typeface="Noto Sans SC"/>
                <a:ea typeface="Noto Sans SC"/>
                <a:cs typeface="Noto Sans SC"/>
                <a:sym typeface="Noto Sans SC"/>
              </a:rPr>
              <a:t>•</a:t>
            </a:r>
            <a:r>
              <a:rPr lang="en-US" sz="1300" b="1" i="0" u="none" strike="noStrike" dirty="0" err="1">
                <a:solidFill>
                  <a:srgbClr val="333333"/>
                </a:solidFill>
                <a:latin typeface="Noto Sans SC"/>
                <a:ea typeface="Noto Sans SC"/>
                <a:cs typeface="Noto Sans SC"/>
                <a:sym typeface="Noto Sans SC"/>
              </a:rPr>
              <a:t>完善的支持体系：</a:t>
            </a:r>
            <a:r>
              <a:rPr lang="en-US" sz="1300" b="0" i="0" u="none" strike="noStrike" dirty="0" err="1">
                <a:solidFill>
                  <a:srgbClr val="333333"/>
                </a:solidFill>
                <a:latin typeface="Noto Sans SC"/>
                <a:ea typeface="Noto Sans SC"/>
                <a:cs typeface="Noto Sans SC"/>
                <a:sym typeface="Noto Sans SC"/>
              </a:rPr>
              <a:t>拥有集团化教研与海量学习资料，支持线上线下5大校区联动学习</a:t>
            </a:r>
            <a:r>
              <a:rPr lang="en-US" sz="1300" b="0" i="0" u="none" strike="noStrike" dirty="0">
                <a:solidFill>
                  <a:srgbClr val="333333"/>
                </a:solidFill>
                <a:latin typeface="Noto Sans SC"/>
                <a:ea typeface="Noto Sans SC"/>
                <a:cs typeface="Noto Sans SC"/>
                <a:sym typeface="Noto Sans SC"/>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FFFFFF"/>
                </a:solidFill>
                <a:latin typeface="Noto Sans SC"/>
                <a:ea typeface="Noto Sans SC"/>
                <a:cs typeface="Noto Sans SC"/>
                <a:sym typeface="Noto Sans SC"/>
              </a:rPr>
              <a:t>值得信赖的选择：正规品牌，公开可查</a:t>
            </a:r>
            <a:endParaRPr lang="en-US" sz="1100"/>
          </a:p>
        </p:txBody>
      </p:sp>
      <p:sp>
        <p:nvSpPr>
          <p:cNvPr id="4" name="AutoShape 4"/>
          <p:cNvSpPr/>
          <p:nvPr/>
        </p:nvSpPr>
        <p:spPr>
          <a:xfrm>
            <a:off x="762000" y="1778000"/>
            <a:ext cx="5207000" cy="2222500"/>
          </a:xfrm>
          <a:prstGeom prst="roundRect">
            <a:avLst>
              <a:gd name="adj" fmla="val 6857"/>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095500"/>
            <a:ext cx="609600" cy="609600"/>
          </a:xfrm>
          <a:prstGeom prst="rect">
            <a:avLst/>
          </a:prstGeom>
        </p:spPr>
      </p:pic>
      <p:sp>
        <p:nvSpPr>
          <p:cNvPr id="6" name="AutoShape 6"/>
          <p:cNvSpPr/>
          <p:nvPr/>
        </p:nvSpPr>
        <p:spPr>
          <a:xfrm>
            <a:off x="1905000" y="2032000"/>
            <a:ext cx="3810000" cy="1714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008080"/>
                </a:solidFill>
                <a:latin typeface="Noto Sans SC"/>
                <a:ea typeface="Noto Sans SC"/>
                <a:cs typeface="Noto Sans SC"/>
                <a:sym typeface="Noto Sans SC"/>
              </a:rPr>
              <a:t>正规品牌资质</a:t>
            </a:r>
            <a:endParaRPr lang="en-US" sz="1100"/>
          </a:p>
          <a:p>
            <a:pPr indent="0" algn="l">
              <a:lnSpc>
                <a:spcPct val="116666"/>
              </a:lnSpc>
              <a:spcBef>
                <a:spcPts val="1200"/>
              </a:spcBef>
            </a:pPr>
            <a:r>
              <a:rPr lang="en-US" sz="1300" b="0" i="0" u="none" strike="noStrike">
                <a:solidFill>
                  <a:srgbClr val="374151"/>
                </a:solidFill>
                <a:latin typeface="Noto Sans SC"/>
                <a:ea typeface="Noto Sans SC"/>
                <a:cs typeface="Noto Sans SC"/>
                <a:sym typeface="Noto Sans SC"/>
              </a:rPr>
              <a:t>公司拥有“汉答”“汉答教育 C-TYME”等多个国家注册商标及教育知识产权，在国家知识产权局系统中均有据可查。</a:t>
            </a:r>
          </a:p>
        </p:txBody>
      </p:sp>
      <p:sp>
        <p:nvSpPr>
          <p:cNvPr id="7" name="AutoShape 7"/>
          <p:cNvSpPr/>
          <p:nvPr/>
        </p:nvSpPr>
        <p:spPr>
          <a:xfrm>
            <a:off x="6223000" y="1778000"/>
            <a:ext cx="5207000" cy="2222500"/>
          </a:xfrm>
          <a:prstGeom prst="roundRect">
            <a:avLst>
              <a:gd name="adj" fmla="val 6857"/>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095500"/>
            <a:ext cx="609600" cy="609600"/>
          </a:xfrm>
          <a:prstGeom prst="rect">
            <a:avLst/>
          </a:prstGeom>
        </p:spPr>
      </p:pic>
      <p:sp>
        <p:nvSpPr>
          <p:cNvPr id="9" name="AutoShape 9"/>
          <p:cNvSpPr/>
          <p:nvPr/>
        </p:nvSpPr>
        <p:spPr>
          <a:xfrm>
            <a:off x="7366000" y="2032000"/>
            <a:ext cx="3810000" cy="1714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008080"/>
                </a:solidFill>
                <a:latin typeface="Noto Sans SC"/>
                <a:ea typeface="Noto Sans SC"/>
                <a:cs typeface="Noto Sans SC"/>
                <a:sym typeface="Noto Sans SC"/>
              </a:rPr>
              <a:t>政府公开核验</a:t>
            </a:r>
            <a:endParaRPr lang="en-US" sz="1100"/>
          </a:p>
          <a:p>
            <a:pPr indent="0" algn="l">
              <a:lnSpc>
                <a:spcPct val="116666"/>
              </a:lnSpc>
              <a:spcBef>
                <a:spcPts val="1200"/>
              </a:spcBef>
            </a:pPr>
            <a:r>
              <a:rPr lang="en-US" sz="1300" b="0" i="0" u="none" strike="noStrike">
                <a:solidFill>
                  <a:srgbClr val="374151"/>
                </a:solidFill>
                <a:latin typeface="Noto Sans SC"/>
                <a:ea typeface="Noto Sans SC"/>
                <a:cs typeface="Noto Sans SC"/>
                <a:sym typeface="Noto Sans SC"/>
              </a:rPr>
              <a:t>公司信息在上海市政府公开数据库中可查，资质正规，经营信息透明可追溯。</a:t>
            </a:r>
          </a:p>
        </p:txBody>
      </p:sp>
      <p:sp>
        <p:nvSpPr>
          <p:cNvPr id="10" name="AutoShape 10"/>
          <p:cNvSpPr/>
          <p:nvPr/>
        </p:nvSpPr>
        <p:spPr>
          <a:xfrm>
            <a:off x="762000" y="4254500"/>
            <a:ext cx="5207000" cy="2222500"/>
          </a:xfrm>
          <a:prstGeom prst="roundRect">
            <a:avLst>
              <a:gd name="adj" fmla="val 6857"/>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572000"/>
            <a:ext cx="609600" cy="609600"/>
          </a:xfrm>
          <a:prstGeom prst="rect">
            <a:avLst/>
          </a:prstGeom>
        </p:spPr>
      </p:pic>
      <p:sp>
        <p:nvSpPr>
          <p:cNvPr id="12" name="AutoShape 12"/>
          <p:cNvSpPr/>
          <p:nvPr/>
        </p:nvSpPr>
        <p:spPr>
          <a:xfrm>
            <a:off x="1905000" y="4508500"/>
            <a:ext cx="3810000" cy="1714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008080"/>
                </a:solidFill>
                <a:latin typeface="Noto Sans SC"/>
                <a:ea typeface="Noto Sans SC"/>
                <a:cs typeface="Noto Sans SC"/>
                <a:sym typeface="Noto Sans SC"/>
              </a:rPr>
              <a:t>公开渠道验证</a:t>
            </a:r>
            <a:endParaRPr lang="en-US" sz="1100"/>
          </a:p>
          <a:p>
            <a:pPr indent="0" algn="l">
              <a:lnSpc>
                <a:spcPct val="116666"/>
              </a:lnSpc>
              <a:spcBef>
                <a:spcPts val="1200"/>
              </a:spcBef>
            </a:pPr>
            <a:r>
              <a:rPr lang="en-US" sz="1300" b="0" i="0" u="none" strike="noStrike">
                <a:solidFill>
                  <a:srgbClr val="374151"/>
                </a:solidFill>
                <a:latin typeface="Noto Sans SC"/>
                <a:ea typeface="Noto Sans SC"/>
                <a:cs typeface="Noto Sans SC"/>
                <a:sym typeface="Noto Sans SC"/>
              </a:rPr>
              <a:t>长期在</a:t>
            </a:r>
            <a:r>
              <a:rPr lang="en-US" sz="1300" b="1" i="0" u="none" strike="noStrike">
                <a:solidFill>
                  <a:srgbClr val="374151"/>
                </a:solidFill>
                <a:latin typeface="Noto Sans SC"/>
                <a:ea typeface="Noto Sans SC"/>
                <a:cs typeface="Noto Sans SC"/>
                <a:sym typeface="Noto Sans SC"/>
              </a:rPr>
              <a:t>大众点评</a:t>
            </a:r>
            <a:r>
              <a:rPr lang="en-US" sz="1300" b="0" i="0" u="none" strike="noStrike">
                <a:solidFill>
                  <a:srgbClr val="374151"/>
                </a:solidFill>
                <a:latin typeface="Noto Sans SC"/>
                <a:ea typeface="Noto Sans SC"/>
                <a:cs typeface="Noto Sans SC"/>
                <a:sym typeface="Noto Sans SC"/>
              </a:rPr>
              <a:t>开设门店，用户可查看真实评价与教学环境；官方网站（www.c-tyme.com）完整展示校区、师资及课程信息。</a:t>
            </a:r>
          </a:p>
        </p:txBody>
      </p:sp>
      <p:sp>
        <p:nvSpPr>
          <p:cNvPr id="13" name="AutoShape 13"/>
          <p:cNvSpPr/>
          <p:nvPr/>
        </p:nvSpPr>
        <p:spPr>
          <a:xfrm>
            <a:off x="6223000" y="4254500"/>
            <a:ext cx="5207000" cy="2222500"/>
          </a:xfrm>
          <a:prstGeom prst="roundRect">
            <a:avLst>
              <a:gd name="adj" fmla="val 6857"/>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7000" y="4572000"/>
            <a:ext cx="609600" cy="609600"/>
          </a:xfrm>
          <a:prstGeom prst="rect">
            <a:avLst/>
          </a:prstGeom>
        </p:spPr>
      </p:pic>
      <p:sp>
        <p:nvSpPr>
          <p:cNvPr id="15" name="AutoShape 15"/>
          <p:cNvSpPr/>
          <p:nvPr/>
        </p:nvSpPr>
        <p:spPr>
          <a:xfrm>
            <a:off x="7366000" y="4508500"/>
            <a:ext cx="3810000" cy="1714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008080"/>
                </a:solidFill>
                <a:latin typeface="Noto Sans SC"/>
                <a:ea typeface="Noto Sans SC"/>
                <a:cs typeface="Noto Sans SC"/>
                <a:sym typeface="Noto Sans SC"/>
              </a:rPr>
              <a:t>12年+ 行业深耕</a:t>
            </a:r>
            <a:endParaRPr lang="en-US" sz="1100"/>
          </a:p>
          <a:p>
            <a:pPr indent="0" algn="l">
              <a:lnSpc>
                <a:spcPct val="116666"/>
              </a:lnSpc>
              <a:spcBef>
                <a:spcPts val="1200"/>
              </a:spcBef>
            </a:pPr>
            <a:r>
              <a:rPr lang="en-US" sz="1300" b="0" i="0" u="none" strike="noStrike">
                <a:solidFill>
                  <a:srgbClr val="374151"/>
                </a:solidFill>
                <a:latin typeface="Noto Sans SC"/>
                <a:ea typeface="Noto Sans SC"/>
                <a:cs typeface="Noto Sans SC"/>
                <a:sym typeface="Noto Sans SC"/>
              </a:rPr>
              <a:t>专注1对1语言私教领域超</a:t>
            </a:r>
            <a:r>
              <a:rPr lang="en-US" sz="1300" b="1" i="0" u="none" strike="noStrike">
                <a:solidFill>
                  <a:srgbClr val="EA580C"/>
                </a:solidFill>
                <a:latin typeface="Noto Sans SC"/>
                <a:ea typeface="Noto Sans SC"/>
                <a:cs typeface="Noto Sans SC"/>
                <a:sym typeface="Noto Sans SC"/>
              </a:rPr>
              <a:t>12年</a:t>
            </a:r>
            <a:r>
              <a:rPr lang="en-US" sz="1300" b="0" i="0" u="none" strike="noStrike">
                <a:solidFill>
                  <a:srgbClr val="374151"/>
                </a:solidFill>
                <a:latin typeface="Noto Sans SC"/>
                <a:ea typeface="Noto Sans SC"/>
                <a:cs typeface="Noto Sans SC"/>
                <a:sym typeface="Noto Sans SC"/>
              </a:rPr>
              <a:t>，累计教学时长逾</a:t>
            </a:r>
            <a:r>
              <a:rPr lang="en-US" sz="1300" b="1" i="0" u="none" strike="noStrike">
                <a:solidFill>
                  <a:srgbClr val="EA580C"/>
                </a:solidFill>
                <a:latin typeface="Noto Sans SC"/>
                <a:ea typeface="Noto Sans SC"/>
                <a:cs typeface="Noto Sans SC"/>
                <a:sym typeface="Noto Sans SC"/>
              </a:rPr>
              <a:t>1万课时</a:t>
            </a:r>
            <a:r>
              <a:rPr lang="en-US" sz="1300" b="0" i="0" u="none" strike="noStrike">
                <a:solidFill>
                  <a:srgbClr val="374151"/>
                </a:solidFill>
                <a:latin typeface="Noto Sans SC"/>
                <a:ea typeface="Noto Sans SC"/>
                <a:cs typeface="Noto Sans SC"/>
                <a:sym typeface="Noto Sans SC"/>
              </a:rPr>
              <a:t>，服务学员超</a:t>
            </a:r>
            <a:r>
              <a:rPr lang="en-US" sz="1300" b="1" i="0" u="none" strike="noStrike">
                <a:solidFill>
                  <a:srgbClr val="EA580C"/>
                </a:solidFill>
                <a:latin typeface="Noto Sans SC"/>
                <a:ea typeface="Noto Sans SC"/>
                <a:cs typeface="Noto Sans SC"/>
                <a:sym typeface="Noto Sans SC"/>
              </a:rPr>
              <a:t>5000人次</a:t>
            </a:r>
            <a:r>
              <a:rPr lang="en-US" sz="1300" b="0" i="0" u="none" strike="noStrike">
                <a:solidFill>
                  <a:srgbClr val="374151"/>
                </a:solidFill>
                <a:latin typeface="Noto Sans SC"/>
                <a:ea typeface="Noto Sans SC"/>
                <a:cs typeface="Noto Sans SC"/>
                <a:sym typeface="Noto Sans SC"/>
              </a:rPr>
              <a:t>，建立了成熟的教学与管理体系。</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1999" y="635000"/>
            <a:ext cx="11997268"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2800" b="1" i="0" u="none" strike="noStrike" dirty="0">
                <a:solidFill>
                  <a:srgbClr val="FFFFFF"/>
                </a:solidFill>
                <a:latin typeface="Noto Sans SC"/>
                <a:ea typeface="Noto Sans SC"/>
                <a:cs typeface="Noto Sans SC"/>
                <a:sym typeface="Noto Sans SC"/>
              </a:rPr>
              <a:t>超</a:t>
            </a:r>
            <a:r>
              <a:rPr lang="en-US" altLang="zh-CN" sz="2800" b="1" i="0" u="none" strike="noStrike" dirty="0">
                <a:solidFill>
                  <a:srgbClr val="FFFFFF"/>
                </a:solidFill>
                <a:latin typeface="Noto Sans SC"/>
                <a:ea typeface="Noto Sans SC"/>
                <a:cs typeface="Noto Sans SC"/>
                <a:sym typeface="Noto Sans SC"/>
              </a:rPr>
              <a:t>400</a:t>
            </a:r>
            <a:r>
              <a:rPr lang="zh-CN" altLang="en-US" sz="2800" b="1" i="0" u="none" strike="noStrike" dirty="0">
                <a:solidFill>
                  <a:srgbClr val="FFFFFF"/>
                </a:solidFill>
                <a:latin typeface="Noto Sans SC"/>
                <a:ea typeface="Noto Sans SC"/>
                <a:cs typeface="Noto Sans SC"/>
                <a:sym typeface="Noto Sans SC"/>
              </a:rPr>
              <a:t>家企业客户的信赖</a:t>
            </a:r>
          </a:p>
        </p:txBody>
      </p:sp>
      <p:sp>
        <p:nvSpPr>
          <p:cNvPr id="4" name="AutoShape 4"/>
          <p:cNvSpPr/>
          <p:nvPr/>
        </p:nvSpPr>
        <p:spPr>
          <a:xfrm>
            <a:off x="762000" y="1591734"/>
            <a:ext cx="10668000" cy="7620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zh-CN" altLang="en-US" sz="2200" b="1" dirty="0">
                <a:solidFill>
                  <a:schemeClr val="accent1">
                    <a:lumMod val="75000"/>
                  </a:schemeClr>
                </a:solidFill>
                <a:latin typeface="Noto Sans SC"/>
                <a:ea typeface="Noto Sans SC"/>
                <a:cs typeface="Noto Sans SC"/>
                <a:sym typeface="Noto Sans SC"/>
              </a:rPr>
              <a:t>国际机构 </a:t>
            </a:r>
            <a:r>
              <a:rPr lang="en-US" altLang="zh-CN" sz="2200" b="1" dirty="0">
                <a:solidFill>
                  <a:schemeClr val="accent1">
                    <a:lumMod val="75000"/>
                  </a:schemeClr>
                </a:solidFill>
                <a:latin typeface="Noto Sans SC"/>
                <a:ea typeface="Noto Sans SC"/>
                <a:cs typeface="Noto Sans SC"/>
                <a:sym typeface="Noto Sans SC"/>
              </a:rPr>
              <a:t>| </a:t>
            </a:r>
            <a:r>
              <a:rPr lang="zh-CN" altLang="en-US" sz="2200" b="1" dirty="0">
                <a:solidFill>
                  <a:schemeClr val="accent1">
                    <a:lumMod val="75000"/>
                  </a:schemeClr>
                </a:solidFill>
                <a:latin typeface="Noto Sans SC"/>
                <a:ea typeface="Noto Sans SC"/>
                <a:cs typeface="Noto Sans SC"/>
                <a:sym typeface="Noto Sans SC"/>
              </a:rPr>
              <a:t>世界知名企业</a:t>
            </a:r>
            <a:endParaRPr lang="en-US" sz="1100" dirty="0">
              <a:solidFill>
                <a:schemeClr val="accent1">
                  <a:lumMod val="75000"/>
                </a:schemeClr>
              </a:solidFill>
            </a:endParaRPr>
          </a:p>
        </p:txBody>
      </p:sp>
      <p:sp>
        <p:nvSpPr>
          <p:cNvPr id="6" name="AutoShape 6"/>
          <p:cNvSpPr/>
          <p:nvPr/>
        </p:nvSpPr>
        <p:spPr>
          <a:xfrm>
            <a:off x="762000" y="3022600"/>
            <a:ext cx="5207000" cy="3200400"/>
          </a:xfrm>
          <a:prstGeom prst="roundRect">
            <a:avLst>
              <a:gd name="adj" fmla="val 5714"/>
            </a:avLst>
          </a:prstGeom>
          <a:solidFill>
            <a:srgbClr val="FEFEFE"/>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3"/>
          <a:srcRect l="4203" r="3224"/>
          <a:stretch>
            <a:fillRect/>
          </a:stretch>
        </p:blipFill>
        <p:spPr>
          <a:xfrm>
            <a:off x="889000" y="5003800"/>
            <a:ext cx="1600200" cy="889000"/>
          </a:xfrm>
          <a:prstGeom prst="rect">
            <a:avLst/>
          </a:prstGeom>
          <a:noFill/>
          <a:ln w="25400" cap="flat" cmpd="sng">
            <a:noFill/>
            <a:prstDash val="solid"/>
            <a:round/>
          </a:ln>
        </p:spPr>
      </p:pic>
      <p:pic>
        <p:nvPicPr>
          <p:cNvPr id="9" name="Picture 9"/>
          <p:cNvPicPr>
            <a:picLocks noChangeAspect="1"/>
          </p:cNvPicPr>
          <p:nvPr/>
        </p:nvPicPr>
        <p:blipFill>
          <a:blip r:embed="rId4"/>
          <a:srcRect l="13333" t="30934" r="8666" b="38915"/>
          <a:stretch>
            <a:fillRect/>
          </a:stretch>
        </p:blipFill>
        <p:spPr>
          <a:xfrm>
            <a:off x="2616200" y="5003800"/>
            <a:ext cx="1456266" cy="889000"/>
          </a:xfrm>
          <a:prstGeom prst="rect">
            <a:avLst/>
          </a:prstGeom>
          <a:noFill/>
          <a:ln w="25400" cap="flat" cmpd="sng">
            <a:noFill/>
            <a:prstDash val="solid"/>
            <a:round/>
          </a:ln>
        </p:spPr>
      </p:pic>
      <p:pic>
        <p:nvPicPr>
          <p:cNvPr id="10" name="Picture 10"/>
          <p:cNvPicPr>
            <a:picLocks noChangeAspect="1"/>
          </p:cNvPicPr>
          <p:nvPr/>
        </p:nvPicPr>
        <p:blipFill>
          <a:blip r:embed="rId5"/>
          <a:srcRect l="-1859" r="-5298"/>
          <a:stretch>
            <a:fillRect/>
          </a:stretch>
        </p:blipFill>
        <p:spPr>
          <a:xfrm>
            <a:off x="4233333" y="5003800"/>
            <a:ext cx="1574800" cy="889000"/>
          </a:xfrm>
          <a:prstGeom prst="rect">
            <a:avLst/>
          </a:prstGeom>
          <a:noFill/>
          <a:ln w="25400" cap="flat" cmpd="sng">
            <a:noFill/>
            <a:prstDash val="solid"/>
            <a:round/>
          </a:ln>
        </p:spPr>
      </p:pic>
      <p:sp>
        <p:nvSpPr>
          <p:cNvPr id="12" name="AutoShape 12"/>
          <p:cNvSpPr/>
          <p:nvPr/>
        </p:nvSpPr>
        <p:spPr>
          <a:xfrm>
            <a:off x="6223000" y="3022600"/>
            <a:ext cx="5207000" cy="3200400"/>
          </a:xfrm>
          <a:prstGeom prst="roundRect">
            <a:avLst>
              <a:gd name="adj" fmla="val 5714"/>
            </a:avLst>
          </a:prstGeom>
          <a:solidFill>
            <a:srgbClr val="FFFFFF"/>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6"/>
          <a:srcRect t="13636" b="13636"/>
          <a:stretch>
            <a:fillRect/>
          </a:stretch>
        </p:blipFill>
        <p:spPr>
          <a:xfrm>
            <a:off x="6792383" y="5067300"/>
            <a:ext cx="1397000" cy="1016000"/>
          </a:xfrm>
          <a:prstGeom prst="rect">
            <a:avLst/>
          </a:prstGeom>
          <a:noFill/>
          <a:ln w="25400" cap="flat" cmpd="sng">
            <a:noFill/>
            <a:prstDash val="solid"/>
            <a:round/>
          </a:ln>
        </p:spPr>
      </p:pic>
      <p:sp>
        <p:nvSpPr>
          <p:cNvPr id="15" name="AutoShape 15"/>
          <p:cNvSpPr/>
          <p:nvPr/>
        </p:nvSpPr>
        <p:spPr>
          <a:xfrm>
            <a:off x="8991601" y="5156198"/>
            <a:ext cx="2032000" cy="673101"/>
          </a:xfrm>
          <a:prstGeom prst="roundRect">
            <a:avLst>
              <a:gd name="adj" fmla="val 10000"/>
            </a:avLst>
          </a:prstGeom>
          <a:solidFill>
            <a:srgbClr val="F0FDFA">
              <a:alpha val="100000"/>
            </a:srgbClr>
          </a:solidFill>
          <a:ln w="12700" cap="flat" cmpd="sng">
            <a:solidFill>
              <a:srgbClr val="008080">
                <a:alpha val="30000"/>
              </a:srgbClr>
            </a:solidFill>
            <a:prstDash val="solid"/>
            <a:round/>
          </a:ln>
        </p:spPr>
        <p:txBody>
          <a:bodyPr vert="horz" wrap="square" lIns="63500" tIns="63500" rIns="63500" bIns="63500" rtlCol="0" anchor="ctr"/>
          <a:lstStyle/>
          <a:p>
            <a:pPr algn="ctr">
              <a:defRPr/>
            </a:pPr>
            <a:endParaRPr/>
          </a:p>
        </p:txBody>
      </p:sp>
      <p:sp>
        <p:nvSpPr>
          <p:cNvPr id="16" name="AutoShape 16"/>
          <p:cNvSpPr/>
          <p:nvPr/>
        </p:nvSpPr>
        <p:spPr>
          <a:xfrm>
            <a:off x="8991601" y="5177366"/>
            <a:ext cx="2032000" cy="635000"/>
          </a:xfrm>
          <a:prstGeom prst="rect">
            <a:avLst/>
          </a:prstGeom>
          <a:noFill/>
          <a:ln w="12700" cap="flat" cmpd="sng">
            <a:noFill/>
            <a:prstDash val="solid"/>
            <a:round/>
          </a:ln>
        </p:spPr>
        <p:txBody>
          <a:bodyPr vert="horz" wrap="square" lIns="0" tIns="0" rIns="0" bIns="0" rtlCol="0" anchor="ctr" anchorCtr="0"/>
          <a:lstStyle/>
          <a:p>
            <a:pPr indent="0" algn="ctr">
              <a:lnSpc>
                <a:spcPct val="100000"/>
              </a:lnSpc>
              <a:defRPr/>
            </a:pPr>
            <a:r>
              <a:rPr lang="en-US" sz="1600" b="1" i="0" u="none" strike="noStrike" dirty="0" err="1">
                <a:solidFill>
                  <a:srgbClr val="008080"/>
                </a:solidFill>
                <a:latin typeface="Noto Sans SC"/>
                <a:ea typeface="Noto Sans SC"/>
                <a:cs typeface="Noto Sans SC"/>
                <a:sym typeface="Noto Sans SC"/>
              </a:rPr>
              <a:t>友利銀行</a:t>
            </a:r>
            <a:br>
              <a:rPr lang="en-US" sz="1600" b="0" i="0" u="none" strike="noStrike" dirty="0">
                <a:solidFill>
                  <a:srgbClr val="1F2329"/>
                </a:solidFill>
                <a:latin typeface="Noto Sans SC"/>
                <a:ea typeface="Noto Sans SC"/>
                <a:cs typeface="Noto Sans SC"/>
                <a:sym typeface="Noto Sans SC"/>
              </a:rPr>
            </a:br>
            <a:r>
              <a:rPr lang="en-US" sz="1100" b="0" i="0" u="none" strike="noStrike" dirty="0">
                <a:solidFill>
                  <a:srgbClr val="64748B"/>
                </a:solidFill>
                <a:latin typeface="Noto Sans SC"/>
                <a:ea typeface="Noto Sans SC"/>
                <a:cs typeface="Noto Sans SC"/>
                <a:sym typeface="Noto Sans SC"/>
              </a:rPr>
              <a:t>(Woori Bank)</a:t>
            </a:r>
            <a:endParaRPr lang="en-US" sz="1100" dirty="0"/>
          </a:p>
        </p:txBody>
      </p:sp>
      <p:pic>
        <p:nvPicPr>
          <p:cNvPr id="1026" name="Picture 2">
            <a:extLst>
              <a:ext uri="{FF2B5EF4-FFF2-40B4-BE49-F238E27FC236}">
                <a16:creationId xmlns:a16="http://schemas.microsoft.com/office/drawing/2014/main" id="{A254E3F3-1A9D-ED0E-A0FF-34255458924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839" b="18889"/>
          <a:stretch>
            <a:fillRect/>
          </a:stretch>
        </p:blipFill>
        <p:spPr bwMode="auto">
          <a:xfrm>
            <a:off x="6705599" y="3533615"/>
            <a:ext cx="1570567" cy="10722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079F44A-84C3-A2E8-2D4B-9F72CFDBFC7D}"/>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8344" t="11392" r="9146" b="12772"/>
          <a:stretch>
            <a:fillRect/>
          </a:stretch>
        </p:blipFill>
        <p:spPr bwMode="auto">
          <a:xfrm>
            <a:off x="935566" y="3429000"/>
            <a:ext cx="2133600" cy="1176866"/>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a:extLst>
              <a:ext uri="{FF2B5EF4-FFF2-40B4-BE49-F238E27FC236}">
                <a16:creationId xmlns:a16="http://schemas.microsoft.com/office/drawing/2014/main" id="{7255D9F2-C306-A862-387E-5B42F27CD9A3}"/>
              </a:ext>
            </a:extLst>
          </p:cNvPr>
          <p:cNvSpPr txBox="1"/>
          <p:nvPr/>
        </p:nvSpPr>
        <p:spPr>
          <a:xfrm>
            <a:off x="1966382" y="3478536"/>
            <a:ext cx="1123952" cy="830997"/>
          </a:xfrm>
          <a:prstGeom prst="rect">
            <a:avLst/>
          </a:prstGeom>
          <a:noFill/>
        </p:spPr>
        <p:txBody>
          <a:bodyPr wrap="square">
            <a:spAutoFit/>
          </a:bodyPr>
          <a:lstStyle/>
          <a:p>
            <a:r>
              <a:rPr lang="zh-CN" altLang="en-US" sz="1200" dirty="0">
                <a:solidFill>
                  <a:schemeClr val="accent1">
                    <a:lumMod val="75000"/>
                  </a:schemeClr>
                </a:solidFill>
              </a:rPr>
              <a:t>British Consulate General in Shanghai</a:t>
            </a:r>
          </a:p>
        </p:txBody>
      </p:sp>
      <p:pic>
        <p:nvPicPr>
          <p:cNvPr id="23" name="图片 22">
            <a:extLst>
              <a:ext uri="{FF2B5EF4-FFF2-40B4-BE49-F238E27FC236}">
                <a16:creationId xmlns:a16="http://schemas.microsoft.com/office/drawing/2014/main" id="{48EF1B6F-BDD5-36FA-6C95-4CC8657ADC1A}"/>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contrast="20000"/>
                    </a14:imgEffect>
                  </a14:imgLayer>
                </a14:imgProps>
              </a:ext>
            </a:extLst>
          </a:blip>
          <a:srcRect l="13527" r="10282"/>
          <a:stretch>
            <a:fillRect/>
          </a:stretch>
        </p:blipFill>
        <p:spPr>
          <a:xfrm>
            <a:off x="3420533" y="3429000"/>
            <a:ext cx="2317011" cy="1176866"/>
          </a:xfrm>
          <a:prstGeom prst="rect">
            <a:avLst/>
          </a:prstGeom>
        </p:spPr>
      </p:pic>
      <p:sp>
        <p:nvSpPr>
          <p:cNvPr id="24" name="文本框 23">
            <a:extLst>
              <a:ext uri="{FF2B5EF4-FFF2-40B4-BE49-F238E27FC236}">
                <a16:creationId xmlns:a16="http://schemas.microsoft.com/office/drawing/2014/main" id="{8F16C279-9B59-0546-6E58-4D61B74D487B}"/>
              </a:ext>
            </a:extLst>
          </p:cNvPr>
          <p:cNvSpPr txBox="1"/>
          <p:nvPr/>
        </p:nvSpPr>
        <p:spPr>
          <a:xfrm>
            <a:off x="3420532" y="3478536"/>
            <a:ext cx="2548467" cy="584775"/>
          </a:xfrm>
          <a:prstGeom prst="rect">
            <a:avLst/>
          </a:prstGeom>
          <a:noFill/>
        </p:spPr>
        <p:txBody>
          <a:bodyPr wrap="square">
            <a:spAutoFit/>
          </a:bodyPr>
          <a:lstStyle/>
          <a:p>
            <a:r>
              <a:rPr lang="en-US" altLang="zh-CN" sz="3200" b="1" dirty="0">
                <a:solidFill>
                  <a:schemeClr val="accent1">
                    <a:lumMod val="75000"/>
                  </a:schemeClr>
                </a:solidFill>
              </a:rPr>
              <a:t>IMF      S</a:t>
            </a:r>
            <a:r>
              <a:rPr lang="en-US" altLang="zh-CN" sz="1100" b="1" dirty="0">
                <a:solidFill>
                  <a:schemeClr val="accent1">
                    <a:lumMod val="75000"/>
                  </a:schemeClr>
                </a:solidFill>
              </a:rPr>
              <a:t> </a:t>
            </a:r>
            <a:r>
              <a:rPr lang="en-US" altLang="zh-CN" sz="3200" b="1" dirty="0">
                <a:solidFill>
                  <a:schemeClr val="accent1">
                    <a:lumMod val="75000"/>
                  </a:schemeClr>
                </a:solidFill>
              </a:rPr>
              <a:t>H</a:t>
            </a:r>
            <a:endParaRPr lang="zh-CN" altLang="en-US" sz="3200" b="1" dirty="0">
              <a:solidFill>
                <a:schemeClr val="accent1">
                  <a:lumMod val="75000"/>
                </a:schemeClr>
              </a:solidFill>
            </a:endParaRPr>
          </a:p>
        </p:txBody>
      </p:sp>
      <p:pic>
        <p:nvPicPr>
          <p:cNvPr id="5" name="Picture 2">
            <a:extLst>
              <a:ext uri="{FF2B5EF4-FFF2-40B4-BE49-F238E27FC236}">
                <a16:creationId xmlns:a16="http://schemas.microsoft.com/office/drawing/2014/main" id="{B5135046-5B6D-A21A-F12E-9D6E190833A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1587" b="11841"/>
          <a:stretch>
            <a:fillRect/>
          </a:stretch>
        </p:blipFill>
        <p:spPr bwMode="auto">
          <a:xfrm>
            <a:off x="8991601" y="3533931"/>
            <a:ext cx="2032000" cy="11109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333333"/>
                </a:solidFill>
                <a:latin typeface="Noto Sans SC"/>
                <a:ea typeface="Noto Sans SC"/>
                <a:cs typeface="Noto Sans SC"/>
                <a:sym typeface="Noto Sans SC"/>
              </a:rPr>
              <a:t>超400家企业客户的信赖</a:t>
            </a:r>
            <a:endParaRPr lang="en-US" sz="1100" dirty="0"/>
          </a:p>
        </p:txBody>
      </p:sp>
      <p:sp>
        <p:nvSpPr>
          <p:cNvPr id="4" name="AutoShape 4"/>
          <p:cNvSpPr/>
          <p:nvPr/>
        </p:nvSpPr>
        <p:spPr>
          <a:xfrm>
            <a:off x="762000" y="1778000"/>
            <a:ext cx="10668000" cy="1651000"/>
          </a:xfrm>
          <a:prstGeom prst="roundRect">
            <a:avLst>
              <a:gd name="adj" fmla="val 923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2032000"/>
            <a:ext cx="76200" cy="11430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1143000" y="1968500"/>
            <a:ext cx="99060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8080"/>
                </a:solidFill>
                <a:latin typeface="Noto Sans SC"/>
                <a:ea typeface="Noto Sans SC"/>
                <a:cs typeface="Noto Sans SC"/>
                <a:sym typeface="Noto Sans SC"/>
              </a:rPr>
              <a:t>广泛的行业覆盖</a:t>
            </a:r>
            <a:endParaRPr lang="en-US" sz="1100"/>
          </a:p>
          <a:p>
            <a:pPr indent="0" algn="l">
              <a:lnSpc>
                <a:spcPct val="133333"/>
              </a:lnSpc>
              <a:spcBef>
                <a:spcPts val="1000"/>
              </a:spcBef>
            </a:pPr>
            <a:r>
              <a:rPr lang="en-US" sz="1400" b="0" i="0" u="none" strike="noStrike">
                <a:solidFill>
                  <a:srgbClr val="555555"/>
                </a:solidFill>
                <a:latin typeface="Noto Sans SC"/>
                <a:ea typeface="Noto Sans SC"/>
                <a:cs typeface="Noto Sans SC"/>
                <a:sym typeface="Noto Sans SC"/>
              </a:rPr>
              <a:t>合作企业涵盖汽车、贸易、金融、医药、制造、物流、咨询、零售等多个领域，凭借专业的定制化服务方案与丰富的行业经验，精准满足不同领域企业的多元化语言培训需求。</a:t>
            </a:r>
          </a:p>
        </p:txBody>
      </p:sp>
      <p:sp>
        <p:nvSpPr>
          <p:cNvPr id="7" name="AutoShape 7"/>
          <p:cNvSpPr/>
          <p:nvPr/>
        </p:nvSpPr>
        <p:spPr>
          <a:xfrm>
            <a:off x="762000" y="3683000"/>
            <a:ext cx="10668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333333"/>
                </a:solidFill>
                <a:latin typeface="Noto Sans SC"/>
                <a:ea typeface="Noto Sans SC"/>
                <a:cs typeface="Noto Sans SC"/>
                <a:sym typeface="Noto Sans SC"/>
              </a:rPr>
              <a:t>世界500强及知名机构代表</a:t>
            </a:r>
            <a:endParaRPr lang="en-US" sz="1100"/>
          </a:p>
        </p:txBody>
      </p:sp>
      <p:sp>
        <p:nvSpPr>
          <p:cNvPr id="8" name="AutoShape 8"/>
          <p:cNvSpPr/>
          <p:nvPr/>
        </p:nvSpPr>
        <p:spPr>
          <a:xfrm>
            <a:off x="762000" y="4572000"/>
            <a:ext cx="3302000" cy="1778000"/>
          </a:xfrm>
          <a:prstGeom prst="roundRect">
            <a:avLst>
              <a:gd name="adj" fmla="val 857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p:cNvPicPr>
          <p:nvPr/>
        </p:nvPicPr>
        <p:blipFill>
          <a:blip r:embed="rId4"/>
          <a:srcRect t="21384" b="3846"/>
          <a:stretch>
            <a:fillRect/>
          </a:stretch>
        </p:blipFill>
        <p:spPr>
          <a:xfrm>
            <a:off x="1484630" y="4798060"/>
            <a:ext cx="1846580" cy="1234440"/>
          </a:xfrm>
          <a:prstGeom prst="roundRect">
            <a:avLst/>
          </a:prstGeom>
          <a:noFill/>
          <a:ln w="25400" cap="flat" cmpd="sng">
            <a:noFill/>
            <a:prstDash val="solid"/>
            <a:round/>
          </a:ln>
        </p:spPr>
      </p:pic>
      <p:sp>
        <p:nvSpPr>
          <p:cNvPr id="10" name="AutoShape 10"/>
          <p:cNvSpPr/>
          <p:nvPr/>
        </p:nvSpPr>
        <p:spPr>
          <a:xfrm>
            <a:off x="4445000" y="4572000"/>
            <a:ext cx="3302000" cy="1778000"/>
          </a:xfrm>
          <a:prstGeom prst="roundRect">
            <a:avLst>
              <a:gd name="adj" fmla="val 857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5"/>
          <a:srcRect t="16538" b="16538"/>
          <a:stretch>
            <a:fillRect/>
          </a:stretch>
        </p:blipFill>
        <p:spPr>
          <a:xfrm>
            <a:off x="5207000" y="4889500"/>
            <a:ext cx="1778000" cy="1143000"/>
          </a:xfrm>
          <a:prstGeom prst="rect">
            <a:avLst/>
          </a:prstGeom>
          <a:noFill/>
          <a:ln w="25400" cap="flat" cmpd="sng">
            <a:noFill/>
            <a:prstDash val="solid"/>
            <a:round/>
          </a:ln>
        </p:spPr>
      </p:pic>
      <p:sp>
        <p:nvSpPr>
          <p:cNvPr id="12" name="AutoShape 12"/>
          <p:cNvSpPr/>
          <p:nvPr/>
        </p:nvSpPr>
        <p:spPr>
          <a:xfrm>
            <a:off x="8128000" y="4572000"/>
            <a:ext cx="3302000" cy="1778000"/>
          </a:xfrm>
          <a:prstGeom prst="roundRect">
            <a:avLst>
              <a:gd name="adj" fmla="val 857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3" name="Picture 13"/>
          <p:cNvPicPr>
            <a:picLocks/>
          </p:cNvPicPr>
          <p:nvPr/>
        </p:nvPicPr>
        <p:blipFill>
          <a:blip r:embed="rId6"/>
          <a:srcRect l="1086" r="-14" b="5500"/>
          <a:stretch>
            <a:fillRect/>
          </a:stretch>
        </p:blipFill>
        <p:spPr>
          <a:xfrm>
            <a:off x="8280400" y="5013960"/>
            <a:ext cx="2997200" cy="802640"/>
          </a:xfrm>
          <a:prstGeom prst="roundRect">
            <a:avLst/>
          </a:prstGeom>
          <a:noFill/>
          <a:ln w="25400" cap="flat" cmpd="sng">
            <a:noFill/>
            <a:prstDash val="solid"/>
            <a:rou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438150"/>
            <a:ext cx="10668000" cy="11049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2800" b="1" i="0" u="none" strike="noStrike" dirty="0">
                <a:solidFill>
                  <a:srgbClr val="333333"/>
                </a:solidFill>
                <a:latin typeface="Noto Sans SC"/>
                <a:ea typeface="Noto Sans SC"/>
                <a:cs typeface="Noto Sans SC"/>
                <a:sym typeface="Noto Sans SC"/>
              </a:rPr>
              <a:t>超</a:t>
            </a:r>
            <a:r>
              <a:rPr lang="en-US" altLang="zh-CN" sz="2800" b="1" i="0" u="none" strike="noStrike" dirty="0">
                <a:solidFill>
                  <a:srgbClr val="333333"/>
                </a:solidFill>
                <a:latin typeface="Noto Sans SC"/>
                <a:ea typeface="Noto Sans SC"/>
                <a:cs typeface="Noto Sans SC"/>
                <a:sym typeface="Noto Sans SC"/>
              </a:rPr>
              <a:t>400</a:t>
            </a:r>
            <a:r>
              <a:rPr lang="zh-CN" altLang="en-US" sz="2800" b="1" i="0" u="none" strike="noStrike" dirty="0">
                <a:solidFill>
                  <a:srgbClr val="333333"/>
                </a:solidFill>
                <a:latin typeface="Noto Sans SC"/>
                <a:ea typeface="Noto Sans SC"/>
                <a:cs typeface="Noto Sans SC"/>
                <a:sym typeface="Noto Sans SC"/>
              </a:rPr>
              <a:t>家企业客户的信赖</a:t>
            </a:r>
          </a:p>
        </p:txBody>
      </p:sp>
      <p:sp>
        <p:nvSpPr>
          <p:cNvPr id="4" name="AutoShape 4"/>
          <p:cNvSpPr/>
          <p:nvPr/>
        </p:nvSpPr>
        <p:spPr>
          <a:xfrm>
            <a:off x="762000" y="1638300"/>
            <a:ext cx="10668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2200" b="1" i="0" u="none" strike="noStrike" dirty="0">
                <a:solidFill>
                  <a:srgbClr val="008080"/>
                </a:solidFill>
                <a:latin typeface="Noto Sans SC"/>
                <a:ea typeface="Noto Sans SC"/>
                <a:cs typeface="Noto Sans SC"/>
                <a:sym typeface="Noto Sans SC"/>
              </a:rPr>
              <a:t>化工、消费品行业</a:t>
            </a:r>
            <a:endParaRPr lang="en-US" sz="1100" dirty="0"/>
          </a:p>
        </p:txBody>
      </p:sp>
      <p:sp>
        <p:nvSpPr>
          <p:cNvPr id="5" name="AutoShape 5"/>
          <p:cNvSpPr/>
          <p:nvPr/>
        </p:nvSpPr>
        <p:spPr>
          <a:xfrm>
            <a:off x="762000" y="2286000"/>
            <a:ext cx="10668000" cy="762000"/>
          </a:xfrm>
          <a:prstGeom prst="rect">
            <a:avLst/>
          </a:prstGeom>
          <a:noFill/>
          <a:ln w="12700" cap="flat" cmpd="sng">
            <a:noFill/>
            <a:prstDash val="solid"/>
            <a:round/>
          </a:ln>
        </p:spPr>
        <p:txBody>
          <a:bodyPr vert="horz" wrap="square" lIns="0" tIns="0" rIns="0" bIns="0" rtlCol="0" anchor="ctr" anchorCtr="0"/>
          <a:lstStyle/>
          <a:p>
            <a:pPr>
              <a:lnSpc>
                <a:spcPct val="116666"/>
              </a:lnSpc>
              <a:defRPr/>
            </a:pPr>
            <a:r>
              <a:rPr lang="zh-CN" altLang="en-US" dirty="0">
                <a:solidFill>
                  <a:srgbClr val="555555"/>
                </a:solidFill>
                <a:latin typeface="Noto Sans SC"/>
                <a:ea typeface="Noto Sans SC"/>
                <a:cs typeface="Noto Sans SC"/>
                <a:sym typeface="Noto Sans SC"/>
              </a:rPr>
              <a:t>在消费品和时尚行业，公司直接与客户互动，语言是准确传达品牌信息和与客户建立深厚信任关系的最重要的沟通工具。</a:t>
            </a:r>
            <a:endParaRPr lang="en-US" sz="1100" dirty="0"/>
          </a:p>
        </p:txBody>
      </p:sp>
      <p:sp>
        <p:nvSpPr>
          <p:cNvPr id="6" name="AutoShape 6"/>
          <p:cNvSpPr/>
          <p:nvPr/>
        </p:nvSpPr>
        <p:spPr>
          <a:xfrm>
            <a:off x="762000" y="3429000"/>
            <a:ext cx="5207000" cy="1460500"/>
          </a:xfrm>
          <a:prstGeom prst="roundRect">
            <a:avLst>
              <a:gd name="adj" fmla="val 695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7" name="AutoShape 7"/>
          <p:cNvSpPr/>
          <p:nvPr/>
        </p:nvSpPr>
        <p:spPr>
          <a:xfrm>
            <a:off x="762000" y="3429000"/>
            <a:ext cx="5207000" cy="508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3"/>
          <a:srcRect l="5153" r="5153"/>
          <a:stretch>
            <a:fillRect/>
          </a:stretch>
        </p:blipFill>
        <p:spPr>
          <a:xfrm>
            <a:off x="1016000" y="3683000"/>
            <a:ext cx="952500" cy="952500"/>
          </a:xfrm>
          <a:prstGeom prst="rect">
            <a:avLst/>
          </a:prstGeom>
          <a:noFill/>
          <a:ln w="25400" cap="flat" cmpd="sng">
            <a:noFill/>
            <a:prstDash val="solid"/>
            <a:round/>
          </a:ln>
        </p:spPr>
      </p:pic>
      <p:sp>
        <p:nvSpPr>
          <p:cNvPr id="9" name="AutoShape 9"/>
          <p:cNvSpPr/>
          <p:nvPr/>
        </p:nvSpPr>
        <p:spPr>
          <a:xfrm>
            <a:off x="2222500" y="3683000"/>
            <a:ext cx="3556000" cy="1079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600" b="1" i="0" u="none" strike="noStrike" dirty="0">
                <a:solidFill>
                  <a:srgbClr val="333333"/>
                </a:solidFill>
                <a:latin typeface="Noto Sans SC"/>
                <a:ea typeface="Noto Sans SC"/>
                <a:cs typeface="Noto Sans SC"/>
                <a:sym typeface="Noto Sans SC"/>
              </a:rPr>
              <a:t>资生堂</a:t>
            </a:r>
            <a:endParaRPr lang="en-US" sz="1100" dirty="0"/>
          </a:p>
          <a:p>
            <a:pPr indent="0" algn="l">
              <a:lnSpc>
                <a:spcPct val="125000"/>
              </a:lnSpc>
              <a:spcBef>
                <a:spcPts val="600"/>
              </a:spcBef>
            </a:pPr>
            <a:r>
              <a:rPr lang="zh-CN" altLang="en-US" sz="1200" dirty="0">
                <a:solidFill>
                  <a:srgbClr val="777777"/>
                </a:solidFill>
                <a:latin typeface="Noto Sans SC"/>
                <a:ea typeface="Noto Sans SC"/>
                <a:cs typeface="Noto Sans SC"/>
                <a:sym typeface="Noto Sans SC"/>
              </a:rPr>
              <a:t>日本最大化妆品集团，全球高端美妆行业领军企业</a:t>
            </a:r>
            <a:endParaRPr lang="en-US" sz="1200" b="0" i="0" u="none" strike="noStrike" dirty="0">
              <a:solidFill>
                <a:srgbClr val="777777"/>
              </a:solidFill>
              <a:latin typeface="Noto Sans SC"/>
              <a:ea typeface="Noto Sans SC"/>
              <a:cs typeface="Noto Sans SC"/>
              <a:sym typeface="Noto Sans SC"/>
            </a:endParaRPr>
          </a:p>
        </p:txBody>
      </p:sp>
      <p:sp>
        <p:nvSpPr>
          <p:cNvPr id="10" name="AutoShape 10"/>
          <p:cNvSpPr/>
          <p:nvPr/>
        </p:nvSpPr>
        <p:spPr>
          <a:xfrm>
            <a:off x="6223000" y="3429000"/>
            <a:ext cx="5207000" cy="1460500"/>
          </a:xfrm>
          <a:prstGeom prst="roundRect">
            <a:avLst>
              <a:gd name="adj" fmla="val 695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1" name="AutoShape 11"/>
          <p:cNvSpPr/>
          <p:nvPr/>
        </p:nvSpPr>
        <p:spPr>
          <a:xfrm>
            <a:off x="6223000" y="3429000"/>
            <a:ext cx="5207000" cy="508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4"/>
          <a:srcRect t="24000" b="26223"/>
          <a:stretch>
            <a:fillRect/>
          </a:stretch>
        </p:blipFill>
        <p:spPr>
          <a:xfrm>
            <a:off x="6222394" y="3860800"/>
            <a:ext cx="1398211" cy="695998"/>
          </a:xfrm>
          <a:prstGeom prst="rect">
            <a:avLst/>
          </a:prstGeom>
          <a:noFill/>
          <a:ln w="25400" cap="flat" cmpd="sng">
            <a:noFill/>
            <a:prstDash val="solid"/>
            <a:round/>
          </a:ln>
        </p:spPr>
      </p:pic>
      <p:sp>
        <p:nvSpPr>
          <p:cNvPr id="13" name="AutoShape 13"/>
          <p:cNvSpPr/>
          <p:nvPr/>
        </p:nvSpPr>
        <p:spPr>
          <a:xfrm>
            <a:off x="7683500" y="3589863"/>
            <a:ext cx="3556000" cy="11684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zh-CN" altLang="en-US" sz="1600" b="1" dirty="0">
                <a:solidFill>
                  <a:srgbClr val="333333"/>
                </a:solidFill>
                <a:latin typeface="Noto Sans SC"/>
                <a:ea typeface="Noto Sans SC"/>
                <a:cs typeface="Noto Sans SC"/>
                <a:sym typeface="Noto Sans SC"/>
              </a:rPr>
              <a:t>乐天</a:t>
            </a:r>
            <a:r>
              <a:rPr lang="en-US" altLang="zh-CN" sz="1600" b="1" dirty="0">
                <a:solidFill>
                  <a:srgbClr val="333333"/>
                </a:solidFill>
                <a:latin typeface="Noto Sans SC"/>
                <a:ea typeface="Noto Sans SC"/>
                <a:cs typeface="Noto Sans SC"/>
                <a:sym typeface="Noto Sans SC"/>
              </a:rPr>
              <a:t>|</a:t>
            </a:r>
            <a:r>
              <a:rPr lang="zh-CN" altLang="en-US" sz="1600" b="1" dirty="0">
                <a:solidFill>
                  <a:srgbClr val="333333"/>
                </a:solidFill>
                <a:latin typeface="Noto Sans SC"/>
                <a:ea typeface="Noto Sans SC"/>
                <a:cs typeface="Noto Sans SC"/>
                <a:sym typeface="Noto Sans SC"/>
              </a:rPr>
              <a:t>消费品</a:t>
            </a:r>
            <a:r>
              <a:rPr lang="en-US" altLang="zh-CN" sz="1600" b="1" dirty="0">
                <a:solidFill>
                  <a:srgbClr val="333333"/>
                </a:solidFill>
                <a:latin typeface="Noto Sans SC"/>
                <a:ea typeface="Noto Sans SC"/>
                <a:cs typeface="Noto Sans SC"/>
                <a:sym typeface="Noto Sans SC"/>
              </a:rPr>
              <a:t>/</a:t>
            </a:r>
            <a:r>
              <a:rPr lang="zh-CN" altLang="en-US" sz="1600" b="1" dirty="0">
                <a:solidFill>
                  <a:srgbClr val="333333"/>
                </a:solidFill>
                <a:latin typeface="Noto Sans SC"/>
                <a:ea typeface="Noto Sans SC"/>
                <a:cs typeface="Noto Sans SC"/>
                <a:sym typeface="Noto Sans SC"/>
              </a:rPr>
              <a:t>食品</a:t>
            </a:r>
            <a:endParaRPr lang="en-US" altLang="zh-CN" sz="1600" b="1" dirty="0">
              <a:solidFill>
                <a:srgbClr val="333333"/>
              </a:solidFill>
              <a:latin typeface="Noto Sans SC"/>
              <a:ea typeface="Noto Sans SC"/>
              <a:cs typeface="Noto Sans SC"/>
              <a:sym typeface="Noto Sans SC"/>
            </a:endParaRPr>
          </a:p>
          <a:p>
            <a:pPr>
              <a:lnSpc>
                <a:spcPct val="125000"/>
              </a:lnSpc>
              <a:spcBef>
                <a:spcPts val="600"/>
              </a:spcBef>
              <a:defRPr/>
            </a:pPr>
            <a:r>
              <a:rPr lang="zh-CN" altLang="en-US" sz="1200" dirty="0">
                <a:solidFill>
                  <a:srgbClr val="777777"/>
                </a:solidFill>
                <a:latin typeface="Noto Sans SC"/>
                <a:ea typeface="Noto Sans SC"/>
                <a:cs typeface="Noto Sans SC"/>
                <a:sym typeface="Noto Sans SC"/>
              </a:rPr>
              <a:t>一家综合性公司，开发从食品到分销和房地产等多种业务，支持人们的生活方式。</a:t>
            </a:r>
            <a:endParaRPr lang="en-US" sz="1200" b="0" i="0" u="none" strike="noStrike" dirty="0">
              <a:solidFill>
                <a:srgbClr val="777777"/>
              </a:solidFill>
              <a:latin typeface="Noto Sans SC"/>
              <a:ea typeface="Noto Sans SC"/>
              <a:cs typeface="Noto Sans SC"/>
              <a:sym typeface="Noto Sans SC"/>
            </a:endParaRPr>
          </a:p>
        </p:txBody>
      </p:sp>
      <p:sp>
        <p:nvSpPr>
          <p:cNvPr id="14" name="AutoShape 14"/>
          <p:cNvSpPr/>
          <p:nvPr/>
        </p:nvSpPr>
        <p:spPr>
          <a:xfrm>
            <a:off x="762000" y="5080000"/>
            <a:ext cx="5207000" cy="1460500"/>
          </a:xfrm>
          <a:prstGeom prst="roundRect">
            <a:avLst>
              <a:gd name="adj" fmla="val 695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762000" y="5080000"/>
            <a:ext cx="5207000" cy="508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5"/>
          <a:srcRect l="16260" t="8666" r="17567" b="41333"/>
          <a:stretch>
            <a:fillRect/>
          </a:stretch>
        </p:blipFill>
        <p:spPr>
          <a:xfrm>
            <a:off x="884767" y="5693784"/>
            <a:ext cx="1147233" cy="364067"/>
          </a:xfrm>
          <a:prstGeom prst="rect">
            <a:avLst/>
          </a:prstGeom>
          <a:noFill/>
          <a:ln w="25400" cap="flat" cmpd="sng">
            <a:noFill/>
            <a:prstDash val="solid"/>
            <a:round/>
          </a:ln>
        </p:spPr>
      </p:pic>
      <p:sp>
        <p:nvSpPr>
          <p:cNvPr id="17" name="AutoShape 17"/>
          <p:cNvSpPr/>
          <p:nvPr/>
        </p:nvSpPr>
        <p:spPr>
          <a:xfrm>
            <a:off x="2222500" y="5313904"/>
            <a:ext cx="3556000" cy="108585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600" b="1" i="0" u="none" strike="noStrike" dirty="0">
                <a:solidFill>
                  <a:srgbClr val="333333"/>
                </a:solidFill>
                <a:latin typeface="Noto Sans SC"/>
                <a:ea typeface="Noto Sans SC"/>
                <a:cs typeface="Noto Sans SC"/>
                <a:sym typeface="Noto Sans SC"/>
              </a:rPr>
              <a:t>东丽 </a:t>
            </a:r>
            <a:r>
              <a:rPr lang="en-US" altLang="zh-CN" sz="1600" b="1" i="0" u="none" strike="noStrike" dirty="0">
                <a:solidFill>
                  <a:srgbClr val="333333"/>
                </a:solidFill>
                <a:latin typeface="Noto Sans SC"/>
                <a:ea typeface="Noto Sans SC"/>
                <a:cs typeface="Noto Sans SC"/>
                <a:sym typeface="Noto Sans SC"/>
              </a:rPr>
              <a:t>(</a:t>
            </a:r>
            <a:r>
              <a:rPr lang="en-US" sz="1600" b="1" i="0" u="none" strike="noStrike" dirty="0">
                <a:solidFill>
                  <a:srgbClr val="333333"/>
                </a:solidFill>
                <a:latin typeface="Noto Sans SC"/>
                <a:ea typeface="Noto Sans SC"/>
                <a:cs typeface="Noto Sans SC"/>
                <a:sym typeface="Noto Sans SC"/>
              </a:rPr>
              <a:t>Toray)</a:t>
            </a:r>
          </a:p>
          <a:p>
            <a:pPr indent="0" algn="l">
              <a:lnSpc>
                <a:spcPct val="125000"/>
              </a:lnSpc>
              <a:spcBef>
                <a:spcPts val="600"/>
              </a:spcBef>
              <a:defRPr/>
            </a:pPr>
            <a:r>
              <a:rPr lang="zh-CN" altLang="en-US" sz="1200" b="0" i="0" u="none" strike="noStrike" dirty="0">
                <a:solidFill>
                  <a:srgbClr val="777777"/>
                </a:solidFill>
                <a:latin typeface="Noto Sans SC"/>
                <a:ea typeface="Noto Sans SC"/>
                <a:cs typeface="Noto Sans SC"/>
                <a:sym typeface="Noto Sans SC"/>
              </a:rPr>
              <a:t>全球碳纤维与高性能材料领域龙头，制造业隐形冠军</a:t>
            </a:r>
            <a:endParaRPr lang="en-US" sz="1200" b="0" i="0" u="none" strike="noStrike" dirty="0">
              <a:solidFill>
                <a:srgbClr val="777777"/>
              </a:solidFill>
              <a:latin typeface="Noto Sans SC"/>
              <a:ea typeface="Noto Sans SC"/>
              <a:cs typeface="Noto Sans SC"/>
              <a:sym typeface="Noto Sans SC"/>
            </a:endParaRPr>
          </a:p>
        </p:txBody>
      </p:sp>
      <p:sp>
        <p:nvSpPr>
          <p:cNvPr id="18" name="AutoShape 18"/>
          <p:cNvSpPr/>
          <p:nvPr/>
        </p:nvSpPr>
        <p:spPr>
          <a:xfrm>
            <a:off x="6223000" y="5080000"/>
            <a:ext cx="5207000" cy="1460500"/>
          </a:xfrm>
          <a:prstGeom prst="roundRect">
            <a:avLst>
              <a:gd name="adj" fmla="val 695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9" name="AutoShape 19"/>
          <p:cNvSpPr/>
          <p:nvPr/>
        </p:nvSpPr>
        <p:spPr>
          <a:xfrm>
            <a:off x="6223000" y="5080000"/>
            <a:ext cx="5207000" cy="508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6"/>
          <a:srcRect l="-4447" r="-2377"/>
          <a:stretch>
            <a:fillRect/>
          </a:stretch>
        </p:blipFill>
        <p:spPr>
          <a:xfrm>
            <a:off x="6222393" y="5471198"/>
            <a:ext cx="1398211" cy="695998"/>
          </a:xfrm>
          <a:prstGeom prst="rect">
            <a:avLst/>
          </a:prstGeom>
          <a:noFill/>
          <a:ln w="25400" cap="flat" cmpd="sng">
            <a:noFill/>
            <a:prstDash val="solid"/>
            <a:round/>
          </a:ln>
        </p:spPr>
      </p:pic>
      <p:sp>
        <p:nvSpPr>
          <p:cNvPr id="21" name="AutoShape 21"/>
          <p:cNvSpPr/>
          <p:nvPr/>
        </p:nvSpPr>
        <p:spPr>
          <a:xfrm>
            <a:off x="7683500" y="5367868"/>
            <a:ext cx="3556000" cy="9525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zh-CN" altLang="en-US" sz="1600" b="1" i="0" u="none" strike="noStrike" dirty="0">
                <a:solidFill>
                  <a:srgbClr val="333333"/>
                </a:solidFill>
                <a:latin typeface="Noto Sans SC"/>
                <a:ea typeface="Noto Sans SC"/>
                <a:cs typeface="Noto Sans SC"/>
                <a:sym typeface="Noto Sans SC"/>
              </a:rPr>
              <a:t>乔治</a:t>
            </a:r>
            <a:r>
              <a:rPr lang="en-US" altLang="zh-CN" sz="1600" b="1" i="0" u="none" strike="noStrike" dirty="0">
                <a:solidFill>
                  <a:srgbClr val="333333"/>
                </a:solidFill>
                <a:latin typeface="Noto Sans SC"/>
                <a:ea typeface="Noto Sans SC"/>
                <a:cs typeface="Noto Sans SC"/>
                <a:sym typeface="Noto Sans SC"/>
              </a:rPr>
              <a:t>·</a:t>
            </a:r>
            <a:r>
              <a:rPr lang="zh-CN" altLang="en-US" sz="1600" b="1" i="0" u="none" strike="noStrike" dirty="0">
                <a:solidFill>
                  <a:srgbClr val="333333"/>
                </a:solidFill>
                <a:latin typeface="Noto Sans SC"/>
                <a:ea typeface="Noto Sans SC"/>
                <a:cs typeface="Noto Sans SC"/>
                <a:sym typeface="Noto Sans SC"/>
              </a:rPr>
              <a:t>阿玛尼 </a:t>
            </a:r>
            <a:r>
              <a:rPr lang="en-US" altLang="zh-CN" sz="1600" b="1" i="0" u="none" strike="noStrike" dirty="0">
                <a:solidFill>
                  <a:srgbClr val="333333"/>
                </a:solidFill>
                <a:latin typeface="Noto Sans SC"/>
                <a:ea typeface="Noto Sans SC"/>
                <a:cs typeface="Noto Sans SC"/>
                <a:sym typeface="Noto Sans SC"/>
              </a:rPr>
              <a:t>(</a:t>
            </a:r>
            <a:r>
              <a:rPr lang="en-US" sz="1600" b="1" i="0" u="none" strike="noStrike" dirty="0">
                <a:solidFill>
                  <a:srgbClr val="333333"/>
                </a:solidFill>
                <a:latin typeface="Noto Sans SC"/>
                <a:ea typeface="Noto Sans SC"/>
                <a:cs typeface="Noto Sans SC"/>
                <a:sym typeface="Noto Sans SC"/>
              </a:rPr>
              <a:t>Giorgio Armani) | </a:t>
            </a:r>
            <a:r>
              <a:rPr lang="zh-CN" altLang="en-US" sz="1600" b="1" i="0" u="none" strike="noStrike" dirty="0">
                <a:solidFill>
                  <a:srgbClr val="333333"/>
                </a:solidFill>
                <a:latin typeface="Noto Sans SC"/>
                <a:ea typeface="Noto Sans SC"/>
                <a:cs typeface="Noto Sans SC"/>
                <a:sym typeface="Noto Sans SC"/>
              </a:rPr>
              <a:t>顶奢</a:t>
            </a:r>
            <a:endParaRPr lang="en-US" sz="1600" b="1" i="0" u="none" strike="noStrike" dirty="0">
              <a:solidFill>
                <a:srgbClr val="333333"/>
              </a:solidFill>
              <a:latin typeface="Noto Sans SC"/>
              <a:ea typeface="Noto Sans SC"/>
              <a:cs typeface="Noto Sans SC"/>
              <a:sym typeface="Noto Sans SC"/>
            </a:endParaRPr>
          </a:p>
          <a:p>
            <a:pPr indent="0" algn="l">
              <a:lnSpc>
                <a:spcPct val="125000"/>
              </a:lnSpc>
              <a:spcBef>
                <a:spcPts val="600"/>
              </a:spcBef>
              <a:defRPr/>
            </a:pPr>
            <a:r>
              <a:rPr lang="zh-CN" altLang="en-US" sz="1200" b="0" i="0" u="none" strike="noStrike" dirty="0">
                <a:solidFill>
                  <a:srgbClr val="777777"/>
                </a:solidFill>
                <a:latin typeface="Noto Sans SC"/>
                <a:ea typeface="Noto Sans SC"/>
                <a:cs typeface="Noto Sans SC"/>
                <a:sym typeface="Noto Sans SC"/>
              </a:rPr>
              <a:t>全球顶级奢侈品集团，意大利时尚帝国的代表</a:t>
            </a:r>
            <a:endParaRPr lang="en-US" sz="1200" b="0" i="0" u="none" strike="noStrike" dirty="0">
              <a:solidFill>
                <a:srgbClr val="777777"/>
              </a:solidFill>
              <a:latin typeface="Noto Sans SC"/>
              <a:ea typeface="Noto Sans SC"/>
              <a:cs typeface="Noto Sans SC"/>
              <a:sym typeface="Noto Sans S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我们懂您的痛点，并提供精准解决方案</a:t>
            </a:r>
            <a:endParaRPr lang="en-US" sz="1100"/>
          </a:p>
        </p:txBody>
      </p:sp>
      <p:sp>
        <p:nvSpPr>
          <p:cNvPr id="4" name="AutoShape 4"/>
          <p:cNvSpPr/>
          <p:nvPr/>
        </p:nvSpPr>
        <p:spPr>
          <a:xfrm>
            <a:off x="762000" y="1778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222500"/>
            <a:ext cx="711200" cy="711200"/>
          </a:xfrm>
          <a:prstGeom prst="rect">
            <a:avLst/>
          </a:prstGeom>
        </p:spPr>
      </p:pic>
      <p:sp>
        <p:nvSpPr>
          <p:cNvPr id="6" name="AutoShape 6"/>
          <p:cNvSpPr/>
          <p:nvPr/>
        </p:nvSpPr>
        <p:spPr>
          <a:xfrm>
            <a:off x="1981200" y="2032000"/>
            <a:ext cx="393700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我时间太碎了，固定班课根本跟不上</a:t>
            </a:r>
            <a:r>
              <a:rPr lang="en-US" sz="1600" b="1" i="0" u="none" strike="noStrike" dirty="0">
                <a:solidFill>
                  <a:srgbClr val="333333"/>
                </a:solidFill>
                <a:latin typeface="Noto Sans SC"/>
                <a:ea typeface="Noto Sans SC"/>
                <a:cs typeface="Noto Sans SC"/>
                <a:sym typeface="Noto Sans SC"/>
              </a:rPr>
              <a:t>。”</a:t>
            </a:r>
            <a:endParaRPr lang="en-US" sz="1100" dirty="0"/>
          </a:p>
          <a:p>
            <a:pPr indent="0" algn="l">
              <a:lnSpc>
                <a:spcPct val="116666"/>
              </a:lnSpc>
              <a:spcBef>
                <a:spcPts val="1000"/>
              </a:spcBef>
            </a:pPr>
            <a:r>
              <a:rPr lang="en-US" sz="1300" b="1" i="0" u="none" strike="noStrike" dirty="0" err="1">
                <a:solidFill>
                  <a:srgbClr val="008080"/>
                </a:solidFill>
                <a:latin typeface="Noto Sans SC"/>
                <a:ea typeface="Noto Sans SC"/>
                <a:cs typeface="Noto Sans SC"/>
                <a:sym typeface="Noto Sans SC"/>
              </a:rPr>
              <a:t>C-Tyme方案：</a:t>
            </a:r>
            <a:r>
              <a:rPr lang="en-US" sz="1300" b="0" i="0" u="none" strike="noStrike" dirty="0" err="1">
                <a:solidFill>
                  <a:srgbClr val="555555"/>
                </a:solidFill>
                <a:latin typeface="Noto Sans SC"/>
                <a:ea typeface="Noto Sans SC"/>
                <a:cs typeface="Noto Sans SC"/>
                <a:sym typeface="Noto Sans SC"/>
              </a:rPr>
              <a:t>我们只做1对1，上课时间灵活安排，进度对标个人吸收速度，让碎片化时间也能高效利用</a:t>
            </a:r>
            <a:r>
              <a:rPr lang="en-US" sz="1300" b="0" i="0" u="none" strike="noStrike" dirty="0">
                <a:solidFill>
                  <a:srgbClr val="555555"/>
                </a:solidFill>
                <a:latin typeface="Noto Sans SC"/>
                <a:ea typeface="Noto Sans SC"/>
                <a:cs typeface="Noto Sans SC"/>
                <a:sym typeface="Noto Sans SC"/>
              </a:rPr>
              <a:t>。</a:t>
            </a:r>
          </a:p>
        </p:txBody>
      </p:sp>
      <p:sp>
        <p:nvSpPr>
          <p:cNvPr id="7" name="AutoShape 7"/>
          <p:cNvSpPr/>
          <p:nvPr/>
        </p:nvSpPr>
        <p:spPr>
          <a:xfrm>
            <a:off x="6223000" y="1778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222500"/>
            <a:ext cx="711200" cy="711200"/>
          </a:xfrm>
          <a:prstGeom prst="rect">
            <a:avLst/>
          </a:prstGeom>
        </p:spPr>
      </p:pic>
      <p:sp>
        <p:nvSpPr>
          <p:cNvPr id="9" name="AutoShape 9"/>
          <p:cNvSpPr/>
          <p:nvPr/>
        </p:nvSpPr>
        <p:spPr>
          <a:xfrm>
            <a:off x="7493000" y="2032000"/>
            <a:ext cx="377444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学到B2了，但开会</a:t>
            </a: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见客户时还是反应不过来</a:t>
            </a:r>
            <a:r>
              <a:rPr lang="en-US" sz="1600" b="1" i="0" u="none" strike="noStrike" dirty="0">
                <a:solidFill>
                  <a:srgbClr val="333333"/>
                </a:solidFill>
                <a:latin typeface="Noto Sans SC"/>
                <a:ea typeface="Noto Sans SC"/>
                <a:cs typeface="Noto Sans SC"/>
                <a:sym typeface="Noto Sans SC"/>
              </a:rPr>
              <a:t>。”</a:t>
            </a:r>
            <a:endParaRPr lang="en-US" sz="1100" dirty="0"/>
          </a:p>
          <a:p>
            <a:pPr indent="0" algn="l">
              <a:lnSpc>
                <a:spcPct val="116666"/>
              </a:lnSpc>
              <a:spcBef>
                <a:spcPts val="1000"/>
              </a:spcBef>
            </a:pPr>
            <a:r>
              <a:rPr lang="en-US" sz="1300" b="1" i="0" u="none" strike="noStrike" dirty="0" err="1">
                <a:solidFill>
                  <a:srgbClr val="008080"/>
                </a:solidFill>
                <a:latin typeface="Noto Sans SC"/>
                <a:ea typeface="Noto Sans SC"/>
                <a:cs typeface="Noto Sans SC"/>
                <a:sym typeface="Noto Sans SC"/>
              </a:rPr>
              <a:t>C-Tyme方案：</a:t>
            </a:r>
            <a:r>
              <a:rPr lang="en-US" sz="1300" b="0" i="0" u="none" strike="noStrike" dirty="0" err="1">
                <a:solidFill>
                  <a:srgbClr val="555555"/>
                </a:solidFill>
                <a:latin typeface="Noto Sans SC"/>
                <a:ea typeface="Noto Sans SC"/>
                <a:cs typeface="Noto Sans SC"/>
                <a:sym typeface="Noto Sans SC"/>
              </a:rPr>
              <a:t>模拟真实工作场景，拒绝死记硬背。让语言成为沟通工具，帮助您从容应对商务挑战</a:t>
            </a:r>
            <a:r>
              <a:rPr lang="en-US" sz="1300" b="0" i="0" u="none" strike="noStrike" dirty="0">
                <a:solidFill>
                  <a:srgbClr val="555555"/>
                </a:solidFill>
                <a:latin typeface="Noto Sans SC"/>
                <a:ea typeface="Noto Sans SC"/>
                <a:cs typeface="Noto Sans SC"/>
                <a:sym typeface="Noto Sans SC"/>
              </a:rPr>
              <a:t>。</a:t>
            </a:r>
          </a:p>
        </p:txBody>
      </p:sp>
      <p:sp>
        <p:nvSpPr>
          <p:cNvPr id="10" name="AutoShape 10"/>
          <p:cNvSpPr/>
          <p:nvPr/>
        </p:nvSpPr>
        <p:spPr>
          <a:xfrm>
            <a:off x="762000" y="4191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635500"/>
            <a:ext cx="711200" cy="711200"/>
          </a:xfrm>
          <a:prstGeom prst="rect">
            <a:avLst/>
          </a:prstGeom>
        </p:spPr>
      </p:pic>
      <p:sp>
        <p:nvSpPr>
          <p:cNvPr id="12" name="AutoShape 12"/>
          <p:cNvSpPr/>
          <p:nvPr/>
        </p:nvSpPr>
        <p:spPr>
          <a:xfrm>
            <a:off x="2032000" y="4445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花了很多钱上大机构</a:t>
            </a:r>
            <a:r>
              <a:rPr lang="en-US" sz="1600" b="1" i="0" u="none" strike="noStrike" dirty="0">
                <a:solidFill>
                  <a:srgbClr val="333333"/>
                </a:solidFill>
                <a:latin typeface="Noto Sans SC"/>
                <a:ea typeface="Noto Sans SC"/>
                <a:cs typeface="Noto Sans SC"/>
                <a:sym typeface="Noto Sans SC"/>
              </a:rPr>
              <a:t>，</a:t>
            </a:r>
            <a:r>
              <a:rPr lang="zh-CN" altLang="en-US" sz="1600" b="1" i="0" u="none" strike="noStrike" dirty="0">
                <a:solidFill>
                  <a:srgbClr val="333333"/>
                </a:solidFill>
                <a:latin typeface="Noto Sans SC"/>
                <a:ea typeface="Noto Sans SC"/>
                <a:cs typeface="Noto Sans SC"/>
                <a:sym typeface="Noto Sans SC"/>
              </a:rPr>
              <a:t>交钱后态度就变了，也没人跟进学习</a:t>
            </a:r>
            <a:r>
              <a:rPr lang="en-US" sz="1600" b="1" i="0" u="none" strike="noStrike" dirty="0">
                <a:solidFill>
                  <a:srgbClr val="333333"/>
                </a:solidFill>
                <a:latin typeface="Noto Sans SC"/>
                <a:ea typeface="Noto Sans SC"/>
                <a:cs typeface="Noto Sans SC"/>
                <a:sym typeface="Noto Sans SC"/>
              </a:rPr>
              <a:t>。”</a:t>
            </a:r>
            <a:endParaRPr lang="en-US" sz="1100" dirty="0"/>
          </a:p>
          <a:p>
            <a:pPr indent="0" algn="l">
              <a:lnSpc>
                <a:spcPct val="116666"/>
              </a:lnSpc>
              <a:spcBef>
                <a:spcPts val="1000"/>
              </a:spcBef>
            </a:pPr>
            <a:r>
              <a:rPr lang="en-US" sz="1300" b="1" i="0" u="none" strike="noStrike" dirty="0" err="1">
                <a:solidFill>
                  <a:srgbClr val="008080"/>
                </a:solidFill>
                <a:latin typeface="Noto Sans SC"/>
                <a:ea typeface="Noto Sans SC"/>
                <a:cs typeface="Noto Sans SC"/>
                <a:sym typeface="Noto Sans SC"/>
              </a:rPr>
              <a:t>C-Tyme方案：</a:t>
            </a:r>
            <a:r>
              <a:rPr lang="en-US" sz="1300" b="0" i="0" u="none" strike="noStrike" dirty="0" err="1">
                <a:solidFill>
                  <a:srgbClr val="555555"/>
                </a:solidFill>
                <a:latin typeface="Noto Sans SC"/>
                <a:ea typeface="Noto Sans SC"/>
                <a:cs typeface="Noto Sans SC"/>
                <a:sym typeface="Noto Sans SC"/>
              </a:rPr>
              <a:t>坚持“一人一</a:t>
            </a:r>
            <a:r>
              <a:rPr lang="zh-CN" altLang="en-US" sz="1300" dirty="0">
                <a:solidFill>
                  <a:srgbClr val="555555"/>
                </a:solidFill>
                <a:latin typeface="Noto Sans SC"/>
                <a:ea typeface="Noto Sans SC"/>
                <a:cs typeface="Noto Sans SC"/>
                <a:sym typeface="Noto Sans SC"/>
              </a:rPr>
              <a:t>群</a:t>
            </a:r>
            <a:r>
              <a:rPr lang="en-US" sz="1300" b="0" i="0" u="none" strike="noStrike" dirty="0">
                <a:solidFill>
                  <a:srgbClr val="555555"/>
                </a:solidFill>
                <a:latin typeface="Noto Sans SC"/>
                <a:ea typeface="Noto Sans SC"/>
                <a:cs typeface="Noto Sans SC"/>
                <a:sym typeface="Noto Sans SC"/>
              </a:rPr>
              <a:t>”</a:t>
            </a:r>
            <a:r>
              <a:rPr lang="en-US" sz="1300" b="0" i="0" u="none" strike="noStrike" dirty="0" err="1">
                <a:solidFill>
                  <a:srgbClr val="555555"/>
                </a:solidFill>
                <a:latin typeface="Noto Sans SC"/>
                <a:ea typeface="Noto Sans SC"/>
                <a:cs typeface="Noto Sans SC"/>
                <a:sym typeface="Noto Sans SC"/>
              </a:rPr>
              <a:t>的稳定</a:t>
            </a:r>
            <a:r>
              <a:rPr lang="zh-CN" altLang="en-US" sz="1300" b="0" i="0" u="none" strike="noStrike" dirty="0">
                <a:solidFill>
                  <a:srgbClr val="555555"/>
                </a:solidFill>
                <a:latin typeface="Noto Sans SC"/>
                <a:ea typeface="Noto Sans SC"/>
                <a:cs typeface="Noto Sans SC"/>
                <a:sym typeface="Noto Sans SC"/>
              </a:rPr>
              <a:t>沟通方式，为每位学员建立微信群，每周</a:t>
            </a:r>
            <a:r>
              <a:rPr lang="en-US" altLang="zh-CN" sz="1300" b="0" i="0" u="none" strike="noStrike" dirty="0">
                <a:solidFill>
                  <a:srgbClr val="555555"/>
                </a:solidFill>
                <a:latin typeface="Noto Sans SC"/>
                <a:ea typeface="Noto Sans SC"/>
                <a:cs typeface="Noto Sans SC"/>
                <a:sym typeface="Noto Sans SC"/>
              </a:rPr>
              <a:t>7</a:t>
            </a:r>
            <a:r>
              <a:rPr lang="zh-CN" altLang="en-US" sz="1300" b="0" i="0" u="none" strike="noStrike" dirty="0">
                <a:solidFill>
                  <a:srgbClr val="555555"/>
                </a:solidFill>
                <a:latin typeface="Noto Sans SC"/>
                <a:ea typeface="Noto Sans SC"/>
                <a:cs typeface="Noto Sans SC"/>
                <a:sym typeface="Noto Sans SC"/>
              </a:rPr>
              <a:t>天</a:t>
            </a:r>
            <a:r>
              <a:rPr lang="en-US" altLang="zh-CN" sz="1300" b="0" i="0" u="none" strike="noStrike" dirty="0">
                <a:solidFill>
                  <a:srgbClr val="555555"/>
                </a:solidFill>
                <a:latin typeface="Noto Sans SC"/>
                <a:ea typeface="Noto Sans SC"/>
                <a:cs typeface="Noto Sans SC"/>
                <a:sym typeface="Noto Sans SC"/>
              </a:rPr>
              <a:t>9</a:t>
            </a:r>
            <a:r>
              <a:rPr lang="en-US" altLang="zh-CN" sz="1300" dirty="0">
                <a:solidFill>
                  <a:srgbClr val="555555"/>
                </a:solidFill>
                <a:latin typeface="Noto Sans SC"/>
                <a:ea typeface="Noto Sans SC"/>
                <a:cs typeface="Noto Sans SC"/>
                <a:sym typeface="Noto Sans SC"/>
              </a:rPr>
              <a:t>:00-21:00</a:t>
            </a:r>
            <a:r>
              <a:rPr lang="zh-CN" altLang="en-US" sz="1300" dirty="0">
                <a:solidFill>
                  <a:srgbClr val="555555"/>
                </a:solidFill>
                <a:latin typeface="Noto Sans SC"/>
                <a:ea typeface="Noto Sans SC"/>
                <a:cs typeface="Noto Sans SC"/>
                <a:sym typeface="Noto Sans SC"/>
              </a:rPr>
              <a:t>即时响应，全程跟进学习</a:t>
            </a:r>
            <a:r>
              <a:rPr lang="en-US" sz="1300" b="0" i="0" u="none" strike="noStrike" dirty="0">
                <a:solidFill>
                  <a:srgbClr val="555555"/>
                </a:solidFill>
                <a:latin typeface="Noto Sans SC"/>
                <a:ea typeface="Noto Sans SC"/>
                <a:cs typeface="Noto Sans SC"/>
                <a:sym typeface="Noto Sans SC"/>
              </a:rPr>
              <a:t>，</a:t>
            </a:r>
            <a:r>
              <a:rPr lang="en-US" sz="1300" b="0" i="0" u="none" strike="noStrike" dirty="0" err="1">
                <a:solidFill>
                  <a:srgbClr val="555555"/>
                </a:solidFill>
                <a:latin typeface="Noto Sans SC"/>
                <a:ea typeface="Noto Sans SC"/>
                <a:cs typeface="Noto Sans SC"/>
                <a:sym typeface="Noto Sans SC"/>
              </a:rPr>
              <a:t>为您提供连贯且个性化的教学服务</a:t>
            </a:r>
            <a:r>
              <a:rPr lang="en-US" sz="1300" b="0" i="0" u="none" strike="noStrike" dirty="0">
                <a:solidFill>
                  <a:srgbClr val="555555"/>
                </a:solidFill>
                <a:latin typeface="Noto Sans SC"/>
                <a:ea typeface="Noto Sans SC"/>
                <a:cs typeface="Noto Sans SC"/>
                <a:sym typeface="Noto Sans SC"/>
              </a:rPr>
              <a:t>。</a:t>
            </a:r>
          </a:p>
        </p:txBody>
      </p:sp>
      <p:sp>
        <p:nvSpPr>
          <p:cNvPr id="13" name="AutoShape 13"/>
          <p:cNvSpPr/>
          <p:nvPr/>
        </p:nvSpPr>
        <p:spPr>
          <a:xfrm>
            <a:off x="6223000" y="4191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7000" y="4635500"/>
            <a:ext cx="711200" cy="711200"/>
          </a:xfrm>
          <a:prstGeom prst="rect">
            <a:avLst/>
          </a:prstGeom>
        </p:spPr>
      </p:pic>
      <p:sp>
        <p:nvSpPr>
          <p:cNvPr id="15" name="AutoShape 15"/>
          <p:cNvSpPr/>
          <p:nvPr/>
        </p:nvSpPr>
        <p:spPr>
          <a:xfrm>
            <a:off x="7493000" y="4445000"/>
            <a:ext cx="377444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想报班又怕机构跑路</a:t>
            </a:r>
            <a:r>
              <a:rPr lang="en-US" sz="1600" b="1" i="0" u="none" strike="noStrike" dirty="0">
                <a:solidFill>
                  <a:srgbClr val="333333"/>
                </a:solidFill>
                <a:latin typeface="Noto Sans SC"/>
                <a:ea typeface="Noto Sans SC"/>
                <a:cs typeface="Noto Sans SC"/>
                <a:sym typeface="Noto Sans SC"/>
              </a:rPr>
              <a:t>/</a:t>
            </a:r>
            <a:r>
              <a:rPr lang="en-US" sz="1600" b="1" i="0" u="none" strike="noStrike" dirty="0" err="1">
                <a:solidFill>
                  <a:srgbClr val="333333"/>
                </a:solidFill>
                <a:latin typeface="Noto Sans SC"/>
                <a:ea typeface="Noto Sans SC"/>
                <a:cs typeface="Noto Sans SC"/>
                <a:sym typeface="Noto Sans SC"/>
              </a:rPr>
              <a:t>不正规，不敢轻易尝试</a:t>
            </a:r>
            <a:r>
              <a:rPr lang="en-US" sz="1600" b="1" i="0" u="none" strike="noStrike" dirty="0">
                <a:solidFill>
                  <a:srgbClr val="333333"/>
                </a:solidFill>
                <a:latin typeface="Noto Sans SC"/>
                <a:ea typeface="Noto Sans SC"/>
                <a:cs typeface="Noto Sans SC"/>
                <a:sym typeface="Noto Sans SC"/>
              </a:rPr>
              <a:t>。”</a:t>
            </a:r>
            <a:endParaRPr lang="en-US" sz="1100" dirty="0"/>
          </a:p>
          <a:p>
            <a:pPr indent="0" algn="l">
              <a:lnSpc>
                <a:spcPct val="116666"/>
              </a:lnSpc>
              <a:spcBef>
                <a:spcPts val="1000"/>
              </a:spcBef>
            </a:pPr>
            <a:r>
              <a:rPr lang="en-US" sz="1300" b="1" i="0" u="none" strike="noStrike" dirty="0" err="1">
                <a:solidFill>
                  <a:srgbClr val="008080"/>
                </a:solidFill>
                <a:latin typeface="Noto Sans SC"/>
                <a:ea typeface="Noto Sans SC"/>
                <a:cs typeface="Noto Sans SC"/>
                <a:sym typeface="Noto Sans SC"/>
              </a:rPr>
              <a:t>C-Tyme方案：</a:t>
            </a:r>
            <a:r>
              <a:rPr lang="en-US" sz="1300" b="0" i="0" u="none" strike="noStrike" dirty="0" err="1">
                <a:solidFill>
                  <a:srgbClr val="555555"/>
                </a:solidFill>
                <a:latin typeface="Noto Sans SC"/>
                <a:ea typeface="Noto Sans SC"/>
                <a:cs typeface="Noto Sans SC"/>
                <a:sym typeface="Noto Sans SC"/>
              </a:rPr>
              <a:t>持有多类商标注册，政府信息可查，大众点评多年好评，拥有5大实体校区</a:t>
            </a:r>
            <a:r>
              <a:rPr lang="zh-CN" altLang="en-US" sz="1300" b="0" i="0" u="none" strike="noStrike" dirty="0">
                <a:solidFill>
                  <a:srgbClr val="555555"/>
                </a:solidFill>
                <a:latin typeface="Noto Sans SC"/>
                <a:ea typeface="Noto Sans SC"/>
                <a:cs typeface="Noto Sans SC"/>
                <a:sym typeface="Noto Sans SC"/>
              </a:rPr>
              <a:t>、可选短期课</a:t>
            </a:r>
            <a:r>
              <a:rPr lang="en-US" sz="1300" b="0" i="0" u="none" strike="noStrike" dirty="0">
                <a:solidFill>
                  <a:srgbClr val="555555"/>
                </a:solidFill>
                <a:latin typeface="Noto Sans SC"/>
                <a:ea typeface="Noto Sans SC"/>
                <a:cs typeface="Noto Sans SC"/>
                <a:sym typeface="Noto Sans SC"/>
              </a:rPr>
              <a:t>，</a:t>
            </a:r>
            <a:r>
              <a:rPr lang="en-US" sz="1300" b="0" i="0" u="none" strike="noStrike" dirty="0" err="1">
                <a:solidFill>
                  <a:srgbClr val="555555"/>
                </a:solidFill>
                <a:latin typeface="Noto Sans SC"/>
                <a:ea typeface="Noto Sans SC"/>
                <a:cs typeface="Noto Sans SC"/>
                <a:sym typeface="Noto Sans SC"/>
              </a:rPr>
              <a:t>让您的</a:t>
            </a:r>
            <a:r>
              <a:rPr lang="zh-CN" altLang="en-US" sz="1300" b="0" i="0" u="none" strike="noStrike" dirty="0">
                <a:solidFill>
                  <a:srgbClr val="555555"/>
                </a:solidFill>
                <a:latin typeface="Noto Sans SC"/>
                <a:ea typeface="Noto Sans SC"/>
                <a:cs typeface="Noto Sans SC"/>
                <a:sym typeface="Noto Sans SC"/>
              </a:rPr>
              <a:t>学习之旅更安心</a:t>
            </a:r>
            <a:r>
              <a:rPr lang="en-US" sz="1300" b="0" i="0" u="none" strike="noStrike" dirty="0">
                <a:solidFill>
                  <a:srgbClr val="555555"/>
                </a:solidFill>
                <a:latin typeface="Noto Sans SC"/>
                <a:ea typeface="Noto Sans SC"/>
                <a:cs typeface="Noto Sans SC"/>
                <a:sym typeface="Noto Sans SC"/>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他们的成功，是我们最好的证明</a:t>
            </a:r>
            <a:endParaRPr lang="en-US" sz="1100"/>
          </a:p>
        </p:txBody>
      </p:sp>
      <p:sp>
        <p:nvSpPr>
          <p:cNvPr id="4" name="AutoShape 4"/>
          <p:cNvSpPr/>
          <p:nvPr/>
        </p:nvSpPr>
        <p:spPr>
          <a:xfrm>
            <a:off x="762000" y="1778000"/>
            <a:ext cx="5207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425700"/>
            <a:ext cx="711200" cy="711200"/>
          </a:xfrm>
          <a:prstGeom prst="rect">
            <a:avLst/>
          </a:prstGeom>
        </p:spPr>
      </p:pic>
      <p:sp>
        <p:nvSpPr>
          <p:cNvPr id="6" name="AutoShape 6"/>
          <p:cNvSpPr/>
          <p:nvPr/>
        </p:nvSpPr>
        <p:spPr>
          <a:xfrm>
            <a:off x="2032000" y="2032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333333"/>
                </a:solidFill>
                <a:latin typeface="Noto Sans SC"/>
                <a:ea typeface="Noto Sans SC"/>
                <a:cs typeface="Noto Sans SC"/>
                <a:sym typeface="Noto Sans SC"/>
              </a:rPr>
              <a:t>某跨国贸易集团 · 中层管理者培训</a:t>
            </a:r>
            <a:endParaRPr lang="en-US" sz="1100"/>
          </a:p>
          <a:p>
            <a:pPr indent="0" algn="l">
              <a:lnSpc>
                <a:spcPct val="116666"/>
              </a:lnSpc>
              <a:spcBef>
                <a:spcPts val="1200"/>
              </a:spcBef>
            </a:pPr>
            <a:r>
              <a:rPr lang="en-US" sz="1300" b="0" i="0" u="none" strike="noStrike">
                <a:solidFill>
                  <a:srgbClr val="555555"/>
                </a:solidFill>
                <a:latin typeface="Noto Sans SC"/>
                <a:ea typeface="Noto Sans SC"/>
                <a:cs typeface="Noto Sans SC"/>
                <a:sym typeface="Noto Sans SC"/>
              </a:rPr>
              <a:t>成果：超</a:t>
            </a:r>
            <a:r>
              <a:rPr lang="en-US" sz="1600" b="1" i="0" u="none" strike="noStrike">
                <a:solidFill>
                  <a:srgbClr val="008080"/>
                </a:solidFill>
                <a:latin typeface="Noto Sans SC"/>
                <a:ea typeface="Noto Sans SC"/>
                <a:cs typeface="Noto Sans SC"/>
                <a:sym typeface="Noto Sans SC"/>
              </a:rPr>
              <a:t>80%</a:t>
            </a:r>
            <a:r>
              <a:rPr lang="en-US" sz="1300" b="0" i="0" u="none" strike="noStrike">
                <a:solidFill>
                  <a:srgbClr val="555555"/>
                </a:solidFill>
                <a:latin typeface="Noto Sans SC"/>
                <a:ea typeface="Noto Sans SC"/>
                <a:cs typeface="Noto Sans SC"/>
                <a:sym typeface="Noto Sans SC"/>
              </a:rPr>
              <a:t>学员通过内部口语晋升评估，企业已正式续约下一阶段培训服务。</a:t>
            </a:r>
          </a:p>
        </p:txBody>
      </p:sp>
      <p:sp>
        <p:nvSpPr>
          <p:cNvPr id="7" name="AutoShape 7"/>
          <p:cNvSpPr/>
          <p:nvPr/>
        </p:nvSpPr>
        <p:spPr>
          <a:xfrm>
            <a:off x="6223000" y="1778000"/>
            <a:ext cx="532892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425700"/>
            <a:ext cx="711200" cy="711200"/>
          </a:xfrm>
          <a:prstGeom prst="rect">
            <a:avLst/>
          </a:prstGeom>
        </p:spPr>
      </p:pic>
      <p:sp>
        <p:nvSpPr>
          <p:cNvPr id="9" name="AutoShape 9"/>
          <p:cNvSpPr/>
          <p:nvPr/>
        </p:nvSpPr>
        <p:spPr>
          <a:xfrm>
            <a:off x="7493000" y="2032000"/>
            <a:ext cx="379476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dirty="0" err="1">
                <a:solidFill>
                  <a:srgbClr val="333333"/>
                </a:solidFill>
                <a:latin typeface="Noto Sans SC"/>
                <a:ea typeface="Noto Sans SC"/>
                <a:cs typeface="Noto Sans SC"/>
                <a:sym typeface="Noto Sans SC"/>
              </a:rPr>
              <a:t>某国际会计师事务所</a:t>
            </a:r>
            <a:r>
              <a:rPr lang="en-US" sz="1800" b="1" i="0" u="none" strike="noStrike" dirty="0">
                <a:solidFill>
                  <a:srgbClr val="333333"/>
                </a:solidFill>
                <a:latin typeface="Noto Sans SC"/>
                <a:ea typeface="Noto Sans SC"/>
                <a:cs typeface="Noto Sans SC"/>
                <a:sym typeface="Noto Sans SC"/>
              </a:rPr>
              <a:t> · </a:t>
            </a:r>
            <a:r>
              <a:rPr lang="en-US" sz="1800" b="1" i="0" u="none" strike="noStrike" dirty="0" err="1">
                <a:solidFill>
                  <a:srgbClr val="333333"/>
                </a:solidFill>
                <a:latin typeface="Noto Sans SC"/>
                <a:ea typeface="Noto Sans SC"/>
                <a:cs typeface="Noto Sans SC"/>
                <a:sym typeface="Noto Sans SC"/>
              </a:rPr>
              <a:t>团队</a:t>
            </a:r>
            <a:r>
              <a:rPr lang="zh-CN" altLang="en-US" sz="1800" b="1" i="0" u="none" strike="noStrike" dirty="0">
                <a:solidFill>
                  <a:srgbClr val="333333"/>
                </a:solidFill>
                <a:latin typeface="Noto Sans SC"/>
                <a:ea typeface="Noto Sans SC"/>
                <a:cs typeface="Noto Sans SC"/>
                <a:sym typeface="Noto Sans SC"/>
              </a:rPr>
              <a:t>托业</a:t>
            </a:r>
            <a:r>
              <a:rPr lang="en-US" sz="1800" b="1" i="0" u="none" strike="noStrike" dirty="0" err="1">
                <a:solidFill>
                  <a:srgbClr val="333333"/>
                </a:solidFill>
                <a:latin typeface="Noto Sans SC"/>
                <a:ea typeface="Noto Sans SC"/>
                <a:cs typeface="Noto Sans SC"/>
                <a:sym typeface="Noto Sans SC"/>
              </a:rPr>
              <a:t>强化</a:t>
            </a:r>
            <a:endParaRPr lang="en-US" sz="1100" dirty="0"/>
          </a:p>
          <a:p>
            <a:pPr indent="0" algn="l">
              <a:lnSpc>
                <a:spcPct val="116666"/>
              </a:lnSpc>
              <a:spcBef>
                <a:spcPts val="1200"/>
              </a:spcBef>
            </a:pPr>
            <a:r>
              <a:rPr lang="en-US" sz="1300" b="0" i="0" u="none" strike="noStrike" dirty="0" err="1">
                <a:solidFill>
                  <a:srgbClr val="555555"/>
                </a:solidFill>
                <a:latin typeface="Noto Sans SC"/>
                <a:ea typeface="Noto Sans SC"/>
                <a:cs typeface="Noto Sans SC"/>
                <a:sym typeface="Noto Sans SC"/>
              </a:rPr>
              <a:t>成果：参训学员托业平均提升</a:t>
            </a:r>
            <a:r>
              <a:rPr lang="en-US" sz="1600" b="1" i="0" u="none" strike="noStrike" dirty="0" err="1">
                <a:solidFill>
                  <a:srgbClr val="008080"/>
                </a:solidFill>
                <a:latin typeface="Noto Sans SC"/>
                <a:ea typeface="Noto Sans SC"/>
                <a:cs typeface="Noto Sans SC"/>
                <a:sym typeface="Noto Sans SC"/>
              </a:rPr>
              <a:t>150分</a:t>
            </a:r>
            <a:r>
              <a:rPr lang="en-US" sz="1300" b="0" i="0" u="none" strike="noStrike" dirty="0" err="1">
                <a:solidFill>
                  <a:srgbClr val="555555"/>
                </a:solidFill>
                <a:latin typeface="Noto Sans SC"/>
                <a:ea typeface="Noto Sans SC"/>
                <a:cs typeface="Noto Sans SC"/>
                <a:sym typeface="Noto Sans SC"/>
              </a:rPr>
              <a:t>，团队在内部英语会议中的主动发言率与参与度均有显著提高</a:t>
            </a:r>
            <a:r>
              <a:rPr lang="en-US" sz="1300" b="0" i="0" u="none" strike="noStrike" dirty="0">
                <a:solidFill>
                  <a:srgbClr val="555555"/>
                </a:solidFill>
                <a:latin typeface="Noto Sans SC"/>
                <a:ea typeface="Noto Sans SC"/>
                <a:cs typeface="Noto Sans SC"/>
                <a:sym typeface="Noto Sans SC"/>
              </a:rPr>
              <a:t>。</a:t>
            </a:r>
          </a:p>
        </p:txBody>
      </p:sp>
      <p:sp>
        <p:nvSpPr>
          <p:cNvPr id="10" name="AutoShape 10"/>
          <p:cNvSpPr/>
          <p:nvPr/>
        </p:nvSpPr>
        <p:spPr>
          <a:xfrm>
            <a:off x="762000" y="4191000"/>
            <a:ext cx="5207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838700"/>
            <a:ext cx="711200" cy="711200"/>
          </a:xfrm>
          <a:prstGeom prst="rect">
            <a:avLst/>
          </a:prstGeom>
        </p:spPr>
      </p:pic>
      <p:sp>
        <p:nvSpPr>
          <p:cNvPr id="12" name="AutoShape 12"/>
          <p:cNvSpPr/>
          <p:nvPr/>
        </p:nvSpPr>
        <p:spPr>
          <a:xfrm>
            <a:off x="2032000" y="4445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333333"/>
                </a:solidFill>
                <a:latin typeface="Noto Sans SC"/>
                <a:ea typeface="Noto Sans SC"/>
                <a:cs typeface="Noto Sans SC"/>
                <a:sym typeface="Noto Sans SC"/>
              </a:rPr>
              <a:t>外企高管助理 · 口语能力突破</a:t>
            </a:r>
            <a:endParaRPr lang="en-US" sz="1100"/>
          </a:p>
          <a:p>
            <a:pPr indent="0" algn="l">
              <a:lnSpc>
                <a:spcPct val="116666"/>
              </a:lnSpc>
              <a:spcBef>
                <a:spcPts val="1200"/>
              </a:spcBef>
            </a:pPr>
            <a:r>
              <a:rPr lang="en-US" sz="1300" b="0" i="0" u="none" strike="noStrike">
                <a:solidFill>
                  <a:srgbClr val="555555"/>
                </a:solidFill>
                <a:latin typeface="Noto Sans SC"/>
                <a:ea typeface="Noto Sans SC"/>
                <a:cs typeface="Noto Sans SC"/>
                <a:sym typeface="Noto Sans SC"/>
              </a:rPr>
              <a:t>成果：仅6个月，学员已能完全胜任外方总经理日常会议的</a:t>
            </a:r>
            <a:r>
              <a:rPr lang="en-US" sz="1400" b="1" i="0" u="none" strike="noStrike">
                <a:solidFill>
                  <a:srgbClr val="008080"/>
                </a:solidFill>
                <a:latin typeface="Noto Sans SC"/>
                <a:ea typeface="Noto Sans SC"/>
                <a:cs typeface="Noto Sans SC"/>
                <a:sym typeface="Noto Sans SC"/>
              </a:rPr>
              <a:t>全程陪同口译</a:t>
            </a:r>
            <a:r>
              <a:rPr lang="en-US" sz="1300" b="0" i="0" u="none" strike="noStrike">
                <a:solidFill>
                  <a:srgbClr val="555555"/>
                </a:solidFill>
                <a:latin typeface="Noto Sans SC"/>
                <a:ea typeface="Noto Sans SC"/>
                <a:cs typeface="Noto Sans SC"/>
                <a:sym typeface="Noto Sans SC"/>
              </a:rPr>
              <a:t>，并凭借出色的综合能力获得职位晋升。</a:t>
            </a:r>
          </a:p>
        </p:txBody>
      </p:sp>
      <p:sp>
        <p:nvSpPr>
          <p:cNvPr id="13" name="AutoShape 13"/>
          <p:cNvSpPr/>
          <p:nvPr/>
        </p:nvSpPr>
        <p:spPr>
          <a:xfrm>
            <a:off x="6223000" y="4191000"/>
            <a:ext cx="532892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7000" y="4838700"/>
            <a:ext cx="711200" cy="711200"/>
          </a:xfrm>
          <a:prstGeom prst="rect">
            <a:avLst/>
          </a:prstGeom>
        </p:spPr>
      </p:pic>
      <p:sp>
        <p:nvSpPr>
          <p:cNvPr id="15" name="AutoShape 15"/>
          <p:cNvSpPr/>
          <p:nvPr/>
        </p:nvSpPr>
        <p:spPr>
          <a:xfrm>
            <a:off x="7493000" y="4445000"/>
            <a:ext cx="3865880" cy="1651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dirty="0" err="1">
                <a:solidFill>
                  <a:srgbClr val="333333"/>
                </a:solidFill>
                <a:latin typeface="Noto Sans SC"/>
                <a:ea typeface="Noto Sans SC"/>
                <a:cs typeface="Noto Sans SC"/>
                <a:sym typeface="Noto Sans SC"/>
              </a:rPr>
              <a:t>外企技术管理层</a:t>
            </a:r>
            <a:r>
              <a:rPr lang="en-US" sz="1800" b="1" i="0" u="none" strike="noStrike" dirty="0">
                <a:solidFill>
                  <a:srgbClr val="333333"/>
                </a:solidFill>
                <a:latin typeface="Noto Sans SC"/>
                <a:ea typeface="Noto Sans SC"/>
                <a:cs typeface="Noto Sans SC"/>
                <a:sym typeface="Noto Sans SC"/>
              </a:rPr>
              <a:t> · </a:t>
            </a:r>
            <a:r>
              <a:rPr lang="en-US" sz="1800" b="1" i="0" u="none" strike="noStrike" dirty="0" err="1">
                <a:solidFill>
                  <a:srgbClr val="333333"/>
                </a:solidFill>
                <a:latin typeface="Noto Sans SC"/>
                <a:ea typeface="Noto Sans SC"/>
                <a:cs typeface="Noto Sans SC"/>
                <a:sym typeface="Noto Sans SC"/>
              </a:rPr>
              <a:t>例会主持能力提升</a:t>
            </a:r>
            <a:endParaRPr lang="en-US" sz="1100" dirty="0"/>
          </a:p>
          <a:p>
            <a:pPr indent="0" algn="l">
              <a:lnSpc>
                <a:spcPct val="116666"/>
              </a:lnSpc>
              <a:spcBef>
                <a:spcPts val="1200"/>
              </a:spcBef>
            </a:pPr>
            <a:r>
              <a:rPr lang="en-US" sz="1300" b="0" i="0" u="none" strike="noStrike" dirty="0" err="1">
                <a:solidFill>
                  <a:srgbClr val="555555"/>
                </a:solidFill>
                <a:latin typeface="Noto Sans SC"/>
                <a:ea typeface="Noto Sans SC"/>
                <a:cs typeface="Noto Sans SC"/>
                <a:sym typeface="Noto Sans SC"/>
              </a:rPr>
              <a:t>成果：培训三个月后，已能独立主持正式会议，不再需要翻译陪同，专业度与沟通能力获得外方总部高管的书面表扬</a:t>
            </a:r>
            <a:r>
              <a:rPr lang="en-US" sz="1300" b="0" i="0" u="none" strike="noStrike" dirty="0">
                <a:solidFill>
                  <a:srgbClr val="555555"/>
                </a:solidFill>
                <a:latin typeface="Noto Sans SC"/>
                <a:ea typeface="Noto Sans SC"/>
                <a:cs typeface="Noto Sans SC"/>
                <a:sym typeface="Noto Sans SC"/>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FFFFFF"/>
                </a:solidFill>
                <a:latin typeface="Noto Sans SC"/>
                <a:ea typeface="Noto Sans SC"/>
                <a:cs typeface="Noto Sans SC"/>
                <a:sym typeface="Noto Sans SC"/>
              </a:rPr>
              <a:t>迈出第一步，遇见更好的自己</a:t>
            </a:r>
            <a:endParaRPr lang="en-US" sz="1100"/>
          </a:p>
        </p:txBody>
      </p:sp>
      <p:sp>
        <p:nvSpPr>
          <p:cNvPr id="4" name="AutoShape 4"/>
          <p:cNvSpPr/>
          <p:nvPr/>
        </p:nvSpPr>
        <p:spPr>
          <a:xfrm>
            <a:off x="762000" y="1778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 y="2082800"/>
            <a:ext cx="508000" cy="508000"/>
          </a:xfrm>
          <a:prstGeom prst="rect">
            <a:avLst/>
          </a:prstGeom>
        </p:spPr>
      </p:pic>
      <p:sp>
        <p:nvSpPr>
          <p:cNvPr id="6" name="AutoShape 6"/>
          <p:cNvSpPr/>
          <p:nvPr/>
        </p:nvSpPr>
        <p:spPr>
          <a:xfrm>
            <a:off x="1828800" y="2057400"/>
            <a:ext cx="3810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2200" b="1" i="0" u="none" strike="noStrike" dirty="0">
                <a:solidFill>
                  <a:srgbClr val="008080"/>
                </a:solidFill>
                <a:latin typeface="Noto Sans SC"/>
                <a:ea typeface="Noto Sans SC"/>
                <a:cs typeface="Noto Sans SC"/>
                <a:sym typeface="Noto Sans SC"/>
              </a:rPr>
              <a:t>先体验、再报名</a:t>
            </a:r>
            <a:endParaRPr lang="en-US" sz="1100" dirty="0"/>
          </a:p>
        </p:txBody>
      </p:sp>
      <p:sp>
        <p:nvSpPr>
          <p:cNvPr id="7" name="AutoShape 7"/>
          <p:cNvSpPr/>
          <p:nvPr/>
        </p:nvSpPr>
        <p:spPr>
          <a:xfrm>
            <a:off x="1066800" y="2857500"/>
            <a:ext cx="4572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400" b="0" i="0" u="none" strike="noStrike" dirty="0" err="1">
                <a:solidFill>
                  <a:srgbClr val="4B5563"/>
                </a:solidFill>
                <a:latin typeface="Noto Sans SC"/>
                <a:ea typeface="Noto Sans SC"/>
                <a:cs typeface="Noto Sans SC"/>
                <a:sym typeface="Noto Sans SC"/>
              </a:rPr>
              <a:t>欢迎通过官网或大众点评门店，预约</a:t>
            </a:r>
            <a:r>
              <a:rPr lang="en-US" sz="1400" b="1" i="0" u="none" strike="noStrike" dirty="0" err="1">
                <a:solidFill>
                  <a:srgbClr val="008080"/>
                </a:solidFill>
                <a:latin typeface="Noto Sans SC"/>
                <a:ea typeface="Noto Sans SC"/>
                <a:cs typeface="Noto Sans SC"/>
                <a:sym typeface="Noto Sans SC"/>
              </a:rPr>
              <a:t>试听</a:t>
            </a:r>
            <a:r>
              <a:rPr lang="en-US" sz="1400" b="0" i="0" u="none" strike="noStrike" dirty="0" err="1">
                <a:solidFill>
                  <a:srgbClr val="4B5563"/>
                </a:solidFill>
                <a:latin typeface="Noto Sans SC"/>
                <a:ea typeface="Noto Sans SC"/>
                <a:cs typeface="Noto Sans SC"/>
                <a:sym typeface="Noto Sans SC"/>
              </a:rPr>
              <a:t>或</a:t>
            </a:r>
            <a:r>
              <a:rPr lang="en-US" sz="1400" b="1" i="0" u="none" strike="noStrike" dirty="0" err="1">
                <a:solidFill>
                  <a:srgbClr val="008080"/>
                </a:solidFill>
                <a:latin typeface="Noto Sans SC"/>
                <a:ea typeface="Noto Sans SC"/>
                <a:cs typeface="Noto Sans SC"/>
                <a:sym typeface="Noto Sans SC"/>
              </a:rPr>
              <a:t>水平测试</a:t>
            </a:r>
            <a:r>
              <a:rPr lang="en-US" sz="1400" b="0" i="0" u="none" strike="noStrike" dirty="0" err="1">
                <a:solidFill>
                  <a:srgbClr val="4B5563"/>
                </a:solidFill>
                <a:latin typeface="Noto Sans SC"/>
                <a:ea typeface="Noto Sans SC"/>
                <a:cs typeface="Noto Sans SC"/>
                <a:sym typeface="Noto Sans SC"/>
              </a:rPr>
              <a:t>，亲身感受我们的教学魅力</a:t>
            </a:r>
            <a:r>
              <a:rPr lang="en-US" sz="1400" b="0" i="0" u="none" strike="noStrike" dirty="0">
                <a:solidFill>
                  <a:srgbClr val="4B5563"/>
                </a:solidFill>
                <a:latin typeface="Noto Sans SC"/>
                <a:ea typeface="Noto Sans SC"/>
                <a:cs typeface="Noto Sans SC"/>
                <a:sym typeface="Noto Sans SC"/>
              </a:rPr>
              <a:t>。</a:t>
            </a:r>
            <a:endParaRPr lang="en-US" sz="1100" dirty="0"/>
          </a:p>
        </p:txBody>
      </p:sp>
      <p:sp>
        <p:nvSpPr>
          <p:cNvPr id="8" name="AutoShape 8"/>
          <p:cNvSpPr/>
          <p:nvPr/>
        </p:nvSpPr>
        <p:spPr>
          <a:xfrm>
            <a:off x="6223000" y="1778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7800" y="2082800"/>
            <a:ext cx="508000" cy="508000"/>
          </a:xfrm>
          <a:prstGeom prst="rect">
            <a:avLst/>
          </a:prstGeom>
        </p:spPr>
      </p:pic>
      <p:sp>
        <p:nvSpPr>
          <p:cNvPr id="10" name="AutoShape 10"/>
          <p:cNvSpPr/>
          <p:nvPr/>
        </p:nvSpPr>
        <p:spPr>
          <a:xfrm>
            <a:off x="7289800" y="2057400"/>
            <a:ext cx="3810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8080"/>
                </a:solidFill>
                <a:latin typeface="Noto Sans SC"/>
                <a:ea typeface="Noto Sans SC"/>
                <a:cs typeface="Noto Sans SC"/>
                <a:sym typeface="Noto Sans SC"/>
              </a:rPr>
              <a:t>价格参考 (1对1)</a:t>
            </a:r>
            <a:endParaRPr lang="en-US" sz="1100"/>
          </a:p>
        </p:txBody>
      </p:sp>
      <p:sp>
        <p:nvSpPr>
          <p:cNvPr id="11" name="AutoShape 11"/>
          <p:cNvSpPr/>
          <p:nvPr/>
        </p:nvSpPr>
        <p:spPr>
          <a:xfrm>
            <a:off x="6527800" y="2857500"/>
            <a:ext cx="4572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dirty="0">
                <a:solidFill>
                  <a:srgbClr val="333333"/>
                </a:solidFill>
                <a:latin typeface="Noto Sans SC"/>
                <a:ea typeface="Noto Sans SC"/>
                <a:cs typeface="Noto Sans SC"/>
                <a:sym typeface="Noto Sans SC"/>
              </a:rPr>
              <a:t>• </a:t>
            </a:r>
            <a:r>
              <a:rPr lang="en-US" sz="1400" b="0" i="0" u="none" strike="noStrike" dirty="0" err="1">
                <a:solidFill>
                  <a:srgbClr val="333333"/>
                </a:solidFill>
                <a:latin typeface="Noto Sans SC"/>
                <a:ea typeface="Noto Sans SC"/>
                <a:cs typeface="Noto Sans SC"/>
                <a:sym typeface="Noto Sans SC"/>
              </a:rPr>
              <a:t>日常口语：</a:t>
            </a:r>
            <a:r>
              <a:rPr lang="en-US" sz="1500" b="1" i="0" u="none" strike="noStrike" dirty="0" err="1">
                <a:solidFill>
                  <a:srgbClr val="D97706"/>
                </a:solidFill>
                <a:latin typeface="Noto Sans SC"/>
                <a:ea typeface="Noto Sans SC"/>
                <a:cs typeface="Noto Sans SC"/>
                <a:sym typeface="Noto Sans SC"/>
              </a:rPr>
              <a:t>168～198元</a:t>
            </a:r>
            <a:r>
              <a:rPr lang="en-US" sz="1400" b="0" i="0" u="none" strike="noStrike" dirty="0">
                <a:solidFill>
                  <a:srgbClr val="333333"/>
                </a:solidFill>
                <a:latin typeface="Noto Sans SC"/>
                <a:ea typeface="Noto Sans SC"/>
                <a:cs typeface="Noto Sans SC"/>
                <a:sym typeface="Noto Sans SC"/>
              </a:rPr>
              <a:t>/ 节(</a:t>
            </a:r>
            <a:r>
              <a:rPr lang="zh-CN" altLang="en-US" sz="1400" b="0" i="0" u="none" strike="noStrike" dirty="0">
                <a:solidFill>
                  <a:srgbClr val="333333"/>
                </a:solidFill>
                <a:latin typeface="Noto Sans SC"/>
                <a:ea typeface="Noto Sans SC"/>
                <a:cs typeface="Noto Sans SC"/>
                <a:sym typeface="Noto Sans SC"/>
              </a:rPr>
              <a:t>平均</a:t>
            </a:r>
            <a:r>
              <a:rPr lang="en-US" sz="1400" b="0" i="0" u="none" strike="noStrike" dirty="0">
                <a:solidFill>
                  <a:srgbClr val="333333"/>
                </a:solidFill>
                <a:latin typeface="Noto Sans SC"/>
                <a:ea typeface="Noto Sans SC"/>
                <a:cs typeface="Noto Sans SC"/>
                <a:sym typeface="Noto Sans SC"/>
              </a:rPr>
              <a:t>)</a:t>
            </a:r>
            <a:endParaRPr lang="en-US" sz="1100" dirty="0"/>
          </a:p>
          <a:p>
            <a:pPr>
              <a:lnSpc>
                <a:spcPct val="125000"/>
              </a:lnSpc>
            </a:pPr>
            <a:r>
              <a:rPr lang="en-US" sz="1400" b="0" i="0" u="none" strike="noStrike" dirty="0">
                <a:solidFill>
                  <a:srgbClr val="333333"/>
                </a:solidFill>
                <a:latin typeface="Noto Sans SC"/>
                <a:ea typeface="Noto Sans SC"/>
                <a:cs typeface="Noto Sans SC"/>
                <a:sym typeface="Noto Sans SC"/>
              </a:rPr>
              <a:t>• </a:t>
            </a:r>
            <a:r>
              <a:rPr lang="en-US" sz="1400" b="0" i="0" u="none" strike="noStrike" dirty="0" err="1">
                <a:solidFill>
                  <a:srgbClr val="333333"/>
                </a:solidFill>
                <a:latin typeface="Noto Sans SC"/>
                <a:ea typeface="Noto Sans SC"/>
                <a:cs typeface="Noto Sans SC"/>
                <a:sym typeface="Noto Sans SC"/>
              </a:rPr>
              <a:t>考试冲刺：</a:t>
            </a:r>
            <a:r>
              <a:rPr lang="en-US" sz="1500" b="1" i="0" u="none" strike="noStrike" dirty="0" err="1">
                <a:solidFill>
                  <a:srgbClr val="D97706"/>
                </a:solidFill>
                <a:latin typeface="Noto Sans SC"/>
                <a:ea typeface="Noto Sans SC"/>
                <a:cs typeface="Noto Sans SC"/>
                <a:sym typeface="Noto Sans SC"/>
              </a:rPr>
              <a:t>238～278元</a:t>
            </a:r>
            <a:r>
              <a:rPr lang="en-US" sz="1400" b="0" i="0" u="none" strike="noStrike" dirty="0">
                <a:solidFill>
                  <a:srgbClr val="333333"/>
                </a:solidFill>
                <a:latin typeface="Noto Sans SC"/>
                <a:ea typeface="Noto Sans SC"/>
                <a:cs typeface="Noto Sans SC"/>
                <a:sym typeface="Noto Sans SC"/>
              </a:rPr>
              <a:t>/ 节</a:t>
            </a:r>
            <a:r>
              <a:rPr lang="en-US" altLang="zh-CN" dirty="0">
                <a:solidFill>
                  <a:srgbClr val="333333"/>
                </a:solidFill>
                <a:latin typeface="Noto Sans SC"/>
                <a:ea typeface="Noto Sans SC"/>
                <a:cs typeface="Noto Sans SC"/>
                <a:sym typeface="Noto Sans SC"/>
              </a:rPr>
              <a:t>(</a:t>
            </a:r>
            <a:r>
              <a:rPr lang="zh-CN" altLang="en-US" dirty="0">
                <a:solidFill>
                  <a:srgbClr val="333333"/>
                </a:solidFill>
                <a:latin typeface="Noto Sans SC"/>
                <a:ea typeface="Noto Sans SC"/>
                <a:cs typeface="Noto Sans SC"/>
                <a:sym typeface="Noto Sans SC"/>
              </a:rPr>
              <a:t>平均</a:t>
            </a:r>
            <a:r>
              <a:rPr lang="en-US" altLang="zh-CN" dirty="0">
                <a:solidFill>
                  <a:srgbClr val="333333"/>
                </a:solidFill>
                <a:latin typeface="Noto Sans SC"/>
                <a:ea typeface="Noto Sans SC"/>
                <a:cs typeface="Noto Sans SC"/>
                <a:sym typeface="Noto Sans SC"/>
              </a:rPr>
              <a:t>)</a:t>
            </a:r>
            <a:endParaRPr lang="en-US" altLang="zh-CN" sz="1100" dirty="0"/>
          </a:p>
        </p:txBody>
      </p:sp>
      <p:sp>
        <p:nvSpPr>
          <p:cNvPr id="12" name="AutoShape 12"/>
          <p:cNvSpPr/>
          <p:nvPr/>
        </p:nvSpPr>
        <p:spPr>
          <a:xfrm>
            <a:off x="762000" y="4191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6800" y="4495800"/>
            <a:ext cx="508000" cy="508000"/>
          </a:xfrm>
          <a:prstGeom prst="rect">
            <a:avLst/>
          </a:prstGeom>
        </p:spPr>
      </p:pic>
      <p:sp>
        <p:nvSpPr>
          <p:cNvPr id="14" name="AutoShape 14"/>
          <p:cNvSpPr/>
          <p:nvPr/>
        </p:nvSpPr>
        <p:spPr>
          <a:xfrm>
            <a:off x="1828800" y="4470400"/>
            <a:ext cx="3810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8080"/>
                </a:solidFill>
                <a:latin typeface="Noto Sans SC"/>
                <a:ea typeface="Noto Sans SC"/>
                <a:cs typeface="Noto Sans SC"/>
                <a:sym typeface="Noto Sans SC"/>
              </a:rPr>
              <a:t>企业服务</a:t>
            </a:r>
            <a:endParaRPr lang="en-US" sz="1100"/>
          </a:p>
        </p:txBody>
      </p:sp>
      <p:sp>
        <p:nvSpPr>
          <p:cNvPr id="15" name="AutoShape 15"/>
          <p:cNvSpPr/>
          <p:nvPr/>
        </p:nvSpPr>
        <p:spPr>
          <a:xfrm>
            <a:off x="1066800" y="5270500"/>
            <a:ext cx="4572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400" b="0" i="0" u="none" strike="noStrike" dirty="0" err="1">
                <a:solidFill>
                  <a:srgbClr val="4B5563"/>
                </a:solidFill>
                <a:latin typeface="Noto Sans SC"/>
                <a:ea typeface="Noto Sans SC"/>
                <a:cs typeface="Noto Sans SC"/>
                <a:sym typeface="Noto Sans SC"/>
              </a:rPr>
              <a:t>支持企业团报批量定制，提供商务英语、跨文化沟通等课程模块，可根据企业需求灵活调整内容，并为企业客户开具正规发票</a:t>
            </a:r>
            <a:r>
              <a:rPr lang="en-US" sz="1400" b="0" i="0" u="none" strike="noStrike" dirty="0">
                <a:solidFill>
                  <a:srgbClr val="4B5563"/>
                </a:solidFill>
                <a:latin typeface="Noto Sans SC"/>
                <a:ea typeface="Noto Sans SC"/>
                <a:cs typeface="Noto Sans SC"/>
                <a:sym typeface="Noto Sans SC"/>
              </a:rPr>
              <a:t>。</a:t>
            </a:r>
            <a:endParaRPr lang="en-US" sz="1100" dirty="0"/>
          </a:p>
        </p:txBody>
      </p:sp>
      <p:sp>
        <p:nvSpPr>
          <p:cNvPr id="16" name="AutoShape 16"/>
          <p:cNvSpPr/>
          <p:nvPr/>
        </p:nvSpPr>
        <p:spPr>
          <a:xfrm>
            <a:off x="6223000" y="4191000"/>
            <a:ext cx="5207000" cy="2159000"/>
          </a:xfrm>
          <a:prstGeom prst="roundRect">
            <a:avLst>
              <a:gd name="adj" fmla="val 7058"/>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27800" y="4495800"/>
            <a:ext cx="508000" cy="508000"/>
          </a:xfrm>
          <a:prstGeom prst="rect">
            <a:avLst/>
          </a:prstGeom>
        </p:spPr>
      </p:pic>
      <p:sp>
        <p:nvSpPr>
          <p:cNvPr id="18" name="AutoShape 18"/>
          <p:cNvSpPr/>
          <p:nvPr/>
        </p:nvSpPr>
        <p:spPr>
          <a:xfrm>
            <a:off x="7289800" y="4470400"/>
            <a:ext cx="38100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8080"/>
                </a:solidFill>
                <a:latin typeface="Noto Sans SC"/>
                <a:ea typeface="Noto Sans SC"/>
                <a:cs typeface="Noto Sans SC"/>
                <a:sym typeface="Noto Sans SC"/>
              </a:rPr>
              <a:t>联系与校区</a:t>
            </a:r>
            <a:endParaRPr lang="en-US" sz="1100"/>
          </a:p>
        </p:txBody>
      </p:sp>
      <p:sp>
        <p:nvSpPr>
          <p:cNvPr id="19" name="AutoShape 19"/>
          <p:cNvSpPr/>
          <p:nvPr/>
        </p:nvSpPr>
        <p:spPr>
          <a:xfrm>
            <a:off x="6527800" y="5143500"/>
            <a:ext cx="5156200" cy="1016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b="0" i="0" u="none" strike="noStrike" dirty="0" err="1">
                <a:solidFill>
                  <a:srgbClr val="4B5563"/>
                </a:solidFill>
                <a:latin typeface="Noto Sans SC"/>
                <a:ea typeface="Noto Sans SC"/>
                <a:cs typeface="Noto Sans SC"/>
                <a:sym typeface="Noto Sans SC"/>
              </a:rPr>
              <a:t>官网</a:t>
            </a:r>
            <a:r>
              <a:rPr lang="en-US" b="0" i="0" u="none" strike="noStrike" dirty="0">
                <a:solidFill>
                  <a:srgbClr val="4B5563"/>
                </a:solidFill>
                <a:latin typeface="Noto Sans SC"/>
                <a:ea typeface="Noto Sans SC"/>
                <a:cs typeface="Noto Sans SC"/>
                <a:sym typeface="Noto Sans SC"/>
              </a:rPr>
              <a:t>: </a:t>
            </a:r>
            <a:r>
              <a:rPr lang="en-US" b="0" i="0" u="none" strike="noStrike" dirty="0" err="1">
                <a:solidFill>
                  <a:srgbClr val="4B5563"/>
                </a:solidFill>
                <a:latin typeface="Noto Sans SC"/>
                <a:ea typeface="Noto Sans SC"/>
                <a:cs typeface="Noto Sans SC"/>
                <a:sym typeface="Noto Sans SC"/>
              </a:rPr>
              <a:t>www.c-tyme.com</a:t>
            </a:r>
            <a:r>
              <a:rPr lang="en-US" b="0" i="0" u="none" strike="noStrike" dirty="0">
                <a:solidFill>
                  <a:srgbClr val="4B5563"/>
                </a:solidFill>
                <a:latin typeface="Noto Sans SC"/>
                <a:ea typeface="Noto Sans SC"/>
                <a:cs typeface="Noto Sans SC"/>
                <a:sym typeface="Noto Sans SC"/>
              </a:rPr>
              <a:t> | </a:t>
            </a:r>
            <a:r>
              <a:rPr lang="en-US" b="0" i="0" u="none" strike="noStrike" dirty="0" err="1">
                <a:solidFill>
                  <a:srgbClr val="4B5563"/>
                </a:solidFill>
                <a:latin typeface="Noto Sans SC"/>
                <a:ea typeface="Noto Sans SC"/>
                <a:cs typeface="Noto Sans SC"/>
                <a:sym typeface="Noto Sans SC"/>
              </a:rPr>
              <a:t>点评</a:t>
            </a:r>
            <a:r>
              <a:rPr lang="en-US" b="0" i="0" u="none" strike="noStrike" dirty="0">
                <a:solidFill>
                  <a:srgbClr val="4B5563"/>
                </a:solidFill>
                <a:latin typeface="Noto Sans SC"/>
                <a:ea typeface="Noto Sans SC"/>
                <a:cs typeface="Noto Sans SC"/>
                <a:sym typeface="Noto Sans SC"/>
              </a:rPr>
              <a:t>: </a:t>
            </a:r>
            <a:r>
              <a:rPr lang="en-US" b="0" i="0" u="none" strike="noStrike" dirty="0" err="1">
                <a:solidFill>
                  <a:srgbClr val="4B5563"/>
                </a:solidFill>
                <a:latin typeface="Noto Sans SC"/>
                <a:ea typeface="Noto Sans SC"/>
                <a:cs typeface="Noto Sans SC"/>
                <a:sym typeface="Noto Sans SC"/>
              </a:rPr>
              <a:t>搜索“C</a:t>
            </a:r>
            <a:r>
              <a:rPr lang="en-US" b="0" i="0" u="none" strike="noStrike" dirty="0">
                <a:solidFill>
                  <a:srgbClr val="4B5563"/>
                </a:solidFill>
                <a:latin typeface="Noto Sans SC"/>
                <a:ea typeface="Noto Sans SC"/>
                <a:cs typeface="Noto Sans SC"/>
                <a:sym typeface="Noto Sans SC"/>
              </a:rPr>
              <a:t>-Tyme”</a:t>
            </a:r>
            <a:endParaRPr lang="en-US" sz="1200" dirty="0"/>
          </a:p>
          <a:p>
            <a:pPr indent="0" algn="l">
              <a:lnSpc>
                <a:spcPct val="108333"/>
              </a:lnSpc>
            </a:pPr>
            <a:r>
              <a:rPr lang="en-US" b="0" i="0" u="none" strike="noStrike" dirty="0" err="1">
                <a:solidFill>
                  <a:srgbClr val="6B7280"/>
                </a:solidFill>
                <a:latin typeface="Noto Sans SC"/>
                <a:ea typeface="Noto Sans SC"/>
                <a:cs typeface="Noto Sans SC"/>
                <a:sym typeface="Noto Sans SC"/>
              </a:rPr>
              <a:t>校区</a:t>
            </a:r>
            <a:r>
              <a:rPr lang="en-US" b="0" i="0" u="none" strike="noStrike" dirty="0">
                <a:solidFill>
                  <a:srgbClr val="6B7280"/>
                </a:solidFill>
                <a:latin typeface="Noto Sans SC"/>
                <a:ea typeface="Noto Sans SC"/>
                <a:cs typeface="Noto Sans SC"/>
                <a:sym typeface="Noto Sans SC"/>
              </a:rPr>
              <a:t>: </a:t>
            </a:r>
            <a:r>
              <a:rPr lang="en-US" b="0" i="0" u="none" strike="noStrike" spc="-80" dirty="0" err="1">
                <a:solidFill>
                  <a:srgbClr val="6B7280"/>
                </a:solidFill>
                <a:latin typeface="Noto Sans SC"/>
                <a:ea typeface="Noto Sans SC"/>
                <a:cs typeface="Noto Sans SC"/>
                <a:sym typeface="Noto Sans SC"/>
              </a:rPr>
              <a:t>静安寺</a:t>
            </a:r>
            <a:r>
              <a:rPr lang="en-US" b="0" i="0" u="none" strike="noStrike" spc="-80" dirty="0">
                <a:solidFill>
                  <a:srgbClr val="6B7280"/>
                </a:solidFill>
                <a:latin typeface="Noto Sans SC"/>
                <a:ea typeface="Noto Sans SC"/>
                <a:cs typeface="Noto Sans SC"/>
                <a:sym typeface="Noto Sans SC"/>
              </a:rPr>
              <a:t> · </a:t>
            </a:r>
            <a:r>
              <a:rPr lang="en-US" b="0" i="0" u="none" strike="noStrike" spc="-80" dirty="0" err="1">
                <a:solidFill>
                  <a:srgbClr val="6B7280"/>
                </a:solidFill>
                <a:latin typeface="Noto Sans SC"/>
                <a:ea typeface="Noto Sans SC"/>
                <a:cs typeface="Noto Sans SC"/>
                <a:sym typeface="Noto Sans SC"/>
              </a:rPr>
              <a:t>中山公园</a:t>
            </a:r>
            <a:r>
              <a:rPr lang="en-US" b="0" i="0" u="none" strike="noStrike" spc="-80" dirty="0">
                <a:solidFill>
                  <a:srgbClr val="6B7280"/>
                </a:solidFill>
                <a:latin typeface="Noto Sans SC"/>
                <a:ea typeface="Noto Sans SC"/>
                <a:cs typeface="Noto Sans SC"/>
                <a:sym typeface="Noto Sans SC"/>
              </a:rPr>
              <a:t> · </a:t>
            </a:r>
            <a:r>
              <a:rPr lang="en-US" b="0" i="0" u="none" strike="noStrike" spc="-80" dirty="0" err="1">
                <a:solidFill>
                  <a:srgbClr val="6B7280"/>
                </a:solidFill>
                <a:latin typeface="Noto Sans SC"/>
                <a:ea typeface="Noto Sans SC"/>
                <a:cs typeface="Noto Sans SC"/>
                <a:sym typeface="Noto Sans SC"/>
              </a:rPr>
              <a:t>浦东世纪大道</a:t>
            </a:r>
            <a:r>
              <a:rPr lang="en-US" b="0" i="0" u="none" strike="noStrike" spc="-80" dirty="0">
                <a:solidFill>
                  <a:srgbClr val="6B7280"/>
                </a:solidFill>
                <a:latin typeface="Noto Sans SC"/>
                <a:ea typeface="Noto Sans SC"/>
                <a:cs typeface="Noto Sans SC"/>
                <a:sym typeface="Noto Sans SC"/>
              </a:rPr>
              <a:t> · </a:t>
            </a:r>
            <a:r>
              <a:rPr lang="en-US" b="0" i="0" u="none" strike="noStrike" spc="-80" dirty="0" err="1">
                <a:solidFill>
                  <a:srgbClr val="6B7280"/>
                </a:solidFill>
                <a:latin typeface="Noto Sans SC"/>
                <a:ea typeface="Noto Sans SC"/>
                <a:cs typeface="Noto Sans SC"/>
                <a:sym typeface="Noto Sans SC"/>
              </a:rPr>
              <a:t>徐家汇</a:t>
            </a:r>
            <a:r>
              <a:rPr lang="en-US" b="0" i="0" u="none" strike="noStrike" spc="-80" dirty="0">
                <a:solidFill>
                  <a:srgbClr val="6B7280"/>
                </a:solidFill>
                <a:latin typeface="Noto Sans SC"/>
                <a:ea typeface="Noto Sans SC"/>
                <a:cs typeface="Noto Sans SC"/>
                <a:sym typeface="Noto Sans SC"/>
              </a:rPr>
              <a:t> · </a:t>
            </a:r>
            <a:r>
              <a:rPr lang="en-US" b="0" i="0" u="none" strike="noStrike" spc="-80" dirty="0" err="1">
                <a:solidFill>
                  <a:srgbClr val="6B7280"/>
                </a:solidFill>
                <a:latin typeface="Noto Sans SC"/>
                <a:ea typeface="Noto Sans SC"/>
                <a:cs typeface="Noto Sans SC"/>
                <a:sym typeface="Noto Sans SC"/>
              </a:rPr>
              <a:t>虹桥天山</a:t>
            </a:r>
            <a:endParaRPr lang="en-US" b="0" i="0" u="none" strike="noStrike" spc="-80" dirty="0">
              <a:solidFill>
                <a:srgbClr val="6B7280"/>
              </a:solidFill>
              <a:latin typeface="Noto Sans SC"/>
              <a:ea typeface="Noto Sans SC"/>
              <a:cs typeface="Noto Sans SC"/>
              <a:sym typeface="Noto Sans S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0"/>
            <a:ext cx="12192000" cy="1270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7200" b="1" i="0" u="none" strike="noStrike" dirty="0">
                <a:solidFill>
                  <a:srgbClr val="008080"/>
                </a:solidFill>
                <a:latin typeface="Noto Sans SC"/>
                <a:ea typeface="Noto Sans SC"/>
                <a:cs typeface="Noto Sans SC"/>
                <a:sym typeface="Noto Sans SC"/>
              </a:rPr>
              <a:t>C-Tyme </a:t>
            </a:r>
            <a:r>
              <a:rPr lang="en-US" sz="7200" b="1" i="0" u="none" strike="noStrike" dirty="0" err="1">
                <a:solidFill>
                  <a:srgbClr val="008080"/>
                </a:solidFill>
                <a:latin typeface="Noto Sans SC"/>
                <a:ea typeface="Noto Sans SC"/>
                <a:cs typeface="Noto Sans SC"/>
                <a:sym typeface="Noto Sans SC"/>
              </a:rPr>
              <a:t>汉答教育</a:t>
            </a:r>
            <a:endParaRPr lang="en-US" sz="1100" dirty="0"/>
          </a:p>
        </p:txBody>
      </p:sp>
      <p:sp>
        <p:nvSpPr>
          <p:cNvPr id="4" name="AutoShape 4"/>
          <p:cNvSpPr/>
          <p:nvPr/>
        </p:nvSpPr>
        <p:spPr>
          <a:xfrm>
            <a:off x="0" y="3683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800" b="0" i="0" u="none" strike="noStrike" dirty="0" err="1">
                <a:solidFill>
                  <a:srgbClr val="333333"/>
                </a:solidFill>
                <a:latin typeface="Noto Sans SC"/>
                <a:ea typeface="Noto Sans SC"/>
                <a:cs typeface="Noto Sans SC"/>
                <a:sym typeface="Noto Sans SC"/>
              </a:rPr>
              <a:t>定制您的语言时间，自信沟通世界</a:t>
            </a:r>
            <a:endParaRPr lang="en-US" sz="1100" dirty="0"/>
          </a:p>
        </p:txBody>
      </p:sp>
      <p:sp>
        <p:nvSpPr>
          <p:cNvPr id="5" name="AutoShape 5"/>
          <p:cNvSpPr/>
          <p:nvPr/>
        </p:nvSpPr>
        <p:spPr>
          <a:xfrm>
            <a:off x="3937000" y="5080000"/>
            <a:ext cx="4318000" cy="889000"/>
          </a:xfrm>
          <a:prstGeom prst="roundRect">
            <a:avLst>
              <a:gd name="adj" fmla="val 17142"/>
            </a:avLst>
          </a:prstGeom>
          <a:solidFill>
            <a:srgbClr val="FFFFFF">
              <a:alpha val="90000"/>
            </a:srgbClr>
          </a:solidFill>
          <a:ln w="12700" cap="flat" cmpd="sng">
            <a:solidFill>
              <a:srgbClr val="DCDCDC">
                <a:alpha val="5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3937000" y="5080000"/>
            <a:ext cx="4318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i="0" u="none" strike="noStrike" dirty="0" err="1">
                <a:solidFill>
                  <a:schemeClr val="tx1">
                    <a:lumMod val="50000"/>
                    <a:lumOff val="50000"/>
                  </a:schemeClr>
                </a:solidFill>
                <a:latin typeface="Microsoft YaHei UI" panose="020B0503020204020204" pitchFamily="34" charset="-122"/>
                <a:ea typeface="Microsoft YaHei UI" panose="020B0503020204020204" pitchFamily="34" charset="-122"/>
                <a:cs typeface="Noto Sans SC"/>
                <a:sym typeface="Noto Sans SC"/>
              </a:rPr>
              <a:t>官方网站：</a:t>
            </a:r>
            <a:r>
              <a:rPr lang="en-US" sz="1800" i="0" strike="noStrike" dirty="0" err="1">
                <a:solidFill>
                  <a:srgbClr val="008080"/>
                </a:solidFill>
                <a:latin typeface="Microsoft YaHei UI" panose="020B0503020204020204" pitchFamily="34" charset="-122"/>
                <a:ea typeface="Microsoft YaHei UI" panose="020B0503020204020204" pitchFamily="34" charset="-122"/>
                <a:cs typeface="Noto Sans SC"/>
                <a:sym typeface="Noto Sans SC"/>
                <a:hlinkClick r:id="rId4">
                  <a:extLst>
                    <a:ext uri="{A12FA001-AC4F-418D-AE19-62706E023703}">
                      <ahyp:hlinkClr xmlns:ahyp="http://schemas.microsoft.com/office/drawing/2018/hyperlinkcolor" val="tx"/>
                    </a:ext>
                  </a:extLst>
                </a:hlinkClick>
              </a:rPr>
              <a:t>www.c-tyme.com</a:t>
            </a:r>
            <a:endParaRPr lang="en-US" sz="1800" i="0" strike="noStrike" dirty="0">
              <a:solidFill>
                <a:srgbClr val="008080"/>
              </a:solidFill>
              <a:latin typeface="Microsoft YaHei UI" panose="020B0503020204020204" pitchFamily="34" charset="-122"/>
              <a:ea typeface="Microsoft YaHei UI" panose="020B0503020204020204" pitchFamily="34" charset="-122"/>
              <a:cs typeface="Noto Sans SC"/>
              <a:sym typeface="Noto Sans SC"/>
            </a:endParaRPr>
          </a:p>
          <a:p>
            <a:pPr indent="0" algn="ctr">
              <a:lnSpc>
                <a:spcPct val="125000"/>
              </a:lnSpc>
              <a:defRPr/>
            </a:pPr>
            <a:r>
              <a:rPr lang="zh-CN" altLang="en-US" sz="1800" dirty="0">
                <a:solidFill>
                  <a:schemeClr val="tx1">
                    <a:lumMod val="50000"/>
                    <a:lumOff val="50000"/>
                  </a:schemeClr>
                </a:solidFill>
                <a:latin typeface="Microsoft YaHei UI" panose="020B0503020204020204" pitchFamily="34" charset="-122"/>
                <a:ea typeface="Microsoft YaHei UI" panose="020B0503020204020204" pitchFamily="34" charset="-122"/>
                <a:sym typeface="Noto Sans SC"/>
              </a:rPr>
              <a:t>官方微信</a:t>
            </a:r>
            <a:r>
              <a:rPr lang="en-US" altLang="zh-CN" sz="1200" dirty="0">
                <a:solidFill>
                  <a:schemeClr val="tx1">
                    <a:lumMod val="50000"/>
                    <a:lumOff val="50000"/>
                  </a:schemeClr>
                </a:solidFill>
                <a:latin typeface="Microsoft YaHei UI" panose="020B0503020204020204" pitchFamily="34" charset="-122"/>
                <a:ea typeface="Microsoft YaHei UI" panose="020B0503020204020204" pitchFamily="34" charset="-122"/>
                <a:sym typeface="Noto Sans SC"/>
              </a:rPr>
              <a:t>(</a:t>
            </a:r>
            <a:r>
              <a:rPr lang="en-US" altLang="zh-CN" sz="900" dirty="0">
                <a:solidFill>
                  <a:schemeClr val="tx1">
                    <a:lumMod val="50000"/>
                    <a:lumOff val="50000"/>
                  </a:schemeClr>
                </a:solidFill>
                <a:latin typeface="Microsoft YaHei UI" panose="020B0503020204020204" pitchFamily="34" charset="-122"/>
                <a:ea typeface="Microsoft YaHei UI" panose="020B0503020204020204" pitchFamily="34" charset="-122"/>
                <a:sym typeface="Noto Sans SC"/>
              </a:rPr>
              <a:t>WeChat</a:t>
            </a:r>
            <a:r>
              <a:rPr lang="en-US" altLang="zh-CN" sz="1200" dirty="0">
                <a:solidFill>
                  <a:schemeClr val="tx1">
                    <a:lumMod val="50000"/>
                    <a:lumOff val="50000"/>
                  </a:schemeClr>
                </a:solidFill>
                <a:latin typeface="Microsoft YaHei UI" panose="020B0503020204020204" pitchFamily="34" charset="-122"/>
                <a:ea typeface="Microsoft YaHei UI" panose="020B0503020204020204" pitchFamily="34" charset="-122"/>
                <a:sym typeface="Noto Sans SC"/>
              </a:rPr>
              <a:t>)</a:t>
            </a:r>
            <a:r>
              <a:rPr lang="en-US" altLang="zh-CN" sz="1800" dirty="0">
                <a:solidFill>
                  <a:schemeClr val="tx1">
                    <a:lumMod val="50000"/>
                    <a:lumOff val="50000"/>
                  </a:schemeClr>
                </a:solidFill>
                <a:latin typeface="Microsoft YaHei UI" panose="020B0503020204020204" pitchFamily="34" charset="-122"/>
                <a:ea typeface="Microsoft YaHei UI" panose="020B0503020204020204" pitchFamily="34" charset="-122"/>
                <a:cs typeface="Noto Sans SC"/>
                <a:sym typeface="Noto Sans SC"/>
              </a:rPr>
              <a:t> :</a:t>
            </a:r>
            <a:r>
              <a:rPr lang="en-US" altLang="zh-CN" sz="1800" dirty="0">
                <a:solidFill>
                  <a:srgbClr val="008080"/>
                </a:solidFill>
                <a:latin typeface="Microsoft YaHei UI" panose="020B0503020204020204" pitchFamily="34" charset="-122"/>
                <a:ea typeface="Microsoft YaHei UI" panose="020B0503020204020204" pitchFamily="34" charset="-122"/>
                <a:sym typeface="Noto Sans SC"/>
              </a:rPr>
              <a:t>131</a:t>
            </a:r>
            <a:r>
              <a:rPr lang="en-US" altLang="zh-CN" sz="1800" b="1" dirty="0">
                <a:solidFill>
                  <a:srgbClr val="008080"/>
                </a:solidFill>
                <a:latin typeface="Microsoft YaHei UI" panose="020B0503020204020204" pitchFamily="34" charset="-122"/>
                <a:ea typeface="Microsoft YaHei UI" panose="020B0503020204020204" pitchFamily="34" charset="-122"/>
                <a:sym typeface="Noto Sans SC"/>
              </a:rPr>
              <a:t>2293</a:t>
            </a:r>
            <a:r>
              <a:rPr lang="en-US" altLang="zh-CN" sz="1800" dirty="0">
                <a:solidFill>
                  <a:srgbClr val="008080"/>
                </a:solidFill>
                <a:latin typeface="Microsoft YaHei UI" panose="020B0503020204020204" pitchFamily="34" charset="-122"/>
                <a:ea typeface="Microsoft YaHei UI" panose="020B0503020204020204" pitchFamily="34" charset="-122"/>
                <a:sym typeface="Noto Sans SC"/>
              </a:rPr>
              <a:t>8595</a:t>
            </a:r>
            <a:r>
              <a:rPr lang="en-US" altLang="zh-CN" sz="1800" dirty="0">
                <a:solidFill>
                  <a:schemeClr val="tx1">
                    <a:lumMod val="50000"/>
                    <a:lumOff val="50000"/>
                  </a:schemeClr>
                </a:solidFill>
                <a:latin typeface="Microsoft YaHei UI" panose="020B0503020204020204" pitchFamily="34" charset="-122"/>
                <a:ea typeface="Microsoft YaHei UI" panose="020B0503020204020204" pitchFamily="34" charset="-122"/>
                <a:sym typeface="Noto Sans SC"/>
              </a:rPr>
              <a:t>  </a:t>
            </a:r>
            <a:endParaRPr lang="en-US" sz="1800" dirty="0">
              <a:solidFill>
                <a:schemeClr val="tx1">
                  <a:lumMod val="50000"/>
                  <a:lumOff val="50000"/>
                </a:schemeClr>
              </a:solidFill>
              <a:latin typeface="Microsoft YaHei UI" panose="020B0503020204020204" pitchFamily="34" charset="-122"/>
              <a:ea typeface="Microsoft YaHei UI"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4800" b="1" i="0" u="none" strike="noStrike" dirty="0">
                <a:solidFill>
                  <a:srgbClr val="008080"/>
                </a:solidFill>
                <a:latin typeface="Noto Sans SC"/>
                <a:ea typeface="Noto Sans SC"/>
                <a:cs typeface="Noto Sans SC"/>
                <a:sym typeface="Noto Sans SC"/>
              </a:rPr>
              <a:t>CONTENTS</a:t>
            </a:r>
            <a:endParaRPr lang="en-US" sz="1100" dirty="0"/>
          </a:p>
        </p:txBody>
      </p:sp>
      <p:sp>
        <p:nvSpPr>
          <p:cNvPr id="4" name="AutoShape 4"/>
          <p:cNvSpPr/>
          <p:nvPr/>
        </p:nvSpPr>
        <p:spPr>
          <a:xfrm>
            <a:off x="762000" y="1651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0" i="0" u="none" strike="noStrike" dirty="0" err="1">
                <a:solidFill>
                  <a:srgbClr val="666666"/>
                </a:solidFill>
                <a:latin typeface="Noto Sans SC"/>
                <a:ea typeface="Noto Sans SC"/>
                <a:cs typeface="Noto Sans SC"/>
                <a:sym typeface="Noto Sans SC"/>
              </a:rPr>
              <a:t>目录</a:t>
            </a:r>
            <a:r>
              <a:rPr lang="en-US" sz="2400" b="0" i="0" u="none" strike="noStrike" dirty="0">
                <a:solidFill>
                  <a:srgbClr val="666666"/>
                </a:solidFill>
                <a:latin typeface="Noto Sans SC"/>
                <a:ea typeface="Noto Sans SC"/>
                <a:cs typeface="Noto Sans SC"/>
                <a:sym typeface="Noto Sans SC"/>
              </a:rPr>
              <a:t> · </a:t>
            </a:r>
            <a:r>
              <a:rPr lang="en-US" sz="2400" b="0" i="0" u="none" strike="noStrike" dirty="0" err="1">
                <a:solidFill>
                  <a:srgbClr val="666666"/>
                </a:solidFill>
                <a:latin typeface="Noto Sans SC"/>
                <a:ea typeface="Noto Sans SC"/>
                <a:cs typeface="Noto Sans SC"/>
                <a:sym typeface="Noto Sans SC"/>
              </a:rPr>
              <a:t>开启</a:t>
            </a:r>
            <a:r>
              <a:rPr lang="en-US" sz="2400" b="0" i="0" u="none" strike="noStrike" dirty="0">
                <a:solidFill>
                  <a:srgbClr val="666666"/>
                </a:solidFill>
                <a:latin typeface="Noto Sans SC"/>
                <a:ea typeface="Noto Sans SC"/>
                <a:cs typeface="Noto Sans SC"/>
                <a:sym typeface="Noto Sans SC"/>
              </a:rPr>
              <a:t> C-Tyme </a:t>
            </a:r>
            <a:r>
              <a:rPr lang="en-US" sz="2400" b="0" i="0" u="none" strike="noStrike" dirty="0" err="1">
                <a:solidFill>
                  <a:srgbClr val="666666"/>
                </a:solidFill>
                <a:latin typeface="Noto Sans SC"/>
                <a:ea typeface="Noto Sans SC"/>
                <a:cs typeface="Noto Sans SC"/>
                <a:sym typeface="Noto Sans SC"/>
              </a:rPr>
              <a:t>语言学习之旅</a:t>
            </a:r>
            <a:endParaRPr lang="en-US" sz="1100" dirty="0"/>
          </a:p>
        </p:txBody>
      </p:sp>
      <p:sp>
        <p:nvSpPr>
          <p:cNvPr id="5" name="AutoShape 5"/>
          <p:cNvSpPr/>
          <p:nvPr/>
        </p:nvSpPr>
        <p:spPr>
          <a:xfrm>
            <a:off x="762000" y="25400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952500" y="27305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01</a:t>
            </a:r>
            <a:endParaRPr lang="en-US" sz="1100"/>
          </a:p>
        </p:txBody>
      </p:sp>
      <p:sp>
        <p:nvSpPr>
          <p:cNvPr id="7" name="AutoShape 7"/>
          <p:cNvSpPr/>
          <p:nvPr/>
        </p:nvSpPr>
        <p:spPr>
          <a:xfrm>
            <a:off x="1968500" y="27305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800" b="1" i="0" u="none" strike="noStrike" dirty="0">
                <a:solidFill>
                  <a:srgbClr val="333333"/>
                </a:solidFill>
                <a:latin typeface="Noto Sans SC"/>
                <a:ea typeface="Noto Sans SC"/>
                <a:cs typeface="Noto Sans SC"/>
                <a:sym typeface="Noto Sans SC"/>
              </a:rPr>
              <a:t>语言学习之痛</a:t>
            </a:r>
            <a:r>
              <a:rPr lang="en-US" sz="1300" b="0" i="0" u="none" strike="noStrike" dirty="0">
                <a:solidFill>
                  <a:srgbClr val="757575"/>
                </a:solidFill>
                <a:latin typeface="Noto Sans SC"/>
                <a:ea typeface="Noto Sans SC"/>
                <a:cs typeface="Noto Sans SC"/>
                <a:sym typeface="Noto Sans SC"/>
              </a:rPr>
              <a:t>| </a:t>
            </a:r>
            <a:r>
              <a:rPr lang="zh-CN" altLang="en-US" sz="1300" b="0" i="0" u="none" strike="noStrike" dirty="0">
                <a:solidFill>
                  <a:srgbClr val="757575"/>
                </a:solidFill>
                <a:latin typeface="Microsoft YaHei UI" panose="020B0503020204020204" pitchFamily="34" charset="-122"/>
                <a:ea typeface="Microsoft YaHei UI" panose="020B0503020204020204" pitchFamily="34" charset="-122"/>
                <a:cs typeface="Noto Sans SC"/>
                <a:sym typeface="Noto Sans SC"/>
              </a:rPr>
              <a:t>告别</a:t>
            </a:r>
            <a:r>
              <a:rPr lang="en-US" altLang="zh-CN" sz="1300" b="0" i="0" u="none" strike="noStrike" dirty="0">
                <a:solidFill>
                  <a:srgbClr val="757575"/>
                </a:solidFill>
                <a:latin typeface="Microsoft YaHei UI" panose="020B0503020204020204" pitchFamily="34" charset="-122"/>
                <a:ea typeface="Microsoft YaHei UI" panose="020B0503020204020204" pitchFamily="34" charset="-122"/>
                <a:cs typeface="Noto Sans SC"/>
                <a:sym typeface="Noto Sans SC"/>
              </a:rPr>
              <a:t>”</a:t>
            </a:r>
            <a:r>
              <a:rPr lang="zh-CN" altLang="en-US" sz="1300" b="0" i="0" u="none" strike="noStrike" dirty="0">
                <a:solidFill>
                  <a:srgbClr val="757575"/>
                </a:solidFill>
                <a:latin typeface="Microsoft YaHei UI" panose="020B0503020204020204" pitchFamily="34" charset="-122"/>
                <a:ea typeface="Microsoft YaHei UI" panose="020B0503020204020204" pitchFamily="34" charset="-122"/>
                <a:cs typeface="Noto Sans SC"/>
                <a:sym typeface="Noto Sans SC"/>
              </a:rPr>
              <a:t>哑巴外语</a:t>
            </a:r>
            <a:r>
              <a:rPr lang="en-US" altLang="zh-CN" sz="1300" b="0" i="0" u="none" strike="noStrike" dirty="0">
                <a:solidFill>
                  <a:srgbClr val="757575"/>
                </a:solidFill>
                <a:latin typeface="Microsoft YaHei UI" panose="020B0503020204020204" pitchFamily="34" charset="-122"/>
                <a:ea typeface="Microsoft YaHei UI" panose="020B0503020204020204" pitchFamily="34" charset="-122"/>
                <a:cs typeface="Noto Sans SC"/>
                <a:sym typeface="Noto Sans SC"/>
              </a:rPr>
              <a:t>”</a:t>
            </a:r>
            <a:r>
              <a:rPr lang="zh-CN" altLang="en-US" sz="1300" b="0" i="0" u="none" strike="noStrike" dirty="0">
                <a:solidFill>
                  <a:srgbClr val="757575"/>
                </a:solidFill>
                <a:latin typeface="Microsoft YaHei UI" panose="020B0503020204020204" pitchFamily="34" charset="-122"/>
                <a:ea typeface="Microsoft YaHei UI" panose="020B0503020204020204" pitchFamily="34" charset="-122"/>
                <a:cs typeface="Noto Sans SC"/>
                <a:sym typeface="Noto Sans SC"/>
              </a:rPr>
              <a:t>和低效学习</a:t>
            </a:r>
            <a:endParaRPr lang="en-US" sz="1100" dirty="0">
              <a:latin typeface="Microsoft YaHei UI" panose="020B0503020204020204" pitchFamily="34" charset="-122"/>
              <a:ea typeface="Microsoft YaHei UI" panose="020B0503020204020204" pitchFamily="34" charset="-122"/>
            </a:endParaRPr>
          </a:p>
        </p:txBody>
      </p:sp>
      <p:sp>
        <p:nvSpPr>
          <p:cNvPr id="8" name="AutoShape 8"/>
          <p:cNvSpPr/>
          <p:nvPr/>
        </p:nvSpPr>
        <p:spPr>
          <a:xfrm>
            <a:off x="762000" y="39370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952500" y="41275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02</a:t>
            </a:r>
            <a:endParaRPr lang="en-US" sz="1100"/>
          </a:p>
        </p:txBody>
      </p:sp>
      <p:sp>
        <p:nvSpPr>
          <p:cNvPr id="10" name="AutoShape 10"/>
          <p:cNvSpPr/>
          <p:nvPr/>
        </p:nvSpPr>
        <p:spPr>
          <a:xfrm>
            <a:off x="1968500" y="41275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333333"/>
                </a:solidFill>
                <a:latin typeface="Noto Sans SC"/>
                <a:ea typeface="Noto Sans SC"/>
                <a:cs typeface="Noto Sans SC"/>
                <a:sym typeface="Noto Sans SC"/>
              </a:rPr>
              <a:t>关于我们</a:t>
            </a:r>
            <a:r>
              <a:rPr lang="en-US" sz="1300" b="0" i="0" u="none" strike="noStrike" dirty="0">
                <a:solidFill>
                  <a:srgbClr val="757575"/>
                </a:solidFill>
                <a:latin typeface="Noto Sans SC"/>
                <a:ea typeface="Noto Sans SC"/>
                <a:cs typeface="Noto Sans SC"/>
                <a:sym typeface="Noto Sans SC"/>
              </a:rPr>
              <a:t>| </a:t>
            </a:r>
            <a:r>
              <a:rPr lang="en-US" sz="1300" b="0" i="0" u="none" strike="noStrike" dirty="0" err="1">
                <a:solidFill>
                  <a:srgbClr val="757575"/>
                </a:solidFill>
                <a:latin typeface="Noto Sans SC"/>
                <a:ea typeface="Noto Sans SC"/>
                <a:cs typeface="Noto Sans SC"/>
                <a:sym typeface="Noto Sans SC"/>
              </a:rPr>
              <a:t>源自初心，专注私教12年</a:t>
            </a:r>
            <a:endParaRPr lang="en-US" sz="1100" dirty="0"/>
          </a:p>
        </p:txBody>
      </p:sp>
      <p:sp>
        <p:nvSpPr>
          <p:cNvPr id="11" name="AutoShape 11"/>
          <p:cNvSpPr/>
          <p:nvPr/>
        </p:nvSpPr>
        <p:spPr>
          <a:xfrm>
            <a:off x="762000" y="52705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2" name="AutoShape 12"/>
          <p:cNvSpPr/>
          <p:nvPr/>
        </p:nvSpPr>
        <p:spPr>
          <a:xfrm>
            <a:off x="952500" y="54610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03</a:t>
            </a:r>
            <a:endParaRPr lang="en-US" sz="1100"/>
          </a:p>
        </p:txBody>
      </p:sp>
      <p:sp>
        <p:nvSpPr>
          <p:cNvPr id="13" name="AutoShape 13"/>
          <p:cNvSpPr/>
          <p:nvPr/>
        </p:nvSpPr>
        <p:spPr>
          <a:xfrm>
            <a:off x="1968500" y="54610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333333"/>
                </a:solidFill>
                <a:latin typeface="Noto Sans SC"/>
                <a:ea typeface="Noto Sans SC"/>
                <a:cs typeface="Noto Sans SC"/>
                <a:sym typeface="Noto Sans SC"/>
              </a:rPr>
              <a:t>我们的服务</a:t>
            </a:r>
            <a:r>
              <a:rPr lang="en-US" sz="1300" b="0" i="0" u="none" strike="noStrike" dirty="0">
                <a:solidFill>
                  <a:srgbClr val="757575"/>
                </a:solidFill>
                <a:latin typeface="Noto Sans SC"/>
                <a:ea typeface="Noto Sans SC"/>
                <a:cs typeface="Noto Sans SC"/>
                <a:sym typeface="Noto Sans SC"/>
              </a:rPr>
              <a:t>| </a:t>
            </a:r>
            <a:r>
              <a:rPr lang="en-US" sz="1300" b="0" i="0" u="none" strike="noStrike" dirty="0" err="1">
                <a:solidFill>
                  <a:srgbClr val="757575"/>
                </a:solidFill>
                <a:latin typeface="Noto Sans SC"/>
                <a:ea typeface="Noto Sans SC"/>
                <a:cs typeface="Noto Sans SC"/>
                <a:sym typeface="Noto Sans SC"/>
              </a:rPr>
              <a:t>全方位、定制化的语言解决方案</a:t>
            </a:r>
            <a:endParaRPr lang="en-US" sz="1100" dirty="0"/>
          </a:p>
        </p:txBody>
      </p:sp>
      <p:sp>
        <p:nvSpPr>
          <p:cNvPr id="14" name="AutoShape 14"/>
          <p:cNvSpPr/>
          <p:nvPr/>
        </p:nvSpPr>
        <p:spPr>
          <a:xfrm>
            <a:off x="6223000" y="25400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6413500" y="27305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04</a:t>
            </a:r>
            <a:endParaRPr lang="en-US" sz="1100"/>
          </a:p>
        </p:txBody>
      </p:sp>
      <p:sp>
        <p:nvSpPr>
          <p:cNvPr id="16" name="AutoShape 16"/>
          <p:cNvSpPr/>
          <p:nvPr/>
        </p:nvSpPr>
        <p:spPr>
          <a:xfrm>
            <a:off x="7429500" y="27305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333333"/>
                </a:solidFill>
                <a:latin typeface="Noto Sans SC"/>
                <a:ea typeface="Noto Sans SC"/>
                <a:cs typeface="Noto Sans SC"/>
                <a:sym typeface="Noto Sans SC"/>
              </a:rPr>
              <a:t>我们的优势</a:t>
            </a:r>
            <a:r>
              <a:rPr lang="en-US" sz="1300" b="0" i="0" u="none" strike="noStrike">
                <a:solidFill>
                  <a:srgbClr val="757575"/>
                </a:solidFill>
                <a:latin typeface="Noto Sans SC"/>
                <a:ea typeface="Noto Sans SC"/>
                <a:cs typeface="Noto Sans SC"/>
                <a:sym typeface="Noto Sans SC"/>
              </a:rPr>
              <a:t>| 为什么选择C-Tyme？</a:t>
            </a:r>
            <a:endParaRPr lang="en-US" sz="1100"/>
          </a:p>
        </p:txBody>
      </p:sp>
      <p:sp>
        <p:nvSpPr>
          <p:cNvPr id="17" name="AutoShape 17"/>
          <p:cNvSpPr/>
          <p:nvPr/>
        </p:nvSpPr>
        <p:spPr>
          <a:xfrm>
            <a:off x="6223000" y="39370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8" name="AutoShape 18"/>
          <p:cNvSpPr/>
          <p:nvPr/>
        </p:nvSpPr>
        <p:spPr>
          <a:xfrm>
            <a:off x="6413500" y="41275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05</a:t>
            </a:r>
            <a:endParaRPr lang="en-US" sz="1100"/>
          </a:p>
        </p:txBody>
      </p:sp>
      <p:sp>
        <p:nvSpPr>
          <p:cNvPr id="19" name="AutoShape 19"/>
          <p:cNvSpPr/>
          <p:nvPr/>
        </p:nvSpPr>
        <p:spPr>
          <a:xfrm>
            <a:off x="7429500" y="41275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333333"/>
                </a:solidFill>
                <a:latin typeface="Noto Sans SC"/>
                <a:ea typeface="Noto Sans SC"/>
                <a:cs typeface="Noto Sans SC"/>
                <a:sym typeface="Noto Sans SC"/>
              </a:rPr>
              <a:t>信任与认可</a:t>
            </a:r>
            <a:r>
              <a:rPr lang="en-US" sz="1300" b="0" i="0" u="none" strike="noStrike" dirty="0">
                <a:solidFill>
                  <a:srgbClr val="757575"/>
                </a:solidFill>
                <a:latin typeface="Noto Sans SC"/>
                <a:ea typeface="Noto Sans SC"/>
                <a:cs typeface="Noto Sans SC"/>
                <a:sym typeface="Noto Sans SC"/>
              </a:rPr>
              <a:t>| </a:t>
            </a:r>
            <a:r>
              <a:rPr lang="en-US" sz="1300" b="0" i="0" u="none" strike="noStrike" dirty="0" err="1">
                <a:solidFill>
                  <a:srgbClr val="757575"/>
                </a:solidFill>
                <a:latin typeface="Noto Sans SC"/>
                <a:ea typeface="Noto Sans SC"/>
                <a:cs typeface="Noto Sans SC"/>
                <a:sym typeface="Noto Sans SC"/>
              </a:rPr>
              <a:t>实力铸就口碑</a:t>
            </a:r>
            <a:endParaRPr lang="en-US" sz="1100" dirty="0"/>
          </a:p>
        </p:txBody>
      </p:sp>
      <p:sp>
        <p:nvSpPr>
          <p:cNvPr id="20" name="AutoShape 20"/>
          <p:cNvSpPr/>
          <p:nvPr/>
        </p:nvSpPr>
        <p:spPr>
          <a:xfrm>
            <a:off x="6223000" y="5270500"/>
            <a:ext cx="5207000" cy="1206500"/>
          </a:xfrm>
          <a:prstGeom prst="roundRect">
            <a:avLst>
              <a:gd name="adj" fmla="val 10526"/>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1" name="AutoShape 21"/>
          <p:cNvSpPr/>
          <p:nvPr/>
        </p:nvSpPr>
        <p:spPr>
          <a:xfrm>
            <a:off x="6413500" y="5461000"/>
            <a:ext cx="889000" cy="825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8080"/>
                </a:solidFill>
                <a:latin typeface="Noto Sans SC"/>
                <a:ea typeface="Noto Sans SC"/>
                <a:cs typeface="Noto Sans SC"/>
                <a:sym typeface="Noto Sans SC"/>
              </a:rPr>
              <a:t>06</a:t>
            </a:r>
            <a:endParaRPr lang="en-US" sz="1100"/>
          </a:p>
        </p:txBody>
      </p:sp>
      <p:sp>
        <p:nvSpPr>
          <p:cNvPr id="22" name="AutoShape 22"/>
          <p:cNvSpPr/>
          <p:nvPr/>
        </p:nvSpPr>
        <p:spPr>
          <a:xfrm>
            <a:off x="7429500" y="5461000"/>
            <a:ext cx="381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333333"/>
                </a:solidFill>
                <a:latin typeface="Noto Sans SC"/>
                <a:ea typeface="Noto Sans SC"/>
                <a:cs typeface="Noto Sans SC"/>
                <a:sym typeface="Noto Sans SC"/>
              </a:rPr>
              <a:t>成功案例</a:t>
            </a:r>
            <a:r>
              <a:rPr lang="en-US" sz="1300" b="0" i="0" u="none" strike="noStrike" dirty="0">
                <a:solidFill>
                  <a:srgbClr val="757575"/>
                </a:solidFill>
                <a:latin typeface="Noto Sans SC"/>
                <a:ea typeface="Noto Sans SC"/>
                <a:cs typeface="Noto Sans SC"/>
                <a:sym typeface="Noto Sans SC"/>
              </a:rPr>
              <a:t>| </a:t>
            </a:r>
            <a:r>
              <a:rPr lang="en-US" sz="1300" b="0" i="0" u="none" strike="noStrike" dirty="0" err="1">
                <a:solidFill>
                  <a:srgbClr val="757575"/>
                </a:solidFill>
                <a:latin typeface="Noto Sans SC"/>
                <a:ea typeface="Noto Sans SC"/>
                <a:cs typeface="Noto Sans SC"/>
                <a:sym typeface="Noto Sans SC"/>
              </a:rPr>
              <a:t>见证每一次蜕变</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lang="zh-CN" altLang="en-US" dirty="0"/>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3200" b="1" i="0" u="none" strike="noStrike" dirty="0">
                <a:solidFill>
                  <a:srgbClr val="333333"/>
                </a:solidFill>
                <a:latin typeface="Noto Sans SC"/>
                <a:ea typeface="Noto Sans SC"/>
                <a:cs typeface="Noto Sans SC"/>
                <a:sym typeface="Noto Sans SC"/>
              </a:rPr>
              <a:t>为什么学了十几年外语，还是开不了口？</a:t>
            </a:r>
            <a:endParaRPr lang="en-US" sz="1100" dirty="0"/>
          </a:p>
        </p:txBody>
      </p:sp>
      <p:pic>
        <p:nvPicPr>
          <p:cNvPr id="4" name="Picture 4"/>
          <p:cNvPicPr>
            <a:picLocks noChangeAspect="1"/>
          </p:cNvPicPr>
          <p:nvPr/>
        </p:nvPicPr>
        <p:blipFill>
          <a:blip r:embed="rId4"/>
          <a:srcRect l="18611" r="18611"/>
          <a:stretch>
            <a:fillRect/>
          </a:stretch>
        </p:blipFill>
        <p:spPr>
          <a:xfrm>
            <a:off x="762000" y="1905000"/>
            <a:ext cx="4064000" cy="4318000"/>
          </a:xfrm>
          <a:prstGeom prst="roundRect">
            <a:avLst>
              <a:gd name="adj" fmla="val 3750"/>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5207000" y="1905000"/>
            <a:ext cx="6223000" cy="1143000"/>
          </a:xfrm>
          <a:prstGeom prst="roundRect">
            <a:avLst>
              <a:gd name="adj" fmla="val 8888"/>
            </a:avLst>
          </a:prstGeom>
          <a:solidFill>
            <a:srgbClr val="FFFFFF">
              <a:alpha val="90000"/>
            </a:srgbClr>
          </a:solidFill>
          <a:ln w="12700" cap="flat" cmpd="sng">
            <a:solidFill>
              <a:srgbClr val="E6F4F1">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7500" y="2095500"/>
            <a:ext cx="304800" cy="304800"/>
          </a:xfrm>
          <a:prstGeom prst="rect">
            <a:avLst/>
          </a:prstGeom>
        </p:spPr>
      </p:pic>
      <p:sp>
        <p:nvSpPr>
          <p:cNvPr id="7" name="AutoShape 7"/>
          <p:cNvSpPr/>
          <p:nvPr/>
        </p:nvSpPr>
        <p:spPr>
          <a:xfrm>
            <a:off x="5842000" y="2032000"/>
            <a:ext cx="5334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zh-CN" altLang="en-US" sz="1600" b="1" i="0" u="none" strike="noStrike" dirty="0">
                <a:solidFill>
                  <a:srgbClr val="008080"/>
                </a:solidFill>
                <a:latin typeface="Noto Sans SC"/>
                <a:ea typeface="Noto Sans SC"/>
                <a:cs typeface="Noto Sans SC"/>
                <a:sym typeface="Noto Sans SC"/>
              </a:rPr>
              <a:t>告别“哑巴外语”和无效努力</a:t>
            </a:r>
            <a:endParaRPr lang="en-US" sz="1100" dirty="0"/>
          </a:p>
          <a:p>
            <a:pPr indent="0" algn="l">
              <a:lnSpc>
                <a:spcPct val="108333"/>
              </a:lnSpc>
              <a:spcBef>
                <a:spcPts val="600"/>
              </a:spcBef>
            </a:pPr>
            <a:r>
              <a:rPr lang="en-US" sz="1300" b="0" i="0" u="none" strike="noStrike" dirty="0" err="1">
                <a:solidFill>
                  <a:srgbClr val="555555"/>
                </a:solidFill>
                <a:latin typeface="Noto Sans SC"/>
                <a:ea typeface="Noto Sans SC"/>
                <a:cs typeface="Noto Sans SC"/>
                <a:sym typeface="Noto Sans SC"/>
              </a:rPr>
              <a:t>随着全球化进程的加速和“终身学习”理念的普及，语言能力已成为连接国际交流与个人职业发展的</a:t>
            </a:r>
            <a:r>
              <a:rPr lang="en-US" sz="1300" b="1" i="0" u="none" strike="noStrike" dirty="0" err="1">
                <a:solidFill>
                  <a:srgbClr val="555555"/>
                </a:solidFill>
                <a:latin typeface="Noto Sans SC"/>
                <a:ea typeface="Noto Sans SC"/>
                <a:cs typeface="Noto Sans SC"/>
                <a:sym typeface="Noto Sans SC"/>
              </a:rPr>
              <a:t>核心枢纽</a:t>
            </a:r>
            <a:r>
              <a:rPr lang="en-US" sz="1300" b="0" i="0" u="none" strike="noStrike" dirty="0">
                <a:solidFill>
                  <a:srgbClr val="555555"/>
                </a:solidFill>
                <a:latin typeface="Noto Sans SC"/>
                <a:ea typeface="Noto Sans SC"/>
                <a:cs typeface="Noto Sans SC"/>
                <a:sym typeface="Noto Sans SC"/>
              </a:rPr>
              <a:t>。</a:t>
            </a:r>
          </a:p>
        </p:txBody>
      </p:sp>
      <p:sp>
        <p:nvSpPr>
          <p:cNvPr id="12" name="AutoShape 12"/>
          <p:cNvSpPr/>
          <p:nvPr/>
        </p:nvSpPr>
        <p:spPr>
          <a:xfrm>
            <a:off x="5207000" y="3467100"/>
            <a:ext cx="6223000" cy="1231900"/>
          </a:xfrm>
          <a:prstGeom prst="roundRect">
            <a:avLst>
              <a:gd name="adj" fmla="val 7272"/>
            </a:avLst>
          </a:prstGeom>
          <a:solidFill>
            <a:srgbClr val="FFFFFF">
              <a:alpha val="90000"/>
            </a:srgbClr>
          </a:solidFill>
          <a:ln w="12700" cap="flat" cmpd="sng">
            <a:solidFill>
              <a:srgbClr val="E6F4F1">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5207001" y="5080000"/>
            <a:ext cx="6223000" cy="1143000"/>
          </a:xfrm>
          <a:prstGeom prst="roundRect">
            <a:avLst>
              <a:gd name="adj" fmla="val 7272"/>
            </a:avLst>
          </a:prstGeom>
          <a:solidFill>
            <a:srgbClr val="00808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22893" y="5257805"/>
            <a:ext cx="254000" cy="254000"/>
          </a:xfrm>
          <a:prstGeom prst="rect">
            <a:avLst/>
          </a:prstGeom>
        </p:spPr>
      </p:pic>
      <p:sp>
        <p:nvSpPr>
          <p:cNvPr id="17" name="AutoShape 17"/>
          <p:cNvSpPr/>
          <p:nvPr/>
        </p:nvSpPr>
        <p:spPr>
          <a:xfrm>
            <a:off x="5842000" y="5080000"/>
            <a:ext cx="5397500" cy="1083733"/>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dirty="0">
                <a:solidFill>
                  <a:srgbClr val="FFFFFF"/>
                </a:solidFill>
                <a:latin typeface="Noto Sans SC"/>
                <a:ea typeface="Noto Sans SC"/>
                <a:cs typeface="Noto Sans SC"/>
                <a:sym typeface="Noto Sans SC"/>
              </a:rPr>
              <a:t>C-Tyme </a:t>
            </a:r>
            <a:r>
              <a:rPr lang="en-US" sz="1500" b="1" i="0" u="none" strike="noStrike" dirty="0" err="1">
                <a:solidFill>
                  <a:srgbClr val="FFFFFF"/>
                </a:solidFill>
                <a:latin typeface="Noto Sans SC"/>
                <a:ea typeface="Noto Sans SC"/>
                <a:cs typeface="Noto Sans SC"/>
                <a:sym typeface="Noto Sans SC"/>
              </a:rPr>
              <a:t>的精准定位</a:t>
            </a:r>
            <a:endParaRPr lang="en-US" sz="1100" dirty="0"/>
          </a:p>
          <a:p>
            <a:pPr indent="0" algn="l">
              <a:lnSpc>
                <a:spcPct val="100000"/>
              </a:lnSpc>
              <a:spcBef>
                <a:spcPts val="600"/>
              </a:spcBef>
            </a:pPr>
            <a:r>
              <a:rPr lang="en-US" sz="1200" b="0" i="0" u="none" strike="noStrike" dirty="0" err="1">
                <a:solidFill>
                  <a:srgbClr val="F0FFFF"/>
                </a:solidFill>
                <a:latin typeface="Noto Sans SC"/>
                <a:ea typeface="Noto Sans SC"/>
                <a:cs typeface="Noto Sans SC"/>
                <a:sym typeface="Noto Sans SC"/>
              </a:rPr>
              <a:t>切入</a:t>
            </a:r>
            <a:r>
              <a:rPr lang="en-US" sz="1200" b="1" i="0" u="none" strike="noStrike" dirty="0" err="1">
                <a:solidFill>
                  <a:srgbClr val="F0FFFF"/>
                </a:solidFill>
                <a:latin typeface="Noto Sans SC"/>
                <a:ea typeface="Noto Sans SC"/>
                <a:cs typeface="Noto Sans SC"/>
                <a:sym typeface="Noto Sans SC"/>
              </a:rPr>
              <a:t>“1对1语言私教”</a:t>
            </a:r>
            <a:r>
              <a:rPr lang="en-US" sz="1200" b="0" i="0" u="none" strike="noStrike" dirty="0" err="1">
                <a:solidFill>
                  <a:srgbClr val="F0FFFF"/>
                </a:solidFill>
                <a:latin typeface="Noto Sans SC"/>
                <a:ea typeface="Noto Sans SC"/>
                <a:cs typeface="Noto Sans SC"/>
                <a:sym typeface="Noto Sans SC"/>
              </a:rPr>
              <a:t>细分赛道，为每一位用户提供最高效、且最贴合个人需求的定制化语言解决方案</a:t>
            </a:r>
            <a:r>
              <a:rPr lang="en-US" sz="1200" b="0" i="0" u="none" strike="noStrike" dirty="0">
                <a:solidFill>
                  <a:srgbClr val="F0FFFF"/>
                </a:solidFill>
                <a:latin typeface="Noto Sans SC"/>
                <a:ea typeface="Noto Sans SC"/>
                <a:cs typeface="Noto Sans SC"/>
                <a:sym typeface="Noto Sans SC"/>
              </a:rPr>
              <a:t>。</a:t>
            </a:r>
          </a:p>
        </p:txBody>
      </p:sp>
      <p:sp>
        <p:nvSpPr>
          <p:cNvPr id="18" name="AutoShape 14">
            <a:extLst>
              <a:ext uri="{FF2B5EF4-FFF2-40B4-BE49-F238E27FC236}">
                <a16:creationId xmlns:a16="http://schemas.microsoft.com/office/drawing/2014/main" id="{CD59E1F3-8ECA-F89F-029B-5F56134778DC}"/>
              </a:ext>
            </a:extLst>
          </p:cNvPr>
          <p:cNvSpPr/>
          <p:nvPr/>
        </p:nvSpPr>
        <p:spPr>
          <a:xfrm>
            <a:off x="5842000" y="3517900"/>
            <a:ext cx="5588000" cy="1143000"/>
          </a:xfrm>
          <a:prstGeom prst="rect">
            <a:avLst/>
          </a:prstGeom>
          <a:noFill/>
          <a:ln w="12700" cap="flat" cmpd="sng">
            <a:noFill/>
            <a:prstDash val="solid"/>
            <a:round/>
          </a:ln>
        </p:spPr>
        <p:txBody>
          <a:bodyPr vert="horz" wrap="square" lIns="0" tIns="0" rIns="0" bIns="0" rtlCol="0" anchor="ctr" anchorCtr="0"/>
          <a:lstStyle/>
          <a:p>
            <a:pPr>
              <a:spcAft>
                <a:spcPts val="600"/>
              </a:spcAft>
            </a:pPr>
            <a:r>
              <a:rPr lang="zh-CN" altLang="en-US" sz="1600" b="1" dirty="0">
                <a:solidFill>
                  <a:srgbClr val="008080"/>
                </a:solidFill>
                <a:latin typeface="Noto Sans SC"/>
                <a:ea typeface="Noto Sans SC"/>
              </a:rPr>
              <a:t>你是否有这些瞬间？</a:t>
            </a:r>
          </a:p>
          <a:p>
            <a:pPr marL="285750" indent="-285750">
              <a:buClr>
                <a:schemeClr val="tx1">
                  <a:lumMod val="50000"/>
                  <a:lumOff val="50000"/>
                </a:schemeClr>
              </a:buClr>
              <a:buFont typeface="Wingdings" panose="05000000000000000000" pitchFamily="2" charset="2"/>
              <a:buChar char="p"/>
            </a:pPr>
            <a:r>
              <a:rPr lang="zh-CN" altLang="en-US" sz="1300" dirty="0">
                <a:solidFill>
                  <a:schemeClr val="tx1">
                    <a:lumMod val="65000"/>
                    <a:lumOff val="35000"/>
                  </a:schemeClr>
                </a:solidFill>
                <a:latin typeface="Noto Sans SC"/>
                <a:ea typeface="Noto Sans SC"/>
              </a:rPr>
              <a:t>背了很多单词，但见到外国人脑子一片空白 </a:t>
            </a:r>
            <a:r>
              <a:rPr lang="zh-CN" altLang="en-US" sz="1300" dirty="0">
                <a:solidFill>
                  <a:srgbClr val="C00000"/>
                </a:solidFill>
                <a:latin typeface="Noto Sans SC"/>
                <a:ea typeface="Noto Sans SC"/>
              </a:rPr>
              <a:t>→ 缺乏真实语境</a:t>
            </a:r>
          </a:p>
          <a:p>
            <a:pPr marL="285750" indent="-285750">
              <a:buClr>
                <a:schemeClr val="tx1">
                  <a:lumMod val="50000"/>
                  <a:lumOff val="50000"/>
                </a:schemeClr>
              </a:buClr>
              <a:buFont typeface="Wingdings" panose="05000000000000000000" pitchFamily="2" charset="2"/>
              <a:buChar char="p"/>
            </a:pPr>
            <a:r>
              <a:rPr lang="zh-CN" altLang="en-US" sz="1300" dirty="0">
                <a:solidFill>
                  <a:schemeClr val="tx1">
                    <a:lumMod val="65000"/>
                    <a:lumOff val="35000"/>
                  </a:schemeClr>
                </a:solidFill>
                <a:latin typeface="Noto Sans SC"/>
                <a:ea typeface="Noto Sans SC"/>
              </a:rPr>
              <a:t>语法题全对，写邮件</a:t>
            </a:r>
            <a:r>
              <a:rPr lang="en-US" altLang="zh-CN" sz="1300" dirty="0">
                <a:solidFill>
                  <a:schemeClr val="tx1">
                    <a:lumMod val="65000"/>
                    <a:lumOff val="35000"/>
                  </a:schemeClr>
                </a:solidFill>
                <a:latin typeface="Noto Sans SC"/>
                <a:ea typeface="Noto Sans SC"/>
              </a:rPr>
              <a:t>/</a:t>
            </a:r>
            <a:r>
              <a:rPr lang="zh-CN" altLang="en-US" sz="1300" dirty="0">
                <a:solidFill>
                  <a:schemeClr val="tx1">
                    <a:lumMod val="65000"/>
                    <a:lumOff val="35000"/>
                  </a:schemeClr>
                </a:solidFill>
                <a:latin typeface="Noto Sans SC"/>
                <a:ea typeface="Noto Sans SC"/>
              </a:rPr>
              <a:t>做</a:t>
            </a:r>
            <a:r>
              <a:rPr lang="en-US" altLang="zh-CN" sz="1300" dirty="0">
                <a:solidFill>
                  <a:schemeClr val="tx1">
                    <a:lumMod val="65000"/>
                    <a:lumOff val="35000"/>
                  </a:schemeClr>
                </a:solidFill>
                <a:latin typeface="Noto Sans SC"/>
                <a:ea typeface="Noto Sans SC"/>
              </a:rPr>
              <a:t>presentation</a:t>
            </a:r>
            <a:r>
              <a:rPr lang="zh-CN" altLang="en-US" sz="1300" dirty="0">
                <a:solidFill>
                  <a:schemeClr val="tx1">
                    <a:lumMod val="65000"/>
                    <a:lumOff val="35000"/>
                  </a:schemeClr>
                </a:solidFill>
                <a:latin typeface="Noto Sans SC"/>
                <a:ea typeface="Noto Sans SC"/>
              </a:rPr>
              <a:t>却词不达意 </a:t>
            </a:r>
            <a:r>
              <a:rPr lang="zh-CN" altLang="en-US" sz="1300" dirty="0">
                <a:solidFill>
                  <a:srgbClr val="C00000"/>
                </a:solidFill>
                <a:latin typeface="Noto Sans SC"/>
                <a:ea typeface="Noto Sans SC"/>
              </a:rPr>
              <a:t>→ 学考用严重脱节</a:t>
            </a:r>
          </a:p>
          <a:p>
            <a:pPr marL="285750" indent="-285750">
              <a:buClr>
                <a:schemeClr val="tx1">
                  <a:lumMod val="50000"/>
                  <a:lumOff val="50000"/>
                </a:schemeClr>
              </a:buClr>
              <a:buFont typeface="Wingdings" panose="05000000000000000000" pitchFamily="2" charset="2"/>
              <a:buChar char="p"/>
            </a:pPr>
            <a:r>
              <a:rPr lang="zh-CN" altLang="en-US" sz="1300" dirty="0">
                <a:solidFill>
                  <a:schemeClr val="tx1">
                    <a:lumMod val="65000"/>
                    <a:lumOff val="35000"/>
                  </a:schemeClr>
                </a:solidFill>
                <a:latin typeface="Noto Sans SC"/>
                <a:ea typeface="Noto Sans SC"/>
              </a:rPr>
              <a:t>报了大班课，老师讲的内容跟自己要的完全无关 </a:t>
            </a:r>
            <a:r>
              <a:rPr lang="zh-CN" altLang="en-US" sz="1300" dirty="0">
                <a:solidFill>
                  <a:srgbClr val="C00000"/>
                </a:solidFill>
                <a:latin typeface="Noto Sans SC"/>
                <a:ea typeface="Noto Sans SC"/>
              </a:rPr>
              <a:t>→ 浪费时间，消耗热情</a:t>
            </a: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27137" y="3649127"/>
            <a:ext cx="254000" cy="254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FFFFFF"/>
                </a:solidFill>
                <a:latin typeface="Noto Sans SC"/>
                <a:ea typeface="Noto Sans SC"/>
                <a:cs typeface="Noto Sans SC"/>
                <a:sym typeface="Noto Sans SC"/>
              </a:rPr>
              <a:t>我们的故事：为“开口”而生</a:t>
            </a:r>
            <a:endParaRPr lang="en-US" sz="1100" dirty="0"/>
          </a:p>
        </p:txBody>
      </p:sp>
      <p:pic>
        <p:nvPicPr>
          <p:cNvPr id="4" name="Picture 4"/>
          <p:cNvPicPr>
            <a:picLocks noChangeAspect="1"/>
          </p:cNvPicPr>
          <p:nvPr/>
        </p:nvPicPr>
        <p:blipFill>
          <a:blip r:embed="rId4"/>
          <a:srcRect l="13691" r="13691"/>
          <a:stretch>
            <a:fillRect/>
          </a:stretch>
        </p:blipFill>
        <p:spPr>
          <a:xfrm>
            <a:off x="762000" y="1778000"/>
            <a:ext cx="3810000" cy="4318000"/>
          </a:xfrm>
          <a:prstGeom prst="rect">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953000" y="1778000"/>
            <a:ext cx="6477000" cy="1397000"/>
          </a:xfrm>
          <a:prstGeom prst="roundRect">
            <a:avLst>
              <a:gd name="adj" fmla="val 7272"/>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5207000" y="2095500"/>
            <a:ext cx="76200" cy="7620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461000" y="1905000"/>
            <a:ext cx="5715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8080"/>
                </a:solidFill>
                <a:latin typeface="Noto Sans SC"/>
                <a:ea typeface="Noto Sans SC"/>
                <a:cs typeface="Noto Sans SC"/>
                <a:sym typeface="Noto Sans SC"/>
              </a:rPr>
              <a:t>01 / 缘起：洞察真实痛点</a:t>
            </a:r>
            <a:endParaRPr lang="en-US" sz="1100"/>
          </a:p>
          <a:p>
            <a:pPr indent="0" algn="l">
              <a:lnSpc>
                <a:spcPct val="116666"/>
              </a:lnSpc>
              <a:spcBef>
                <a:spcPts val="800"/>
              </a:spcBef>
            </a:pPr>
            <a:r>
              <a:rPr lang="en-US" sz="1300" b="0" i="0" u="none" strike="noStrike">
                <a:solidFill>
                  <a:srgbClr val="333333"/>
                </a:solidFill>
                <a:latin typeface="Noto Sans SC"/>
                <a:ea typeface="Noto Sans SC"/>
                <a:cs typeface="Noto Sans SC"/>
                <a:sym typeface="Noto Sans SC"/>
              </a:rPr>
              <a:t>12年前，我们发现无数学习者投入大量时间金钱，却依然“开不了口”。传统机构追求规模化，忽视了成年人学习的独特性：</a:t>
            </a:r>
            <a:r>
              <a:rPr lang="en-US" sz="1300" b="1" i="0" u="none" strike="noStrike">
                <a:solidFill>
                  <a:srgbClr val="008080"/>
                </a:solidFill>
                <a:latin typeface="Noto Sans SC"/>
                <a:ea typeface="Noto Sans SC"/>
                <a:cs typeface="Noto Sans SC"/>
                <a:sym typeface="Noto Sans SC"/>
              </a:rPr>
              <a:t>时间碎片化、目标具体、羞于在群体中试错</a:t>
            </a:r>
            <a:r>
              <a:rPr lang="en-US" sz="1300" b="0" i="0" u="none" strike="noStrike">
                <a:solidFill>
                  <a:srgbClr val="333333"/>
                </a:solidFill>
                <a:latin typeface="Noto Sans SC"/>
                <a:ea typeface="Noto Sans SC"/>
                <a:cs typeface="Noto Sans SC"/>
                <a:sym typeface="Noto Sans SC"/>
              </a:rPr>
              <a:t>。</a:t>
            </a:r>
          </a:p>
        </p:txBody>
      </p:sp>
      <p:sp>
        <p:nvSpPr>
          <p:cNvPr id="8" name="AutoShape 8"/>
          <p:cNvSpPr/>
          <p:nvPr/>
        </p:nvSpPr>
        <p:spPr>
          <a:xfrm>
            <a:off x="4953000" y="3429000"/>
            <a:ext cx="6477000" cy="1397000"/>
          </a:xfrm>
          <a:prstGeom prst="roundRect">
            <a:avLst>
              <a:gd name="adj" fmla="val 7272"/>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5207000" y="3746500"/>
            <a:ext cx="76200" cy="7620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5461000" y="3556000"/>
            <a:ext cx="5715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dirty="0">
                <a:solidFill>
                  <a:srgbClr val="008080"/>
                </a:solidFill>
                <a:latin typeface="Noto Sans SC"/>
                <a:ea typeface="Noto Sans SC"/>
                <a:cs typeface="Noto Sans SC"/>
                <a:sym typeface="Noto Sans SC"/>
              </a:rPr>
              <a:t>02 / </a:t>
            </a:r>
            <a:r>
              <a:rPr lang="en-US" sz="1800" b="1" i="0" u="none" strike="noStrike" dirty="0" err="1">
                <a:solidFill>
                  <a:srgbClr val="008080"/>
                </a:solidFill>
                <a:latin typeface="Noto Sans SC"/>
                <a:ea typeface="Noto Sans SC"/>
                <a:cs typeface="Noto Sans SC"/>
                <a:sym typeface="Noto Sans SC"/>
              </a:rPr>
              <a:t>破局：反常规的决定</a:t>
            </a:r>
            <a:endParaRPr lang="en-US" sz="1100" dirty="0"/>
          </a:p>
          <a:p>
            <a:pPr indent="0" algn="l">
              <a:lnSpc>
                <a:spcPct val="116666"/>
              </a:lnSpc>
              <a:spcBef>
                <a:spcPts val="800"/>
              </a:spcBef>
            </a:pPr>
            <a:r>
              <a:rPr lang="en-US" sz="1300" b="0" i="0" u="none" strike="noStrike" dirty="0" err="1">
                <a:solidFill>
                  <a:srgbClr val="333333"/>
                </a:solidFill>
                <a:latin typeface="Noto Sans SC"/>
                <a:ea typeface="Noto Sans SC"/>
                <a:cs typeface="Noto Sans SC"/>
                <a:sym typeface="Noto Sans SC"/>
              </a:rPr>
              <a:t>我们决定做一件“反行业常规”的事：</a:t>
            </a:r>
            <a:r>
              <a:rPr lang="en-US" sz="1300" b="1" i="0" u="none" strike="noStrike" dirty="0" err="1">
                <a:solidFill>
                  <a:srgbClr val="008080"/>
                </a:solidFill>
                <a:latin typeface="Noto Sans SC"/>
                <a:ea typeface="Noto Sans SC"/>
                <a:cs typeface="Noto Sans SC"/>
                <a:sym typeface="Noto Sans SC"/>
              </a:rPr>
              <a:t>不设大班</a:t>
            </a:r>
            <a:r>
              <a:rPr lang="en-US" sz="1300" b="1" i="0" u="none" strike="noStrike" dirty="0">
                <a:solidFill>
                  <a:srgbClr val="008080"/>
                </a:solidFill>
                <a:latin typeface="Noto Sans SC"/>
                <a:ea typeface="Noto Sans SC"/>
                <a:cs typeface="Noto Sans SC"/>
                <a:sym typeface="Noto Sans SC"/>
              </a:rPr>
              <a:t>，</a:t>
            </a:r>
            <a:r>
              <a:rPr lang="zh-CN" altLang="en-US" sz="1300" b="1" i="0" u="none" strike="noStrike" dirty="0">
                <a:solidFill>
                  <a:srgbClr val="008080"/>
                </a:solidFill>
                <a:latin typeface="Noto Sans SC"/>
                <a:ea typeface="Noto Sans SC"/>
                <a:cs typeface="Noto Sans SC"/>
                <a:sym typeface="Noto Sans SC"/>
              </a:rPr>
              <a:t>专注</a:t>
            </a:r>
            <a:r>
              <a:rPr lang="en-US" sz="1300" b="1" i="0" u="none" strike="noStrike" dirty="0" err="1">
                <a:solidFill>
                  <a:srgbClr val="008080"/>
                </a:solidFill>
                <a:latin typeface="Noto Sans SC"/>
                <a:ea typeface="Noto Sans SC"/>
                <a:cs typeface="Noto Sans SC"/>
                <a:sym typeface="Noto Sans SC"/>
              </a:rPr>
              <a:t>1对1；不推生搬硬套的教案，只做定制化高效教学</a:t>
            </a:r>
            <a:r>
              <a:rPr lang="en-US" sz="1300" b="0" i="0" u="none" strike="noStrike" dirty="0" err="1">
                <a:solidFill>
                  <a:srgbClr val="333333"/>
                </a:solidFill>
                <a:latin typeface="Noto Sans SC"/>
                <a:ea typeface="Noto Sans SC"/>
                <a:cs typeface="Noto Sans SC"/>
                <a:sym typeface="Noto Sans SC"/>
              </a:rPr>
              <a:t>。我们坚信，好的语言教育是帮助一个人自信地用另一种语言生活和工作</a:t>
            </a:r>
            <a:r>
              <a:rPr lang="en-US" sz="1300" b="0" i="0" u="none" strike="noStrike" dirty="0">
                <a:solidFill>
                  <a:srgbClr val="333333"/>
                </a:solidFill>
                <a:latin typeface="Noto Sans SC"/>
                <a:ea typeface="Noto Sans SC"/>
                <a:cs typeface="Noto Sans SC"/>
                <a:sym typeface="Noto Sans SC"/>
              </a:rPr>
              <a:t>。</a:t>
            </a:r>
          </a:p>
        </p:txBody>
      </p:sp>
      <p:sp>
        <p:nvSpPr>
          <p:cNvPr id="11" name="AutoShape 11"/>
          <p:cNvSpPr/>
          <p:nvPr/>
        </p:nvSpPr>
        <p:spPr>
          <a:xfrm>
            <a:off x="4953000" y="5080000"/>
            <a:ext cx="6477000" cy="1397000"/>
          </a:xfrm>
          <a:prstGeom prst="roundRect">
            <a:avLst>
              <a:gd name="adj" fmla="val 7272"/>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2" name="AutoShape 12"/>
          <p:cNvSpPr/>
          <p:nvPr/>
        </p:nvSpPr>
        <p:spPr>
          <a:xfrm>
            <a:off x="5207000" y="5397500"/>
            <a:ext cx="76200" cy="7620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5461000" y="5207000"/>
            <a:ext cx="5715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8080"/>
                </a:solidFill>
                <a:latin typeface="Noto Sans SC"/>
                <a:ea typeface="Noto Sans SC"/>
                <a:cs typeface="Noto Sans SC"/>
                <a:sym typeface="Noto Sans SC"/>
              </a:rPr>
              <a:t>03 / 品牌释义：C-Tyme = Customized Time</a:t>
            </a:r>
            <a:endParaRPr lang="en-US" sz="1100"/>
          </a:p>
          <a:p>
            <a:pPr indent="0" algn="l">
              <a:lnSpc>
                <a:spcPct val="116666"/>
              </a:lnSpc>
              <a:spcBef>
                <a:spcPts val="800"/>
              </a:spcBef>
            </a:pPr>
            <a:r>
              <a:rPr lang="en-US" sz="1300" b="0" i="0" u="none" strike="noStrike">
                <a:solidFill>
                  <a:srgbClr val="333333"/>
                </a:solidFill>
                <a:latin typeface="Noto Sans SC"/>
                <a:ea typeface="Noto Sans SC"/>
                <a:cs typeface="Noto Sans SC"/>
                <a:sym typeface="Noto Sans SC"/>
              </a:rPr>
              <a:t>“C-Tyme”的名字源于“Customized Time”——为每一个学员定制属于他自己的语言时间。我们不仅传授知识，更是陪伴学员在最合适的时间、以最合适的节奏，实现语言能力的突破。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C-Tyme汉答教育：值得信赖的语言伙伴</a:t>
            </a:r>
            <a:endParaRPr lang="en-US" sz="1100"/>
          </a:p>
        </p:txBody>
      </p:sp>
      <p:sp>
        <p:nvSpPr>
          <p:cNvPr id="4" name="AutoShape 4"/>
          <p:cNvSpPr/>
          <p:nvPr/>
        </p:nvSpPr>
        <p:spPr>
          <a:xfrm>
            <a:off x="762000" y="1778000"/>
            <a:ext cx="5207000" cy="4318000"/>
          </a:xfrm>
          <a:prstGeom prst="roundRect">
            <a:avLst>
              <a:gd name="adj" fmla="val 3529"/>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2032000"/>
            <a:ext cx="4699000" cy="1079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400" b="0" i="0" u="none" strike="noStrike">
                <a:solidFill>
                  <a:srgbClr val="666666"/>
                </a:solidFill>
                <a:latin typeface="Noto Sans SC"/>
                <a:ea typeface="Noto Sans SC"/>
                <a:cs typeface="Noto Sans SC"/>
                <a:sym typeface="Noto Sans SC"/>
              </a:rPr>
              <a:t>机构全称：上海牧心文化传播有限公司 | 总部：中国·上海</a:t>
            </a:r>
            <a:endParaRPr lang="en-US" sz="1100"/>
          </a:p>
          <a:p>
            <a:pPr indent="0" algn="l">
              <a:lnSpc>
                <a:spcPct val="116666"/>
              </a:lnSpc>
            </a:pPr>
            <a:r>
              <a:rPr lang="en-US" sz="1800" b="1" i="0" u="none" strike="noStrike">
                <a:solidFill>
                  <a:srgbClr val="008080"/>
                </a:solidFill>
                <a:latin typeface="Noto Sans SC"/>
                <a:ea typeface="Noto Sans SC"/>
                <a:cs typeface="Noto Sans SC"/>
                <a:sym typeface="Noto Sans SC"/>
              </a:rPr>
              <a:t>专注于成人及青少年多语种1对1语言私教</a:t>
            </a:r>
          </a:p>
          <a:p>
            <a:pPr indent="0" algn="l">
              <a:lnSpc>
                <a:spcPct val="116666"/>
              </a:lnSpc>
            </a:pPr>
            <a:r>
              <a:rPr lang="en-US" sz="1300" b="0" i="0" u="none" strike="noStrike">
                <a:solidFill>
                  <a:srgbClr val="555555"/>
                </a:solidFill>
                <a:latin typeface="Noto Sans SC"/>
                <a:ea typeface="Noto Sans SC"/>
                <a:cs typeface="Noto Sans SC"/>
                <a:sym typeface="Noto Sans SC"/>
              </a:rPr>
              <a:t>旗下拥有“汉答”、“汉答教育 C-TYME”等注册商标，致力于打造高品质的语言学习体验。</a:t>
            </a:r>
          </a:p>
        </p:txBody>
      </p:sp>
      <p:sp>
        <p:nvSpPr>
          <p:cNvPr id="6" name="AutoShape 6"/>
          <p:cNvSpPr/>
          <p:nvPr/>
        </p:nvSpPr>
        <p:spPr>
          <a:xfrm>
            <a:off x="1016000" y="3429000"/>
            <a:ext cx="469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333333"/>
                </a:solidFill>
                <a:latin typeface="Noto Sans SC"/>
                <a:ea typeface="Noto Sans SC"/>
                <a:cs typeface="Noto Sans SC"/>
                <a:sym typeface="Noto Sans SC"/>
              </a:rPr>
              <a:t>核心价值观</a:t>
            </a:r>
            <a:endParaRPr lang="en-US" sz="1100"/>
          </a:p>
        </p:txBody>
      </p:sp>
      <p:sp>
        <p:nvSpPr>
          <p:cNvPr id="7" name="AutoShape 7"/>
          <p:cNvSpPr/>
          <p:nvPr/>
        </p:nvSpPr>
        <p:spPr>
          <a:xfrm>
            <a:off x="1016000" y="4191000"/>
            <a:ext cx="1079500" cy="1397000"/>
          </a:xfrm>
          <a:prstGeom prst="roundRect">
            <a:avLst>
              <a:gd name="adj" fmla="val 9411"/>
            </a:avLst>
          </a:prstGeom>
          <a:solidFill>
            <a:srgbClr val="F0FDFA">
              <a:alpha val="100000"/>
            </a:srgbClr>
          </a:solidFill>
          <a:ln w="12700" cap="flat" cmpd="sng">
            <a:solidFill>
              <a:srgbClr val="008080">
                <a:alpha val="20000"/>
              </a:srgbClr>
            </a:solid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6200" y="4445000"/>
            <a:ext cx="406400" cy="406400"/>
          </a:xfrm>
          <a:prstGeom prst="rect">
            <a:avLst/>
          </a:prstGeom>
        </p:spPr>
      </p:pic>
      <p:sp>
        <p:nvSpPr>
          <p:cNvPr id="9" name="AutoShape 9"/>
          <p:cNvSpPr/>
          <p:nvPr/>
        </p:nvSpPr>
        <p:spPr>
          <a:xfrm>
            <a:off x="1016000" y="5080000"/>
            <a:ext cx="10795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333333"/>
                </a:solidFill>
                <a:latin typeface="Noto Sans SC"/>
                <a:ea typeface="Noto Sans SC"/>
                <a:cs typeface="Noto Sans SC"/>
                <a:sym typeface="Noto Sans SC"/>
              </a:rPr>
              <a:t>定制化</a:t>
            </a:r>
            <a:endParaRPr lang="en-US" sz="1100"/>
          </a:p>
        </p:txBody>
      </p:sp>
      <p:sp>
        <p:nvSpPr>
          <p:cNvPr id="10" name="AutoShape 10"/>
          <p:cNvSpPr/>
          <p:nvPr/>
        </p:nvSpPr>
        <p:spPr>
          <a:xfrm>
            <a:off x="2260600" y="4191000"/>
            <a:ext cx="1079500" cy="1397000"/>
          </a:xfrm>
          <a:prstGeom prst="roundRect">
            <a:avLst>
              <a:gd name="adj" fmla="val 9411"/>
            </a:avLst>
          </a:prstGeom>
          <a:solidFill>
            <a:srgbClr val="F0FDFA">
              <a:alpha val="100000"/>
            </a:srgbClr>
          </a:solidFill>
          <a:ln w="12700" cap="flat" cmpd="sng">
            <a:solidFill>
              <a:srgbClr val="008080">
                <a:alpha val="20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90800" y="4445000"/>
            <a:ext cx="406400" cy="406400"/>
          </a:xfrm>
          <a:prstGeom prst="rect">
            <a:avLst/>
          </a:prstGeom>
        </p:spPr>
      </p:pic>
      <p:sp>
        <p:nvSpPr>
          <p:cNvPr id="12" name="AutoShape 12"/>
          <p:cNvSpPr/>
          <p:nvPr/>
        </p:nvSpPr>
        <p:spPr>
          <a:xfrm>
            <a:off x="2260600" y="5080000"/>
            <a:ext cx="10795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333333"/>
                </a:solidFill>
                <a:latin typeface="Noto Sans SC"/>
                <a:ea typeface="Noto Sans SC"/>
                <a:cs typeface="Noto Sans SC"/>
                <a:sym typeface="Noto Sans SC"/>
              </a:rPr>
              <a:t>高效</a:t>
            </a:r>
            <a:endParaRPr lang="en-US" sz="1100"/>
          </a:p>
        </p:txBody>
      </p:sp>
      <p:sp>
        <p:nvSpPr>
          <p:cNvPr id="13" name="AutoShape 13"/>
          <p:cNvSpPr/>
          <p:nvPr/>
        </p:nvSpPr>
        <p:spPr>
          <a:xfrm>
            <a:off x="3492500" y="4191000"/>
            <a:ext cx="1079500" cy="1397000"/>
          </a:xfrm>
          <a:prstGeom prst="roundRect">
            <a:avLst>
              <a:gd name="adj" fmla="val 9411"/>
            </a:avLst>
          </a:prstGeom>
          <a:solidFill>
            <a:srgbClr val="F0FDFA">
              <a:alpha val="100000"/>
            </a:srgbClr>
          </a:solidFill>
          <a:ln w="12700" cap="flat" cmpd="sng">
            <a:solidFill>
              <a:srgbClr val="008080">
                <a:alpha val="2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22700" y="4445000"/>
            <a:ext cx="406400" cy="406400"/>
          </a:xfrm>
          <a:prstGeom prst="rect">
            <a:avLst/>
          </a:prstGeom>
        </p:spPr>
      </p:pic>
      <p:sp>
        <p:nvSpPr>
          <p:cNvPr id="15" name="AutoShape 15"/>
          <p:cNvSpPr/>
          <p:nvPr/>
        </p:nvSpPr>
        <p:spPr>
          <a:xfrm>
            <a:off x="3492500" y="5080000"/>
            <a:ext cx="10795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333333"/>
                </a:solidFill>
                <a:latin typeface="Noto Sans SC"/>
                <a:ea typeface="Noto Sans SC"/>
                <a:cs typeface="Noto Sans SC"/>
                <a:sym typeface="Noto Sans SC"/>
              </a:rPr>
              <a:t>专业</a:t>
            </a:r>
            <a:endParaRPr lang="en-US" sz="1100"/>
          </a:p>
        </p:txBody>
      </p:sp>
      <p:sp>
        <p:nvSpPr>
          <p:cNvPr id="16" name="AutoShape 16"/>
          <p:cNvSpPr/>
          <p:nvPr/>
        </p:nvSpPr>
        <p:spPr>
          <a:xfrm>
            <a:off x="4724400" y="4191000"/>
            <a:ext cx="1079500" cy="1397000"/>
          </a:xfrm>
          <a:prstGeom prst="roundRect">
            <a:avLst>
              <a:gd name="adj" fmla="val 9411"/>
            </a:avLst>
          </a:prstGeom>
          <a:solidFill>
            <a:srgbClr val="F0FDFA">
              <a:alpha val="100000"/>
            </a:srgbClr>
          </a:solidFill>
          <a:ln w="12700" cap="flat" cmpd="sng">
            <a:solidFill>
              <a:srgbClr val="008080">
                <a:alpha val="20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54600" y="4445000"/>
            <a:ext cx="406400" cy="406400"/>
          </a:xfrm>
          <a:prstGeom prst="rect">
            <a:avLst/>
          </a:prstGeom>
        </p:spPr>
      </p:pic>
      <p:sp>
        <p:nvSpPr>
          <p:cNvPr id="18" name="AutoShape 18"/>
          <p:cNvSpPr/>
          <p:nvPr/>
        </p:nvSpPr>
        <p:spPr>
          <a:xfrm>
            <a:off x="4724400" y="5080000"/>
            <a:ext cx="10795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333333"/>
                </a:solidFill>
                <a:latin typeface="Noto Sans SC"/>
                <a:ea typeface="Noto Sans SC"/>
                <a:cs typeface="Noto Sans SC"/>
                <a:sym typeface="Noto Sans SC"/>
              </a:rPr>
              <a:t>信赖</a:t>
            </a:r>
            <a:endParaRPr lang="en-US" sz="1100"/>
          </a:p>
        </p:txBody>
      </p:sp>
      <p:sp>
        <p:nvSpPr>
          <p:cNvPr id="19" name="AutoShape 19"/>
          <p:cNvSpPr/>
          <p:nvPr/>
        </p:nvSpPr>
        <p:spPr>
          <a:xfrm>
            <a:off x="6223000" y="1778000"/>
            <a:ext cx="5207000" cy="4318000"/>
          </a:xfrm>
          <a:prstGeom prst="roundRect">
            <a:avLst>
              <a:gd name="adj" fmla="val 3529"/>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0" name="AutoShape 20"/>
          <p:cNvSpPr/>
          <p:nvPr/>
        </p:nvSpPr>
        <p:spPr>
          <a:xfrm>
            <a:off x="6477000" y="2032000"/>
            <a:ext cx="50800" cy="1016000"/>
          </a:xfrm>
          <a:prstGeom prst="roundRect">
            <a:avLst>
              <a:gd name="adj" fmla="val 0"/>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1" name="AutoShape 21"/>
          <p:cNvSpPr/>
          <p:nvPr/>
        </p:nvSpPr>
        <p:spPr>
          <a:xfrm>
            <a:off x="6731000" y="2032000"/>
            <a:ext cx="4445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333333"/>
                </a:solidFill>
                <a:latin typeface="Noto Sans SC"/>
                <a:ea typeface="Noto Sans SC"/>
                <a:cs typeface="Noto Sans SC"/>
                <a:sym typeface="Noto Sans SC"/>
              </a:rPr>
              <a:t>我们的使命</a:t>
            </a:r>
            <a:endParaRPr lang="en-US" sz="1100"/>
          </a:p>
          <a:p>
            <a:pPr indent="0" algn="l">
              <a:lnSpc>
                <a:spcPct val="125000"/>
              </a:lnSpc>
            </a:pPr>
            <a:r>
              <a:rPr lang="en-US" sz="1400" b="0" i="0" u="none" strike="noStrike">
                <a:solidFill>
                  <a:srgbClr val="555555"/>
                </a:solidFill>
                <a:latin typeface="Noto Sans SC"/>
                <a:ea typeface="Noto Sans SC"/>
                <a:cs typeface="Noto Sans SC"/>
                <a:sym typeface="Noto Sans SC"/>
              </a:rPr>
              <a:t>深耕语言教育，帮助每一位学员突破沟通障碍，自信地走向世界。</a:t>
            </a:r>
          </a:p>
        </p:txBody>
      </p:sp>
      <p:sp>
        <p:nvSpPr>
          <p:cNvPr id="22" name="AutoShape 22"/>
          <p:cNvSpPr/>
          <p:nvPr/>
        </p:nvSpPr>
        <p:spPr>
          <a:xfrm>
            <a:off x="6477000" y="3429000"/>
            <a:ext cx="4699000" cy="2413000"/>
          </a:xfrm>
          <a:prstGeom prst="roundRect">
            <a:avLst>
              <a:gd name="adj" fmla="val 4210"/>
            </a:avLst>
          </a:prstGeom>
          <a:solidFill>
            <a:srgbClr val="F8FAF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3" name="Picture 2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67500" y="3683000"/>
            <a:ext cx="355600" cy="355600"/>
          </a:xfrm>
          <a:prstGeom prst="rect">
            <a:avLst/>
          </a:prstGeom>
        </p:spPr>
      </p:pic>
      <p:sp>
        <p:nvSpPr>
          <p:cNvPr id="24" name="AutoShape 24"/>
          <p:cNvSpPr/>
          <p:nvPr/>
        </p:nvSpPr>
        <p:spPr>
          <a:xfrm>
            <a:off x="7175500" y="3683000"/>
            <a:ext cx="381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333333"/>
                </a:solidFill>
                <a:latin typeface="Noto Sans SC"/>
                <a:ea typeface="Noto Sans SC"/>
                <a:cs typeface="Noto Sans SC"/>
                <a:sym typeface="Noto Sans SC"/>
              </a:rPr>
              <a:t>稳健前行 · 发展历程</a:t>
            </a:r>
            <a:endParaRPr lang="en-US" sz="1100"/>
          </a:p>
        </p:txBody>
      </p:sp>
      <p:sp>
        <p:nvSpPr>
          <p:cNvPr id="25" name="AutoShape 25"/>
          <p:cNvSpPr/>
          <p:nvPr/>
        </p:nvSpPr>
        <p:spPr>
          <a:xfrm>
            <a:off x="6667500" y="4445000"/>
            <a:ext cx="4318000" cy="1270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300" b="0" i="0" u="none" strike="noStrike">
                <a:solidFill>
                  <a:srgbClr val="555555"/>
                </a:solidFill>
                <a:latin typeface="Noto Sans SC"/>
                <a:ea typeface="Noto Sans SC"/>
                <a:cs typeface="Noto Sans SC"/>
                <a:sym typeface="Noto Sans SC"/>
              </a:rPr>
              <a:t>从上海市中心的一间教室起步，至今已发展为拥有</a:t>
            </a:r>
            <a:r>
              <a:rPr lang="en-US" sz="1300" b="1" i="0" u="none" strike="noStrike">
                <a:solidFill>
                  <a:srgbClr val="008080"/>
                </a:solidFill>
                <a:latin typeface="Noto Sans SC"/>
                <a:ea typeface="Noto Sans SC"/>
                <a:cs typeface="Noto Sans SC"/>
                <a:sym typeface="Noto Sans SC"/>
              </a:rPr>
              <a:t>5大实体校区</a:t>
            </a:r>
            <a:r>
              <a:rPr lang="en-US" sz="1300" b="0" i="0" u="none" strike="noStrike">
                <a:solidFill>
                  <a:srgbClr val="555555"/>
                </a:solidFill>
                <a:latin typeface="Noto Sans SC"/>
                <a:ea typeface="Noto Sans SC"/>
                <a:cs typeface="Noto Sans SC"/>
                <a:sym typeface="Noto Sans SC"/>
              </a:rPr>
              <a:t>与</a:t>
            </a:r>
            <a:r>
              <a:rPr lang="en-US" sz="1300" b="1" i="0" u="none" strike="noStrike">
                <a:solidFill>
                  <a:srgbClr val="008080"/>
                </a:solidFill>
                <a:latin typeface="Noto Sans SC"/>
                <a:ea typeface="Noto Sans SC"/>
                <a:cs typeface="Noto Sans SC"/>
                <a:sym typeface="Noto Sans SC"/>
              </a:rPr>
              <a:t>独立网校</a:t>
            </a:r>
            <a:r>
              <a:rPr lang="en-US" sz="1300" b="0" i="0" u="none" strike="noStrike">
                <a:solidFill>
                  <a:srgbClr val="555555"/>
                </a:solidFill>
                <a:latin typeface="Noto Sans SC"/>
                <a:ea typeface="Noto Sans SC"/>
                <a:cs typeface="Noto Sans SC"/>
                <a:sym typeface="Noto Sans SC"/>
              </a:rPr>
              <a:t>的知名语言教育品牌。</a:t>
            </a:r>
            <a:endParaRPr lang="en-US" sz="1100"/>
          </a:p>
          <a:p>
            <a:pPr indent="0" algn="l">
              <a:lnSpc>
                <a:spcPct val="133333"/>
              </a:lnSpc>
            </a:pPr>
            <a:r>
              <a:rPr lang="en-US" sz="1300" b="0" i="0" u="none" strike="noStrike">
                <a:solidFill>
                  <a:srgbClr val="555555"/>
                </a:solidFill>
                <a:latin typeface="Noto Sans SC"/>
                <a:ea typeface="Noto Sans SC"/>
                <a:cs typeface="Noto Sans SC"/>
                <a:sym typeface="Noto Sans SC"/>
              </a:rPr>
              <a:t>不仅为个人提供服务，更成功走进</a:t>
            </a:r>
            <a:r>
              <a:rPr lang="en-US" sz="1300" b="1" i="0" u="none" strike="noStrike">
                <a:solidFill>
                  <a:srgbClr val="008080"/>
                </a:solidFill>
                <a:latin typeface="Noto Sans SC"/>
                <a:ea typeface="Noto Sans SC"/>
                <a:cs typeface="Noto Sans SC"/>
                <a:sym typeface="Noto Sans SC"/>
              </a:rPr>
              <a:t>丰田、商船三井</a:t>
            </a:r>
            <a:r>
              <a:rPr lang="en-US" sz="1300" b="0" i="0" u="none" strike="noStrike">
                <a:solidFill>
                  <a:srgbClr val="555555"/>
                </a:solidFill>
                <a:latin typeface="Noto Sans SC"/>
                <a:ea typeface="Noto Sans SC"/>
                <a:cs typeface="Noto Sans SC"/>
                <a:sym typeface="Noto Sans SC"/>
              </a:rPr>
              <a:t>等世界500强企业，为其员工提供语言培训，始终坚守“以学员为中心”的初心。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FFFFFF"/>
                </a:solidFill>
                <a:latin typeface="Noto Sans SC"/>
                <a:ea typeface="Noto Sans SC"/>
                <a:cs typeface="Noto Sans SC"/>
                <a:sym typeface="Noto Sans SC"/>
              </a:rPr>
              <a:t>打破时空限制，学习无处不在</a:t>
            </a:r>
            <a:endParaRPr lang="en-US" sz="1100" dirty="0"/>
          </a:p>
        </p:txBody>
      </p:sp>
      <p:sp>
        <p:nvSpPr>
          <p:cNvPr id="4" name="AutoShape 4"/>
          <p:cNvSpPr/>
          <p:nvPr/>
        </p:nvSpPr>
        <p:spPr>
          <a:xfrm>
            <a:off x="762000" y="1778000"/>
            <a:ext cx="3302000" cy="4572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srcRect t="14102" b="14102"/>
          <a:stretch>
            <a:fillRect/>
          </a:stretch>
        </p:blipFill>
        <p:spPr>
          <a:xfrm>
            <a:off x="762000" y="1778000"/>
            <a:ext cx="3302000" cy="1778000"/>
          </a:xfrm>
          <a:prstGeom prst="roundRect">
            <a:avLst>
              <a:gd name="adj" fmla="val 8571"/>
            </a:avLst>
          </a:prstGeom>
          <a:noFill/>
          <a:ln w="25400" cap="flat" cmpd="sng">
            <a:noFill/>
            <a:prstDash val="solid"/>
            <a:round/>
          </a:ln>
        </p:spPr>
      </p:pic>
      <p:sp>
        <p:nvSpPr>
          <p:cNvPr id="6" name="AutoShape 6"/>
          <p:cNvSpPr/>
          <p:nvPr/>
        </p:nvSpPr>
        <p:spPr>
          <a:xfrm>
            <a:off x="952500" y="3746500"/>
            <a:ext cx="2921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8080"/>
                </a:solidFill>
                <a:latin typeface="Noto Sans SC"/>
                <a:ea typeface="Noto Sans SC"/>
                <a:cs typeface="Noto Sans SC"/>
                <a:sym typeface="Noto Sans SC"/>
              </a:rPr>
              <a:t>线下实体校区 · 沉浸式体验</a:t>
            </a:r>
            <a:endParaRPr lang="en-US" sz="1100"/>
          </a:p>
        </p:txBody>
      </p:sp>
      <p:sp>
        <p:nvSpPr>
          <p:cNvPr id="7" name="AutoShape 7"/>
          <p:cNvSpPr/>
          <p:nvPr/>
        </p:nvSpPr>
        <p:spPr>
          <a:xfrm>
            <a:off x="952500" y="4445000"/>
            <a:ext cx="2921000" cy="17145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333333"/>
                </a:solidFill>
                <a:latin typeface="Noto Sans SC"/>
                <a:ea typeface="Noto Sans SC"/>
                <a:cs typeface="Noto Sans SC"/>
                <a:sym typeface="Noto Sans SC"/>
              </a:rPr>
              <a:t>📍 黄金地段：</a:t>
            </a:r>
            <a:r>
              <a:rPr lang="en-US" sz="1200" b="0" i="0" u="none" strike="noStrike">
                <a:solidFill>
                  <a:srgbClr val="555555"/>
                </a:solidFill>
                <a:latin typeface="Noto Sans SC"/>
                <a:ea typeface="Noto Sans SC"/>
                <a:cs typeface="Noto Sans SC"/>
                <a:sym typeface="Noto Sans SC"/>
              </a:rPr>
              <a:t>上海拥有</a:t>
            </a:r>
            <a:r>
              <a:rPr lang="en-US" sz="1200" b="1" i="0" u="none" strike="noStrike">
                <a:solidFill>
                  <a:srgbClr val="008080"/>
                </a:solidFill>
                <a:latin typeface="Noto Sans SC"/>
                <a:ea typeface="Noto Sans SC"/>
                <a:cs typeface="Noto Sans SC"/>
                <a:sym typeface="Noto Sans SC"/>
              </a:rPr>
              <a:t>5大校区</a:t>
            </a:r>
            <a:r>
              <a:rPr lang="en-US" sz="1200" b="0" i="0" u="none" strike="noStrike">
                <a:solidFill>
                  <a:srgbClr val="555555"/>
                </a:solidFill>
                <a:latin typeface="Noto Sans SC"/>
                <a:ea typeface="Noto Sans SC"/>
                <a:cs typeface="Noto Sans SC"/>
                <a:sym typeface="Noto Sans SC"/>
              </a:rPr>
              <a:t>，覆盖静安寺、徐家汇等核心商圈。</a:t>
            </a:r>
            <a:endParaRPr lang="en-US" sz="1100"/>
          </a:p>
          <a:p>
            <a:pPr indent="0" algn="l">
              <a:lnSpc>
                <a:spcPct val="116666"/>
              </a:lnSpc>
            </a:pPr>
            <a:r>
              <a:rPr lang="en-US" sz="1200" b="1" i="0" u="none" strike="noStrike">
                <a:solidFill>
                  <a:srgbClr val="333333"/>
                </a:solidFill>
                <a:latin typeface="Noto Sans SC"/>
                <a:ea typeface="Noto Sans SC"/>
                <a:cs typeface="Noto Sans SC"/>
                <a:sym typeface="Noto Sans SC"/>
              </a:rPr>
              <a:t>🚇 交通便捷：</a:t>
            </a:r>
            <a:r>
              <a:rPr lang="en-US" sz="1200" b="0" i="0" u="none" strike="noStrike">
                <a:solidFill>
                  <a:srgbClr val="555555"/>
                </a:solidFill>
                <a:latin typeface="Noto Sans SC"/>
                <a:ea typeface="Noto Sans SC"/>
                <a:cs typeface="Noto Sans SC"/>
                <a:sym typeface="Noto Sans SC"/>
              </a:rPr>
              <a:t>全校区均步行仅</a:t>
            </a:r>
            <a:r>
              <a:rPr lang="en-US" sz="1200" b="1" i="0" u="none" strike="noStrike">
                <a:solidFill>
                  <a:srgbClr val="008080"/>
                </a:solidFill>
                <a:latin typeface="Noto Sans SC"/>
                <a:ea typeface="Noto Sans SC"/>
                <a:cs typeface="Noto Sans SC"/>
                <a:sym typeface="Noto Sans SC"/>
              </a:rPr>
              <a:t>2-5分钟</a:t>
            </a:r>
            <a:r>
              <a:rPr lang="en-US" sz="1200" b="0" i="0" u="none" strike="noStrike">
                <a:solidFill>
                  <a:srgbClr val="555555"/>
                </a:solidFill>
                <a:latin typeface="Noto Sans SC"/>
                <a:ea typeface="Noto Sans SC"/>
                <a:cs typeface="Noto Sans SC"/>
                <a:sym typeface="Noto Sans SC"/>
              </a:rPr>
              <a:t>即达地铁站。</a:t>
            </a:r>
          </a:p>
          <a:p>
            <a:pPr indent="0" algn="l">
              <a:lnSpc>
                <a:spcPct val="116666"/>
              </a:lnSpc>
            </a:pPr>
            <a:r>
              <a:rPr lang="en-US" sz="1200" b="1" i="0" u="none" strike="noStrike">
                <a:solidFill>
                  <a:srgbClr val="333333"/>
                </a:solidFill>
                <a:latin typeface="Noto Sans SC"/>
                <a:ea typeface="Noto Sans SC"/>
                <a:cs typeface="Noto Sans SC"/>
                <a:sym typeface="Noto Sans SC"/>
              </a:rPr>
              <a:t>🏫 沉浸环境：</a:t>
            </a:r>
            <a:r>
              <a:rPr lang="en-US" sz="1200" b="0" i="0" u="none" strike="noStrike">
                <a:solidFill>
                  <a:srgbClr val="555555"/>
                </a:solidFill>
                <a:latin typeface="Noto Sans SC"/>
                <a:ea typeface="Noto Sans SC"/>
                <a:cs typeface="Noto Sans SC"/>
                <a:sym typeface="Noto Sans SC"/>
              </a:rPr>
              <a:t>教室明亮整洁，营造浓厚的沉浸式学习氛围。</a:t>
            </a:r>
          </a:p>
        </p:txBody>
      </p:sp>
      <p:sp>
        <p:nvSpPr>
          <p:cNvPr id="8" name="AutoShape 8"/>
          <p:cNvSpPr/>
          <p:nvPr/>
        </p:nvSpPr>
        <p:spPr>
          <a:xfrm>
            <a:off x="4445000" y="1778000"/>
            <a:ext cx="3302000" cy="4572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5"/>
          <a:srcRect t="9635" b="9635"/>
          <a:stretch>
            <a:fillRect/>
          </a:stretch>
        </p:blipFill>
        <p:spPr>
          <a:xfrm>
            <a:off x="4445000" y="1778000"/>
            <a:ext cx="3302000" cy="1778000"/>
          </a:xfrm>
          <a:prstGeom prst="roundRect">
            <a:avLst>
              <a:gd name="adj" fmla="val 8571"/>
            </a:avLst>
          </a:prstGeom>
          <a:noFill/>
          <a:ln w="25400" cap="flat" cmpd="sng">
            <a:noFill/>
            <a:prstDash val="solid"/>
            <a:round/>
          </a:ln>
        </p:spPr>
      </p:pic>
      <p:sp>
        <p:nvSpPr>
          <p:cNvPr id="10" name="AutoShape 10"/>
          <p:cNvSpPr/>
          <p:nvPr/>
        </p:nvSpPr>
        <p:spPr>
          <a:xfrm>
            <a:off x="4635500" y="3746500"/>
            <a:ext cx="2921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8080"/>
                </a:solidFill>
                <a:latin typeface="Noto Sans SC"/>
                <a:ea typeface="Noto Sans SC"/>
                <a:cs typeface="Noto Sans SC"/>
                <a:sym typeface="Noto Sans SC"/>
              </a:rPr>
              <a:t>线上网课 · 连接全球</a:t>
            </a:r>
            <a:endParaRPr lang="en-US" sz="1100"/>
          </a:p>
        </p:txBody>
      </p:sp>
      <p:sp>
        <p:nvSpPr>
          <p:cNvPr id="11" name="AutoShape 11"/>
          <p:cNvSpPr/>
          <p:nvPr/>
        </p:nvSpPr>
        <p:spPr>
          <a:xfrm>
            <a:off x="4635500" y="4445000"/>
            <a:ext cx="2921000" cy="17145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333333"/>
                </a:solidFill>
                <a:latin typeface="Noto Sans SC"/>
                <a:ea typeface="Noto Sans SC"/>
                <a:cs typeface="Noto Sans SC"/>
                <a:sym typeface="Noto Sans SC"/>
              </a:rPr>
              <a:t>🌍 广泛覆盖：</a:t>
            </a:r>
            <a:r>
              <a:rPr lang="en-US" sz="1200" b="0" i="0" u="none" strike="noStrike">
                <a:solidFill>
                  <a:srgbClr val="555555"/>
                </a:solidFill>
                <a:latin typeface="Noto Sans SC"/>
                <a:ea typeface="Noto Sans SC"/>
                <a:cs typeface="Noto Sans SC"/>
                <a:sym typeface="Noto Sans SC"/>
              </a:rPr>
              <a:t>面向中国全境及日本、欧美等海外学员开放。</a:t>
            </a:r>
            <a:endParaRPr lang="en-US" sz="1100"/>
          </a:p>
          <a:p>
            <a:pPr indent="0" algn="l">
              <a:lnSpc>
                <a:spcPct val="116666"/>
              </a:lnSpc>
            </a:pPr>
            <a:r>
              <a:rPr lang="en-US" sz="1200" b="1" i="0" u="none" strike="noStrike">
                <a:solidFill>
                  <a:srgbClr val="333333"/>
                </a:solidFill>
                <a:latin typeface="Noto Sans SC"/>
                <a:ea typeface="Noto Sans SC"/>
                <a:cs typeface="Noto Sans SC"/>
                <a:sym typeface="Noto Sans SC"/>
              </a:rPr>
              <a:t>💻 真人互动：</a:t>
            </a:r>
            <a:r>
              <a:rPr lang="en-US" sz="1200" b="0" i="0" u="none" strike="noStrike">
                <a:solidFill>
                  <a:srgbClr val="555555"/>
                </a:solidFill>
                <a:latin typeface="Noto Sans SC"/>
                <a:ea typeface="Noto Sans SC"/>
                <a:cs typeface="Noto Sans SC"/>
                <a:sym typeface="Noto Sans SC"/>
              </a:rPr>
              <a:t>高清直播平台支持一对一实时互动，如临现场。</a:t>
            </a:r>
          </a:p>
          <a:p>
            <a:pPr indent="0" algn="l">
              <a:lnSpc>
                <a:spcPct val="116666"/>
              </a:lnSpc>
            </a:pPr>
            <a:r>
              <a:rPr lang="en-US" sz="1200" b="1" i="0" u="none" strike="noStrike">
                <a:solidFill>
                  <a:srgbClr val="333333"/>
                </a:solidFill>
                <a:latin typeface="Noto Sans SC"/>
                <a:ea typeface="Noto Sans SC"/>
                <a:cs typeface="Noto Sans SC"/>
                <a:sym typeface="Noto Sans SC"/>
              </a:rPr>
              <a:t>📼 高效巩固：</a:t>
            </a:r>
            <a:r>
              <a:rPr lang="en-US" sz="1200" b="0" i="0" u="none" strike="noStrike">
                <a:solidFill>
                  <a:srgbClr val="555555"/>
                </a:solidFill>
                <a:latin typeface="Noto Sans SC"/>
                <a:ea typeface="Noto Sans SC"/>
                <a:cs typeface="Noto Sans SC"/>
                <a:sym typeface="Noto Sans SC"/>
              </a:rPr>
              <a:t>课程支持</a:t>
            </a:r>
            <a:r>
              <a:rPr lang="en-US" sz="1200" b="1" i="0" u="none" strike="noStrike">
                <a:solidFill>
                  <a:srgbClr val="008080"/>
                </a:solidFill>
                <a:latin typeface="Noto Sans SC"/>
                <a:ea typeface="Noto Sans SC"/>
                <a:cs typeface="Noto Sans SC"/>
                <a:sym typeface="Noto Sans SC"/>
              </a:rPr>
              <a:t>无限次回放复习</a:t>
            </a:r>
            <a:r>
              <a:rPr lang="en-US" sz="1200" b="0" i="0" u="none" strike="noStrike">
                <a:solidFill>
                  <a:srgbClr val="555555"/>
                </a:solidFill>
                <a:latin typeface="Noto Sans SC"/>
                <a:ea typeface="Noto Sans SC"/>
                <a:cs typeface="Noto Sans SC"/>
                <a:sym typeface="Noto Sans SC"/>
              </a:rPr>
              <a:t>，附赠电子笔记。</a:t>
            </a:r>
          </a:p>
        </p:txBody>
      </p:sp>
      <p:sp>
        <p:nvSpPr>
          <p:cNvPr id="12" name="AutoShape 12"/>
          <p:cNvSpPr/>
          <p:nvPr/>
        </p:nvSpPr>
        <p:spPr>
          <a:xfrm>
            <a:off x="8128000" y="1778000"/>
            <a:ext cx="3302000" cy="4572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8128000" y="1778000"/>
            <a:ext cx="3302000" cy="1778000"/>
          </a:xfrm>
          <a:prstGeom prst="roundRect">
            <a:avLst>
              <a:gd name="adj" fmla="val 8571"/>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71000" y="2159000"/>
            <a:ext cx="1016000" cy="1016000"/>
          </a:xfrm>
          <a:prstGeom prst="rect">
            <a:avLst/>
          </a:prstGeom>
        </p:spPr>
      </p:pic>
      <p:sp>
        <p:nvSpPr>
          <p:cNvPr id="15" name="AutoShape 15"/>
          <p:cNvSpPr/>
          <p:nvPr/>
        </p:nvSpPr>
        <p:spPr>
          <a:xfrm>
            <a:off x="8318500" y="3746500"/>
            <a:ext cx="2921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8080"/>
                </a:solidFill>
                <a:latin typeface="Noto Sans SC"/>
                <a:ea typeface="Noto Sans SC"/>
                <a:cs typeface="Noto Sans SC"/>
                <a:sym typeface="Noto Sans SC"/>
              </a:rPr>
              <a:t>企业派遣 · 专属上门服务</a:t>
            </a:r>
            <a:endParaRPr lang="en-US" sz="1100"/>
          </a:p>
        </p:txBody>
      </p:sp>
      <p:sp>
        <p:nvSpPr>
          <p:cNvPr id="16" name="AutoShape 16"/>
          <p:cNvSpPr/>
          <p:nvPr/>
        </p:nvSpPr>
        <p:spPr>
          <a:xfrm>
            <a:off x="8318500" y="4445000"/>
            <a:ext cx="2921000" cy="171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333333"/>
                </a:solidFill>
                <a:latin typeface="Noto Sans SC"/>
                <a:ea typeface="Noto Sans SC"/>
                <a:cs typeface="Noto Sans SC"/>
                <a:sym typeface="Noto Sans SC"/>
              </a:rPr>
              <a:t>🚗 灵活上门：</a:t>
            </a:r>
            <a:r>
              <a:rPr lang="en-US" sz="1200" b="0" i="0" u="none" strike="noStrike">
                <a:solidFill>
                  <a:srgbClr val="555555"/>
                </a:solidFill>
                <a:latin typeface="Noto Sans SC"/>
                <a:ea typeface="Noto Sans SC"/>
                <a:cs typeface="Noto Sans SC"/>
                <a:sym typeface="Noto Sans SC"/>
              </a:rPr>
              <a:t>可灵活派遣持证资深讲师至企业或学员家中授课。</a:t>
            </a:r>
            <a:endParaRPr lang="en-US" sz="1100"/>
          </a:p>
          <a:p>
            <a:pPr indent="0" algn="l">
              <a:lnSpc>
                <a:spcPct val="125000"/>
              </a:lnSpc>
            </a:pPr>
            <a:r>
              <a:rPr lang="en-US" sz="1200" b="1" i="0" u="none" strike="noStrike">
                <a:solidFill>
                  <a:srgbClr val="333333"/>
                </a:solidFill>
                <a:latin typeface="Noto Sans SC"/>
                <a:ea typeface="Noto Sans SC"/>
                <a:cs typeface="Noto Sans SC"/>
                <a:sym typeface="Noto Sans SC"/>
              </a:rPr>
              <a:t>🎯 内容定制：</a:t>
            </a:r>
            <a:r>
              <a:rPr lang="en-US" sz="1200" b="0" i="0" u="none" strike="noStrike">
                <a:solidFill>
                  <a:srgbClr val="555555"/>
                </a:solidFill>
                <a:latin typeface="Noto Sans SC"/>
                <a:ea typeface="Noto Sans SC"/>
                <a:cs typeface="Noto Sans SC"/>
                <a:sym typeface="Noto Sans SC"/>
              </a:rPr>
              <a:t>为企业提供商务口语、托业、BJT等定制化内训，精准匹配需求。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333333"/>
                </a:solidFill>
                <a:latin typeface="Noto Sans SC"/>
                <a:ea typeface="Noto Sans SC"/>
                <a:cs typeface="Noto Sans SC"/>
                <a:sym typeface="Noto Sans SC"/>
              </a:rPr>
              <a:t>一站式满足您的多语种学习需求</a:t>
            </a:r>
            <a:endParaRPr lang="en-US" sz="1100" dirty="0"/>
          </a:p>
        </p:txBody>
      </p:sp>
      <p:sp>
        <p:nvSpPr>
          <p:cNvPr id="4" name="AutoShape 4"/>
          <p:cNvSpPr/>
          <p:nvPr/>
        </p:nvSpPr>
        <p:spPr>
          <a:xfrm>
            <a:off x="762000" y="1905000"/>
            <a:ext cx="3302000" cy="4191000"/>
          </a:xfrm>
          <a:prstGeom prst="roundRect">
            <a:avLst>
              <a:gd name="adj" fmla="val 4615"/>
            </a:avLst>
          </a:prstGeom>
          <a:solidFill>
            <a:srgbClr val="FFFFFF">
              <a:alpha val="95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1905000"/>
            <a:ext cx="3302000" cy="889000"/>
          </a:xfrm>
          <a:prstGeom prst="roundRect">
            <a:avLst>
              <a:gd name="adj" fmla="val 17142"/>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108200"/>
            <a:ext cx="482600" cy="482600"/>
          </a:xfrm>
          <a:prstGeom prst="rect">
            <a:avLst/>
          </a:prstGeom>
        </p:spPr>
      </p:pic>
      <p:sp>
        <p:nvSpPr>
          <p:cNvPr id="7" name="AutoShape 7"/>
          <p:cNvSpPr/>
          <p:nvPr/>
        </p:nvSpPr>
        <p:spPr>
          <a:xfrm>
            <a:off x="1651000" y="20828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FFFFFF"/>
                </a:solidFill>
                <a:latin typeface="Noto Sans SC"/>
                <a:ea typeface="Noto Sans SC"/>
                <a:cs typeface="Noto Sans SC"/>
                <a:sym typeface="Noto Sans SC"/>
              </a:rPr>
              <a:t>英语类课程</a:t>
            </a:r>
            <a:endParaRPr lang="en-US" sz="1100"/>
          </a:p>
        </p:txBody>
      </p:sp>
      <p:sp>
        <p:nvSpPr>
          <p:cNvPr id="8" name="AutoShape 8"/>
          <p:cNvSpPr/>
          <p:nvPr/>
        </p:nvSpPr>
        <p:spPr>
          <a:xfrm>
            <a:off x="952500" y="3048000"/>
            <a:ext cx="2921000" cy="2794000"/>
          </a:xfrm>
          <a:prstGeom prst="rect">
            <a:avLst/>
          </a:prstGeom>
          <a:noFill/>
          <a:ln w="12700" cap="flat" cmpd="sng">
            <a:noFill/>
            <a:prstDash val="solid"/>
            <a:round/>
          </a:ln>
        </p:spPr>
        <p:txBody>
          <a:bodyPr vert="horz" wrap="square" lIns="0" tIns="0" rIns="0" bIns="0" rtlCol="0" anchor="ctr" anchorCtr="0"/>
          <a:lstStyle/>
          <a:p>
            <a:pPr indent="0" algn="l">
              <a:lnSpc>
                <a:spcPct val="116666"/>
              </a:lnSpc>
              <a:spcBef>
                <a:spcPts val="800"/>
              </a:spcBef>
              <a:defRPr/>
            </a:pPr>
            <a:r>
              <a:rPr lang="en-US" sz="1600" b="1" i="0" u="none" strike="noStrike">
                <a:solidFill>
                  <a:srgbClr val="008080"/>
                </a:solidFill>
                <a:latin typeface="Noto Sans SC"/>
                <a:ea typeface="Noto Sans SC"/>
                <a:cs typeface="Noto Sans SC"/>
                <a:sym typeface="Noto Sans SC"/>
              </a:rPr>
              <a:t>✦ 实用口语</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零基础 / 成人 / 商务口语、面试口语、酒店 / 旅游英语。</a:t>
            </a:r>
            <a:endParaRPr lang="en-US" sz="1100"/>
          </a:p>
          <a:p>
            <a:pPr indent="0" algn="l">
              <a:lnSpc>
                <a:spcPct val="116666"/>
              </a:lnSpc>
              <a:spcBef>
                <a:spcPts val="1800"/>
              </a:spcBef>
            </a:pPr>
            <a:r>
              <a:rPr lang="en-US" sz="1600" b="1" i="0" u="none" strike="noStrike">
                <a:solidFill>
                  <a:srgbClr val="008080"/>
                </a:solidFill>
                <a:latin typeface="Noto Sans SC"/>
                <a:ea typeface="Noto Sans SC"/>
                <a:cs typeface="Noto Sans SC"/>
                <a:sym typeface="Noto Sans SC"/>
              </a:rPr>
              <a:t>✦ 国际考试</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托业（TOEIC）、雅思（IELTS）、托福（TOEFL）等热门国际语言能力考试。</a:t>
            </a:r>
          </a:p>
        </p:txBody>
      </p:sp>
      <p:sp>
        <p:nvSpPr>
          <p:cNvPr id="9" name="AutoShape 9"/>
          <p:cNvSpPr/>
          <p:nvPr/>
        </p:nvSpPr>
        <p:spPr>
          <a:xfrm>
            <a:off x="4445000" y="1905000"/>
            <a:ext cx="3302000" cy="4191000"/>
          </a:xfrm>
          <a:prstGeom prst="roundRect">
            <a:avLst>
              <a:gd name="adj" fmla="val 4615"/>
            </a:avLst>
          </a:prstGeom>
          <a:solidFill>
            <a:srgbClr val="FFFFFF">
              <a:alpha val="95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4445000" y="1905000"/>
            <a:ext cx="3302000" cy="889000"/>
          </a:xfrm>
          <a:prstGeom prst="roundRect">
            <a:avLst>
              <a:gd name="adj" fmla="val 17142"/>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2108200"/>
            <a:ext cx="482600" cy="482600"/>
          </a:xfrm>
          <a:prstGeom prst="rect">
            <a:avLst/>
          </a:prstGeom>
        </p:spPr>
      </p:pic>
      <p:sp>
        <p:nvSpPr>
          <p:cNvPr id="12" name="AutoShape 12"/>
          <p:cNvSpPr/>
          <p:nvPr/>
        </p:nvSpPr>
        <p:spPr>
          <a:xfrm>
            <a:off x="5334000" y="20828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FFFFFF"/>
                </a:solidFill>
                <a:latin typeface="Noto Sans SC"/>
                <a:ea typeface="Noto Sans SC"/>
                <a:cs typeface="Noto Sans SC"/>
                <a:sym typeface="Noto Sans SC"/>
              </a:rPr>
              <a:t>日语类课程</a:t>
            </a:r>
            <a:endParaRPr lang="en-US" sz="1100"/>
          </a:p>
        </p:txBody>
      </p:sp>
      <p:sp>
        <p:nvSpPr>
          <p:cNvPr id="13" name="AutoShape 13"/>
          <p:cNvSpPr/>
          <p:nvPr/>
        </p:nvSpPr>
        <p:spPr>
          <a:xfrm>
            <a:off x="4635500" y="3048000"/>
            <a:ext cx="2921000" cy="2794000"/>
          </a:xfrm>
          <a:prstGeom prst="rect">
            <a:avLst/>
          </a:prstGeom>
          <a:noFill/>
          <a:ln w="12700" cap="flat" cmpd="sng">
            <a:noFill/>
            <a:prstDash val="solid"/>
            <a:round/>
          </a:ln>
        </p:spPr>
        <p:txBody>
          <a:bodyPr vert="horz" wrap="square" lIns="0" tIns="0" rIns="0" bIns="0" rtlCol="0" anchor="ctr" anchorCtr="0"/>
          <a:lstStyle/>
          <a:p>
            <a:pPr indent="0" algn="l">
              <a:lnSpc>
                <a:spcPct val="116666"/>
              </a:lnSpc>
              <a:spcBef>
                <a:spcPts val="800"/>
              </a:spcBef>
              <a:defRPr/>
            </a:pPr>
            <a:r>
              <a:rPr lang="en-US" sz="1600" b="1" i="0" u="none" strike="noStrike">
                <a:solidFill>
                  <a:srgbClr val="008080"/>
                </a:solidFill>
                <a:latin typeface="Noto Sans SC"/>
                <a:ea typeface="Noto Sans SC"/>
                <a:cs typeface="Noto Sans SC"/>
                <a:sym typeface="Noto Sans SC"/>
              </a:rPr>
              <a:t>✦ 实用日语</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日常会话 / 商务日语、留学日语、日企文化与敬语专项实训。</a:t>
            </a:r>
            <a:endParaRPr lang="en-US" sz="1100"/>
          </a:p>
          <a:p>
            <a:pPr indent="0" algn="l">
              <a:lnSpc>
                <a:spcPct val="116666"/>
              </a:lnSpc>
              <a:spcBef>
                <a:spcPts val="1800"/>
              </a:spcBef>
            </a:pPr>
            <a:r>
              <a:rPr lang="en-US" sz="1600" b="1" i="0" u="none" strike="noStrike">
                <a:solidFill>
                  <a:srgbClr val="008080"/>
                </a:solidFill>
                <a:latin typeface="Noto Sans SC"/>
                <a:ea typeface="Noto Sans SC"/>
                <a:cs typeface="Noto Sans SC"/>
                <a:sym typeface="Noto Sans SC"/>
              </a:rPr>
              <a:t>✦ 国际考试</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日本语能力测试 (JLPT N5-N1全级别)、BJT商务日语能力考试辅导。</a:t>
            </a:r>
          </a:p>
        </p:txBody>
      </p:sp>
      <p:sp>
        <p:nvSpPr>
          <p:cNvPr id="14" name="AutoShape 14"/>
          <p:cNvSpPr/>
          <p:nvPr/>
        </p:nvSpPr>
        <p:spPr>
          <a:xfrm>
            <a:off x="8128000" y="1905000"/>
            <a:ext cx="3302000" cy="4191000"/>
          </a:xfrm>
          <a:prstGeom prst="roundRect">
            <a:avLst>
              <a:gd name="adj" fmla="val 4615"/>
            </a:avLst>
          </a:prstGeom>
          <a:solidFill>
            <a:srgbClr val="FFFFFF">
              <a:alpha val="95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8128000" y="1905000"/>
            <a:ext cx="3302000" cy="889000"/>
          </a:xfrm>
          <a:prstGeom prst="roundRect">
            <a:avLst>
              <a:gd name="adj" fmla="val 17142"/>
            </a:avLst>
          </a:prstGeom>
          <a:solidFill>
            <a:srgbClr val="00808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0" y="2108200"/>
            <a:ext cx="482600" cy="482600"/>
          </a:xfrm>
          <a:prstGeom prst="rect">
            <a:avLst/>
          </a:prstGeom>
        </p:spPr>
      </p:pic>
      <p:sp>
        <p:nvSpPr>
          <p:cNvPr id="17" name="AutoShape 17"/>
          <p:cNvSpPr/>
          <p:nvPr/>
        </p:nvSpPr>
        <p:spPr>
          <a:xfrm>
            <a:off x="9017000" y="20828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FFFFFF"/>
                </a:solidFill>
                <a:latin typeface="Noto Sans SC"/>
                <a:ea typeface="Noto Sans SC"/>
                <a:cs typeface="Noto Sans SC"/>
                <a:sym typeface="Noto Sans SC"/>
              </a:rPr>
              <a:t>中文 (对外汉语)</a:t>
            </a:r>
            <a:endParaRPr lang="en-US" sz="1100"/>
          </a:p>
        </p:txBody>
      </p:sp>
      <p:sp>
        <p:nvSpPr>
          <p:cNvPr id="18" name="AutoShape 18"/>
          <p:cNvSpPr/>
          <p:nvPr/>
        </p:nvSpPr>
        <p:spPr>
          <a:xfrm>
            <a:off x="8318500" y="3048000"/>
            <a:ext cx="2921000" cy="2794000"/>
          </a:xfrm>
          <a:prstGeom prst="rect">
            <a:avLst/>
          </a:prstGeom>
          <a:noFill/>
          <a:ln w="12700" cap="flat" cmpd="sng">
            <a:noFill/>
            <a:prstDash val="solid"/>
            <a:round/>
          </a:ln>
        </p:spPr>
        <p:txBody>
          <a:bodyPr vert="horz" wrap="square" lIns="0" tIns="0" rIns="0" bIns="0" rtlCol="0" anchor="ctr" anchorCtr="0"/>
          <a:lstStyle/>
          <a:p>
            <a:pPr indent="0" algn="l">
              <a:lnSpc>
                <a:spcPct val="116666"/>
              </a:lnSpc>
              <a:spcBef>
                <a:spcPts val="800"/>
              </a:spcBef>
              <a:defRPr/>
            </a:pPr>
            <a:r>
              <a:rPr lang="en-US" sz="1600" b="1" i="0" u="none" strike="noStrike">
                <a:solidFill>
                  <a:srgbClr val="008080"/>
                </a:solidFill>
                <a:latin typeface="Noto Sans SC"/>
                <a:ea typeface="Noto Sans SC"/>
                <a:cs typeface="Noto Sans SC"/>
                <a:sym typeface="Noto Sans SC"/>
              </a:rPr>
              <a:t>✦ 实用汉语</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沉浸式生活汉语、商务职场汉语、入境游旅行汉语速成班。</a:t>
            </a:r>
            <a:endParaRPr lang="en-US" sz="1100"/>
          </a:p>
          <a:p>
            <a:pPr indent="0" algn="l">
              <a:lnSpc>
                <a:spcPct val="116666"/>
              </a:lnSpc>
              <a:spcBef>
                <a:spcPts val="1800"/>
              </a:spcBef>
            </a:pPr>
            <a:r>
              <a:rPr lang="en-US" sz="1600" b="1" i="0" u="none" strike="noStrike">
                <a:solidFill>
                  <a:srgbClr val="008080"/>
                </a:solidFill>
                <a:latin typeface="Noto Sans SC"/>
                <a:ea typeface="Noto Sans SC"/>
                <a:cs typeface="Noto Sans SC"/>
                <a:sym typeface="Noto Sans SC"/>
              </a:rPr>
              <a:t>✦ 国际考试</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25252"/>
                </a:solidFill>
                <a:latin typeface="Noto Sans SC"/>
                <a:ea typeface="Noto Sans SC"/>
                <a:cs typeface="Noto Sans SC"/>
                <a:sym typeface="Noto Sans SC"/>
              </a:rPr>
              <a:t>汉语水平考试 (HSK/HSKK 各级别)、汉字读写与标准发音专项训练。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我们专注服务四类核心人群</a:t>
            </a:r>
            <a:endParaRPr lang="en-US" sz="1100"/>
          </a:p>
        </p:txBody>
      </p:sp>
      <p:sp>
        <p:nvSpPr>
          <p:cNvPr id="4" name="AutoShape 4"/>
          <p:cNvSpPr/>
          <p:nvPr/>
        </p:nvSpPr>
        <p:spPr>
          <a:xfrm>
            <a:off x="762000" y="1778000"/>
            <a:ext cx="2603500" cy="4318000"/>
          </a:xfrm>
          <a:prstGeom prst="roundRect">
            <a:avLst>
              <a:gd name="adj" fmla="val 58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srcRect t="2439" b="2439"/>
          <a:stretch>
            <a:fillRect/>
          </a:stretch>
        </p:blipFill>
        <p:spPr>
          <a:xfrm>
            <a:off x="762000" y="1778000"/>
            <a:ext cx="2603500" cy="1651000"/>
          </a:xfrm>
          <a:prstGeom prst="roundRect">
            <a:avLst>
              <a:gd name="adj" fmla="val 9230"/>
            </a:avLst>
          </a:prstGeom>
          <a:noFill/>
          <a:ln w="25400" cap="flat" cmpd="sng">
            <a:noFill/>
            <a:prstDash val="solid"/>
            <a:round/>
          </a:ln>
        </p:spPr>
      </p:pic>
      <p:sp>
        <p:nvSpPr>
          <p:cNvPr id="6" name="AutoShape 6"/>
          <p:cNvSpPr/>
          <p:nvPr/>
        </p:nvSpPr>
        <p:spPr>
          <a:xfrm>
            <a:off x="889000" y="3556000"/>
            <a:ext cx="23495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008080"/>
                </a:solidFill>
                <a:latin typeface="Noto Sans SC"/>
                <a:ea typeface="Noto Sans SC"/>
                <a:cs typeface="Noto Sans SC"/>
                <a:sym typeface="Noto Sans SC"/>
              </a:rPr>
              <a:t>在职成年人</a:t>
            </a:r>
            <a:r>
              <a:rPr lang="en-US" sz="1800" b="1" i="0" u="none" strike="noStrike" dirty="0">
                <a:solidFill>
                  <a:srgbClr val="008080"/>
                </a:solidFill>
                <a:latin typeface="Noto Sans SC"/>
                <a:ea typeface="Noto Sans SC"/>
                <a:cs typeface="Noto Sans SC"/>
                <a:sym typeface="Noto Sans SC"/>
              </a:rPr>
              <a:t> (20-</a:t>
            </a:r>
            <a:r>
              <a:rPr lang="en-US" sz="1800" b="1" dirty="0" err="1">
                <a:solidFill>
                  <a:srgbClr val="008080"/>
                </a:solidFill>
                <a:latin typeface="Noto Sans SC"/>
                <a:ea typeface="Noto Sans SC"/>
                <a:cs typeface="Noto Sans SC"/>
                <a:sym typeface="Noto Sans SC"/>
              </a:rPr>
              <a:t>6</a:t>
            </a:r>
            <a:r>
              <a:rPr lang="en-US" sz="1800" b="1" i="0" u="none" strike="noStrike" dirty="0" err="1">
                <a:solidFill>
                  <a:srgbClr val="008080"/>
                </a:solidFill>
                <a:latin typeface="Noto Sans SC"/>
                <a:ea typeface="Noto Sans SC"/>
                <a:cs typeface="Noto Sans SC"/>
                <a:sym typeface="Noto Sans SC"/>
              </a:rPr>
              <a:t>5岁</a:t>
            </a:r>
            <a:r>
              <a:rPr lang="en-US" sz="1800" b="1" i="0" u="none" strike="noStrike" dirty="0">
                <a:solidFill>
                  <a:srgbClr val="008080"/>
                </a:solidFill>
                <a:latin typeface="Noto Sans SC"/>
                <a:ea typeface="Noto Sans SC"/>
                <a:cs typeface="Noto Sans SC"/>
                <a:sym typeface="Noto Sans SC"/>
              </a:rPr>
              <a:t>)</a:t>
            </a:r>
            <a:endParaRPr lang="en-US" sz="1100" dirty="0"/>
          </a:p>
        </p:txBody>
      </p:sp>
      <p:sp>
        <p:nvSpPr>
          <p:cNvPr id="7" name="AutoShape 7"/>
          <p:cNvSpPr/>
          <p:nvPr/>
        </p:nvSpPr>
        <p:spPr>
          <a:xfrm>
            <a:off x="889000" y="4318000"/>
            <a:ext cx="2349500" cy="1651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555555"/>
                </a:solidFill>
                <a:latin typeface="Noto Sans SC"/>
                <a:ea typeface="Noto Sans SC"/>
                <a:cs typeface="Noto Sans SC"/>
                <a:sym typeface="Noto Sans SC"/>
              </a:rPr>
              <a:t>需求：</a:t>
            </a:r>
            <a:r>
              <a:rPr lang="en-US" sz="1200" b="0" i="0" u="none" strike="noStrike">
                <a:solidFill>
                  <a:srgbClr val="555555"/>
                </a:solidFill>
                <a:latin typeface="Noto Sans SC"/>
                <a:ea typeface="Noto Sans SC"/>
                <a:cs typeface="Noto Sans SC"/>
                <a:sym typeface="Noto Sans SC"/>
              </a:rPr>
              <a:t>提升职场竞争力、突破“哑巴英语/日语”、备考托业/雅思/BJT、应对驻外或外派工作。</a:t>
            </a:r>
            <a:endParaRPr lang="en-US" sz="1100"/>
          </a:p>
          <a:p>
            <a:pPr indent="0" algn="l">
              <a:lnSpc>
                <a:spcPct val="116666"/>
              </a:lnSpc>
              <a:spcBef>
                <a:spcPts val="800"/>
              </a:spcBef>
            </a:pPr>
            <a:r>
              <a:rPr lang="en-US" sz="1200" b="1" i="0" u="none" strike="noStrike">
                <a:solidFill>
                  <a:srgbClr val="555555"/>
                </a:solidFill>
                <a:latin typeface="Noto Sans SC"/>
                <a:ea typeface="Noto Sans SC"/>
                <a:cs typeface="Noto Sans SC"/>
                <a:sym typeface="Noto Sans SC"/>
              </a:rPr>
              <a:t>痛点解决：</a:t>
            </a:r>
            <a:r>
              <a:rPr lang="en-US" sz="1200" b="0" i="0" u="none" strike="noStrike">
                <a:solidFill>
                  <a:srgbClr val="555555"/>
                </a:solidFill>
                <a:latin typeface="Noto Sans SC"/>
                <a:ea typeface="Noto Sans SC"/>
                <a:cs typeface="Noto Sans SC"/>
                <a:sym typeface="Noto Sans SC"/>
              </a:rPr>
              <a:t>擅长服务“工作忙、记性差、当地资源少”的30岁+职场人。</a:t>
            </a:r>
          </a:p>
        </p:txBody>
      </p:sp>
      <p:sp>
        <p:nvSpPr>
          <p:cNvPr id="8" name="AutoShape 8"/>
          <p:cNvSpPr/>
          <p:nvPr/>
        </p:nvSpPr>
        <p:spPr>
          <a:xfrm>
            <a:off x="3556000" y="1778000"/>
            <a:ext cx="2603500" cy="4318000"/>
          </a:xfrm>
          <a:prstGeom prst="roundRect">
            <a:avLst>
              <a:gd name="adj" fmla="val 58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5"/>
          <a:srcRect t="2308" b="2308"/>
          <a:stretch>
            <a:fillRect/>
          </a:stretch>
        </p:blipFill>
        <p:spPr>
          <a:xfrm>
            <a:off x="3556000" y="1778000"/>
            <a:ext cx="2603500" cy="1651000"/>
          </a:xfrm>
          <a:prstGeom prst="roundRect">
            <a:avLst>
              <a:gd name="adj" fmla="val 9230"/>
            </a:avLst>
          </a:prstGeom>
          <a:noFill/>
          <a:ln w="25400" cap="flat" cmpd="sng">
            <a:noFill/>
            <a:prstDash val="solid"/>
            <a:round/>
          </a:ln>
        </p:spPr>
      </p:pic>
      <p:sp>
        <p:nvSpPr>
          <p:cNvPr id="10" name="AutoShape 10"/>
          <p:cNvSpPr/>
          <p:nvPr/>
        </p:nvSpPr>
        <p:spPr>
          <a:xfrm>
            <a:off x="3683000" y="3556000"/>
            <a:ext cx="23495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8080"/>
                </a:solidFill>
                <a:latin typeface="Noto Sans SC"/>
                <a:ea typeface="Noto Sans SC"/>
                <a:cs typeface="Noto Sans SC"/>
                <a:sym typeface="Noto Sans SC"/>
              </a:rPr>
              <a:t>12-18岁 青少年</a:t>
            </a:r>
            <a:endParaRPr lang="en-US" sz="1100"/>
          </a:p>
        </p:txBody>
      </p:sp>
      <p:sp>
        <p:nvSpPr>
          <p:cNvPr id="11" name="AutoShape 11"/>
          <p:cNvSpPr/>
          <p:nvPr/>
        </p:nvSpPr>
        <p:spPr>
          <a:xfrm>
            <a:off x="3683000" y="4318000"/>
            <a:ext cx="2349500" cy="1651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555555"/>
                </a:solidFill>
                <a:latin typeface="Noto Sans SC"/>
                <a:ea typeface="Noto Sans SC"/>
                <a:cs typeface="Noto Sans SC"/>
                <a:sym typeface="Noto Sans SC"/>
              </a:rPr>
              <a:t>需求：</a:t>
            </a:r>
            <a:r>
              <a:rPr lang="en-US" sz="1200" b="0" i="0" u="none" strike="noStrike">
                <a:solidFill>
                  <a:srgbClr val="555555"/>
                </a:solidFill>
                <a:latin typeface="Noto Sans SC"/>
                <a:ea typeface="Noto Sans SC"/>
                <a:cs typeface="Noto Sans SC"/>
                <a:sym typeface="Noto Sans SC"/>
              </a:rPr>
              <a:t>出国留学口语强化、国际学校课程同步辅导、语言考试冲刺（托福/雅思/SSAT），全面提升语言应用能力。</a:t>
            </a:r>
            <a:endParaRPr lang="en-US" sz="1100"/>
          </a:p>
        </p:txBody>
      </p:sp>
      <p:sp>
        <p:nvSpPr>
          <p:cNvPr id="12" name="AutoShape 12"/>
          <p:cNvSpPr/>
          <p:nvPr/>
        </p:nvSpPr>
        <p:spPr>
          <a:xfrm>
            <a:off x="6350000" y="1778000"/>
            <a:ext cx="2603500" cy="4318000"/>
          </a:xfrm>
          <a:prstGeom prst="roundRect">
            <a:avLst>
              <a:gd name="adj" fmla="val 58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6350000" y="1778000"/>
            <a:ext cx="2603500" cy="1651000"/>
          </a:xfrm>
          <a:prstGeom prst="roundRect">
            <a:avLst>
              <a:gd name="adj" fmla="val 9230"/>
            </a:avLst>
          </a:prstGeom>
          <a:solidFill>
            <a:srgbClr val="E6F4F4">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13600" y="2159000"/>
            <a:ext cx="863600" cy="863600"/>
          </a:xfrm>
          <a:prstGeom prst="rect">
            <a:avLst/>
          </a:prstGeom>
        </p:spPr>
      </p:pic>
      <p:sp>
        <p:nvSpPr>
          <p:cNvPr id="15" name="AutoShape 15"/>
          <p:cNvSpPr/>
          <p:nvPr/>
        </p:nvSpPr>
        <p:spPr>
          <a:xfrm>
            <a:off x="6477000" y="3556000"/>
            <a:ext cx="2349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008080"/>
                </a:solidFill>
                <a:latin typeface="Noto Sans SC"/>
                <a:ea typeface="Noto Sans SC"/>
                <a:cs typeface="Noto Sans SC"/>
                <a:sym typeface="Noto Sans SC"/>
              </a:rPr>
              <a:t>企业及高管</a:t>
            </a:r>
            <a:endParaRPr lang="en-US" sz="1100"/>
          </a:p>
        </p:txBody>
      </p:sp>
      <p:sp>
        <p:nvSpPr>
          <p:cNvPr id="16" name="AutoShape 16"/>
          <p:cNvSpPr/>
          <p:nvPr/>
        </p:nvSpPr>
        <p:spPr>
          <a:xfrm>
            <a:off x="6477000" y="4318000"/>
            <a:ext cx="2349500" cy="1651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555555"/>
                </a:solidFill>
                <a:latin typeface="Noto Sans SC"/>
                <a:ea typeface="Noto Sans SC"/>
                <a:cs typeface="Noto Sans SC"/>
                <a:sym typeface="Noto Sans SC"/>
              </a:rPr>
              <a:t>需求：</a:t>
            </a:r>
            <a:r>
              <a:rPr lang="en-US" sz="1200" b="0" i="0" u="none" strike="noStrike">
                <a:solidFill>
                  <a:srgbClr val="555555"/>
                </a:solidFill>
                <a:latin typeface="Noto Sans SC"/>
                <a:ea typeface="Noto Sans SC"/>
                <a:cs typeface="Noto Sans SC"/>
                <a:sym typeface="Noto Sans SC"/>
              </a:rPr>
              <a:t>提供企业员工派遣语言培训、托业与商务口语定制团课、针对企业高管的1对1 VIP专属私教服务。</a:t>
            </a:r>
            <a:endParaRPr lang="en-US" sz="1100"/>
          </a:p>
        </p:txBody>
      </p:sp>
      <p:sp>
        <p:nvSpPr>
          <p:cNvPr id="17" name="AutoShape 17"/>
          <p:cNvSpPr/>
          <p:nvPr/>
        </p:nvSpPr>
        <p:spPr>
          <a:xfrm>
            <a:off x="9080500" y="1778000"/>
            <a:ext cx="2603500" cy="4318000"/>
          </a:xfrm>
          <a:prstGeom prst="roundRect">
            <a:avLst>
              <a:gd name="adj" fmla="val 58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8" name="AutoShape 18"/>
          <p:cNvSpPr/>
          <p:nvPr/>
        </p:nvSpPr>
        <p:spPr>
          <a:xfrm>
            <a:off x="9080500" y="1778000"/>
            <a:ext cx="2603500" cy="1651000"/>
          </a:xfrm>
          <a:prstGeom prst="roundRect">
            <a:avLst>
              <a:gd name="adj" fmla="val 9230"/>
            </a:avLst>
          </a:prstGeom>
          <a:solidFill>
            <a:srgbClr val="E6F4F4">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44100" y="2159000"/>
            <a:ext cx="863600" cy="863600"/>
          </a:xfrm>
          <a:prstGeom prst="rect">
            <a:avLst/>
          </a:prstGeom>
        </p:spPr>
      </p:pic>
      <p:sp>
        <p:nvSpPr>
          <p:cNvPr id="20" name="AutoShape 20"/>
          <p:cNvSpPr/>
          <p:nvPr/>
        </p:nvSpPr>
        <p:spPr>
          <a:xfrm>
            <a:off x="9207500" y="3556000"/>
            <a:ext cx="2349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008080"/>
                </a:solidFill>
                <a:latin typeface="Noto Sans SC"/>
                <a:ea typeface="Noto Sans SC"/>
                <a:cs typeface="Noto Sans SC"/>
                <a:sym typeface="Noto Sans SC"/>
              </a:rPr>
              <a:t>海外学员</a:t>
            </a:r>
            <a:endParaRPr lang="en-US" sz="1100"/>
          </a:p>
        </p:txBody>
      </p:sp>
      <p:sp>
        <p:nvSpPr>
          <p:cNvPr id="21" name="AutoShape 21"/>
          <p:cNvSpPr/>
          <p:nvPr/>
        </p:nvSpPr>
        <p:spPr>
          <a:xfrm>
            <a:off x="9207500" y="4206240"/>
            <a:ext cx="2349500" cy="163576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dirty="0" err="1">
                <a:solidFill>
                  <a:srgbClr val="555555"/>
                </a:solidFill>
                <a:latin typeface="Noto Sans SC"/>
                <a:ea typeface="Noto Sans SC"/>
                <a:cs typeface="Noto Sans SC"/>
                <a:sym typeface="Noto Sans SC"/>
              </a:rPr>
              <a:t>需求：</a:t>
            </a:r>
            <a:r>
              <a:rPr lang="en-US" sz="1200" b="0" i="0" u="none" strike="noStrike" dirty="0" err="1">
                <a:solidFill>
                  <a:srgbClr val="555555"/>
                </a:solidFill>
                <a:latin typeface="Noto Sans SC"/>
                <a:ea typeface="Noto Sans SC"/>
                <a:cs typeface="Noto Sans SC"/>
                <a:sym typeface="Noto Sans SC"/>
              </a:rPr>
              <a:t>面向日韩欧美等海外学员，提供地道的汉语网课，以及在华生活与商务沟通能力专项提升课程</a:t>
            </a:r>
            <a:r>
              <a:rPr lang="en-US" sz="1200" b="0" i="0" u="none" strike="noStrike" dirty="0">
                <a:solidFill>
                  <a:srgbClr val="555555"/>
                </a:solidFill>
                <a:latin typeface="Noto Sans SC"/>
                <a:ea typeface="Noto Sans SC"/>
                <a:cs typeface="Noto Sans SC"/>
                <a:sym typeface="Noto Sans SC"/>
              </a:rPr>
              <a:t>。</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333333"/>
                </a:solidFill>
                <a:latin typeface="Noto Sans SC"/>
                <a:ea typeface="Noto Sans SC"/>
                <a:cs typeface="Noto Sans SC"/>
                <a:sym typeface="Noto Sans SC"/>
              </a:rPr>
              <a:t>四大核心优势，铸就卓越教学品质</a:t>
            </a:r>
            <a:endParaRPr lang="en-US" sz="1100"/>
          </a:p>
        </p:txBody>
      </p:sp>
      <p:sp>
        <p:nvSpPr>
          <p:cNvPr id="4" name="AutoShape 4"/>
          <p:cNvSpPr/>
          <p:nvPr/>
        </p:nvSpPr>
        <p:spPr>
          <a:xfrm>
            <a:off x="762000" y="1778000"/>
            <a:ext cx="5080000" cy="2159000"/>
          </a:xfrm>
          <a:prstGeom prst="roundRect">
            <a:avLst>
              <a:gd name="adj" fmla="val 7058"/>
            </a:avLst>
          </a:prstGeom>
          <a:solidFill>
            <a:srgbClr val="FFFFFF">
              <a:alpha val="95000"/>
            </a:srgbClr>
          </a:solidFill>
          <a:ln w="12700" cap="flat" cmpd="sng">
            <a:solidFill>
              <a:srgbClr val="EBEDF0">
                <a:alpha val="100000"/>
              </a:srgbClr>
            </a:solidFill>
            <a:prstDash val="solid"/>
            <a:round/>
          </a:ln>
          <a:effectLst>
            <a:outerShdw blurRad="444500" dist="190500" dir="2700000" algn="tl" rotWithShape="0">
              <a:srgbClr val="000000">
                <a:alpha val="25000"/>
              </a:srgbClr>
            </a:outerShdw>
          </a:effectLst>
        </p:spPr>
        <p:txBody>
          <a:bodyPr vert="horz" wrap="square" lIns="0" tIns="0" rIns="0" bIns="0" rtlCol="0" anchor="ctr" anchorCtr="0"/>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6800" y="2286000"/>
            <a:ext cx="711200" cy="711200"/>
          </a:xfrm>
          <a:prstGeom prst="rect">
            <a:avLst/>
          </a:prstGeom>
        </p:spPr>
      </p:pic>
      <p:sp>
        <p:nvSpPr>
          <p:cNvPr id="7" name="AutoShape 7"/>
          <p:cNvSpPr/>
          <p:nvPr/>
        </p:nvSpPr>
        <p:spPr>
          <a:xfrm>
            <a:off x="6350000" y="1778000"/>
            <a:ext cx="5080000" cy="2159000"/>
          </a:xfrm>
          <a:prstGeom prst="roundRect">
            <a:avLst>
              <a:gd name="adj" fmla="val 7058"/>
            </a:avLst>
          </a:prstGeom>
          <a:solidFill>
            <a:srgbClr val="FFFFFF">
              <a:alpha val="95000"/>
            </a:srgbClr>
          </a:solidFill>
          <a:ln w="12700" cap="flat" cmpd="sng">
            <a:solidFill>
              <a:srgbClr val="EBEDF0">
                <a:alpha val="100000"/>
              </a:srgbClr>
            </a:solidFill>
            <a:prstDash val="solid"/>
            <a:round/>
          </a:ln>
          <a:effectLst>
            <a:outerShdw blurRad="444500" dist="190500" dir="2700000" algn="tl" rotWithShape="0">
              <a:srgbClr val="000000">
                <a:alpha val="25000"/>
              </a:srgbClr>
            </a:outerShdw>
          </a:effectLst>
        </p:spPr>
        <p:txBody>
          <a:bodyPr vert="horz" wrap="square" lIns="0" tIns="0" rIns="0" bIns="0" rtlCol="0" anchor="ctr" anchorCtr="0"/>
          <a:lstStyle/>
          <a:p>
            <a:pPr algn="ctr">
              <a:defRPr/>
            </a:pPr>
            <a:endParaRPr/>
          </a:p>
        </p:txBody>
      </p:sp>
      <p:pic>
        <p:nvPicPr>
          <p:cNvPr id="8" name="Picture 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54800" y="2286000"/>
            <a:ext cx="711200" cy="711200"/>
          </a:xfrm>
          <a:prstGeom prst="rect">
            <a:avLst/>
          </a:prstGeom>
        </p:spPr>
      </p:pic>
      <p:sp>
        <p:nvSpPr>
          <p:cNvPr id="9" name="AutoShape 9"/>
          <p:cNvSpPr/>
          <p:nvPr/>
        </p:nvSpPr>
        <p:spPr>
          <a:xfrm>
            <a:off x="7620000" y="2159000"/>
            <a:ext cx="3556000" cy="1524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dirty="0" err="1">
                <a:solidFill>
                  <a:srgbClr val="008080"/>
                </a:solidFill>
                <a:latin typeface="Noto Sans SC"/>
                <a:ea typeface="Noto Sans SC"/>
                <a:cs typeface="Noto Sans SC"/>
                <a:sym typeface="Noto Sans SC"/>
              </a:rPr>
              <a:t>上海5大实体校区+1</a:t>
            </a:r>
            <a:r>
              <a:rPr lang="zh-CN" altLang="en-US" sz="1800" b="1" i="0" u="none" strike="noStrike" dirty="0">
                <a:solidFill>
                  <a:srgbClr val="008080"/>
                </a:solidFill>
                <a:latin typeface="Noto Sans SC"/>
                <a:ea typeface="Noto Sans SC"/>
                <a:cs typeface="Noto Sans SC"/>
                <a:sym typeface="Noto Sans SC"/>
              </a:rPr>
              <a:t>个独立</a:t>
            </a:r>
            <a:r>
              <a:rPr lang="en-US" sz="1800" b="1" i="0" u="none" strike="noStrike" dirty="0" err="1">
                <a:solidFill>
                  <a:srgbClr val="008080"/>
                </a:solidFill>
                <a:latin typeface="Noto Sans SC"/>
                <a:ea typeface="Noto Sans SC"/>
                <a:cs typeface="Noto Sans SC"/>
                <a:sym typeface="Noto Sans SC"/>
              </a:rPr>
              <a:t>网校</a:t>
            </a:r>
            <a:endParaRPr lang="en-US" sz="1100" dirty="0"/>
          </a:p>
          <a:p>
            <a:pPr indent="0" algn="l">
              <a:lnSpc>
                <a:spcPct val="116666"/>
              </a:lnSpc>
              <a:spcBef>
                <a:spcPts val="800"/>
              </a:spcBef>
            </a:pPr>
            <a:r>
              <a:rPr lang="en-US" sz="1200" b="0" i="0" u="none" strike="noStrike" dirty="0" err="1">
                <a:solidFill>
                  <a:srgbClr val="5A5A5A"/>
                </a:solidFill>
                <a:latin typeface="Noto Sans SC"/>
                <a:ea typeface="Noto Sans SC"/>
                <a:cs typeface="Noto Sans SC"/>
                <a:sym typeface="Noto Sans SC"/>
              </a:rPr>
              <a:t>线上线下融合，覆盖主要商圈，时间地点灵活选择，让您安心无忧</a:t>
            </a:r>
            <a:r>
              <a:rPr lang="en-US" sz="1200" b="0" i="0" u="none" strike="noStrike" dirty="0">
                <a:solidFill>
                  <a:srgbClr val="5A5A5A"/>
                </a:solidFill>
                <a:latin typeface="Noto Sans SC"/>
                <a:ea typeface="Noto Sans SC"/>
                <a:cs typeface="Noto Sans SC"/>
                <a:sym typeface="Noto Sans SC"/>
              </a:rPr>
              <a:t>。</a:t>
            </a:r>
          </a:p>
        </p:txBody>
      </p:sp>
      <p:sp>
        <p:nvSpPr>
          <p:cNvPr id="10" name="AutoShape 10"/>
          <p:cNvSpPr/>
          <p:nvPr/>
        </p:nvSpPr>
        <p:spPr>
          <a:xfrm>
            <a:off x="762000" y="4318000"/>
            <a:ext cx="5080000" cy="2159000"/>
          </a:xfrm>
          <a:prstGeom prst="roundRect">
            <a:avLst>
              <a:gd name="adj" fmla="val 7058"/>
            </a:avLst>
          </a:prstGeom>
          <a:solidFill>
            <a:srgbClr val="FFFFFF">
              <a:alpha val="95000"/>
            </a:srgbClr>
          </a:solidFill>
          <a:ln w="12700" cap="flat" cmpd="sng">
            <a:solidFill>
              <a:srgbClr val="EBEDF0">
                <a:alpha val="100000"/>
              </a:srgbClr>
            </a:solidFill>
            <a:prstDash val="solid"/>
            <a:round/>
          </a:ln>
          <a:effectLst>
            <a:outerShdw blurRad="444500" dist="190500" dir="2700000" algn="tl" rotWithShape="0">
              <a:srgbClr val="000000">
                <a:alpha val="25000"/>
              </a:srgbClr>
            </a:outerShdw>
          </a:effectLst>
        </p:spPr>
        <p:txBody>
          <a:bodyPr vert="horz" wrap="square" lIns="0" tIns="0" rIns="0" bIns="0" rtlCol="0" anchor="ctr" anchorCtr="0"/>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6800" y="4826000"/>
            <a:ext cx="711200" cy="711200"/>
          </a:xfrm>
          <a:prstGeom prst="rect">
            <a:avLst/>
          </a:prstGeom>
        </p:spPr>
      </p:pic>
      <p:sp>
        <p:nvSpPr>
          <p:cNvPr id="12" name="AutoShape 12"/>
          <p:cNvSpPr/>
          <p:nvPr/>
        </p:nvSpPr>
        <p:spPr>
          <a:xfrm>
            <a:off x="2032000" y="4699000"/>
            <a:ext cx="3556000" cy="1524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008080"/>
                </a:solidFill>
                <a:latin typeface="Noto Sans SC"/>
                <a:ea typeface="Noto Sans SC"/>
                <a:cs typeface="Noto Sans SC"/>
                <a:sym typeface="Noto Sans SC"/>
              </a:rPr>
              <a:t>高配师资+自有教研</a:t>
            </a:r>
            <a:endParaRPr lang="en-US" sz="1100"/>
          </a:p>
          <a:p>
            <a:pPr indent="0" algn="l">
              <a:lnSpc>
                <a:spcPct val="116666"/>
              </a:lnSpc>
              <a:spcBef>
                <a:spcPts val="800"/>
              </a:spcBef>
            </a:pPr>
            <a:r>
              <a:rPr lang="en-US" sz="1200" b="0" i="0" u="none" strike="noStrike">
                <a:solidFill>
                  <a:srgbClr val="5A5A5A"/>
                </a:solidFill>
                <a:latin typeface="Noto Sans SC"/>
                <a:ea typeface="Noto Sans SC"/>
                <a:cs typeface="Noto Sans SC"/>
                <a:sym typeface="Noto Sans SC"/>
              </a:rPr>
              <a:t>严选资深外教与海归中教，配合迭代教研库，确保教学质量在线。</a:t>
            </a:r>
          </a:p>
        </p:txBody>
      </p:sp>
      <p:sp>
        <p:nvSpPr>
          <p:cNvPr id="13" name="AutoShape 13"/>
          <p:cNvSpPr/>
          <p:nvPr/>
        </p:nvSpPr>
        <p:spPr>
          <a:xfrm>
            <a:off x="6350000" y="4318000"/>
            <a:ext cx="5080000" cy="2159000"/>
          </a:xfrm>
          <a:prstGeom prst="roundRect">
            <a:avLst>
              <a:gd name="adj" fmla="val 7058"/>
            </a:avLst>
          </a:prstGeom>
          <a:solidFill>
            <a:srgbClr val="FFFFFF">
              <a:alpha val="95000"/>
            </a:srgbClr>
          </a:solidFill>
          <a:ln w="12700" cap="flat" cmpd="sng">
            <a:solidFill>
              <a:srgbClr val="EBEDF0">
                <a:alpha val="100000"/>
              </a:srgbClr>
            </a:solidFill>
            <a:prstDash val="solid"/>
            <a:round/>
          </a:ln>
          <a:effectLst>
            <a:outerShdw blurRad="444500" dist="190500" dir="2700000" algn="tl" rotWithShape="0">
              <a:srgbClr val="000000">
                <a:alpha val="25000"/>
              </a:srgbClr>
            </a:outerShdw>
          </a:effectLst>
        </p:spPr>
        <p:txBody>
          <a:bodyPr vert="horz" wrap="square" lIns="0" tIns="0" rIns="0" bIns="0" rtlCol="0" anchor="ctr" anchorCtr="0"/>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54800" y="4826000"/>
            <a:ext cx="711200" cy="711200"/>
          </a:xfrm>
          <a:prstGeom prst="rect">
            <a:avLst/>
          </a:prstGeom>
        </p:spPr>
      </p:pic>
      <p:sp>
        <p:nvSpPr>
          <p:cNvPr id="15" name="AutoShape 15"/>
          <p:cNvSpPr/>
          <p:nvPr/>
        </p:nvSpPr>
        <p:spPr>
          <a:xfrm>
            <a:off x="7620000" y="4699000"/>
            <a:ext cx="3556000" cy="1524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008080"/>
                </a:solidFill>
                <a:latin typeface="Noto Sans SC"/>
                <a:ea typeface="Noto Sans SC"/>
                <a:cs typeface="Noto Sans SC"/>
                <a:sym typeface="Noto Sans SC"/>
              </a:rPr>
              <a:t>价格透明，性价比高</a:t>
            </a:r>
            <a:endParaRPr lang="en-US" sz="1100"/>
          </a:p>
          <a:p>
            <a:pPr indent="0" algn="l">
              <a:lnSpc>
                <a:spcPct val="116666"/>
              </a:lnSpc>
              <a:spcBef>
                <a:spcPts val="800"/>
              </a:spcBef>
            </a:pPr>
            <a:r>
              <a:rPr lang="en-US" sz="1200" b="0" i="0" u="none" strike="noStrike">
                <a:solidFill>
                  <a:srgbClr val="5A5A5A"/>
                </a:solidFill>
                <a:latin typeface="Noto Sans SC"/>
                <a:ea typeface="Noto Sans SC"/>
                <a:cs typeface="Noto Sans SC"/>
                <a:sym typeface="Noto Sans SC"/>
              </a:rPr>
              <a:t>无隐形消费，课程单价远低于同类私教机构，让每一分投入都物超所值。</a:t>
            </a:r>
          </a:p>
        </p:txBody>
      </p:sp>
      <p:sp>
        <p:nvSpPr>
          <p:cNvPr id="17" name="AutoShape 6">
            <a:extLst>
              <a:ext uri="{FF2B5EF4-FFF2-40B4-BE49-F238E27FC236}">
                <a16:creationId xmlns:a16="http://schemas.microsoft.com/office/drawing/2014/main" id="{AE3995CD-598C-9752-D4CA-969B31B979C2}"/>
              </a:ext>
            </a:extLst>
          </p:cNvPr>
          <p:cNvSpPr/>
          <p:nvPr/>
        </p:nvSpPr>
        <p:spPr>
          <a:xfrm>
            <a:off x="2082800" y="2095500"/>
            <a:ext cx="3556000" cy="1397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900" b="1" i="0" u="none" strike="noStrike" dirty="0" err="1">
                <a:solidFill>
                  <a:srgbClr val="008080"/>
                </a:solidFill>
                <a:latin typeface="Noto Sans SC"/>
                <a:ea typeface="Noto Sans SC"/>
                <a:cs typeface="Noto Sans SC"/>
                <a:sym typeface="Noto Sans SC"/>
              </a:rPr>
              <a:t>专注1对1私教12年</a:t>
            </a:r>
            <a:r>
              <a:rPr lang="en-US" sz="1900" b="1" i="0" u="none" strike="noStrike" dirty="0">
                <a:solidFill>
                  <a:srgbClr val="008080"/>
                </a:solidFill>
                <a:latin typeface="Noto Sans SC"/>
                <a:ea typeface="Noto Sans SC"/>
                <a:cs typeface="Noto Sans SC"/>
                <a:sym typeface="Noto Sans SC"/>
              </a:rPr>
              <a:t>+</a:t>
            </a:r>
            <a:endParaRPr lang="en-US" sz="1100" dirty="0"/>
          </a:p>
          <a:p>
            <a:pPr indent="0" algn="l">
              <a:lnSpc>
                <a:spcPct val="116666"/>
              </a:lnSpc>
              <a:spcBef>
                <a:spcPts val="1000"/>
              </a:spcBef>
            </a:pPr>
            <a:r>
              <a:rPr lang="en-US" sz="1300" b="0" i="0" u="none" strike="noStrike" dirty="0" err="1">
                <a:solidFill>
                  <a:srgbClr val="5A5A5A"/>
                </a:solidFill>
                <a:latin typeface="Noto Sans SC"/>
                <a:ea typeface="Noto Sans SC"/>
                <a:cs typeface="Noto Sans SC"/>
                <a:sym typeface="Noto Sans SC"/>
              </a:rPr>
              <a:t>沪上少数定位“语言私教专家”的老牌机构，经验丰富，深谙学员痛点，教学更有针对性</a:t>
            </a:r>
            <a:r>
              <a:rPr lang="en-US" sz="1300" b="0" i="0" u="none" strike="noStrike" dirty="0">
                <a:solidFill>
                  <a:srgbClr val="5A5A5A"/>
                </a:solidFill>
                <a:latin typeface="Noto Sans SC"/>
                <a:ea typeface="Noto Sans SC"/>
                <a:cs typeface="Noto Sans SC"/>
                <a:sym typeface="Noto Sans SC"/>
              </a:rPr>
              <a:t>。</a:t>
            </a:r>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1646</Words>
  <Application>Microsoft Office PowerPoint</Application>
  <PresentationFormat>宽屏</PresentationFormat>
  <Paragraphs>213</Paragraphs>
  <Slides>18</Slides>
  <Notes>18</Notes>
  <HiddenSlides>0</HiddenSlides>
  <MMClips>0</MMClips>
  <ScaleCrop>false</ScaleCrop>
  <HeadingPairs>
    <vt:vector size="6" baseType="variant">
      <vt:variant>
        <vt:lpstr>已用的字体</vt:lpstr>
      </vt:variant>
      <vt:variant>
        <vt:i4>4</vt:i4>
      </vt:variant>
      <vt:variant>
        <vt:lpstr>主题</vt:lpstr>
      </vt:variant>
      <vt:variant>
        <vt:i4>2</vt:i4>
      </vt:variant>
      <vt:variant>
        <vt:lpstr>幻灯片标题</vt:lpstr>
      </vt:variant>
      <vt:variant>
        <vt:i4>18</vt:i4>
      </vt:variant>
    </vt:vector>
  </HeadingPairs>
  <TitlesOfParts>
    <vt:vector size="24" baseType="lpstr">
      <vt:lpstr>Microsoft YaHei UI</vt:lpstr>
      <vt:lpstr>Noto Sans SC</vt:lpstr>
      <vt:lpstr>Arial</vt:lpstr>
      <vt:lpstr>Wingdings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carrie liu</dc:creator>
  <cp:lastModifiedBy>liu carrie</cp:lastModifiedBy>
  <cp:revision>18</cp:revision>
  <dcterms:modified xsi:type="dcterms:W3CDTF">2026-05-17T04:29:47Z</dcterms:modified>
</cp:coreProperties>
</file>