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25.svg" ContentType="image/svg+xml"/>
  <Override PartName="/ppt/media/image61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51" r:id="rId3"/>
  </p:sldMasterIdLst>
  <p:notesMasterIdLst>
    <p:notesMasterId r:id="rId33"/>
  </p:notesMasterIdLst>
  <p:sldIdLst>
    <p:sldId id="1048576" r:id="rId4"/>
    <p:sldId id="1048577" r:id="rId5"/>
    <p:sldId id="1048578" r:id="rId6"/>
    <p:sldId id="1048579" r:id="rId7"/>
    <p:sldId id="1048580" r:id="rId8"/>
    <p:sldId id="1048581" r:id="rId9"/>
    <p:sldId id="1048582" r:id="rId10"/>
    <p:sldId id="1048583" r:id="rId11"/>
    <p:sldId id="1048584" r:id="rId12"/>
    <p:sldId id="1048585" r:id="rId13"/>
    <p:sldId id="1048586" r:id="rId14"/>
    <p:sldId id="1048587" r:id="rId15"/>
    <p:sldId id="1048588" r:id="rId16"/>
    <p:sldId id="1048589" r:id="rId17"/>
    <p:sldId id="1048590" r:id="rId18"/>
    <p:sldId id="1048591" r:id="rId19"/>
    <p:sldId id="1048592" r:id="rId20"/>
    <p:sldId id="1048593" r:id="rId21"/>
    <p:sldId id="1048594" r:id="rId22"/>
    <p:sldId id="1048595" r:id="rId23"/>
    <p:sldId id="1048596" r:id="rId24"/>
    <p:sldId id="1048597" r:id="rId25"/>
    <p:sldId id="1048598" r:id="rId26"/>
    <p:sldId id="1048599" r:id="rId27"/>
    <p:sldId id="1048600" r:id="rId28"/>
    <p:sldId id="1048630" r:id="rId29"/>
    <p:sldId id="1048631" r:id="rId30"/>
    <p:sldId id="1048632" r:id="rId31"/>
    <p:sldId id="1048601" r:id="rId32"/>
    <p:sldId id="1048602" r:id="rId34"/>
    <p:sldId id="766" r:id="rId35"/>
    <p:sldId id="1048604" r:id="rId36"/>
    <p:sldId id="1048609" r:id="rId37"/>
    <p:sldId id="1048608" r:id="rId38"/>
    <p:sldId id="1048610" r:id="rId39"/>
    <p:sldId id="1048611" r:id="rId40"/>
    <p:sldId id="1048612" r:id="rId41"/>
    <p:sldId id="1048613" r:id="rId42"/>
    <p:sldId id="1048614" r:id="rId43"/>
    <p:sldId id="1048615" r:id="rId44"/>
    <p:sldId id="1048616" r:id="rId45"/>
    <p:sldId id="1048617" r:id="rId46"/>
    <p:sldId id="1048618" r:id="rId47"/>
    <p:sldId id="1048619" r:id="rId48"/>
    <p:sldId id="1048620" r:id="rId49"/>
    <p:sldId id="1048621" r:id="rId50"/>
    <p:sldId id="1048622" r:id="rId51"/>
    <p:sldId id="1048624" r:id="rId52"/>
    <p:sldId id="1048625" r:id="rId53"/>
    <p:sldId id="1048626" r:id="rId54"/>
    <p:sldId id="1048627" r:id="rId55"/>
    <p:sldId id="1048628" r:id="rId56"/>
    <p:sldId id="1048629" r:id="rId57"/>
  </p:sldIdLst>
  <p:sldSz cx="12192000" cy="6858000"/>
  <p:notesSz cx="6858000" cy="9144000"/>
  <p:custDataLst>
    <p:tags r:id="rId6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5D85"/>
    <a:srgbClr val="A6A6A6"/>
    <a:srgbClr val="00B150"/>
    <a:srgbClr val="EAECF1"/>
    <a:srgbClr val="CFD6E3"/>
    <a:srgbClr val="E9EBF2"/>
    <a:srgbClr val="CFD5E2"/>
    <a:srgbClr val="DCDCDC"/>
    <a:srgbClr val="FFD579"/>
    <a:srgbClr val="FFF0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10" autoAdjust="0"/>
    <p:restoredTop sz="96289"/>
  </p:normalViewPr>
  <p:slideViewPr>
    <p:cSldViewPr snapToGrid="0" snapToObjects="1">
      <p:cViewPr varScale="1">
        <p:scale>
          <a:sx n="106" d="100"/>
          <a:sy n="106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1" Type="http://schemas.openxmlformats.org/officeDocument/2006/relationships/tags" Target="tags/tag149.xml"/><Relationship Id="rId60" Type="http://schemas.openxmlformats.org/officeDocument/2006/relationships/tableStyles" Target="tableStyles.xml"/><Relationship Id="rId6" Type="http://schemas.openxmlformats.org/officeDocument/2006/relationships/slide" Target="slides/slide3.xml"/><Relationship Id="rId59" Type="http://schemas.openxmlformats.org/officeDocument/2006/relationships/viewProps" Target="viewProps.xml"/><Relationship Id="rId58" Type="http://schemas.openxmlformats.org/officeDocument/2006/relationships/presProps" Target="presProps.xml"/><Relationship Id="rId57" Type="http://schemas.openxmlformats.org/officeDocument/2006/relationships/slide" Target="slides/slide53.xml"/><Relationship Id="rId56" Type="http://schemas.openxmlformats.org/officeDocument/2006/relationships/slide" Target="slides/slide52.xml"/><Relationship Id="rId55" Type="http://schemas.openxmlformats.org/officeDocument/2006/relationships/slide" Target="slides/slide51.xml"/><Relationship Id="rId54" Type="http://schemas.openxmlformats.org/officeDocument/2006/relationships/slide" Target="slides/slide50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" Type="http://schemas.openxmlformats.org/officeDocument/2006/relationships/slide" Target="slides/slide2.xml"/><Relationship Id="rId49" Type="http://schemas.openxmlformats.org/officeDocument/2006/relationships/slide" Target="slides/slide4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notesMaster" Target="notesMasters/notesMaster1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8BE54-FA38-4C04-ADB5-46E65F9166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36DC0-8EB4-454A-8E2E-B56C7D9F78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0"/>
            <a:ext cx="12192000" cy="6858000"/>
            <a:chOff x="0" y="0"/>
            <a:chExt cx="10972800" cy="6858000"/>
          </a:xfrm>
        </p:grpSpPr>
        <p:pic>
          <p:nvPicPr>
            <p:cNvPr id="3" name="图片 2" descr="背景图案&#10;&#10;描述已自动生成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5486400" cy="6858000"/>
            </a:xfrm>
            <a:prstGeom prst="rect">
              <a:avLst/>
            </a:prstGeom>
          </p:spPr>
        </p:pic>
        <p:pic>
          <p:nvPicPr>
            <p:cNvPr id="4" name="图片 3" descr="背景图案&#10;&#10;描述已自动生成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486400" y="0"/>
              <a:ext cx="5486400" cy="6858000"/>
            </a:xfrm>
            <a:prstGeom prst="rect">
              <a:avLst/>
            </a:prstGeom>
          </p:spPr>
        </p:pic>
      </p:grp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0"/>
            <a:ext cx="12192000" cy="6858000"/>
            <a:chOff x="0" y="0"/>
            <a:chExt cx="10972800" cy="6858000"/>
          </a:xfrm>
        </p:grpSpPr>
        <p:pic>
          <p:nvPicPr>
            <p:cNvPr id="3" name="图片 2" descr="背景图案&#10;&#10;描述已自动生成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5486400" cy="6858000"/>
            </a:xfrm>
            <a:prstGeom prst="rect">
              <a:avLst/>
            </a:prstGeom>
          </p:spPr>
        </p:pic>
        <p:pic>
          <p:nvPicPr>
            <p:cNvPr id="4" name="图片 3" descr="背景图案&#10;&#10;描述已自动生成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486400" y="0"/>
              <a:ext cx="5486400" cy="6858000"/>
            </a:xfrm>
            <a:prstGeom prst="rect">
              <a:avLst/>
            </a:prstGeom>
          </p:spPr>
        </p:pic>
      </p:grp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F2216-3298-436D-8B0F-EA8BF9FCCDB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E9E48-A619-410A-AC7C-C994B6C2BA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9F2216-3298-436D-8B0F-EA8BF9FCCDB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EE9E48-A619-410A-AC7C-C994B6C2BA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9F2216-3298-436D-8B0F-EA8BF9FCCDB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EE9E48-A619-410A-AC7C-C994B6C2BA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1.xml"/><Relationship Id="rId7" Type="http://schemas.openxmlformats.org/officeDocument/2006/relationships/image" Target="../media/image8.png"/><Relationship Id="rId6" Type="http://schemas.microsoft.com/office/2007/relationships/hdphoto" Target="../media/image7.wdp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2.xml"/><Relationship Id="rId4" Type="http://schemas.openxmlformats.org/officeDocument/2006/relationships/image" Target="../media/image5.png"/><Relationship Id="rId3" Type="http://schemas.microsoft.com/office/2007/relationships/hdphoto" Target="../media/image7.wdp"/><Relationship Id="rId2" Type="http://schemas.openxmlformats.org/officeDocument/2006/relationships/image" Target="../media/image6.pn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9" Type="http://schemas.microsoft.com/office/2007/relationships/hdphoto" Target="../media/image17.wdp"/><Relationship Id="rId8" Type="http://schemas.openxmlformats.org/officeDocument/2006/relationships/image" Target="../media/image16.png"/><Relationship Id="rId7" Type="http://schemas.microsoft.com/office/2007/relationships/hdphoto" Target="../media/image15.wdp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microsoft.com/office/2007/relationships/hdphoto" Target="../media/image10.wdp"/><Relationship Id="rId16" Type="http://schemas.openxmlformats.org/officeDocument/2006/relationships/slideLayout" Target="../slideLayouts/slideLayout1.xml"/><Relationship Id="rId15" Type="http://schemas.openxmlformats.org/officeDocument/2006/relationships/tags" Target="../tags/tag3.xml"/><Relationship Id="rId14" Type="http://schemas.openxmlformats.org/officeDocument/2006/relationships/image" Target="../media/image22.png"/><Relationship Id="rId13" Type="http://schemas.openxmlformats.org/officeDocument/2006/relationships/image" Target="../media/image21.png"/><Relationship Id="rId12" Type="http://schemas.openxmlformats.org/officeDocument/2006/relationships/image" Target="../media/image20.png"/><Relationship Id="rId11" Type="http://schemas.microsoft.com/office/2007/relationships/hdphoto" Target="../media/image19.wdp"/><Relationship Id="rId10" Type="http://schemas.openxmlformats.org/officeDocument/2006/relationships/image" Target="../media/image18.png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svg"/><Relationship Id="rId8" Type="http://schemas.openxmlformats.org/officeDocument/2006/relationships/image" Target="../media/image24.png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image" Target="../media/image23.png"/><Relationship Id="rId2" Type="http://schemas.microsoft.com/office/2007/relationships/hdphoto" Target="../media/image10.wdp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8.xml"/><Relationship Id="rId10" Type="http://schemas.openxmlformats.org/officeDocument/2006/relationships/image" Target="../media/image26.png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9.xml"/><Relationship Id="rId5" Type="http://schemas.microsoft.com/office/2007/relationships/hdphoto" Target="../media/image31.wdp"/><Relationship Id="rId4" Type="http://schemas.openxmlformats.org/officeDocument/2006/relationships/image" Target="../media/image30.png"/><Relationship Id="rId3" Type="http://schemas.microsoft.com/office/2007/relationships/hdphoto" Target="../media/image29.wdp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.xml"/><Relationship Id="rId3" Type="http://schemas.microsoft.com/office/2007/relationships/hdphoto" Target="../media/image29.wdp"/><Relationship Id="rId2" Type="http://schemas.openxmlformats.org/officeDocument/2006/relationships/image" Target="../media/image28.png"/><Relationship Id="rId1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12.xml"/><Relationship Id="rId6" Type="http://schemas.microsoft.com/office/2007/relationships/hdphoto" Target="../media/image36.wdp"/><Relationship Id="rId5" Type="http://schemas.openxmlformats.org/officeDocument/2006/relationships/image" Target="../media/image35.png"/><Relationship Id="rId4" Type="http://schemas.openxmlformats.org/officeDocument/2006/relationships/tags" Target="../tags/tag11.xml"/><Relationship Id="rId3" Type="http://schemas.microsoft.com/office/2007/relationships/hdphoto" Target="../media/image34.wdp"/><Relationship Id="rId2" Type="http://schemas.openxmlformats.org/officeDocument/2006/relationships/image" Target="../media/image33.png"/><Relationship Id="rId1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40.jpeg"/><Relationship Id="rId8" Type="http://schemas.openxmlformats.org/officeDocument/2006/relationships/tags" Target="../tags/tag15.xml"/><Relationship Id="rId7" Type="http://schemas.openxmlformats.org/officeDocument/2006/relationships/image" Target="../media/image39.jpeg"/><Relationship Id="rId6" Type="http://schemas.openxmlformats.org/officeDocument/2006/relationships/tags" Target="../tags/tag14.xml"/><Relationship Id="rId5" Type="http://schemas.openxmlformats.org/officeDocument/2006/relationships/image" Target="../media/image38.jpeg"/><Relationship Id="rId4" Type="http://schemas.openxmlformats.org/officeDocument/2006/relationships/tags" Target="../tags/tag13.xml"/><Relationship Id="rId3" Type="http://schemas.microsoft.com/office/2007/relationships/hdphoto" Target="../media/image29.wdp"/><Relationship Id="rId2" Type="http://schemas.openxmlformats.org/officeDocument/2006/relationships/image" Target="../media/image28.png"/><Relationship Id="rId15" Type="http://schemas.openxmlformats.org/officeDocument/2006/relationships/slideLayout" Target="../slideLayouts/slideLayout2.xml"/><Relationship Id="rId14" Type="http://schemas.openxmlformats.org/officeDocument/2006/relationships/tags" Target="../tags/tag20.xml"/><Relationship Id="rId13" Type="http://schemas.openxmlformats.org/officeDocument/2006/relationships/tags" Target="../tags/tag19.xml"/><Relationship Id="rId12" Type="http://schemas.openxmlformats.org/officeDocument/2006/relationships/tags" Target="../tags/tag18.xml"/><Relationship Id="rId11" Type="http://schemas.openxmlformats.org/officeDocument/2006/relationships/tags" Target="../tags/tag17.xml"/><Relationship Id="rId10" Type="http://schemas.openxmlformats.org/officeDocument/2006/relationships/tags" Target="../tags/tag16.xml"/><Relationship Id="rId1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tags" Target="../tags/tag23.xml"/><Relationship Id="rId4" Type="http://schemas.openxmlformats.org/officeDocument/2006/relationships/image" Target="../media/image42.png"/><Relationship Id="rId3" Type="http://schemas.openxmlformats.org/officeDocument/2006/relationships/image" Target="../media/image41.png"/><Relationship Id="rId2" Type="http://schemas.openxmlformats.org/officeDocument/2006/relationships/tags" Target="../tags/tag22.xml"/><Relationship Id="rId1" Type="http://schemas.openxmlformats.org/officeDocument/2006/relationships/tags" Target="../tags/tag21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tags" Target="../tags/tag25.xml"/><Relationship Id="rId4" Type="http://schemas.microsoft.com/office/2007/relationships/hdphoto" Target="../media/image44.wdp"/><Relationship Id="rId3" Type="http://schemas.openxmlformats.org/officeDocument/2006/relationships/image" Target="../media/image43.png"/><Relationship Id="rId2" Type="http://schemas.openxmlformats.org/officeDocument/2006/relationships/tags" Target="../tags/tag24.xml"/><Relationship Id="rId1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33.xml"/><Relationship Id="rId8" Type="http://schemas.openxmlformats.org/officeDocument/2006/relationships/tags" Target="../tags/tag32.xml"/><Relationship Id="rId7" Type="http://schemas.openxmlformats.org/officeDocument/2006/relationships/tags" Target="../tags/tag31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0" Type="http://schemas.openxmlformats.org/officeDocument/2006/relationships/slideLayout" Target="../slideLayouts/slideLayout3.xml"/><Relationship Id="rId2" Type="http://schemas.openxmlformats.org/officeDocument/2006/relationships/tags" Target="../tags/tag26.xml"/><Relationship Id="rId19" Type="http://schemas.openxmlformats.org/officeDocument/2006/relationships/tags" Target="../tags/tag41.xml"/><Relationship Id="rId18" Type="http://schemas.microsoft.com/office/2007/relationships/hdphoto" Target="../media/image46.wdp"/><Relationship Id="rId17" Type="http://schemas.openxmlformats.org/officeDocument/2006/relationships/image" Target="../media/image45.png"/><Relationship Id="rId16" Type="http://schemas.openxmlformats.org/officeDocument/2006/relationships/tags" Target="../tags/tag40.xml"/><Relationship Id="rId15" Type="http://schemas.openxmlformats.org/officeDocument/2006/relationships/tags" Target="../tags/tag39.xml"/><Relationship Id="rId14" Type="http://schemas.openxmlformats.org/officeDocument/2006/relationships/tags" Target="../tags/tag38.xml"/><Relationship Id="rId13" Type="http://schemas.openxmlformats.org/officeDocument/2006/relationships/tags" Target="../tags/tag37.xml"/><Relationship Id="rId12" Type="http://schemas.openxmlformats.org/officeDocument/2006/relationships/tags" Target="../tags/tag36.xml"/><Relationship Id="rId11" Type="http://schemas.openxmlformats.org/officeDocument/2006/relationships/tags" Target="../tags/tag35.xml"/><Relationship Id="rId10" Type="http://schemas.openxmlformats.org/officeDocument/2006/relationships/tags" Target="../tags/tag34.xml"/><Relationship Id="rId1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microsoft.com/office/2007/relationships/hdphoto" Target="../media/image48.wdp"/><Relationship Id="rId1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tags" Target="../tags/tag45.xml"/><Relationship Id="rId4" Type="http://schemas.openxmlformats.org/officeDocument/2006/relationships/image" Target="../media/image52.png"/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9" Type="http://schemas.microsoft.com/office/2007/relationships/hdphoto" Target="../media/image59.wdp"/><Relationship Id="rId8" Type="http://schemas.openxmlformats.org/officeDocument/2006/relationships/image" Target="../media/image58.png"/><Relationship Id="rId7" Type="http://schemas.microsoft.com/office/2007/relationships/hdphoto" Target="../media/image57.wdp"/><Relationship Id="rId6" Type="http://schemas.openxmlformats.org/officeDocument/2006/relationships/image" Target="../media/image56.png"/><Relationship Id="rId5" Type="http://schemas.microsoft.com/office/2007/relationships/hdphoto" Target="../media/image55.wdp"/><Relationship Id="rId4" Type="http://schemas.openxmlformats.org/officeDocument/2006/relationships/image" Target="../media/image54.png"/><Relationship Id="rId3" Type="http://schemas.openxmlformats.org/officeDocument/2006/relationships/image" Target="../media/image53.png"/><Relationship Id="rId2" Type="http://schemas.microsoft.com/office/2007/relationships/hdphoto" Target="../media/image10.wdp"/><Relationship Id="rId14" Type="http://schemas.openxmlformats.org/officeDocument/2006/relationships/slideLayout" Target="../slideLayouts/slideLayout3.xml"/><Relationship Id="rId13" Type="http://schemas.openxmlformats.org/officeDocument/2006/relationships/tags" Target="../tags/tag46.xml"/><Relationship Id="rId12" Type="http://schemas.openxmlformats.org/officeDocument/2006/relationships/image" Target="../media/image62.png"/><Relationship Id="rId11" Type="http://schemas.openxmlformats.org/officeDocument/2006/relationships/image" Target="../media/image61.svg"/><Relationship Id="rId10" Type="http://schemas.openxmlformats.org/officeDocument/2006/relationships/image" Target="../media/image60.png"/><Relationship Id="rId1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tags" Target="../tags/tag47.xml"/><Relationship Id="rId3" Type="http://schemas.microsoft.com/office/2007/relationships/hdphoto" Target="../media/image7.wdp"/><Relationship Id="rId2" Type="http://schemas.openxmlformats.org/officeDocument/2006/relationships/image" Target="../media/image6.png"/><Relationship Id="rId1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50.xml"/><Relationship Id="rId8" Type="http://schemas.openxmlformats.org/officeDocument/2006/relationships/image" Target="../media/image68.png"/><Relationship Id="rId7" Type="http://schemas.openxmlformats.org/officeDocument/2006/relationships/tags" Target="../tags/tag49.xml"/><Relationship Id="rId6" Type="http://schemas.microsoft.com/office/2007/relationships/hdphoto" Target="../media/image67.wdp"/><Relationship Id="rId5" Type="http://schemas.openxmlformats.org/officeDocument/2006/relationships/image" Target="../media/image66.png"/><Relationship Id="rId4" Type="http://schemas.openxmlformats.org/officeDocument/2006/relationships/image" Target="../media/image65.png"/><Relationship Id="rId3" Type="http://schemas.openxmlformats.org/officeDocument/2006/relationships/tags" Target="../tags/tag48.xml"/><Relationship Id="rId2" Type="http://schemas.openxmlformats.org/officeDocument/2006/relationships/image" Target="../media/image64.png"/><Relationship Id="rId11" Type="http://schemas.openxmlformats.org/officeDocument/2006/relationships/slideLayout" Target="../slideLayouts/slideLayout3.xml"/><Relationship Id="rId10" Type="http://schemas.openxmlformats.org/officeDocument/2006/relationships/tags" Target="../tags/tag51.xml"/><Relationship Id="rId1" Type="http://schemas.openxmlformats.org/officeDocument/2006/relationships/image" Target="../media/image63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tags" Target="../tags/tag52.xml"/><Relationship Id="rId3" Type="http://schemas.microsoft.com/office/2007/relationships/hdphoto" Target="../media/image31.wdp"/><Relationship Id="rId2" Type="http://schemas.openxmlformats.org/officeDocument/2006/relationships/image" Target="../media/image30.png"/><Relationship Id="rId1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tags" Target="../tags/tag53.xml"/><Relationship Id="rId2" Type="http://schemas.openxmlformats.org/officeDocument/2006/relationships/image" Target="../media/image70.jpeg"/><Relationship Id="rId1" Type="http://schemas.openxmlformats.org/officeDocument/2006/relationships/image" Target="../media/image69.jpe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tags" Target="../tags/tag54.xml"/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" Type="http://schemas.openxmlformats.org/officeDocument/2006/relationships/image" Target="../media/image49.png"/><Relationship Id="rId1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58.xml"/><Relationship Id="rId8" Type="http://schemas.openxmlformats.org/officeDocument/2006/relationships/tags" Target="../tags/tag57.xml"/><Relationship Id="rId7" Type="http://schemas.microsoft.com/office/2007/relationships/hdphoto" Target="../media/image75.wdp"/><Relationship Id="rId6" Type="http://schemas.openxmlformats.org/officeDocument/2006/relationships/image" Target="../media/image74.png"/><Relationship Id="rId5" Type="http://schemas.microsoft.com/office/2007/relationships/hdphoto" Target="../media/image73.wdp"/><Relationship Id="rId4" Type="http://schemas.openxmlformats.org/officeDocument/2006/relationships/image" Target="../media/image72.png"/><Relationship Id="rId3" Type="http://schemas.openxmlformats.org/officeDocument/2006/relationships/image" Target="../media/image71.png"/><Relationship Id="rId2" Type="http://schemas.openxmlformats.org/officeDocument/2006/relationships/tags" Target="../tags/tag56.xml"/><Relationship Id="rId11" Type="http://schemas.openxmlformats.org/officeDocument/2006/relationships/slideLayout" Target="../slideLayouts/slideLayout3.xml"/><Relationship Id="rId10" Type="http://schemas.openxmlformats.org/officeDocument/2006/relationships/tags" Target="../tags/tag59.xml"/><Relationship Id="rId1" Type="http://schemas.openxmlformats.org/officeDocument/2006/relationships/tags" Target="../tags/tag55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tags" Target="../tags/tag61.xml"/><Relationship Id="rId2" Type="http://schemas.openxmlformats.org/officeDocument/2006/relationships/image" Target="../media/image71.png"/><Relationship Id="rId1" Type="http://schemas.openxmlformats.org/officeDocument/2006/relationships/tags" Target="../tags/tag60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microsoft.com/office/2007/relationships/hdphoto" Target="../media/image77.wdp"/><Relationship Id="rId2" Type="http://schemas.openxmlformats.org/officeDocument/2006/relationships/image" Target="../media/image76.png"/><Relationship Id="rId1" Type="http://schemas.openxmlformats.org/officeDocument/2006/relationships/tags" Target="../tags/tag6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67.xml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openxmlformats.org/officeDocument/2006/relationships/tags" Target="../tags/tag68.xml"/><Relationship Id="rId5" Type="http://schemas.microsoft.com/office/2007/relationships/hdphoto" Target="../media/image81.wdp"/><Relationship Id="rId4" Type="http://schemas.openxmlformats.org/officeDocument/2006/relationships/image" Target="../media/image80.png"/><Relationship Id="rId3" Type="http://schemas.microsoft.com/office/2007/relationships/hdphoto" Target="../media/image79.wdp"/><Relationship Id="rId2" Type="http://schemas.openxmlformats.org/officeDocument/2006/relationships/image" Target="../media/image78.png"/><Relationship Id="rId1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tags" Target="../tags/tag69.xml"/><Relationship Id="rId3" Type="http://schemas.microsoft.com/office/2007/relationships/hdphoto" Target="../media/image46.wdp"/><Relationship Id="rId2" Type="http://schemas.openxmlformats.org/officeDocument/2006/relationships/image" Target="../media/image45.png"/><Relationship Id="rId1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tags" Target="../tags/tag74.xml"/><Relationship Id="rId8" Type="http://schemas.openxmlformats.org/officeDocument/2006/relationships/tags" Target="../tags/tag73.xml"/><Relationship Id="rId7" Type="http://schemas.openxmlformats.org/officeDocument/2006/relationships/tags" Target="../tags/tag72.xml"/><Relationship Id="rId6" Type="http://schemas.openxmlformats.org/officeDocument/2006/relationships/tags" Target="../tags/tag71.xml"/><Relationship Id="rId5" Type="http://schemas.microsoft.com/office/2007/relationships/hdphoto" Target="../media/image83.wdp"/><Relationship Id="rId4" Type="http://schemas.openxmlformats.org/officeDocument/2006/relationships/image" Target="../media/image82.png"/><Relationship Id="rId3" Type="http://schemas.microsoft.com/office/2007/relationships/hdphoto" Target="../media/image59.wdp"/><Relationship Id="rId2" Type="http://schemas.openxmlformats.org/officeDocument/2006/relationships/image" Target="../media/image58.png"/><Relationship Id="rId11" Type="http://schemas.openxmlformats.org/officeDocument/2006/relationships/slideLayout" Target="../slideLayouts/slideLayout3.xml"/><Relationship Id="rId10" Type="http://schemas.openxmlformats.org/officeDocument/2006/relationships/tags" Target="../tags/tag75.xml"/><Relationship Id="rId1" Type="http://schemas.openxmlformats.org/officeDocument/2006/relationships/tags" Target="../tags/tag70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tags" Target="../tags/tag80.xml"/><Relationship Id="rId8" Type="http://schemas.microsoft.com/office/2007/relationships/hdphoto" Target="../media/image83.wdp"/><Relationship Id="rId7" Type="http://schemas.openxmlformats.org/officeDocument/2006/relationships/image" Target="../media/image82.png"/><Relationship Id="rId6" Type="http://schemas.microsoft.com/office/2007/relationships/hdphoto" Target="../media/image59.wdp"/><Relationship Id="rId5" Type="http://schemas.openxmlformats.org/officeDocument/2006/relationships/image" Target="../media/image58.png"/><Relationship Id="rId4" Type="http://schemas.openxmlformats.org/officeDocument/2006/relationships/tags" Target="../tags/tag79.xml"/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1" Type="http://schemas.openxmlformats.org/officeDocument/2006/relationships/slideLayout" Target="../slideLayouts/slideLayout3.xml"/><Relationship Id="rId10" Type="http://schemas.openxmlformats.org/officeDocument/2006/relationships/tags" Target="../tags/tag81.xml"/><Relationship Id="rId1" Type="http://schemas.openxmlformats.org/officeDocument/2006/relationships/tags" Target="../tags/tag76.xml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tags" Target="../tags/tag86.xml"/><Relationship Id="rId8" Type="http://schemas.openxmlformats.org/officeDocument/2006/relationships/tags" Target="../tags/tag85.xml"/><Relationship Id="rId7" Type="http://schemas.openxmlformats.org/officeDocument/2006/relationships/tags" Target="../tags/tag84.xml"/><Relationship Id="rId6" Type="http://schemas.openxmlformats.org/officeDocument/2006/relationships/tags" Target="../tags/tag83.xml"/><Relationship Id="rId5" Type="http://schemas.microsoft.com/office/2007/relationships/hdphoto" Target="../media/image83.wdp"/><Relationship Id="rId4" Type="http://schemas.openxmlformats.org/officeDocument/2006/relationships/image" Target="../media/image82.png"/><Relationship Id="rId3" Type="http://schemas.microsoft.com/office/2007/relationships/hdphoto" Target="../media/image59.wdp"/><Relationship Id="rId2" Type="http://schemas.openxmlformats.org/officeDocument/2006/relationships/image" Target="../media/image58.png"/><Relationship Id="rId11" Type="http://schemas.openxmlformats.org/officeDocument/2006/relationships/slideLayout" Target="../slideLayouts/slideLayout3.xml"/><Relationship Id="rId10" Type="http://schemas.openxmlformats.org/officeDocument/2006/relationships/tags" Target="../tags/tag87.xml"/><Relationship Id="rId1" Type="http://schemas.openxmlformats.org/officeDocument/2006/relationships/tags" Target="../tags/tag82.xml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tags" Target="../tags/tag95.xml"/><Relationship Id="rId8" Type="http://schemas.openxmlformats.org/officeDocument/2006/relationships/tags" Target="../tags/tag94.xml"/><Relationship Id="rId7" Type="http://schemas.openxmlformats.org/officeDocument/2006/relationships/tags" Target="../tags/tag93.xml"/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1" Type="http://schemas.openxmlformats.org/officeDocument/2006/relationships/notesSlide" Target="../notesSlides/notesSlide1.xml"/><Relationship Id="rId10" Type="http://schemas.openxmlformats.org/officeDocument/2006/relationships/slideLayout" Target="../slideLayouts/slideLayout3.xml"/><Relationship Id="rId1" Type="http://schemas.openxmlformats.org/officeDocument/2006/relationships/image" Target="../media/image84.pn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tags" Target="../tags/tag98.xml"/><Relationship Id="rId2" Type="http://schemas.openxmlformats.org/officeDocument/2006/relationships/tags" Target="../tags/tag97.xml"/><Relationship Id="rId1" Type="http://schemas.openxmlformats.org/officeDocument/2006/relationships/tags" Target="../tags/tag96.xml"/></Relationships>
</file>

<file path=ppt/slides/_rels/slide3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tags" Target="../tags/tag102.xml"/><Relationship Id="rId4" Type="http://schemas.openxmlformats.org/officeDocument/2006/relationships/tags" Target="../tags/tag101.xml"/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image" Target="../media/image85.png"/></Relationships>
</file>

<file path=ppt/slides/_rels/slide3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tags" Target="../tags/tag105.xml"/><Relationship Id="rId4" Type="http://schemas.openxmlformats.org/officeDocument/2006/relationships/image" Target="../media/image86.jpeg"/><Relationship Id="rId3" Type="http://schemas.openxmlformats.org/officeDocument/2006/relationships/image" Target="../media/image85.png"/><Relationship Id="rId2" Type="http://schemas.openxmlformats.org/officeDocument/2006/relationships/tags" Target="../tags/tag104.xml"/><Relationship Id="rId1" Type="http://schemas.openxmlformats.org/officeDocument/2006/relationships/tags" Target="../tags/tag103.xml"/></Relationships>
</file>

<file path=ppt/slides/_rels/slide3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tags" Target="../tags/tag108.xml"/><Relationship Id="rId4" Type="http://schemas.openxmlformats.org/officeDocument/2006/relationships/image" Target="../media/image88.jpeg"/><Relationship Id="rId3" Type="http://schemas.openxmlformats.org/officeDocument/2006/relationships/image" Target="../media/image87.jpeg"/><Relationship Id="rId2" Type="http://schemas.openxmlformats.org/officeDocument/2006/relationships/tags" Target="../tags/tag107.xml"/><Relationship Id="rId1" Type="http://schemas.openxmlformats.org/officeDocument/2006/relationships/tags" Target="../tags/tag106.xml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tags" Target="../tags/tag115.xml"/><Relationship Id="rId8" Type="http://schemas.openxmlformats.org/officeDocument/2006/relationships/tags" Target="../tags/tag114.xml"/><Relationship Id="rId7" Type="http://schemas.openxmlformats.org/officeDocument/2006/relationships/image" Target="../media/image87.jpeg"/><Relationship Id="rId6" Type="http://schemas.openxmlformats.org/officeDocument/2006/relationships/tags" Target="../tags/tag113.xml"/><Relationship Id="rId5" Type="http://schemas.openxmlformats.org/officeDocument/2006/relationships/tags" Target="../tags/tag112.xml"/><Relationship Id="rId4" Type="http://schemas.openxmlformats.org/officeDocument/2006/relationships/tags" Target="../tags/tag111.xml"/><Relationship Id="rId3" Type="http://schemas.openxmlformats.org/officeDocument/2006/relationships/tags" Target="../tags/tag110.xml"/><Relationship Id="rId2" Type="http://schemas.openxmlformats.org/officeDocument/2006/relationships/tags" Target="../tags/tag109.xml"/><Relationship Id="rId11" Type="http://schemas.openxmlformats.org/officeDocument/2006/relationships/slideLayout" Target="../slideLayouts/slideLayout3.xml"/><Relationship Id="rId10" Type="http://schemas.openxmlformats.org/officeDocument/2006/relationships/tags" Target="../tags/tag116.xml"/><Relationship Id="rId1" Type="http://schemas.openxmlformats.org/officeDocument/2006/relationships/image" Target="../media/image84.png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tags" Target="../tags/tag118.xml"/><Relationship Id="rId7" Type="http://schemas.openxmlformats.org/officeDocument/2006/relationships/image" Target="../media/image92.png"/><Relationship Id="rId6" Type="http://schemas.openxmlformats.org/officeDocument/2006/relationships/image" Target="../media/image88.jpeg"/><Relationship Id="rId5" Type="http://schemas.microsoft.com/office/2007/relationships/hdphoto" Target="../media/image91.wdp"/><Relationship Id="rId4" Type="http://schemas.openxmlformats.org/officeDocument/2006/relationships/image" Target="../media/image90.png"/><Relationship Id="rId3" Type="http://schemas.openxmlformats.org/officeDocument/2006/relationships/image" Target="../media/image89.png"/><Relationship Id="rId2" Type="http://schemas.openxmlformats.org/officeDocument/2006/relationships/image" Target="../media/image71.png"/><Relationship Id="rId1" Type="http://schemas.openxmlformats.org/officeDocument/2006/relationships/tags" Target="../tags/tag1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19.xml"/><Relationship Id="rId1" Type="http://schemas.openxmlformats.org/officeDocument/2006/relationships/image" Target="../media/image93.png"/></Relationships>
</file>

<file path=ppt/slides/_rels/slide3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tags" Target="../tags/tag124.xml"/><Relationship Id="rId4" Type="http://schemas.openxmlformats.org/officeDocument/2006/relationships/tags" Target="../tags/tag123.xml"/><Relationship Id="rId3" Type="http://schemas.openxmlformats.org/officeDocument/2006/relationships/tags" Target="../tags/tag122.xml"/><Relationship Id="rId2" Type="http://schemas.openxmlformats.org/officeDocument/2006/relationships/tags" Target="../tags/tag121.xml"/><Relationship Id="rId1" Type="http://schemas.openxmlformats.org/officeDocument/2006/relationships/tags" Target="../tags/tag120.xml"/></Relationships>
</file>

<file path=ppt/slides/_rels/slide3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openxmlformats.org/officeDocument/2006/relationships/tags" Target="../tags/tag126.xml"/><Relationship Id="rId5" Type="http://schemas.microsoft.com/office/2007/relationships/hdphoto" Target="../media/image77.wdp"/><Relationship Id="rId4" Type="http://schemas.openxmlformats.org/officeDocument/2006/relationships/image" Target="../media/image76.png"/><Relationship Id="rId3" Type="http://schemas.openxmlformats.org/officeDocument/2006/relationships/tags" Target="../tags/tag125.xml"/><Relationship Id="rId2" Type="http://schemas.microsoft.com/office/2007/relationships/hdphoto" Target="../media/image95.wdp"/><Relationship Id="rId1" Type="http://schemas.openxmlformats.org/officeDocument/2006/relationships/image" Target="../media/image94.png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3.xml"/><Relationship Id="rId2" Type="http://schemas.openxmlformats.org/officeDocument/2006/relationships/tags" Target="../tags/tag127.xml"/><Relationship Id="rId1" Type="http://schemas.openxmlformats.org/officeDocument/2006/relationships/image" Target="../media/image96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28.xml"/><Relationship Id="rId1" Type="http://schemas.openxmlformats.org/officeDocument/2006/relationships/image" Target="../media/image97.jpeg"/></Relationships>
</file>

<file path=ppt/slides/_rels/slide4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tags" Target="../tags/tag129.xml"/><Relationship Id="rId3" Type="http://schemas.microsoft.com/office/2007/relationships/hdphoto" Target="../media/image48.wdp"/><Relationship Id="rId2" Type="http://schemas.openxmlformats.org/officeDocument/2006/relationships/image" Target="../media/image47.png"/><Relationship Id="rId1" Type="http://schemas.openxmlformats.org/officeDocument/2006/relationships/image" Target="../media/image49.png"/></Relationships>
</file>

<file path=ppt/slides/_rels/slide4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4.xml"/><Relationship Id="rId6" Type="http://schemas.openxmlformats.org/officeDocument/2006/relationships/tags" Target="../tags/tag130.xml"/><Relationship Id="rId5" Type="http://schemas.openxmlformats.org/officeDocument/2006/relationships/image" Target="../media/image22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microsoft.com/office/2007/relationships/hdphoto" Target="../media/image10.wdp"/><Relationship Id="rId1" Type="http://schemas.openxmlformats.org/officeDocument/2006/relationships/image" Target="../media/image9.png"/></Relationships>
</file>

<file path=ppt/slides/_rels/slide4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tags" Target="../tags/tag131.xml"/><Relationship Id="rId3" Type="http://schemas.microsoft.com/office/2007/relationships/hdphoto" Target="../media/image31.wdp"/><Relationship Id="rId2" Type="http://schemas.openxmlformats.org/officeDocument/2006/relationships/image" Target="../media/image30.png"/><Relationship Id="rId1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openxmlformats.org/officeDocument/2006/relationships/tags" Target="../tags/tag132.xml"/><Relationship Id="rId5" Type="http://schemas.openxmlformats.org/officeDocument/2006/relationships/image" Target="../media/image62.png"/><Relationship Id="rId4" Type="http://schemas.openxmlformats.org/officeDocument/2006/relationships/image" Target="../media/image61.svg"/><Relationship Id="rId3" Type="http://schemas.openxmlformats.org/officeDocument/2006/relationships/image" Target="../media/image60.png"/><Relationship Id="rId2" Type="http://schemas.openxmlformats.org/officeDocument/2006/relationships/image" Target="../media/image98.png"/><Relationship Id="rId1" Type="http://schemas.openxmlformats.org/officeDocument/2006/relationships/image" Target="../media/image49.png"/></Relationships>
</file>

<file path=ppt/slides/_rels/slide4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tags" Target="../tags/tag135.xml"/><Relationship Id="rId4" Type="http://schemas.microsoft.com/office/2007/relationships/hdphoto" Target="../media/image100.wdp"/><Relationship Id="rId3" Type="http://schemas.openxmlformats.org/officeDocument/2006/relationships/image" Target="../media/image99.png"/><Relationship Id="rId2" Type="http://schemas.openxmlformats.org/officeDocument/2006/relationships/tags" Target="../tags/tag134.xml"/><Relationship Id="rId1" Type="http://schemas.openxmlformats.org/officeDocument/2006/relationships/tags" Target="../tags/tag133.xml"/></Relationships>
</file>

<file path=ppt/slides/_rels/slide4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tags" Target="../tags/tag137.xml"/><Relationship Id="rId4" Type="http://schemas.openxmlformats.org/officeDocument/2006/relationships/image" Target="../media/image101.png"/><Relationship Id="rId3" Type="http://schemas.openxmlformats.org/officeDocument/2006/relationships/tags" Target="../tags/tag136.xml"/><Relationship Id="rId2" Type="http://schemas.microsoft.com/office/2007/relationships/hdphoto" Target="../media/image95.wdp"/><Relationship Id="rId1" Type="http://schemas.openxmlformats.org/officeDocument/2006/relationships/image" Target="../media/image94.png"/></Relationships>
</file>

<file path=ppt/slides/_rels/slide4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tags" Target="../tags/tag139.xml"/><Relationship Id="rId2" Type="http://schemas.openxmlformats.org/officeDocument/2006/relationships/image" Target="../media/image32.png"/><Relationship Id="rId1" Type="http://schemas.openxmlformats.org/officeDocument/2006/relationships/tags" Target="../tags/tag138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7" Type="http://schemas.openxmlformats.org/officeDocument/2006/relationships/tags" Target="../tags/tag142.xml"/><Relationship Id="rId6" Type="http://schemas.microsoft.com/office/2007/relationships/hdphoto" Target="../media/image103.wdp"/><Relationship Id="rId5" Type="http://schemas.openxmlformats.org/officeDocument/2006/relationships/image" Target="../media/image102.png"/><Relationship Id="rId4" Type="http://schemas.openxmlformats.org/officeDocument/2006/relationships/tags" Target="../tags/tag141.xml"/><Relationship Id="rId3" Type="http://schemas.openxmlformats.org/officeDocument/2006/relationships/tags" Target="../tags/tag140.xml"/><Relationship Id="rId2" Type="http://schemas.microsoft.com/office/2007/relationships/hdphoto" Target="../media/image79.wdp"/><Relationship Id="rId1" Type="http://schemas.openxmlformats.org/officeDocument/2006/relationships/image" Target="../media/image78.png"/></Relationships>
</file>

<file path=ppt/slides/_rels/slide4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openxmlformats.org/officeDocument/2006/relationships/tags" Target="../tags/tag144.xml"/><Relationship Id="rId5" Type="http://schemas.microsoft.com/office/2007/relationships/hdphoto" Target="../media/image77.wdp"/><Relationship Id="rId4" Type="http://schemas.openxmlformats.org/officeDocument/2006/relationships/image" Target="../media/image76.png"/><Relationship Id="rId3" Type="http://schemas.openxmlformats.org/officeDocument/2006/relationships/tags" Target="../tags/tag143.xml"/><Relationship Id="rId2" Type="http://schemas.microsoft.com/office/2007/relationships/hdphoto" Target="../media/image95.wdp"/><Relationship Id="rId1" Type="http://schemas.openxmlformats.org/officeDocument/2006/relationships/image" Target="../media/image94.png"/></Relationships>
</file>

<file path=ppt/slides/_rels/slide5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tags" Target="../tags/tag145.xml"/><Relationship Id="rId4" Type="http://schemas.openxmlformats.org/officeDocument/2006/relationships/image" Target="../media/image107.png"/><Relationship Id="rId3" Type="http://schemas.openxmlformats.org/officeDocument/2006/relationships/image" Target="../media/image106.png"/><Relationship Id="rId2" Type="http://schemas.microsoft.com/office/2007/relationships/hdphoto" Target="../media/image105.wdp"/><Relationship Id="rId1" Type="http://schemas.openxmlformats.org/officeDocument/2006/relationships/image" Target="../media/image104.png"/></Relationships>
</file>

<file path=ppt/slides/_rels/slide5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tags" Target="../tags/tag146.xml"/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" Type="http://schemas.openxmlformats.org/officeDocument/2006/relationships/image" Target="../media/image49.png"/><Relationship Id="rId1" Type="http://schemas.openxmlformats.org/officeDocument/2006/relationships/image" Target="../media/image37.png"/></Relationships>
</file>

<file path=ppt/slides/_rels/slide5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tags" Target="../tags/tag147.xml"/><Relationship Id="rId3" Type="http://schemas.openxmlformats.org/officeDocument/2006/relationships/image" Target="../media/image98.png"/><Relationship Id="rId2" Type="http://schemas.microsoft.com/office/2007/relationships/hdphoto" Target="../media/image109.wdp"/><Relationship Id="rId1" Type="http://schemas.openxmlformats.org/officeDocument/2006/relationships/image" Target="../media/image108.png"/></Relationships>
</file>

<file path=ppt/slides/_rels/slide5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openxmlformats.org/officeDocument/2006/relationships/tags" Target="../tags/tag148.xml"/><Relationship Id="rId5" Type="http://schemas.microsoft.com/office/2007/relationships/hdphoto" Target="../media/image31.wdp"/><Relationship Id="rId4" Type="http://schemas.openxmlformats.org/officeDocument/2006/relationships/image" Target="../media/image30.png"/><Relationship Id="rId3" Type="http://schemas.microsoft.com/office/2007/relationships/hdphoto" Target="../media/image79.wdp"/><Relationship Id="rId2" Type="http://schemas.openxmlformats.org/officeDocument/2006/relationships/image" Target="../media/image78.png"/><Relationship Id="rId1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 descr="城堡前的照片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62289"/>
          </a:xfrm>
          <a:prstGeom prst="rect">
            <a:avLst/>
          </a:prstGeom>
        </p:spPr>
      </p:pic>
      <p:grpSp>
        <p:nvGrpSpPr>
          <p:cNvPr id="33821" name="组合 33820"/>
          <p:cNvGrpSpPr/>
          <p:nvPr/>
        </p:nvGrpSpPr>
        <p:grpSpPr>
          <a:xfrm>
            <a:off x="1024171" y="-871866"/>
            <a:ext cx="314150" cy="314150"/>
            <a:chOff x="739417" y="1865310"/>
            <a:chExt cx="314150" cy="314150"/>
          </a:xfrm>
        </p:grpSpPr>
        <p:cxnSp>
          <p:nvCxnSpPr>
            <p:cNvPr id="33822" name="直接连接符 33821"/>
            <p:cNvCxnSpPr/>
            <p:nvPr/>
          </p:nvCxnSpPr>
          <p:spPr bwMode="auto">
            <a:xfrm>
              <a:off x="739417" y="1865310"/>
              <a:ext cx="31415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47433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823" name="直接连接符 33822"/>
            <p:cNvCxnSpPr/>
            <p:nvPr/>
          </p:nvCxnSpPr>
          <p:spPr bwMode="auto">
            <a:xfrm rot="5400000">
              <a:off x="589628" y="2022385"/>
              <a:ext cx="31415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474339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3824" name="组合 33823"/>
          <p:cNvGrpSpPr/>
          <p:nvPr/>
        </p:nvGrpSpPr>
        <p:grpSpPr>
          <a:xfrm>
            <a:off x="1067887" y="-915582"/>
            <a:ext cx="314150" cy="314150"/>
            <a:chOff x="739417" y="1865310"/>
            <a:chExt cx="314150" cy="314150"/>
          </a:xfrm>
        </p:grpSpPr>
        <p:cxnSp>
          <p:nvCxnSpPr>
            <p:cNvPr id="33825" name="直接连接符 33824"/>
            <p:cNvCxnSpPr/>
            <p:nvPr/>
          </p:nvCxnSpPr>
          <p:spPr bwMode="auto">
            <a:xfrm>
              <a:off x="739417" y="1865310"/>
              <a:ext cx="31415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47433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826" name="直接连接符 33825"/>
            <p:cNvCxnSpPr/>
            <p:nvPr/>
          </p:nvCxnSpPr>
          <p:spPr bwMode="auto">
            <a:xfrm rot="5400000">
              <a:off x="589628" y="2022385"/>
              <a:ext cx="31415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474339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" name="组合 2"/>
          <p:cNvGrpSpPr/>
          <p:nvPr/>
        </p:nvGrpSpPr>
        <p:grpSpPr>
          <a:xfrm>
            <a:off x="0" y="1304015"/>
            <a:ext cx="12192000" cy="3912042"/>
            <a:chOff x="0" y="1304015"/>
            <a:chExt cx="12192000" cy="3912042"/>
          </a:xfrm>
        </p:grpSpPr>
        <p:sp>
          <p:nvSpPr>
            <p:cNvPr id="24" name="矩形 23"/>
            <p:cNvSpPr/>
            <p:nvPr/>
          </p:nvSpPr>
          <p:spPr bwMode="auto">
            <a:xfrm>
              <a:off x="0" y="1304015"/>
              <a:ext cx="12192000" cy="3912042"/>
            </a:xfrm>
            <a:prstGeom prst="rect">
              <a:avLst/>
            </a:prstGeom>
            <a:gradFill>
              <a:gsLst>
                <a:gs pos="60000">
                  <a:srgbClr val="F1EEE5"/>
                </a:gs>
                <a:gs pos="100000">
                  <a:srgbClr val="F1EEE5">
                    <a:alpha val="0"/>
                  </a:srgbClr>
                </a:gs>
              </a:gsLst>
              <a:lin ang="0" scaled="1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non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cxnSp>
          <p:nvCxnSpPr>
            <p:cNvPr id="37" name="直接连接符 36"/>
            <p:cNvCxnSpPr/>
            <p:nvPr/>
          </p:nvCxnSpPr>
          <p:spPr bwMode="auto">
            <a:xfrm>
              <a:off x="877355" y="3631524"/>
              <a:ext cx="2716635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47433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56" name="组合 55"/>
            <p:cNvGrpSpPr/>
            <p:nvPr/>
          </p:nvGrpSpPr>
          <p:grpSpPr>
            <a:xfrm>
              <a:off x="794596" y="3913561"/>
              <a:ext cx="2892157" cy="677108"/>
              <a:chOff x="719091" y="3913561"/>
              <a:chExt cx="2892157" cy="677108"/>
            </a:xfrm>
          </p:grpSpPr>
          <p:sp>
            <p:nvSpPr>
              <p:cNvPr id="38" name="文本框 37"/>
              <p:cNvSpPr txBox="1"/>
              <p:nvPr/>
            </p:nvSpPr>
            <p:spPr>
              <a:xfrm>
                <a:off x="719091" y="3913561"/>
                <a:ext cx="1128026" cy="677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en-US" altLang="zh-CN" sz="3800" b="1" dirty="0">
                    <a:solidFill>
                      <a:srgbClr val="35322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[</a:t>
                </a:r>
                <a:r>
                  <a:rPr lang="zh-CN" altLang="en-US" sz="3800" b="1" dirty="0">
                    <a:solidFill>
                      <a:srgbClr val="35322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俄</a:t>
                </a:r>
                <a:r>
                  <a:rPr lang="en-US" altLang="zh-CN" sz="3800" b="1" dirty="0">
                    <a:solidFill>
                      <a:srgbClr val="35322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]</a:t>
                </a:r>
                <a:endParaRPr lang="zh-CN" altLang="en-US" sz="3800" b="1" dirty="0">
                  <a:solidFill>
                    <a:srgbClr val="35322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文本框 54"/>
              <p:cNvSpPr txBox="1"/>
              <p:nvPr/>
            </p:nvSpPr>
            <p:spPr>
              <a:xfrm>
                <a:off x="1891987" y="3913561"/>
                <a:ext cx="1719261" cy="6771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zh-CN" altLang="en-US" sz="3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5322B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/>
                  </a:rPr>
                  <a:t>契诃夫</a:t>
                </a:r>
                <a:endParaRPr lang="zh-CN" altLang="en-US" dirty="0">
                  <a:solidFill>
                    <a:srgbClr val="35322B"/>
                  </a:solidFill>
                </a:endParaRPr>
              </a:p>
            </p:txBody>
          </p:sp>
        </p:grpSp>
        <p:pic>
          <p:nvPicPr>
            <p:cNvPr id="33833" name="图片 3383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2283" y="1846108"/>
              <a:ext cx="371888" cy="377985"/>
            </a:xfrm>
            <a:prstGeom prst="rect">
              <a:avLst/>
            </a:prstGeom>
          </p:spPr>
        </p:pic>
        <p:pic>
          <p:nvPicPr>
            <p:cNvPr id="33834" name="图片 3383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8748258" y="1846108"/>
              <a:ext cx="371888" cy="377985"/>
            </a:xfrm>
            <a:prstGeom prst="rect">
              <a:avLst/>
            </a:prstGeom>
          </p:spPr>
        </p:pic>
        <p:pic>
          <p:nvPicPr>
            <p:cNvPr id="33835" name="图片 3383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V="1">
              <a:off x="652283" y="4478899"/>
              <a:ext cx="371888" cy="377985"/>
            </a:xfrm>
            <a:prstGeom prst="rect">
              <a:avLst/>
            </a:prstGeom>
          </p:spPr>
        </p:pic>
        <p:pic>
          <p:nvPicPr>
            <p:cNvPr id="33836" name="图片 3383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 flipV="1">
              <a:off x="8748258" y="4478899"/>
              <a:ext cx="371888" cy="377985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3433" y="1468455"/>
              <a:ext cx="9595936" cy="2552654"/>
            </a:xfrm>
            <a:prstGeom prst="rect">
              <a:avLst/>
            </a:prstGeom>
          </p:spPr>
        </p:pic>
      </p:grpSp>
      <p:pic>
        <p:nvPicPr>
          <p:cNvPr id="32" name="图片 31" descr="图片包含 游戏机&#10;&#10;描述已自动生成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99" t="60522" r="39571" b="4316"/>
          <a:stretch>
            <a:fillRect/>
          </a:stretch>
        </p:blipFill>
        <p:spPr>
          <a:xfrm>
            <a:off x="4862407" y="3727556"/>
            <a:ext cx="3125777" cy="305798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 descr="图片包含 人, 男人, 站, 穿着&#10;&#10;描述已自动生成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5000" contrast="30000"/>
                    </a14:imgEffect>
                    <a14:imgEffect>
                      <a14:colorTemperature colorTemp="72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35044" y="249158"/>
            <a:ext cx="3125777" cy="6597804"/>
          </a:xfrm>
          <a:prstGeom prst="rect">
            <a:avLst/>
          </a:prstGeom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3266" y="3955642"/>
            <a:ext cx="3218967" cy="1268078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 descr="城堡前的照片&#10;&#10;描述已自动生成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48" t="20348"/>
          <a:stretch>
            <a:fillRect/>
          </a:stretch>
        </p:blipFill>
        <p:spPr>
          <a:xfrm>
            <a:off x="0" y="-1"/>
            <a:ext cx="12192000" cy="6862289"/>
          </a:xfrm>
          <a:prstGeom prst="rect">
            <a:avLst/>
          </a:prstGeom>
        </p:spPr>
      </p:pic>
      <p:pic>
        <p:nvPicPr>
          <p:cNvPr id="5" name="图片 4" descr="图片包含 人, 男人, 站, 穿着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 contrast="30000"/>
                    </a14:imgEffect>
                    <a14:imgEffect>
                      <a14:colorTemperature colorTemp="72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38877" y="1352421"/>
            <a:ext cx="2436068" cy="5141986"/>
          </a:xfrm>
          <a:prstGeom prst="rect">
            <a:avLst/>
          </a:prstGeom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图片 31" descr="图片包含 游戏机&#10;&#10;描述已自动生成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99" t="60522" r="39571" b="4316"/>
          <a:stretch>
            <a:fillRect/>
          </a:stretch>
        </p:blipFill>
        <p:spPr>
          <a:xfrm>
            <a:off x="2962275" y="3568427"/>
            <a:ext cx="2990850" cy="292598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rippl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 descr="图片包含 建筑, 地板, 骑, 男人&#10;&#10;描述已自动生成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-200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315" b="4606"/>
          <a:stretch>
            <a:fillRect/>
          </a:stretch>
        </p:blipFill>
        <p:spPr>
          <a:xfrm>
            <a:off x="4263" y="-1"/>
            <a:ext cx="12187737" cy="6858001"/>
          </a:xfrm>
          <a:prstGeom prst="rect">
            <a:avLst/>
          </a:prstGeom>
        </p:spPr>
      </p:pic>
      <p:pic>
        <p:nvPicPr>
          <p:cNvPr id="62" name="图片 61" descr="图片包含 食物, 片, 蛋糕, 桌子&#10;&#10;描述已自动生成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33" t="48472"/>
          <a:stretch>
            <a:fillRect/>
          </a:stretch>
        </p:blipFill>
        <p:spPr>
          <a:xfrm rot="818387">
            <a:off x="8660364" y="812377"/>
            <a:ext cx="5284412" cy="6728813"/>
          </a:xfrm>
          <a:prstGeom prst="rect">
            <a:avLst/>
          </a:prstGeom>
        </p:spPr>
      </p:pic>
      <p:pic>
        <p:nvPicPr>
          <p:cNvPr id="21" name="图片 20" descr="图片包含 游戏机, 食物&#10;&#10;描述已自动生成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139" b="31092"/>
          <a:stretch>
            <a:fillRect/>
          </a:stretch>
        </p:blipFill>
        <p:spPr>
          <a:xfrm rot="20691184">
            <a:off x="-444242" y="-551901"/>
            <a:ext cx="4679946" cy="610067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grpSp>
        <p:nvGrpSpPr>
          <p:cNvPr id="33795" name="组合 33794"/>
          <p:cNvGrpSpPr/>
          <p:nvPr/>
        </p:nvGrpSpPr>
        <p:grpSpPr>
          <a:xfrm rot="1204465">
            <a:off x="8989447" y="2479285"/>
            <a:ext cx="2827269" cy="2687130"/>
            <a:chOff x="3887856" y="803779"/>
            <a:chExt cx="5545981" cy="5271084"/>
          </a:xfrm>
        </p:grpSpPr>
        <p:pic>
          <p:nvPicPr>
            <p:cNvPr id="33792" name="图片 33791" descr="房间里的墙上挂着一幅画&#10;&#10;低可信度描述已自动生成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982" t="23797" r="9478" b="27917"/>
            <a:stretch>
              <a:fillRect/>
            </a:stretch>
          </p:blipFill>
          <p:spPr>
            <a:xfrm>
              <a:off x="3887856" y="803779"/>
              <a:ext cx="5545981" cy="5271084"/>
            </a:xfrm>
            <a:prstGeom prst="rect">
              <a:avLst/>
            </a:prstGeom>
          </p:spPr>
        </p:pic>
        <p:pic>
          <p:nvPicPr>
            <p:cNvPr id="33794" name="图片 33793" descr="建筑与房屋的城市空拍图与配字黑白照&#10;&#10;低可信度描述已自动生成"/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9669" y="1428787"/>
              <a:ext cx="3842355" cy="4021069"/>
            </a:xfrm>
            <a:prstGeom prst="rect">
              <a:avLst/>
            </a:prstGeom>
          </p:spPr>
        </p:pic>
      </p:grpSp>
      <p:grpSp>
        <p:nvGrpSpPr>
          <p:cNvPr id="48" name="组合 47"/>
          <p:cNvGrpSpPr/>
          <p:nvPr/>
        </p:nvGrpSpPr>
        <p:grpSpPr>
          <a:xfrm>
            <a:off x="863903" y="561188"/>
            <a:ext cx="9089283" cy="5688469"/>
            <a:chOff x="1804146" y="430282"/>
            <a:chExt cx="8703389" cy="544696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11" name="图片 10" descr="房间里的墙上挂着一幅画&#10;&#10;低可信度描述已自动生成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538" t="13473" r="52684" b="18194"/>
            <a:stretch>
              <a:fillRect/>
            </a:stretch>
          </p:blipFill>
          <p:spPr>
            <a:xfrm rot="5400000">
              <a:off x="3432361" y="-1197933"/>
              <a:ext cx="5446960" cy="8703389"/>
            </a:xfrm>
            <a:prstGeom prst="rect">
              <a:avLst/>
            </a:prstGeom>
          </p:spPr>
        </p:pic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colorTemperature colorTemp="8800"/>
                      </a14:imgEffect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356150" y="1014535"/>
              <a:ext cx="7599383" cy="4278452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</p:grpSp>
      <p:pic>
        <p:nvPicPr>
          <p:cNvPr id="13" name="图片 12" descr="图片包含 游戏机&#10;&#10;描述已自动生成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75871">
            <a:off x="-1974126" y="-1506838"/>
            <a:ext cx="1719953" cy="17199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0" name="图片 59" descr="电脑合成图&#10;&#10;低可信度描述已自动生成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08" t="20575" r="52814" b="45973"/>
          <a:stretch>
            <a:fillRect/>
          </a:stretch>
        </p:blipFill>
        <p:spPr>
          <a:xfrm rot="19425778">
            <a:off x="6460308" y="1741357"/>
            <a:ext cx="4241138" cy="3944338"/>
          </a:xfrm>
          <a:prstGeom prst="rect">
            <a:avLst/>
          </a:prstGeom>
        </p:spPr>
      </p:pic>
      <p:pic>
        <p:nvPicPr>
          <p:cNvPr id="33799" name="图片 33798" descr="图片包含 游戏机, 物体, 灯光&#10;&#10;描述已自动生成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34" t="14899" r="26717" b="15135"/>
          <a:stretch>
            <a:fillRect/>
          </a:stretch>
        </p:blipFill>
        <p:spPr>
          <a:xfrm rot="3156350">
            <a:off x="906939" y="3927840"/>
            <a:ext cx="2225561" cy="341102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9" name="图片 18" descr="桌子上的玻璃杯&#10;&#10;低可信度描述已自动生成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43" b="57639"/>
          <a:stretch>
            <a:fillRect/>
          </a:stretch>
        </p:blipFill>
        <p:spPr>
          <a:xfrm>
            <a:off x="10237652" y="384425"/>
            <a:ext cx="1234753" cy="13910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15"/>
    </p:custDataLst>
  </p:cSld>
  <p:clrMapOvr>
    <a:masterClrMapping/>
  </p:clrMapOvr>
  <p:transition spd="slow">
    <p:zoom dir="in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 descr="图片包含 建筑, 地板, 骑, 男人&#10;&#10;描述已自动生成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-200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315" b="4606"/>
          <a:stretch>
            <a:fillRect/>
          </a:stretch>
        </p:blipFill>
        <p:spPr>
          <a:xfrm>
            <a:off x="0" y="-1"/>
            <a:ext cx="12187737" cy="6858001"/>
          </a:xfrm>
          <a:prstGeom prst="rect">
            <a:avLst/>
          </a:prstGeom>
        </p:spPr>
      </p:pic>
      <p:pic>
        <p:nvPicPr>
          <p:cNvPr id="22" name="图片 21" descr="房间的摆设布局&#10;&#10;中度可信度描述已自动生成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236" y="292136"/>
            <a:ext cx="9883528" cy="6273726"/>
          </a:xfrm>
          <a:prstGeom prst="rect">
            <a:avLst/>
          </a:prstGeom>
        </p:spPr>
      </p:pic>
      <p:sp>
        <p:nvSpPr>
          <p:cNvPr id="12" name="矩形 11"/>
          <p:cNvSpPr/>
          <p:nvPr>
            <p:custDataLst>
              <p:tags r:id="rId4"/>
            </p:custDataLst>
          </p:nvPr>
        </p:nvSpPr>
        <p:spPr>
          <a:xfrm>
            <a:off x="1644071" y="2070297"/>
            <a:ext cx="3962094" cy="1082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20000"/>
              </a:lnSpc>
              <a:spcAft>
                <a:spcPts val="1000"/>
              </a:spcAft>
              <a:buClr>
                <a:srgbClr val="580000"/>
              </a:buClr>
              <a:buFont typeface="Wingdings" panose="05000000000000000000" pitchFamily="2" charset="2"/>
              <a:buChar char="ü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了解契诃夫及其作品的创作背景。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644071" y="3591435"/>
            <a:ext cx="3962094" cy="1082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20000"/>
              </a:lnSpc>
              <a:spcAft>
                <a:spcPts val="1000"/>
              </a:spcAft>
              <a:buClr>
                <a:srgbClr val="580000"/>
              </a:buClr>
              <a:buFont typeface="Wingdings" panose="05000000000000000000" pitchFamily="2" charset="2"/>
              <a:buChar char="ü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理清小说情节，理解“套子”的内涵。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6481060" y="951445"/>
            <a:ext cx="3962094" cy="1599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20000"/>
              </a:lnSpc>
              <a:spcAft>
                <a:spcPts val="1000"/>
              </a:spcAft>
              <a:buClr>
                <a:srgbClr val="580000"/>
              </a:buClr>
              <a:buFont typeface="Wingdings" panose="05000000000000000000" pitchFamily="2" charset="2"/>
              <a:buChar char="ü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分析人物形象，把握人物性格的复杂性及其社会典型性。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6481060" y="2913476"/>
            <a:ext cx="3962094" cy="2633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20000"/>
              </a:lnSpc>
              <a:spcAft>
                <a:spcPts val="1000"/>
              </a:spcAft>
              <a:buClr>
                <a:srgbClr val="580000"/>
              </a:buClr>
              <a:buFont typeface="Wingdings" panose="05000000000000000000" pitchFamily="2" charset="2"/>
              <a:buChar char="ü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学习领会作品中幽默讽刺手法和细节描写的运用，认识沙皇政府忠实卫道者们腐朽的本质。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5" name="图形 34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644071" y="5284564"/>
            <a:ext cx="2042104" cy="89039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34517" y="747599"/>
            <a:ext cx="2981202" cy="1176630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Requires="p14">
        <p15:prstTrans prst="pageCurlDouble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图片 103" descr="马车的黑白照片&#10;&#10;中度可信度描述已自动生成"/>
          <p:cNvPicPr>
            <a:picLocks noChangeAspect="1"/>
          </p:cNvPicPr>
          <p:nvPr/>
        </p:nvPicPr>
        <p:blipFill>
          <a:blip r:embed="rId1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2" b="18126"/>
          <a:stretch>
            <a:fillRect/>
          </a:stretch>
        </p:blipFill>
        <p:spPr>
          <a:xfrm>
            <a:off x="4401403" y="2062859"/>
            <a:ext cx="7784642" cy="4795140"/>
          </a:xfrm>
          <a:custGeom>
            <a:avLst/>
            <a:gdLst>
              <a:gd name="connsiteX0" fmla="*/ 0 w 5314357"/>
              <a:gd name="connsiteY0" fmla="*/ 0 h 3213100"/>
              <a:gd name="connsiteX1" fmla="*/ 5314357 w 5314357"/>
              <a:gd name="connsiteY1" fmla="*/ 0 h 3213100"/>
              <a:gd name="connsiteX2" fmla="*/ 5314357 w 5314357"/>
              <a:gd name="connsiteY2" fmla="*/ 3213100 h 3213100"/>
              <a:gd name="connsiteX3" fmla="*/ 0 w 5314357"/>
              <a:gd name="connsiteY3" fmla="*/ 3213100 h 321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14357" h="3213100">
                <a:moveTo>
                  <a:pt x="0" y="0"/>
                </a:moveTo>
                <a:lnTo>
                  <a:pt x="5314357" y="0"/>
                </a:lnTo>
                <a:lnTo>
                  <a:pt x="5314357" y="3213100"/>
                </a:lnTo>
                <a:lnTo>
                  <a:pt x="0" y="3213100"/>
                </a:lnTo>
                <a:close/>
              </a:path>
            </a:pathLst>
          </a:custGeom>
        </p:spPr>
      </p:pic>
      <p:sp>
        <p:nvSpPr>
          <p:cNvPr id="35" name="文本框 34"/>
          <p:cNvSpPr txBox="1"/>
          <p:nvPr/>
        </p:nvSpPr>
        <p:spPr>
          <a:xfrm>
            <a:off x="767041" y="290887"/>
            <a:ext cx="20024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srgbClr val="580000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活动情境</a:t>
            </a:r>
            <a:endParaRPr kumimoji="0" lang="zh-CN" altLang="en-US" sz="3200" i="0" u="none" strike="noStrike" kern="1200" cap="none" spc="0" normalizeH="0" baseline="0" noProof="0" dirty="0">
              <a:ln>
                <a:noFill/>
              </a:ln>
              <a:solidFill>
                <a:srgbClr val="580000"/>
              </a:soli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40" name="箭头: 五边形 39"/>
          <p:cNvSpPr/>
          <p:nvPr/>
        </p:nvSpPr>
        <p:spPr>
          <a:xfrm>
            <a:off x="0" y="385499"/>
            <a:ext cx="492370" cy="395551"/>
          </a:xfrm>
          <a:prstGeom prst="homePlate">
            <a:avLst>
              <a:gd name="adj" fmla="val 35666"/>
            </a:avLst>
          </a:prstGeom>
          <a:solidFill>
            <a:srgbClr val="58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箭头: V 形 40"/>
          <p:cNvSpPr/>
          <p:nvPr/>
        </p:nvSpPr>
        <p:spPr>
          <a:xfrm>
            <a:off x="408669" y="385499"/>
            <a:ext cx="277986" cy="395551"/>
          </a:xfrm>
          <a:prstGeom prst="chevron">
            <a:avLst>
              <a:gd name="adj" fmla="val 53615"/>
            </a:avLst>
          </a:prstGeom>
          <a:solidFill>
            <a:srgbClr val="58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缺角矩形 86"/>
          <p:cNvSpPr/>
          <p:nvPr/>
        </p:nvSpPr>
        <p:spPr>
          <a:xfrm flipH="1">
            <a:off x="686655" y="1630907"/>
            <a:ext cx="8416402" cy="3807726"/>
          </a:xfrm>
          <a:prstGeom prst="plaque">
            <a:avLst>
              <a:gd name="adj" fmla="val 3010"/>
            </a:avLst>
          </a:prstGeom>
          <a:gradFill>
            <a:gsLst>
              <a:gs pos="77000">
                <a:srgbClr val="E0D4C6">
                  <a:alpha val="0"/>
                </a:srgbClr>
              </a:gs>
              <a:gs pos="23000">
                <a:srgbClr val="E0D4C6">
                  <a:alpha val="0"/>
                </a:srgbClr>
              </a:gs>
              <a:gs pos="0">
                <a:srgbClr val="E0D4C6"/>
              </a:gs>
              <a:gs pos="50000">
                <a:srgbClr val="E0D4C6">
                  <a:alpha val="0"/>
                </a:srgbClr>
              </a:gs>
              <a:gs pos="100000">
                <a:srgbClr val="E0D4C6"/>
              </a:gs>
            </a:gsLst>
            <a:lin ang="18900000" scaled="1"/>
          </a:gradFill>
          <a:ln>
            <a:gradFill flip="none" rotWithShape="1">
              <a:gsLst>
                <a:gs pos="70000">
                  <a:srgbClr val="580000">
                    <a:alpha val="0"/>
                  </a:srgbClr>
                </a:gs>
                <a:gs pos="30000">
                  <a:srgbClr val="580000">
                    <a:alpha val="0"/>
                  </a:srgbClr>
                </a:gs>
                <a:gs pos="0">
                  <a:srgbClr val="580000"/>
                </a:gs>
                <a:gs pos="50000">
                  <a:srgbClr val="580000">
                    <a:alpha val="0"/>
                  </a:srgbClr>
                </a:gs>
                <a:gs pos="100000">
                  <a:srgbClr val="580000"/>
                </a:gs>
              </a:gsLst>
              <a:lin ang="189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781363" y="1910832"/>
            <a:ext cx="8226987" cy="3322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720090" algn="just">
              <a:lnSpc>
                <a:spcPct val="150000"/>
              </a:lnSpc>
            </a:pPr>
            <a:r>
              <a:rPr lang="en-US" altLang="zh-CN" sz="2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为迎接外国经典作品阅读交流周，我校文学社将举办契诃夫小说阅读沙龙活动。你所在的小组将围绕《装在套子里的人》这篇小说准备相关材料，成立“别里科夫之死”专案组，并在沙龙上进行发言交流。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7" name="图片 106" descr="夜晚的月亮&#10;&#10;中度可信度描述已自动生成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5000" contrast="-4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601" r="42107"/>
          <a:stretch>
            <a:fillRect/>
          </a:stretch>
        </p:blipFill>
        <p:spPr>
          <a:xfrm rot="18115673">
            <a:off x="9130422" y="-2330055"/>
            <a:ext cx="2512708" cy="5376615"/>
          </a:xfrm>
          <a:custGeom>
            <a:avLst/>
            <a:gdLst>
              <a:gd name="connsiteX0" fmla="*/ 0 w 2512708"/>
              <a:gd name="connsiteY0" fmla="*/ 0 h 5376615"/>
              <a:gd name="connsiteX1" fmla="*/ 2512708 w 2512708"/>
              <a:gd name="connsiteY1" fmla="*/ 4032458 h 5376615"/>
              <a:gd name="connsiteX2" fmla="*/ 355571 w 2512708"/>
              <a:gd name="connsiteY2" fmla="*/ 5376615 h 5376615"/>
              <a:gd name="connsiteX3" fmla="*/ 0 w 2512708"/>
              <a:gd name="connsiteY3" fmla="*/ 5376615 h 5376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2708" h="5376615">
                <a:moveTo>
                  <a:pt x="0" y="0"/>
                </a:moveTo>
                <a:lnTo>
                  <a:pt x="2512708" y="4032458"/>
                </a:lnTo>
                <a:lnTo>
                  <a:pt x="355571" y="5376615"/>
                </a:lnTo>
                <a:lnTo>
                  <a:pt x="0" y="5376615"/>
                </a:lnTo>
                <a:close/>
              </a:path>
            </a:pathLst>
          </a:custGeom>
        </p:spPr>
      </p:pic>
      <p:pic>
        <p:nvPicPr>
          <p:cNvPr id="105" name="图片 104" descr="图片包含 站, 马, 黑暗, 旧&#10;&#10;描述已自动生成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intBrush trans="50000" brushSize="1"/>
                    </a14:imgEffect>
                    <a14:imgEffect>
                      <a14:brightnessContrast bright="20000" contrast="-2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034" y="672830"/>
            <a:ext cx="2244122" cy="5894283"/>
          </a:xfrm>
          <a:prstGeom prst="rect">
            <a:avLst/>
          </a:prstGeom>
          <a:effectLst>
            <a:outerShdw blurRad="50800" dist="381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6"/>
    </p:custData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 descr="图片包含 人, 男人, 西装, 穿着&#10;&#10;描述已自动生成"/>
          <p:cNvPicPr>
            <a:picLocks noChangeAspect="1"/>
          </p:cNvPicPr>
          <p:nvPr/>
        </p:nvPicPr>
        <p:blipFill rotWithShape="1">
          <a:blip r:embed="rId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267"/>
          <a:stretch>
            <a:fillRect/>
          </a:stretch>
        </p:blipFill>
        <p:spPr>
          <a:xfrm>
            <a:off x="7516219" y="0"/>
            <a:ext cx="4675781" cy="6858000"/>
          </a:xfrm>
          <a:prstGeom prst="rect">
            <a:avLst/>
          </a:prstGeom>
          <a:effectLst>
            <a:outerShdw blurRad="266700" dist="6477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缺角矩形 1"/>
          <p:cNvSpPr/>
          <p:nvPr/>
        </p:nvSpPr>
        <p:spPr>
          <a:xfrm flipH="1">
            <a:off x="352478" y="1261160"/>
            <a:ext cx="11504560" cy="4942031"/>
          </a:xfrm>
          <a:prstGeom prst="plaque">
            <a:avLst>
              <a:gd name="adj" fmla="val 3010"/>
            </a:avLst>
          </a:prstGeom>
          <a:gradFill>
            <a:gsLst>
              <a:gs pos="77000">
                <a:srgbClr val="F3ECD7">
                  <a:alpha val="50000"/>
                </a:srgbClr>
              </a:gs>
              <a:gs pos="23000">
                <a:srgbClr val="F3ECD7">
                  <a:alpha val="50000"/>
                </a:srgbClr>
              </a:gs>
              <a:gs pos="0">
                <a:srgbClr val="F3ECD7"/>
              </a:gs>
              <a:gs pos="50000">
                <a:srgbClr val="F3ECD7">
                  <a:alpha val="20000"/>
                </a:srgbClr>
              </a:gs>
              <a:gs pos="100000">
                <a:srgbClr val="F3ECD7"/>
              </a:gs>
            </a:gsLst>
            <a:lin ang="18900000" scaled="1"/>
          </a:gradFill>
          <a:ln>
            <a:gradFill flip="none" rotWithShape="1">
              <a:gsLst>
                <a:gs pos="70000">
                  <a:srgbClr val="580000">
                    <a:alpha val="0"/>
                  </a:srgbClr>
                </a:gs>
                <a:gs pos="30000">
                  <a:srgbClr val="580000">
                    <a:alpha val="0"/>
                  </a:srgbClr>
                </a:gs>
                <a:gs pos="0">
                  <a:srgbClr val="580000"/>
                </a:gs>
                <a:gs pos="50000">
                  <a:srgbClr val="580000">
                    <a:alpha val="0"/>
                  </a:srgbClr>
                </a:gs>
                <a:gs pos="100000">
                  <a:srgbClr val="580000"/>
                </a:gs>
              </a:gsLst>
              <a:lin ang="189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767041" y="290887"/>
            <a:ext cx="20024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srgbClr val="580000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作者简介</a:t>
            </a:r>
            <a:endParaRPr kumimoji="0" lang="zh-CN" altLang="en-US" sz="3200" i="0" u="none" strike="noStrike" kern="1200" cap="none" spc="0" normalizeH="0" baseline="0" noProof="0" dirty="0">
              <a:ln>
                <a:noFill/>
              </a:ln>
              <a:solidFill>
                <a:srgbClr val="580000"/>
              </a:soli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40" name="箭头: 五边形 39"/>
          <p:cNvSpPr/>
          <p:nvPr/>
        </p:nvSpPr>
        <p:spPr>
          <a:xfrm>
            <a:off x="0" y="385499"/>
            <a:ext cx="492370" cy="395551"/>
          </a:xfrm>
          <a:prstGeom prst="homePlate">
            <a:avLst>
              <a:gd name="adj" fmla="val 35666"/>
            </a:avLst>
          </a:prstGeom>
          <a:solidFill>
            <a:srgbClr val="58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箭头: V 形 40"/>
          <p:cNvSpPr/>
          <p:nvPr/>
        </p:nvSpPr>
        <p:spPr>
          <a:xfrm>
            <a:off x="408669" y="385499"/>
            <a:ext cx="277986" cy="395551"/>
          </a:xfrm>
          <a:prstGeom prst="chevron">
            <a:avLst>
              <a:gd name="adj" fmla="val 53615"/>
            </a:avLst>
          </a:prstGeom>
          <a:solidFill>
            <a:srgbClr val="58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2" name="组合 41"/>
          <p:cNvGrpSpPr/>
          <p:nvPr/>
        </p:nvGrpSpPr>
        <p:grpSpPr>
          <a:xfrm>
            <a:off x="522514" y="1452934"/>
            <a:ext cx="8215776" cy="4388229"/>
            <a:chOff x="522514" y="1202830"/>
            <a:chExt cx="8215776" cy="4388229"/>
          </a:xfrm>
        </p:grpSpPr>
        <p:sp>
          <p:nvSpPr>
            <p:cNvPr id="43" name="文本框 42"/>
            <p:cNvSpPr txBox="1"/>
            <p:nvPr/>
          </p:nvSpPr>
          <p:spPr>
            <a:xfrm>
              <a:off x="522514" y="1202830"/>
              <a:ext cx="5218837" cy="662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720090">
                <a:lnSpc>
                  <a:spcPct val="150000"/>
                </a:lnSpc>
              </a:pPr>
              <a:r>
                <a:rPr lang="zh-CN" altLang="en-US" sz="2800" b="1" dirty="0">
                  <a:solidFill>
                    <a:srgbClr val="58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契诃夫（</a:t>
              </a:r>
              <a:r>
                <a:rPr lang="en-US" altLang="zh-CN" sz="2800" b="1" dirty="0">
                  <a:solidFill>
                    <a:srgbClr val="58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1860—1904</a:t>
              </a:r>
              <a:r>
                <a:rPr lang="zh-CN" altLang="en-US" sz="2800" b="1" dirty="0">
                  <a:solidFill>
                    <a:srgbClr val="58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）</a:t>
              </a:r>
              <a:endParaRPr lang="zh-CN" altLang="en-US" sz="2800" b="1" dirty="0">
                <a:solidFill>
                  <a:srgbClr val="58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22514" y="1908448"/>
              <a:ext cx="8215776" cy="368261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720090">
                <a:lnSpc>
                  <a:spcPct val="130000"/>
                </a:lnSpc>
              </a:pPr>
              <a:r>
                <a:rPr lang="en-US" altLang="zh-CN" sz="2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19 </a:t>
              </a:r>
              <a:r>
                <a:rPr lang="zh-CN" altLang="en-US" sz="2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世纪末俄国批判现实主义作家，以短篇小说和戏剧著称。他和法国的莫泊桑、美国的欧</a:t>
              </a:r>
              <a:r>
                <a:rPr lang="en-US" altLang="zh-CN" sz="2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• </a:t>
              </a:r>
              <a:r>
                <a:rPr lang="zh-CN" altLang="en-US" sz="2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亨利并称为</a:t>
              </a:r>
              <a:r>
                <a:rPr lang="zh-CN" altLang="en-US" sz="26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“世界三大短篇小说巨匠”</a:t>
              </a:r>
              <a:r>
                <a:rPr lang="zh-CN" altLang="en-US" sz="2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2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indent="720090">
                <a:lnSpc>
                  <a:spcPct val="130000"/>
                </a:lnSpc>
              </a:pPr>
              <a:r>
                <a:rPr kumimoji="0" lang="zh-CN" alt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契诃夫的作品取材极为广泛，对地主、官吏、资产阶级、小市民、知识分子、工人和农民都进行了非常真实而深刻的描写，塑造了众多被侮辱、被损害的“小人物”形象，深刻地揭露了俄国社会的各种病态现象。</a:t>
              </a:r>
              <a:endParaRPr kumimoji="0" lang="zh-CN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pic>
        <p:nvPicPr>
          <p:cNvPr id="47" name="图片 46" descr="夜晚的月亮&#10;&#10;中度可信度描述已自动生成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5000" contrast="-4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601" r="42107"/>
          <a:stretch>
            <a:fillRect/>
          </a:stretch>
        </p:blipFill>
        <p:spPr>
          <a:xfrm rot="3484327" flipV="1">
            <a:off x="9130422" y="3832241"/>
            <a:ext cx="2512708" cy="5376615"/>
          </a:xfrm>
          <a:custGeom>
            <a:avLst/>
            <a:gdLst>
              <a:gd name="connsiteX0" fmla="*/ 0 w 2512708"/>
              <a:gd name="connsiteY0" fmla="*/ 0 h 5376615"/>
              <a:gd name="connsiteX1" fmla="*/ 2512708 w 2512708"/>
              <a:gd name="connsiteY1" fmla="*/ 4032458 h 5376615"/>
              <a:gd name="connsiteX2" fmla="*/ 355571 w 2512708"/>
              <a:gd name="connsiteY2" fmla="*/ 5376615 h 5376615"/>
              <a:gd name="connsiteX3" fmla="*/ 0 w 2512708"/>
              <a:gd name="connsiteY3" fmla="*/ 5376615 h 5376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2708" h="5376615">
                <a:moveTo>
                  <a:pt x="0" y="0"/>
                </a:moveTo>
                <a:lnTo>
                  <a:pt x="2512708" y="4032458"/>
                </a:lnTo>
                <a:lnTo>
                  <a:pt x="355571" y="5376615"/>
                </a:lnTo>
                <a:lnTo>
                  <a:pt x="0" y="5376615"/>
                </a:lnTo>
                <a:close/>
              </a:path>
            </a:pathLst>
          </a:custGeom>
        </p:spPr>
      </p:pic>
      <p:pic>
        <p:nvPicPr>
          <p:cNvPr id="20" name="图片 19" descr="图片包含 人, 男人, 西装, 穿着&#10;&#10;描述已自动生成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791"/>
          <a:stretch>
            <a:fillRect/>
          </a:stretch>
        </p:blipFill>
        <p:spPr>
          <a:xfrm>
            <a:off x="8886084" y="1772636"/>
            <a:ext cx="2970954" cy="44373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4"/>
    </p:custData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马车的黑白照片&#10;&#10;中度可信度描述已自动生成"/>
          <p:cNvPicPr>
            <a:picLocks noChangeAspect="1"/>
          </p:cNvPicPr>
          <p:nvPr/>
        </p:nvPicPr>
        <p:blipFill>
          <a:blip r:embed="rId1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2" b="18126"/>
          <a:stretch>
            <a:fillRect/>
          </a:stretch>
        </p:blipFill>
        <p:spPr>
          <a:xfrm>
            <a:off x="2903983" y="1140488"/>
            <a:ext cx="9282062" cy="5717512"/>
          </a:xfrm>
          <a:custGeom>
            <a:avLst/>
            <a:gdLst>
              <a:gd name="connsiteX0" fmla="*/ 0 w 5314357"/>
              <a:gd name="connsiteY0" fmla="*/ 0 h 3213100"/>
              <a:gd name="connsiteX1" fmla="*/ 5314357 w 5314357"/>
              <a:gd name="connsiteY1" fmla="*/ 0 h 3213100"/>
              <a:gd name="connsiteX2" fmla="*/ 5314357 w 5314357"/>
              <a:gd name="connsiteY2" fmla="*/ 3213100 h 3213100"/>
              <a:gd name="connsiteX3" fmla="*/ 0 w 5314357"/>
              <a:gd name="connsiteY3" fmla="*/ 3213100 h 321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14357" h="3213100">
                <a:moveTo>
                  <a:pt x="0" y="0"/>
                </a:moveTo>
                <a:lnTo>
                  <a:pt x="5314357" y="0"/>
                </a:lnTo>
                <a:lnTo>
                  <a:pt x="5314357" y="3213100"/>
                </a:lnTo>
                <a:lnTo>
                  <a:pt x="0" y="3213100"/>
                </a:lnTo>
                <a:close/>
              </a:path>
            </a:pathLst>
          </a:custGeom>
        </p:spPr>
      </p:pic>
      <p:pic>
        <p:nvPicPr>
          <p:cNvPr id="9" name="图片 8" descr="图片包含 照片, 黑暗, 男人, 大&#10;&#10;描述已自动生成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5000" contrast="-2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880" t="6799" b="24046"/>
          <a:stretch>
            <a:fillRect/>
          </a:stretch>
        </p:blipFill>
        <p:spPr>
          <a:xfrm rot="18341241">
            <a:off x="169836" y="3574569"/>
            <a:ext cx="2596083" cy="5479121"/>
          </a:xfrm>
          <a:custGeom>
            <a:avLst/>
            <a:gdLst>
              <a:gd name="connsiteX0" fmla="*/ 2596083 w 2596083"/>
              <a:gd name="connsiteY0" fmla="*/ 0 h 5479121"/>
              <a:gd name="connsiteX1" fmla="*/ 2596083 w 2596083"/>
              <a:gd name="connsiteY1" fmla="*/ 5479121 h 5479121"/>
              <a:gd name="connsiteX2" fmla="*/ 0 w 2596083"/>
              <a:gd name="connsiteY2" fmla="*/ 1864606 h 5479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96083" h="5479121">
                <a:moveTo>
                  <a:pt x="2596083" y="0"/>
                </a:moveTo>
                <a:lnTo>
                  <a:pt x="2596083" y="5479121"/>
                </a:lnTo>
                <a:lnTo>
                  <a:pt x="0" y="1864606"/>
                </a:lnTo>
                <a:close/>
              </a:path>
            </a:pathLst>
          </a:custGeom>
        </p:spPr>
      </p:pic>
      <p:sp>
        <p:nvSpPr>
          <p:cNvPr id="35" name="文本框 34"/>
          <p:cNvSpPr txBox="1"/>
          <p:nvPr/>
        </p:nvSpPr>
        <p:spPr>
          <a:xfrm>
            <a:off x="767041" y="290887"/>
            <a:ext cx="20024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srgbClr val="580000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作者简介</a:t>
            </a:r>
            <a:endParaRPr kumimoji="0" lang="zh-CN" altLang="en-US" sz="3200" i="0" u="none" strike="noStrike" kern="1200" cap="none" spc="0" normalizeH="0" baseline="0" noProof="0" dirty="0">
              <a:ln>
                <a:noFill/>
              </a:ln>
              <a:solidFill>
                <a:srgbClr val="580000"/>
              </a:soli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40" name="箭头: 五边形 39"/>
          <p:cNvSpPr/>
          <p:nvPr/>
        </p:nvSpPr>
        <p:spPr>
          <a:xfrm>
            <a:off x="0" y="385499"/>
            <a:ext cx="492370" cy="395551"/>
          </a:xfrm>
          <a:prstGeom prst="homePlate">
            <a:avLst>
              <a:gd name="adj" fmla="val 35666"/>
            </a:avLst>
          </a:prstGeom>
          <a:solidFill>
            <a:srgbClr val="58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箭头: V 形 40"/>
          <p:cNvSpPr/>
          <p:nvPr/>
        </p:nvSpPr>
        <p:spPr>
          <a:xfrm>
            <a:off x="408669" y="385499"/>
            <a:ext cx="277986" cy="395551"/>
          </a:xfrm>
          <a:prstGeom prst="chevron">
            <a:avLst>
              <a:gd name="adj" fmla="val 53615"/>
            </a:avLst>
          </a:prstGeom>
          <a:solidFill>
            <a:srgbClr val="58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缺角矩形 3"/>
          <p:cNvSpPr/>
          <p:nvPr/>
        </p:nvSpPr>
        <p:spPr>
          <a:xfrm>
            <a:off x="2898028" y="1277297"/>
            <a:ext cx="8959010" cy="4800583"/>
          </a:xfrm>
          <a:prstGeom prst="plaque">
            <a:avLst>
              <a:gd name="adj" fmla="val 2091"/>
            </a:avLst>
          </a:prstGeom>
          <a:gradFill flip="none" rotWithShape="1">
            <a:gsLst>
              <a:gs pos="70000">
                <a:srgbClr val="F5EEDF"/>
              </a:gs>
              <a:gs pos="30000">
                <a:srgbClr val="F5EEDF"/>
              </a:gs>
              <a:gs pos="0">
                <a:srgbClr val="F5EEDF"/>
              </a:gs>
              <a:gs pos="50000">
                <a:srgbClr val="F5EEDF">
                  <a:alpha val="70000"/>
                </a:srgbClr>
              </a:gs>
              <a:gs pos="100000">
                <a:srgbClr val="F5EEDF"/>
              </a:gs>
            </a:gsLst>
            <a:lin ang="13500000" scaled="1"/>
            <a:tileRect/>
          </a:gradFill>
          <a:ln>
            <a:solidFill>
              <a:srgbClr val="C1A98D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3124863" y="1348860"/>
            <a:ext cx="8385565" cy="4540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 algn="just" fontAlgn="auto">
              <a:lnSpc>
                <a:spcPct val="150000"/>
              </a:lnSpc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隶书" panose="02010509060101010101" pitchFamily="49" charset="-122"/>
                <a:sym typeface="+mn-ea"/>
              </a:rPr>
              <a:t>他的小说</a:t>
            </a:r>
            <a:r>
              <a:rPr lang="zh-CN" altLang="en-US" sz="28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隶书" panose="02010509060101010101" pitchFamily="49" charset="-122"/>
                <a:sym typeface="+mn-ea"/>
              </a:rPr>
              <a:t>短小精悍，结构紧凑，情节生动，笔调幽默，语言明快，寓意深刻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隶书" panose="02010509060101010101" pitchFamily="49" charset="-122"/>
                <a:sym typeface="+mn-ea"/>
              </a:rPr>
              <a:t>，善于从平凡的日常生活事件里反映出重大的社会问题。他的早期作品多是短篇小说，如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隶书" panose="02010509060101010101" pitchFamily="49" charset="-122"/>
                <a:sym typeface="+mn-ea"/>
              </a:rPr>
              <a:t>《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隶书" panose="02010509060101010101" pitchFamily="49" charset="-122"/>
                <a:sym typeface="+mn-ea"/>
              </a:rPr>
              <a:t>变色龙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隶书" panose="02010509060101010101" pitchFamily="49" charset="-122"/>
                <a:sym typeface="+mn-ea"/>
              </a:rPr>
              <a:t>》《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隶书" panose="02010509060101010101" pitchFamily="49" charset="-122"/>
                <a:sym typeface="+mn-ea"/>
              </a:rPr>
              <a:t>小公务员之死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隶书" panose="02010509060101010101" pitchFamily="49" charset="-122"/>
                <a:sym typeface="+mn-ea"/>
              </a:rPr>
              <a:t>》《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隶书" panose="02010509060101010101" pitchFamily="49" charset="-122"/>
                <a:sym typeface="+mn-ea"/>
              </a:rPr>
              <a:t>万卡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隶书" panose="02010509060101010101" pitchFamily="49" charset="-122"/>
                <a:sym typeface="+mn-ea"/>
              </a:rPr>
              <a:t>》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隶书" panose="02010509060101010101" pitchFamily="49" charset="-122"/>
                <a:sym typeface="+mn-ea"/>
              </a:rPr>
              <a:t>等。后期同时致力于小说和戏剧的创作，剧本有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隶书" panose="02010509060101010101" pitchFamily="49" charset="-122"/>
                <a:sym typeface="+mn-ea"/>
              </a:rPr>
              <a:t>《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隶书" panose="02010509060101010101" pitchFamily="49" charset="-122"/>
                <a:sym typeface="+mn-ea"/>
              </a:rPr>
              <a:t>海鸥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隶书" panose="02010509060101010101" pitchFamily="49" charset="-122"/>
                <a:sym typeface="+mn-ea"/>
              </a:rPr>
              <a:t>》《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隶书" panose="02010509060101010101" pitchFamily="49" charset="-122"/>
                <a:sym typeface="+mn-ea"/>
              </a:rPr>
              <a:t>万尼亚舅舅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隶书" panose="02010509060101010101" pitchFamily="49" charset="-122"/>
                <a:sym typeface="+mn-ea"/>
              </a:rPr>
              <a:t>》《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隶书" panose="02010509060101010101" pitchFamily="49" charset="-122"/>
                <a:sym typeface="+mn-ea"/>
              </a:rPr>
              <a:t>樱桃园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隶书" panose="02010509060101010101" pitchFamily="49" charset="-122"/>
                <a:sym typeface="+mn-ea"/>
              </a:rPr>
              <a:t>》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隶书" panose="02010509060101010101" pitchFamily="49" charset="-122"/>
                <a:sym typeface="+mn-ea"/>
              </a:rPr>
              <a:t>等。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隶书" panose="02010509060101010101" pitchFamily="49" charset="-122"/>
                <a:sym typeface="+mn-ea"/>
              </a:rPr>
              <a:t>《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隶书" panose="02010509060101010101" pitchFamily="49" charset="-122"/>
                <a:sym typeface="+mn-ea"/>
              </a:rPr>
              <a:t>装在套子里的人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隶书" panose="02010509060101010101" pitchFamily="49" charset="-122"/>
                <a:sym typeface="+mn-ea"/>
              </a:rPr>
              <a:t>》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隶书" panose="02010509060101010101" pitchFamily="49" charset="-122"/>
                <a:sym typeface="+mn-ea"/>
              </a:rPr>
              <a:t>是契诃夫最著名的小说之一。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cs typeface="隶书" panose="02010509060101010101" pitchFamily="49" charset="-122"/>
              <a:sym typeface="+mn-ea"/>
            </a:endParaRPr>
          </a:p>
        </p:txBody>
      </p:sp>
      <p:pic>
        <p:nvPicPr>
          <p:cNvPr id="6" name="图片 5" descr="留胡子的男人&#10;&#10;描述已自动生成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88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145" r="6713"/>
          <a:stretch>
            <a:fillRect/>
          </a:stretch>
        </p:blipFill>
        <p:spPr>
          <a:xfrm flipH="1">
            <a:off x="334963" y="1277299"/>
            <a:ext cx="2365754" cy="4800582"/>
          </a:xfrm>
          <a:prstGeom prst="plaque">
            <a:avLst>
              <a:gd name="adj" fmla="val 4232"/>
            </a:avLst>
          </a:prstGeom>
          <a:ln w="12700">
            <a:solidFill>
              <a:srgbClr val="C1A98D"/>
            </a:solidFill>
          </a:ln>
        </p:spPr>
      </p:pic>
    </p:spTree>
    <p:custDataLst>
      <p:tags r:id="rId7"/>
    </p:custData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 descr="城市街道与高楼大厦的黑白照片&#10;&#10;描述已自动生成"/>
          <p:cNvPicPr>
            <a:picLocks noChangeAspect="1"/>
          </p:cNvPicPr>
          <p:nvPr/>
        </p:nvPicPr>
        <p:blipFill rotWithShape="1"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58"/>
          <a:stretch>
            <a:fillRect/>
          </a:stretch>
        </p:blipFill>
        <p:spPr>
          <a:xfrm flipH="1">
            <a:off x="-21202" y="-1"/>
            <a:ext cx="12213201" cy="6858001"/>
          </a:xfrm>
          <a:prstGeom prst="rect">
            <a:avLst/>
          </a:prstGeom>
        </p:spPr>
      </p:pic>
      <p:pic>
        <p:nvPicPr>
          <p:cNvPr id="28" name="图片 27" descr="夜晚的月亮&#10;&#10;中度可信度描述已自动生成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5000" contrast="-4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601" r="42107"/>
          <a:stretch>
            <a:fillRect/>
          </a:stretch>
        </p:blipFill>
        <p:spPr>
          <a:xfrm rot="3484327" flipV="1">
            <a:off x="9130422" y="3832241"/>
            <a:ext cx="2512708" cy="5376615"/>
          </a:xfrm>
          <a:custGeom>
            <a:avLst/>
            <a:gdLst>
              <a:gd name="connsiteX0" fmla="*/ 0 w 2512708"/>
              <a:gd name="connsiteY0" fmla="*/ 0 h 5376615"/>
              <a:gd name="connsiteX1" fmla="*/ 2512708 w 2512708"/>
              <a:gd name="connsiteY1" fmla="*/ 4032458 h 5376615"/>
              <a:gd name="connsiteX2" fmla="*/ 355571 w 2512708"/>
              <a:gd name="connsiteY2" fmla="*/ 5376615 h 5376615"/>
              <a:gd name="connsiteX3" fmla="*/ 0 w 2512708"/>
              <a:gd name="connsiteY3" fmla="*/ 5376615 h 5376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2708" h="5376615">
                <a:moveTo>
                  <a:pt x="0" y="0"/>
                </a:moveTo>
                <a:lnTo>
                  <a:pt x="2512708" y="4032458"/>
                </a:lnTo>
                <a:lnTo>
                  <a:pt x="355571" y="5376615"/>
                </a:lnTo>
                <a:lnTo>
                  <a:pt x="0" y="5376615"/>
                </a:lnTo>
                <a:close/>
              </a:path>
            </a:pathLst>
          </a:custGeom>
        </p:spPr>
      </p:pic>
      <p:sp>
        <p:nvSpPr>
          <p:cNvPr id="35" name="文本框 34"/>
          <p:cNvSpPr txBox="1"/>
          <p:nvPr/>
        </p:nvSpPr>
        <p:spPr>
          <a:xfrm>
            <a:off x="767041" y="290887"/>
            <a:ext cx="45786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srgbClr val="580000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世界三大短篇小说之王</a:t>
            </a:r>
            <a:endParaRPr kumimoji="0" lang="zh-CN" altLang="en-US" sz="3200" i="0" u="none" strike="noStrike" kern="1200" cap="none" spc="0" normalizeH="0" baseline="0" noProof="0" dirty="0">
              <a:ln>
                <a:noFill/>
              </a:ln>
              <a:solidFill>
                <a:srgbClr val="580000"/>
              </a:soli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40" name="箭头: 五边形 39"/>
          <p:cNvSpPr/>
          <p:nvPr/>
        </p:nvSpPr>
        <p:spPr>
          <a:xfrm>
            <a:off x="0" y="385499"/>
            <a:ext cx="492370" cy="395551"/>
          </a:xfrm>
          <a:prstGeom prst="homePlate">
            <a:avLst>
              <a:gd name="adj" fmla="val 35666"/>
            </a:avLst>
          </a:prstGeom>
          <a:solidFill>
            <a:srgbClr val="58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箭头: V 形 40"/>
          <p:cNvSpPr/>
          <p:nvPr/>
        </p:nvSpPr>
        <p:spPr>
          <a:xfrm>
            <a:off x="408669" y="385499"/>
            <a:ext cx="277986" cy="395551"/>
          </a:xfrm>
          <a:prstGeom prst="chevron">
            <a:avLst>
              <a:gd name="adj" fmla="val 53615"/>
            </a:avLst>
          </a:prstGeom>
          <a:solidFill>
            <a:srgbClr val="58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1183147" y="1158599"/>
            <a:ext cx="3019031" cy="4470923"/>
            <a:chOff x="1183147" y="1158599"/>
            <a:chExt cx="3019031" cy="4470923"/>
          </a:xfrm>
        </p:grpSpPr>
        <p:grpSp>
          <p:nvGrpSpPr>
            <p:cNvPr id="10" name="组合 9"/>
            <p:cNvGrpSpPr/>
            <p:nvPr/>
          </p:nvGrpSpPr>
          <p:grpSpPr>
            <a:xfrm>
              <a:off x="1183148" y="1158599"/>
              <a:ext cx="3019030" cy="4470923"/>
              <a:chOff x="1183148" y="1158599"/>
              <a:chExt cx="3019030" cy="4470923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1183148" y="1166549"/>
                <a:ext cx="3009081" cy="4462973"/>
              </a:xfrm>
              <a:prstGeom prst="rect">
                <a:avLst/>
              </a:prstGeom>
              <a:solidFill>
                <a:srgbClr val="580000"/>
              </a:solidFill>
              <a:ln>
                <a:solidFill>
                  <a:srgbClr val="58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pic>
            <p:nvPicPr>
              <p:cNvPr id="6" name="图片 72717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 rotWithShape="1">
              <a:blip r:embed="rId5"/>
              <a:srcRect l="4917" r="4915" b="16072"/>
              <a:stretch>
                <a:fillRect/>
              </a:stretch>
            </p:blipFill>
            <p:spPr>
              <a:xfrm>
                <a:off x="1281288" y="1158599"/>
                <a:ext cx="2920890" cy="3411320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22" name="文本框 72713"/>
            <p:cNvSpPr/>
            <p:nvPr>
              <p:custDataLst>
                <p:tags r:id="rId6"/>
              </p:custDataLst>
            </p:nvPr>
          </p:nvSpPr>
          <p:spPr>
            <a:xfrm>
              <a:off x="1183147" y="4688197"/>
              <a:ext cx="3009083" cy="83099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 fontAlgn="auto">
                <a:spcBef>
                  <a:spcPct val="0"/>
                </a:spcBef>
              </a:pPr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【</a:t>
              </a:r>
              <a:r>
                <a:rPr lang="en-US" altLang="en-US" sz="2800" b="1" dirty="0" err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俄</a:t>
              </a:r>
              <a:r>
                <a:rPr lang="en-US" altLang="zh-CN" sz="2800" b="1" dirty="0" err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】</a:t>
              </a:r>
              <a:r>
                <a:rPr lang="en-US" altLang="en-US" sz="2800" b="1" dirty="0" err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契诃夫</a:t>
              </a:r>
              <a:endParaRPr lang="en-US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spcBef>
                  <a:spcPct val="0"/>
                </a:spcBef>
              </a:pP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</a:t>
              </a:r>
              <a:r>
                <a:rPr lang="en-US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1860-1904</a:t>
              </a: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）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591459" y="1158598"/>
            <a:ext cx="3017034" cy="4470924"/>
            <a:chOff x="4591459" y="1158598"/>
            <a:chExt cx="3017034" cy="4470924"/>
          </a:xfrm>
        </p:grpSpPr>
        <p:grpSp>
          <p:nvGrpSpPr>
            <p:cNvPr id="11" name="组合 10"/>
            <p:cNvGrpSpPr/>
            <p:nvPr/>
          </p:nvGrpSpPr>
          <p:grpSpPr>
            <a:xfrm>
              <a:off x="4591461" y="1158598"/>
              <a:ext cx="3017032" cy="4470924"/>
              <a:chOff x="4591461" y="1158598"/>
              <a:chExt cx="3017032" cy="4470924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4591461" y="1166549"/>
                <a:ext cx="3009081" cy="4462973"/>
              </a:xfrm>
              <a:prstGeom prst="rect">
                <a:avLst/>
              </a:prstGeom>
              <a:solidFill>
                <a:srgbClr val="580000"/>
              </a:solidFill>
              <a:ln>
                <a:solidFill>
                  <a:srgbClr val="58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pic>
            <p:nvPicPr>
              <p:cNvPr id="8" name="图片 7" descr="穿着西装笔挺的男子黑白照&#10;&#10;描述已自动生成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" r="1401" b="16072"/>
              <a:stretch>
                <a:fillRect/>
              </a:stretch>
            </p:blipFill>
            <p:spPr>
              <a:xfrm>
                <a:off x="4689599" y="1158598"/>
                <a:ext cx="2918894" cy="3411321"/>
              </a:xfrm>
              <a:prstGeom prst="rect">
                <a:avLst/>
              </a:prstGeom>
            </p:spPr>
          </p:pic>
        </p:grpSp>
        <p:sp>
          <p:nvSpPr>
            <p:cNvPr id="3" name="文本框 72713"/>
            <p:cNvSpPr/>
            <p:nvPr>
              <p:custDataLst>
                <p:tags r:id="rId8"/>
              </p:custDataLst>
            </p:nvPr>
          </p:nvSpPr>
          <p:spPr>
            <a:xfrm>
              <a:off x="4591459" y="4688197"/>
              <a:ext cx="3009083" cy="83099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 fontAlgn="auto">
                <a:spcBef>
                  <a:spcPct val="0"/>
                </a:spcBef>
              </a:pPr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【</a:t>
              </a: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法</a:t>
              </a:r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】</a:t>
              </a: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莫泊桑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spcBef>
                  <a:spcPct val="0"/>
                </a:spcBef>
              </a:pP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1850-1893</a:t>
              </a: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）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997774" y="1158600"/>
            <a:ext cx="3017034" cy="4470922"/>
            <a:chOff x="7997774" y="1158600"/>
            <a:chExt cx="3017034" cy="4470922"/>
          </a:xfrm>
        </p:grpSpPr>
        <p:grpSp>
          <p:nvGrpSpPr>
            <p:cNvPr id="12" name="组合 11"/>
            <p:cNvGrpSpPr/>
            <p:nvPr/>
          </p:nvGrpSpPr>
          <p:grpSpPr>
            <a:xfrm>
              <a:off x="7997776" y="1158600"/>
              <a:ext cx="3017032" cy="4470922"/>
              <a:chOff x="7997776" y="1158600"/>
              <a:chExt cx="3017032" cy="4470922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7997776" y="1166549"/>
                <a:ext cx="3009081" cy="4462973"/>
              </a:xfrm>
              <a:prstGeom prst="rect">
                <a:avLst/>
              </a:prstGeom>
              <a:solidFill>
                <a:srgbClr val="580000"/>
              </a:solidFill>
              <a:ln>
                <a:solidFill>
                  <a:srgbClr val="58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pic>
            <p:nvPicPr>
              <p:cNvPr id="13" name="图片 12" descr="穿着军装的男人的黑白照&#10;&#10;描述已自动生成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6072"/>
              <a:stretch>
                <a:fillRect/>
              </a:stretch>
            </p:blipFill>
            <p:spPr>
              <a:xfrm>
                <a:off x="8093919" y="1158600"/>
                <a:ext cx="2920889" cy="3411319"/>
              </a:xfrm>
              <a:prstGeom prst="rect">
                <a:avLst/>
              </a:prstGeom>
            </p:spPr>
          </p:pic>
        </p:grpSp>
        <p:sp>
          <p:nvSpPr>
            <p:cNvPr id="4" name="文本框 72713"/>
            <p:cNvSpPr/>
            <p:nvPr>
              <p:custDataLst>
                <p:tags r:id="rId10"/>
              </p:custDataLst>
            </p:nvPr>
          </p:nvSpPr>
          <p:spPr>
            <a:xfrm>
              <a:off x="7997774" y="4688197"/>
              <a:ext cx="3009083" cy="83099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 fontAlgn="auto">
                <a:spcBef>
                  <a:spcPct val="0"/>
                </a:spcBef>
              </a:pPr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【</a:t>
              </a: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</a:t>
              </a:r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】</a:t>
              </a: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欧</a:t>
              </a:r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·</a:t>
              </a: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亨利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spcBef>
                  <a:spcPct val="0"/>
                </a:spcBef>
              </a:pP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1862-1910</a:t>
              </a: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）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997776" y="5629522"/>
            <a:ext cx="3009081" cy="747422"/>
            <a:chOff x="7997776" y="5629522"/>
            <a:chExt cx="3009081" cy="747422"/>
          </a:xfrm>
        </p:grpSpPr>
        <p:sp>
          <p:nvSpPr>
            <p:cNvPr id="25" name="矩形 24"/>
            <p:cNvSpPr/>
            <p:nvPr/>
          </p:nvSpPr>
          <p:spPr>
            <a:xfrm>
              <a:off x="7997776" y="5629522"/>
              <a:ext cx="3009081" cy="747422"/>
            </a:xfrm>
            <a:prstGeom prst="rect">
              <a:avLst/>
            </a:prstGeom>
            <a:solidFill>
              <a:srgbClr val="F5EEDF"/>
            </a:solidFill>
            <a:ln>
              <a:solidFill>
                <a:srgbClr val="58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" name="文本框 72713"/>
            <p:cNvSpPr/>
            <p:nvPr>
              <p:custDataLst>
                <p:tags r:id="rId11"/>
              </p:custDataLst>
            </p:nvPr>
          </p:nvSpPr>
          <p:spPr>
            <a:xfrm>
              <a:off x="8390734" y="5763693"/>
              <a:ext cx="2223164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 fontAlgn="auto">
                <a:spcBef>
                  <a:spcPct val="0"/>
                </a:spcBef>
              </a:pPr>
              <a:r>
                <a:rPr lang="en-US" altLang="zh-CN" sz="2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300</a:t>
              </a:r>
              <a:r>
                <a:rPr lang="zh-CN" altLang="en-US" sz="2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多篇</a:t>
              </a:r>
              <a:endPara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591461" y="5629522"/>
            <a:ext cx="3009081" cy="747422"/>
            <a:chOff x="4591461" y="5629522"/>
            <a:chExt cx="3009081" cy="747422"/>
          </a:xfrm>
        </p:grpSpPr>
        <p:sp>
          <p:nvSpPr>
            <p:cNvPr id="24" name="矩形 23"/>
            <p:cNvSpPr/>
            <p:nvPr/>
          </p:nvSpPr>
          <p:spPr>
            <a:xfrm>
              <a:off x="4591461" y="5629522"/>
              <a:ext cx="3009081" cy="747422"/>
            </a:xfrm>
            <a:prstGeom prst="rect">
              <a:avLst/>
            </a:prstGeom>
            <a:solidFill>
              <a:srgbClr val="F5EEDF"/>
            </a:solidFill>
            <a:ln>
              <a:solidFill>
                <a:srgbClr val="58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文本框 72713"/>
            <p:cNvSpPr/>
            <p:nvPr>
              <p:custDataLst>
                <p:tags r:id="rId12"/>
              </p:custDataLst>
            </p:nvPr>
          </p:nvSpPr>
          <p:spPr>
            <a:xfrm>
              <a:off x="5077276" y="5763693"/>
              <a:ext cx="2217828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 fontAlgn="auto">
                <a:spcBef>
                  <a:spcPct val="0"/>
                </a:spcBef>
              </a:pPr>
              <a:r>
                <a:rPr lang="en-US" altLang="zh-CN" sz="2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350</a:t>
              </a:r>
              <a:r>
                <a:rPr lang="zh-CN" altLang="en-US" sz="2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多篇</a:t>
              </a:r>
              <a:endPara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183148" y="5629522"/>
            <a:ext cx="3009081" cy="747422"/>
            <a:chOff x="1183148" y="5629522"/>
            <a:chExt cx="3009081" cy="747422"/>
          </a:xfrm>
        </p:grpSpPr>
        <p:sp>
          <p:nvSpPr>
            <p:cNvPr id="21" name="矩形 20"/>
            <p:cNvSpPr/>
            <p:nvPr/>
          </p:nvSpPr>
          <p:spPr>
            <a:xfrm>
              <a:off x="1183148" y="5629522"/>
              <a:ext cx="3009081" cy="747422"/>
            </a:xfrm>
            <a:prstGeom prst="rect">
              <a:avLst/>
            </a:prstGeom>
            <a:solidFill>
              <a:srgbClr val="F5EEDF"/>
            </a:solidFill>
            <a:ln>
              <a:solidFill>
                <a:srgbClr val="58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" name="文本框 72713"/>
            <p:cNvSpPr/>
            <p:nvPr>
              <p:custDataLst>
                <p:tags r:id="rId13"/>
              </p:custDataLst>
            </p:nvPr>
          </p:nvSpPr>
          <p:spPr>
            <a:xfrm>
              <a:off x="1578103" y="5763693"/>
              <a:ext cx="2203146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 fontAlgn="auto">
                <a:spcBef>
                  <a:spcPct val="0"/>
                </a:spcBef>
              </a:pPr>
              <a:r>
                <a:rPr lang="en-US" altLang="zh-CN" sz="2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700</a:t>
              </a:r>
              <a:r>
                <a:rPr lang="zh-CN" altLang="en-US" sz="2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多篇</a:t>
              </a:r>
              <a:endPara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custDataLst>
      <p:tags r:id="rId14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767041" y="290887"/>
            <a:ext cx="45786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srgbClr val="580000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创作背景</a:t>
            </a:r>
            <a:endParaRPr kumimoji="0" lang="zh-CN" altLang="en-US" sz="3200" i="0" u="none" strike="noStrike" kern="1200" cap="none" spc="0" normalizeH="0" baseline="0" noProof="0" dirty="0">
              <a:ln>
                <a:noFill/>
              </a:ln>
              <a:solidFill>
                <a:srgbClr val="580000"/>
              </a:soli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13" name="箭头: 五边形 12"/>
          <p:cNvSpPr/>
          <p:nvPr/>
        </p:nvSpPr>
        <p:spPr>
          <a:xfrm>
            <a:off x="0" y="385499"/>
            <a:ext cx="492370" cy="395551"/>
          </a:xfrm>
          <a:prstGeom prst="homePlate">
            <a:avLst>
              <a:gd name="adj" fmla="val 35666"/>
            </a:avLst>
          </a:prstGeom>
          <a:solidFill>
            <a:srgbClr val="58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箭头: V 形 13"/>
          <p:cNvSpPr/>
          <p:nvPr/>
        </p:nvSpPr>
        <p:spPr>
          <a:xfrm>
            <a:off x="408669" y="385499"/>
            <a:ext cx="277986" cy="395551"/>
          </a:xfrm>
          <a:prstGeom prst="chevron">
            <a:avLst>
              <a:gd name="adj" fmla="val 53615"/>
            </a:avLst>
          </a:prstGeom>
          <a:solidFill>
            <a:srgbClr val="58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34954" y="915906"/>
            <a:ext cx="7234223" cy="3059746"/>
            <a:chOff x="334954" y="915906"/>
            <a:chExt cx="7234223" cy="3059746"/>
          </a:xfrm>
        </p:grpSpPr>
        <p:sp>
          <p:nvSpPr>
            <p:cNvPr id="6" name="缺角矩形 5"/>
            <p:cNvSpPr/>
            <p:nvPr/>
          </p:nvSpPr>
          <p:spPr>
            <a:xfrm flipH="1">
              <a:off x="334954" y="915906"/>
              <a:ext cx="7234223" cy="3059746"/>
            </a:xfrm>
            <a:prstGeom prst="plaque">
              <a:avLst>
                <a:gd name="adj" fmla="val 3010"/>
              </a:avLst>
            </a:prstGeom>
            <a:solidFill>
              <a:srgbClr val="F5EEDF"/>
            </a:solidFill>
            <a:ln>
              <a:gradFill flip="none" rotWithShape="1">
                <a:gsLst>
                  <a:gs pos="70000">
                    <a:srgbClr val="580000">
                      <a:alpha val="0"/>
                    </a:srgbClr>
                  </a:gs>
                  <a:gs pos="30000">
                    <a:srgbClr val="580000">
                      <a:alpha val="0"/>
                    </a:srgbClr>
                  </a:gs>
                  <a:gs pos="0">
                    <a:srgbClr val="580000"/>
                  </a:gs>
                  <a:gs pos="50000">
                    <a:srgbClr val="580000">
                      <a:alpha val="0"/>
                    </a:srgbClr>
                  </a:gs>
                  <a:gs pos="100000">
                    <a:srgbClr val="580000"/>
                  </a:gs>
                </a:gsLst>
                <a:lin ang="189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>
              <p:custDataLst>
                <p:tags r:id="rId1"/>
              </p:custDataLst>
            </p:nvPr>
          </p:nvSpPr>
          <p:spPr>
            <a:xfrm>
              <a:off x="500234" y="1026512"/>
              <a:ext cx="7006035" cy="28385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720090" algn="just">
                <a:lnSpc>
                  <a:spcPct val="130000"/>
                </a:lnSpc>
                <a:spcAft>
                  <a:spcPts val="2400"/>
                </a:spcAft>
              </a:pPr>
              <a:r>
                <a:rPr lang="zh-CN" altLang="en-US" sz="28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契诃夫所生活的</a:t>
              </a:r>
              <a:r>
                <a:rPr lang="en-US" altLang="zh-CN" sz="28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19</a:t>
              </a:r>
              <a:r>
                <a:rPr lang="zh-CN" altLang="en-US" sz="28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世纪末是俄国历史上沙俄统治非常黑暗的时期，</a:t>
              </a:r>
              <a:r>
                <a:rPr lang="zh-CN" altLang="en-US" sz="28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这时的俄国政治上虽然还算封建专制统治，但经济和社会生活已经进入资本主义社会，资本主义经济的发展加速了封建制的灭亡。</a:t>
              </a:r>
              <a:endPara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34960" y="4115979"/>
            <a:ext cx="11522078" cy="2408645"/>
            <a:chOff x="334960" y="4115979"/>
            <a:chExt cx="11522078" cy="2408645"/>
          </a:xfrm>
        </p:grpSpPr>
        <p:sp>
          <p:nvSpPr>
            <p:cNvPr id="18" name="缺角矩形 17"/>
            <p:cNvSpPr/>
            <p:nvPr/>
          </p:nvSpPr>
          <p:spPr>
            <a:xfrm flipH="1">
              <a:off x="334960" y="4115979"/>
              <a:ext cx="11522078" cy="2408645"/>
            </a:xfrm>
            <a:prstGeom prst="plaque">
              <a:avLst>
                <a:gd name="adj" fmla="val 3279"/>
              </a:avLst>
            </a:prstGeom>
            <a:solidFill>
              <a:srgbClr val="F5EEDF"/>
            </a:solidFill>
            <a:ln>
              <a:gradFill flip="none" rotWithShape="1">
                <a:gsLst>
                  <a:gs pos="70000">
                    <a:srgbClr val="580000">
                      <a:alpha val="0"/>
                    </a:srgbClr>
                  </a:gs>
                  <a:gs pos="30000">
                    <a:srgbClr val="580000">
                      <a:alpha val="0"/>
                    </a:srgbClr>
                  </a:gs>
                  <a:gs pos="0">
                    <a:srgbClr val="580000"/>
                  </a:gs>
                  <a:gs pos="50000">
                    <a:srgbClr val="580000">
                      <a:alpha val="0"/>
                    </a:srgbClr>
                  </a:gs>
                  <a:gs pos="100000">
                    <a:srgbClr val="580000"/>
                  </a:gs>
                </a:gsLst>
                <a:lin ang="189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>
              <p:custDataLst>
                <p:tags r:id="rId2"/>
              </p:custDataLst>
            </p:nvPr>
          </p:nvSpPr>
          <p:spPr>
            <a:xfrm>
              <a:off x="500234" y="4181111"/>
              <a:ext cx="11191532" cy="22783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indent="720090" algn="just">
                <a:lnSpc>
                  <a:spcPct val="130000"/>
                </a:lnSpc>
              </a:pPr>
              <a:r>
                <a:rPr lang="zh-CN" altLang="en-US" sz="28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在这种情况下，沙皇反动统治与时代大流做着垂死挣扎，加大了书刊检查制度，秘密警察紧紧盯着人们的一举一动。沙皇政权不允许有任何反对其的言论，他们生怕革命的火种蔓延开来，因此</a:t>
              </a:r>
              <a:r>
                <a:rPr lang="zh-CN" altLang="en-US" sz="28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加大了对人们思想和行动控制</a:t>
              </a:r>
              <a:r>
                <a:rPr lang="zh-CN" altLang="en-US" sz="28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。</a:t>
              </a:r>
              <a:endPara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3"/>
          <a:srcRect l="20888" r="14142" b="6292"/>
          <a:stretch>
            <a:fillRect/>
          </a:stretch>
        </p:blipFill>
        <p:spPr>
          <a:xfrm>
            <a:off x="7734457" y="915905"/>
            <a:ext cx="4122580" cy="3059746"/>
          </a:xfrm>
          <a:prstGeom prst="plaque">
            <a:avLst>
              <a:gd name="adj" fmla="val 2876"/>
            </a:avLst>
          </a:prstGeom>
          <a:ln>
            <a:solidFill>
              <a:srgbClr val="580000"/>
            </a:solidFill>
          </a:ln>
          <a:effectLst/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4"/>
          <a:srcRect l="9663" r="12853"/>
          <a:stretch>
            <a:fillRect/>
          </a:stretch>
        </p:blipFill>
        <p:spPr>
          <a:xfrm>
            <a:off x="7734456" y="915905"/>
            <a:ext cx="4122581" cy="3059746"/>
          </a:xfrm>
          <a:prstGeom prst="plaque">
            <a:avLst>
              <a:gd name="adj" fmla="val 2876"/>
            </a:avLst>
          </a:prstGeom>
          <a:ln>
            <a:solidFill>
              <a:srgbClr val="580000"/>
            </a:solidFill>
          </a:ln>
          <a:effectLst/>
        </p:spPr>
      </p:pic>
    </p:spTree>
    <p:custDataLst>
      <p:tags r:id="rId5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 descr="城市街道与高楼大厦的黑白照片&#10;&#10;描述已自动生成"/>
          <p:cNvPicPr>
            <a:picLocks noChangeAspect="1"/>
          </p:cNvPicPr>
          <p:nvPr/>
        </p:nvPicPr>
        <p:blipFill rotWithShape="1">
          <a:blip r:embed="rId1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58"/>
          <a:stretch>
            <a:fillRect/>
          </a:stretch>
        </p:blipFill>
        <p:spPr>
          <a:xfrm flipH="1">
            <a:off x="-21202" y="-1"/>
            <a:ext cx="12213201" cy="6858001"/>
          </a:xfrm>
          <a:prstGeom prst="rect">
            <a:avLst/>
          </a:prstGeom>
        </p:spPr>
      </p:pic>
      <p:sp>
        <p:nvSpPr>
          <p:cNvPr id="6" name="缺角矩形 5"/>
          <p:cNvSpPr/>
          <p:nvPr/>
        </p:nvSpPr>
        <p:spPr>
          <a:xfrm flipH="1">
            <a:off x="3159308" y="1097837"/>
            <a:ext cx="8697730" cy="5262257"/>
          </a:xfrm>
          <a:prstGeom prst="plaque">
            <a:avLst>
              <a:gd name="adj" fmla="val 2103"/>
            </a:avLst>
          </a:prstGeom>
          <a:solidFill>
            <a:srgbClr val="F5EEDF"/>
          </a:solidFill>
          <a:ln>
            <a:gradFill flip="none" rotWithShape="1">
              <a:gsLst>
                <a:gs pos="70000">
                  <a:srgbClr val="580000">
                    <a:alpha val="0"/>
                  </a:srgbClr>
                </a:gs>
                <a:gs pos="30000">
                  <a:srgbClr val="580000">
                    <a:alpha val="0"/>
                  </a:srgbClr>
                </a:gs>
                <a:gs pos="0">
                  <a:srgbClr val="580000"/>
                </a:gs>
                <a:gs pos="50000">
                  <a:srgbClr val="580000">
                    <a:alpha val="0"/>
                  </a:srgbClr>
                </a:gs>
                <a:gs pos="100000">
                  <a:srgbClr val="580000"/>
                </a:gs>
              </a:gsLst>
              <a:lin ang="189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767041" y="290887"/>
            <a:ext cx="45786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srgbClr val="580000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创作背景</a:t>
            </a:r>
            <a:endParaRPr kumimoji="0" lang="zh-CN" altLang="en-US" sz="3200" i="0" u="none" strike="noStrike" kern="1200" cap="none" spc="0" normalizeH="0" baseline="0" noProof="0" dirty="0">
              <a:ln>
                <a:noFill/>
              </a:ln>
              <a:solidFill>
                <a:srgbClr val="580000"/>
              </a:soli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13" name="箭头: 五边形 12"/>
          <p:cNvSpPr/>
          <p:nvPr/>
        </p:nvSpPr>
        <p:spPr>
          <a:xfrm>
            <a:off x="0" y="385499"/>
            <a:ext cx="492370" cy="395551"/>
          </a:xfrm>
          <a:prstGeom prst="homePlate">
            <a:avLst>
              <a:gd name="adj" fmla="val 35666"/>
            </a:avLst>
          </a:prstGeom>
          <a:solidFill>
            <a:srgbClr val="58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箭头: V 形 13"/>
          <p:cNvSpPr/>
          <p:nvPr/>
        </p:nvSpPr>
        <p:spPr>
          <a:xfrm>
            <a:off x="408669" y="385499"/>
            <a:ext cx="277986" cy="395551"/>
          </a:xfrm>
          <a:prstGeom prst="chevron">
            <a:avLst>
              <a:gd name="adj" fmla="val 53615"/>
            </a:avLst>
          </a:prstGeom>
          <a:solidFill>
            <a:srgbClr val="58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>
            <p:custDataLst>
              <p:tags r:id="rId2"/>
            </p:custDataLst>
          </p:nvPr>
        </p:nvSpPr>
        <p:spPr>
          <a:xfrm>
            <a:off x="3379357" y="1304808"/>
            <a:ext cx="8257633" cy="4848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20090" algn="just">
              <a:lnSpc>
                <a:spcPct val="150000"/>
              </a:lnSpc>
              <a:spcAft>
                <a:spcPts val="2400"/>
              </a:spcAft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而那些反对沙皇统治或是试图宣传革命的人遭到了严酷的镇压，很多进步人士和知识分子都被抓进监狱，流放或是处死。在这样令人窒息的气氛里，人们的一举一动都会保持高度的警惕。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720090" algn="just">
              <a:lnSpc>
                <a:spcPct val="150000"/>
              </a:lnSpc>
              <a:spcAft>
                <a:spcPts val="2400"/>
              </a:spcAft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大多数人渴望改变现状，却又因为无法与强大的专制统治做斗争，因而逆来顺受地忍受着这一切，每天都小心翼翼地生活。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5" name="图片 4" descr="一群人的旧照片&#10;&#10;描述已自动生成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308" t="16272" r="25445"/>
          <a:stretch>
            <a:fillRect/>
          </a:stretch>
        </p:blipFill>
        <p:spPr>
          <a:xfrm flipH="1">
            <a:off x="334962" y="1097837"/>
            <a:ext cx="2699087" cy="5262257"/>
          </a:xfrm>
          <a:prstGeom prst="plaque">
            <a:avLst>
              <a:gd name="adj" fmla="val 4349"/>
            </a:avLst>
          </a:prstGeom>
          <a:ln w="12700">
            <a:solidFill>
              <a:srgbClr val="580000"/>
            </a:solidFill>
          </a:ln>
          <a:effectLst/>
        </p:spPr>
      </p:pic>
    </p:spTree>
    <p:custDataLst>
      <p:tags r:id="rId5"/>
    </p:custData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图片 92" descr="城市街道与高楼大厦的黑白照片&#10;&#10;描述已自动生成"/>
          <p:cNvPicPr>
            <a:picLocks noChangeAspect="1"/>
          </p:cNvPicPr>
          <p:nvPr/>
        </p:nvPicPr>
        <p:blipFill rotWithShape="1">
          <a:blip r:embed="rId1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58"/>
          <a:stretch>
            <a:fillRect/>
          </a:stretch>
        </p:blipFill>
        <p:spPr>
          <a:xfrm flipH="1">
            <a:off x="-21201" y="-1"/>
            <a:ext cx="12213201" cy="6858001"/>
          </a:xfrm>
          <a:prstGeom prst="rect">
            <a:avLst/>
          </a:prstGeom>
        </p:spPr>
      </p:pic>
      <p:sp>
        <p:nvSpPr>
          <p:cNvPr id="82" name="八边形 81"/>
          <p:cNvSpPr/>
          <p:nvPr/>
        </p:nvSpPr>
        <p:spPr>
          <a:xfrm>
            <a:off x="390908" y="333370"/>
            <a:ext cx="1225345" cy="6191250"/>
          </a:xfrm>
          <a:prstGeom prst="octagon">
            <a:avLst>
              <a:gd name="adj" fmla="val 12460"/>
            </a:avLst>
          </a:prstGeom>
          <a:solidFill>
            <a:srgbClr val="262626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634248" y="1651703"/>
            <a:ext cx="738664" cy="36849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楷体" panose="02010600040101010101" charset="-122"/>
              </a:rPr>
              <a:t>梳理故事情节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楷体" panose="02010600040101010101" charset="-122"/>
            </a:endParaRPr>
          </a:p>
        </p:txBody>
      </p:sp>
      <p:sp>
        <p:nvSpPr>
          <p:cNvPr id="50" name="矩形: 剪去单角 49"/>
          <p:cNvSpPr/>
          <p:nvPr/>
        </p:nvSpPr>
        <p:spPr>
          <a:xfrm flipH="1">
            <a:off x="1763169" y="333375"/>
            <a:ext cx="2009852" cy="859374"/>
          </a:xfrm>
          <a:prstGeom prst="snip1Rect">
            <a:avLst/>
          </a:prstGeom>
          <a:solidFill>
            <a:srgbClr val="262626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: 剪去单角 50"/>
          <p:cNvSpPr/>
          <p:nvPr/>
        </p:nvSpPr>
        <p:spPr>
          <a:xfrm>
            <a:off x="3813956" y="333375"/>
            <a:ext cx="8003320" cy="859374"/>
          </a:xfrm>
          <a:prstGeom prst="snip1Rect">
            <a:avLst/>
          </a:prstGeom>
          <a:solidFill>
            <a:srgbClr val="D6C8B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: 剪去单角 51"/>
          <p:cNvSpPr/>
          <p:nvPr/>
        </p:nvSpPr>
        <p:spPr>
          <a:xfrm flipV="1">
            <a:off x="3813956" y="5665246"/>
            <a:ext cx="8003320" cy="859374"/>
          </a:xfrm>
          <a:prstGeom prst="snip1Rect">
            <a:avLst/>
          </a:prstGeom>
          <a:solidFill>
            <a:srgbClr val="D6C8B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: 剪去单角 52"/>
          <p:cNvSpPr/>
          <p:nvPr/>
        </p:nvSpPr>
        <p:spPr>
          <a:xfrm flipH="1" flipV="1">
            <a:off x="1763169" y="5665247"/>
            <a:ext cx="2009852" cy="859373"/>
          </a:xfrm>
          <a:prstGeom prst="snip1Rect">
            <a:avLst/>
          </a:prstGeom>
          <a:solidFill>
            <a:srgbClr val="262626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 flipH="1">
            <a:off x="1763169" y="1222022"/>
            <a:ext cx="2009852" cy="859373"/>
          </a:xfrm>
          <a:prstGeom prst="rect">
            <a:avLst/>
          </a:prstGeom>
          <a:solidFill>
            <a:srgbClr val="262626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 flipH="1">
            <a:off x="1763169" y="2110667"/>
            <a:ext cx="2009852" cy="3525308"/>
          </a:xfrm>
          <a:prstGeom prst="rect">
            <a:avLst/>
          </a:prstGeom>
          <a:solidFill>
            <a:srgbClr val="262626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 flipH="1">
            <a:off x="3813951" y="1222022"/>
            <a:ext cx="8003318" cy="859373"/>
          </a:xfrm>
          <a:prstGeom prst="rect">
            <a:avLst/>
          </a:prstGeom>
          <a:solidFill>
            <a:srgbClr val="D6C8B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 flipH="1">
            <a:off x="3813954" y="2110667"/>
            <a:ext cx="1225346" cy="859373"/>
          </a:xfrm>
          <a:prstGeom prst="rect">
            <a:avLst/>
          </a:prstGeom>
          <a:solidFill>
            <a:srgbClr val="D6C8B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 flipH="1">
            <a:off x="5064330" y="2110667"/>
            <a:ext cx="6752953" cy="859373"/>
          </a:xfrm>
          <a:prstGeom prst="rect">
            <a:avLst/>
          </a:prstGeom>
          <a:solidFill>
            <a:srgbClr val="D6C8B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 flipH="1">
            <a:off x="3813955" y="2999313"/>
            <a:ext cx="1225345" cy="859373"/>
          </a:xfrm>
          <a:prstGeom prst="rect">
            <a:avLst/>
          </a:prstGeom>
          <a:solidFill>
            <a:srgbClr val="D6C8B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 flipH="1">
            <a:off x="3813955" y="3887958"/>
            <a:ext cx="1225345" cy="859373"/>
          </a:xfrm>
          <a:prstGeom prst="rect">
            <a:avLst/>
          </a:prstGeom>
          <a:solidFill>
            <a:srgbClr val="D6C8B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/>
          <p:cNvSpPr/>
          <p:nvPr/>
        </p:nvSpPr>
        <p:spPr>
          <a:xfrm flipH="1">
            <a:off x="3813955" y="4776604"/>
            <a:ext cx="1225345" cy="859373"/>
          </a:xfrm>
          <a:prstGeom prst="rect">
            <a:avLst/>
          </a:prstGeom>
          <a:solidFill>
            <a:srgbClr val="D6C8B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 flipH="1">
            <a:off x="5064326" y="2999313"/>
            <a:ext cx="6752949" cy="859373"/>
          </a:xfrm>
          <a:prstGeom prst="rect">
            <a:avLst/>
          </a:prstGeom>
          <a:solidFill>
            <a:srgbClr val="D6C8B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矩形 72"/>
          <p:cNvSpPr/>
          <p:nvPr/>
        </p:nvSpPr>
        <p:spPr>
          <a:xfrm flipH="1">
            <a:off x="5064326" y="3887958"/>
            <a:ext cx="6752949" cy="859373"/>
          </a:xfrm>
          <a:prstGeom prst="rect">
            <a:avLst/>
          </a:prstGeom>
          <a:solidFill>
            <a:srgbClr val="D6C8B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矩形 73"/>
          <p:cNvSpPr/>
          <p:nvPr/>
        </p:nvSpPr>
        <p:spPr>
          <a:xfrm flipH="1">
            <a:off x="5064326" y="4776604"/>
            <a:ext cx="6752949" cy="859373"/>
          </a:xfrm>
          <a:prstGeom prst="rect">
            <a:avLst/>
          </a:prstGeom>
          <a:solidFill>
            <a:srgbClr val="D6C8B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文本框 72713"/>
          <p:cNvSpPr/>
          <p:nvPr>
            <p:custDataLst>
              <p:tags r:id="rId2"/>
            </p:custDataLst>
          </p:nvPr>
        </p:nvSpPr>
        <p:spPr>
          <a:xfrm>
            <a:off x="6714043" y="501452"/>
            <a:ext cx="2203146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fontAlgn="auto">
              <a:spcBef>
                <a:spcPct val="0"/>
              </a:spcBef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主要情节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文本框 72713"/>
          <p:cNvSpPr/>
          <p:nvPr>
            <p:custDataLst>
              <p:tags r:id="rId3"/>
            </p:custDataLst>
          </p:nvPr>
        </p:nvSpPr>
        <p:spPr>
          <a:xfrm>
            <a:off x="3976773" y="2278743"/>
            <a:ext cx="899709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fontAlgn="auto">
              <a:spcBef>
                <a:spcPct val="0"/>
              </a:spcBef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开端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文本框 72713"/>
          <p:cNvSpPr/>
          <p:nvPr>
            <p:custDataLst>
              <p:tags r:id="rId4"/>
            </p:custDataLst>
          </p:nvPr>
        </p:nvSpPr>
        <p:spPr>
          <a:xfrm>
            <a:off x="1975369" y="1390098"/>
            <a:ext cx="1585452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 fontAlgn="auto">
              <a:spcBef>
                <a:spcPct val="0"/>
              </a:spcBef>
            </a:pP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序幕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1-5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文本框 72713"/>
          <p:cNvSpPr/>
          <p:nvPr>
            <p:custDataLst>
              <p:tags r:id="rId5"/>
            </p:custDataLst>
          </p:nvPr>
        </p:nvSpPr>
        <p:spPr>
          <a:xfrm>
            <a:off x="1937189" y="3457823"/>
            <a:ext cx="1661812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fontAlgn="auto">
              <a:spcBef>
                <a:spcPct val="0"/>
              </a:spcBef>
            </a:pP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故事主体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6-37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文本框 72713"/>
          <p:cNvSpPr/>
          <p:nvPr>
            <p:custDataLst>
              <p:tags r:id="rId6"/>
            </p:custDataLst>
          </p:nvPr>
        </p:nvSpPr>
        <p:spPr>
          <a:xfrm>
            <a:off x="1820512" y="5833323"/>
            <a:ext cx="1895167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 fontAlgn="auto">
              <a:spcBef>
                <a:spcPct val="0"/>
              </a:spcBef>
            </a:pP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尾声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38-40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矩形 35"/>
          <p:cNvSpPr/>
          <p:nvPr>
            <p:custDataLst>
              <p:tags r:id="rId7"/>
            </p:custDataLst>
          </p:nvPr>
        </p:nvSpPr>
        <p:spPr>
          <a:xfrm>
            <a:off x="3976773" y="1411643"/>
            <a:ext cx="7611031" cy="480131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华文中宋" panose="0201060004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华文中宋" panose="0201060004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华文中宋" panose="0201060004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华文中宋" panose="0201060004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华文中宋" panose="02010600040101010101" pitchFamily="2" charset="-122"/>
              </a:defRPr>
            </a:lvl5pPr>
          </a:lstStyle>
          <a:p>
            <a:pPr marL="0" lvl="0">
              <a:lnSpc>
                <a:spcPct val="90000"/>
              </a:lnSpc>
              <a:spcBef>
                <a:spcPct val="20000"/>
              </a:spcBef>
            </a:pPr>
            <a:r>
              <a:rPr lang="zh-CN" altLang="en-US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介绍别里科夫的外表、生活习惯和思想性格。</a:t>
            </a:r>
            <a:endParaRPr lang="zh-CN" altLang="en-US" sz="2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文本框 72713"/>
          <p:cNvSpPr/>
          <p:nvPr>
            <p:custDataLst>
              <p:tags r:id="rId8"/>
            </p:custDataLst>
          </p:nvPr>
        </p:nvSpPr>
        <p:spPr>
          <a:xfrm>
            <a:off x="3976773" y="3167389"/>
            <a:ext cx="899709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fontAlgn="auto">
              <a:spcBef>
                <a:spcPct val="0"/>
              </a:spcBef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发展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文本框 72713"/>
          <p:cNvSpPr/>
          <p:nvPr>
            <p:custDataLst>
              <p:tags r:id="rId9"/>
            </p:custDataLst>
          </p:nvPr>
        </p:nvSpPr>
        <p:spPr>
          <a:xfrm>
            <a:off x="3976773" y="4056034"/>
            <a:ext cx="899709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fontAlgn="auto">
              <a:spcBef>
                <a:spcPct val="0"/>
              </a:spcBef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高潮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文本框 72713"/>
          <p:cNvSpPr/>
          <p:nvPr>
            <p:custDataLst>
              <p:tags r:id="rId10"/>
            </p:custDataLst>
          </p:nvPr>
        </p:nvSpPr>
        <p:spPr>
          <a:xfrm>
            <a:off x="3976773" y="4944680"/>
            <a:ext cx="899709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fontAlgn="auto">
              <a:spcBef>
                <a:spcPct val="0"/>
              </a:spcBef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结局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文本框 72713"/>
          <p:cNvSpPr/>
          <p:nvPr>
            <p:custDataLst>
              <p:tags r:id="rId11"/>
            </p:custDataLst>
          </p:nvPr>
        </p:nvSpPr>
        <p:spPr>
          <a:xfrm>
            <a:off x="3976773" y="5833323"/>
            <a:ext cx="6508004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fontAlgn="auto">
              <a:spcBef>
                <a:spcPct val="0"/>
              </a:spcBef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别里科夫的死及其影响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文本框 72713"/>
          <p:cNvSpPr/>
          <p:nvPr>
            <p:custDataLst>
              <p:tags r:id="rId12"/>
            </p:custDataLst>
          </p:nvPr>
        </p:nvSpPr>
        <p:spPr>
          <a:xfrm>
            <a:off x="5064331" y="2278743"/>
            <a:ext cx="6360520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179705" fontAlgn="auto">
              <a:spcBef>
                <a:spcPct val="0"/>
              </a:spcBef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漫画事件（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6—10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文本框 72713"/>
          <p:cNvSpPr/>
          <p:nvPr>
            <p:custDataLst>
              <p:tags r:id="rId13"/>
            </p:custDataLst>
          </p:nvPr>
        </p:nvSpPr>
        <p:spPr>
          <a:xfrm>
            <a:off x="5064331" y="3167389"/>
            <a:ext cx="5829578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179705" fontAlgn="auto">
              <a:spcBef>
                <a:spcPct val="0"/>
              </a:spcBef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骑车事件（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11—17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文本框 72713"/>
          <p:cNvSpPr/>
          <p:nvPr>
            <p:custDataLst>
              <p:tags r:id="rId14"/>
            </p:custDataLst>
          </p:nvPr>
        </p:nvSpPr>
        <p:spPr>
          <a:xfrm>
            <a:off x="5064331" y="4056034"/>
            <a:ext cx="5829578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179705" fontAlgn="auto">
              <a:spcBef>
                <a:spcPct val="0"/>
              </a:spcBef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与华连卡弟弟的斗争（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18—36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文本框 72713"/>
          <p:cNvSpPr/>
          <p:nvPr>
            <p:custDataLst>
              <p:tags r:id="rId15"/>
            </p:custDataLst>
          </p:nvPr>
        </p:nvSpPr>
        <p:spPr>
          <a:xfrm>
            <a:off x="5064331" y="4944680"/>
            <a:ext cx="5829578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179705" fontAlgn="auto">
              <a:spcBef>
                <a:spcPct val="0"/>
              </a:spcBef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婚事失败（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37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文本框 72713"/>
          <p:cNvSpPr/>
          <p:nvPr>
            <p:custDataLst>
              <p:tags r:id="rId16"/>
            </p:custDataLst>
          </p:nvPr>
        </p:nvSpPr>
        <p:spPr>
          <a:xfrm>
            <a:off x="1975369" y="501452"/>
            <a:ext cx="1585452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fontAlgn="auto">
              <a:spcBef>
                <a:spcPct val="0"/>
              </a:spcBef>
            </a:pP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段落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4" name="图片 93" descr="图片包含 人, 男人, 服装, 站&#10;&#10;描述已自动生成"/>
          <p:cNvPicPr>
            <a:picLocks noChangeAspect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artisticFilmGrain grainSize="2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7594" y="2881372"/>
            <a:ext cx="1442479" cy="3731918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custDataLst>
      <p:tags r:id="rId19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5" grpId="0"/>
      <p:bldP spid="76" grpId="0"/>
      <p:bldP spid="77" grpId="0"/>
      <p:bldP spid="79" grpId="0"/>
      <p:bldP spid="80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34"/>
          <p:cNvSpPr txBox="1"/>
          <p:nvPr/>
        </p:nvSpPr>
        <p:spPr>
          <a:xfrm>
            <a:off x="767040" y="290887"/>
            <a:ext cx="11089997" cy="1322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580000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小说采用了怎样的叙述顺序和叙述人称来叙述故事情节？这样写有什么表达效果。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580000"/>
              </a:soli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40" name="箭头: 五边形 39"/>
          <p:cNvSpPr/>
          <p:nvPr/>
        </p:nvSpPr>
        <p:spPr>
          <a:xfrm>
            <a:off x="0" y="385499"/>
            <a:ext cx="492370" cy="395551"/>
          </a:xfrm>
          <a:prstGeom prst="homePlate">
            <a:avLst>
              <a:gd name="adj" fmla="val 35666"/>
            </a:avLst>
          </a:prstGeom>
          <a:solidFill>
            <a:srgbClr val="58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箭头: V 形 40"/>
          <p:cNvSpPr/>
          <p:nvPr/>
        </p:nvSpPr>
        <p:spPr>
          <a:xfrm>
            <a:off x="408669" y="385499"/>
            <a:ext cx="277986" cy="395551"/>
          </a:xfrm>
          <a:prstGeom prst="chevron">
            <a:avLst>
              <a:gd name="adj" fmla="val 53615"/>
            </a:avLst>
          </a:prstGeom>
          <a:solidFill>
            <a:srgbClr val="58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4164" y="1359673"/>
            <a:ext cx="2253892" cy="5140170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854912" y="1714649"/>
            <a:ext cx="8786958" cy="2348682"/>
            <a:chOff x="854912" y="1714649"/>
            <a:chExt cx="8786958" cy="2348682"/>
          </a:xfrm>
        </p:grpSpPr>
        <p:sp>
          <p:nvSpPr>
            <p:cNvPr id="2" name="缺角矩形 1"/>
            <p:cNvSpPr/>
            <p:nvPr/>
          </p:nvSpPr>
          <p:spPr>
            <a:xfrm flipH="1">
              <a:off x="854912" y="1714649"/>
              <a:ext cx="8786958" cy="2348682"/>
            </a:xfrm>
            <a:prstGeom prst="plaque">
              <a:avLst>
                <a:gd name="adj" fmla="val 2103"/>
              </a:avLst>
            </a:prstGeom>
            <a:gradFill>
              <a:gsLst>
                <a:gs pos="70000">
                  <a:srgbClr val="F5EEDF">
                    <a:alpha val="50000"/>
                  </a:srgbClr>
                </a:gs>
                <a:gs pos="30000">
                  <a:srgbClr val="F5EEDF">
                    <a:alpha val="50000"/>
                  </a:srgbClr>
                </a:gs>
                <a:gs pos="0">
                  <a:srgbClr val="F5EEDF"/>
                </a:gs>
                <a:gs pos="50000">
                  <a:srgbClr val="F5EEDF">
                    <a:alpha val="30000"/>
                  </a:srgbClr>
                </a:gs>
                <a:gs pos="100000">
                  <a:srgbClr val="F5EEDF"/>
                </a:gs>
              </a:gsLst>
              <a:lin ang="18900000" scaled="1"/>
            </a:gradFill>
            <a:ln>
              <a:gradFill flip="none" rotWithShape="1">
                <a:gsLst>
                  <a:gs pos="70000">
                    <a:srgbClr val="580000">
                      <a:alpha val="0"/>
                    </a:srgbClr>
                  </a:gs>
                  <a:gs pos="30000">
                    <a:srgbClr val="580000">
                      <a:alpha val="0"/>
                    </a:srgbClr>
                  </a:gs>
                  <a:gs pos="0">
                    <a:srgbClr val="580000"/>
                  </a:gs>
                  <a:gs pos="50000">
                    <a:srgbClr val="580000">
                      <a:alpha val="0"/>
                    </a:srgbClr>
                  </a:gs>
                  <a:gs pos="100000">
                    <a:srgbClr val="580000"/>
                  </a:gs>
                </a:gsLst>
                <a:lin ang="189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3"/>
              </p:custDataLst>
            </p:nvPr>
          </p:nvSpPr>
          <p:spPr>
            <a:xfrm>
              <a:off x="1043202" y="1917149"/>
              <a:ext cx="8263705" cy="19552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514350" lvl="0" indent="-514350" algn="just">
                <a:lnSpc>
                  <a:spcPct val="150000"/>
                </a:lnSpc>
                <a:buFont typeface="+mj-ea"/>
                <a:buAutoNum type="circleNumDbPlain"/>
              </a:pPr>
              <a:r>
                <a:rPr lang="zh-CN" altLang="en-US" sz="28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小说采用了</a:t>
              </a:r>
              <a:r>
                <a:rPr lang="zh-CN" altLang="en-US" sz="28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倒叙</a:t>
              </a:r>
              <a:r>
                <a:rPr lang="zh-CN" altLang="en-US" sz="28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的手法，先写别里科夫的死亡，然后再叙述其故事，这样写能设置悬念，激发读者阅读兴趣，吸引读者继续阅读。</a:t>
              </a:r>
              <a:endPara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54912" y="4063331"/>
            <a:ext cx="8786958" cy="2348682"/>
            <a:chOff x="854912" y="4063331"/>
            <a:chExt cx="8786958" cy="2348682"/>
          </a:xfrm>
        </p:grpSpPr>
        <p:sp>
          <p:nvSpPr>
            <p:cNvPr id="7" name="缺角矩形 6"/>
            <p:cNvSpPr/>
            <p:nvPr/>
          </p:nvSpPr>
          <p:spPr>
            <a:xfrm flipH="1">
              <a:off x="854912" y="4063331"/>
              <a:ext cx="8786958" cy="2348682"/>
            </a:xfrm>
            <a:prstGeom prst="plaque">
              <a:avLst>
                <a:gd name="adj" fmla="val 2103"/>
              </a:avLst>
            </a:prstGeom>
            <a:gradFill>
              <a:gsLst>
                <a:gs pos="70000">
                  <a:srgbClr val="F5EEDF">
                    <a:alpha val="50000"/>
                  </a:srgbClr>
                </a:gs>
                <a:gs pos="30000">
                  <a:srgbClr val="F5EEDF">
                    <a:alpha val="50000"/>
                  </a:srgbClr>
                </a:gs>
                <a:gs pos="0">
                  <a:srgbClr val="F5EEDF"/>
                </a:gs>
                <a:gs pos="50000">
                  <a:srgbClr val="F5EEDF">
                    <a:alpha val="30000"/>
                  </a:srgbClr>
                </a:gs>
                <a:gs pos="100000">
                  <a:srgbClr val="F5EEDF"/>
                </a:gs>
              </a:gsLst>
              <a:lin ang="18900000" scaled="1"/>
            </a:gradFill>
            <a:ln>
              <a:gradFill flip="none" rotWithShape="1">
                <a:gsLst>
                  <a:gs pos="70000">
                    <a:srgbClr val="580000">
                      <a:alpha val="0"/>
                    </a:srgbClr>
                  </a:gs>
                  <a:gs pos="30000">
                    <a:srgbClr val="580000">
                      <a:alpha val="0"/>
                    </a:srgbClr>
                  </a:gs>
                  <a:gs pos="0">
                    <a:srgbClr val="580000"/>
                  </a:gs>
                  <a:gs pos="50000">
                    <a:srgbClr val="580000">
                      <a:alpha val="0"/>
                    </a:srgbClr>
                  </a:gs>
                  <a:gs pos="100000">
                    <a:srgbClr val="580000"/>
                  </a:gs>
                </a:gsLst>
                <a:lin ang="189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" name="矩形 2"/>
            <p:cNvSpPr/>
            <p:nvPr>
              <p:custDataLst>
                <p:tags r:id="rId4"/>
              </p:custDataLst>
            </p:nvPr>
          </p:nvSpPr>
          <p:spPr>
            <a:xfrm>
              <a:off x="1043202" y="4260065"/>
              <a:ext cx="8263705" cy="19552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514350" lvl="0" indent="-514350" algn="just">
                <a:lnSpc>
                  <a:spcPct val="150000"/>
                </a:lnSpc>
                <a:buFont typeface="+mj-ea"/>
                <a:buAutoNum type="circleNumDbPlain" startAt="2"/>
              </a:pPr>
              <a:r>
                <a:rPr lang="zh-CN" altLang="en-US" sz="28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小说采用</a:t>
              </a:r>
              <a:r>
                <a:rPr lang="zh-CN" altLang="en-US" sz="28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第一人称</a:t>
              </a:r>
              <a:r>
                <a:rPr lang="zh-CN" altLang="en-US" sz="28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叙述，“我”是小说中的线索人物，也是别里科夫命运的见证者，这样写拉近了与读者的距离，增强了小说的真实性。</a:t>
              </a:r>
              <a:endPara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</p:spTree>
    <p:custDataLst>
      <p:tags r:id="rId5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山上的风景&#10;&#10;描述已自动生成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33" b="-1"/>
          <a:stretch>
            <a:fillRect/>
          </a:stretch>
        </p:blipFill>
        <p:spPr>
          <a:xfrm>
            <a:off x="-3195" y="4769389"/>
            <a:ext cx="12193433" cy="208861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306744" y="2517233"/>
            <a:ext cx="7573557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“别里科夫之死”专案组调查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02215" y="2420529"/>
            <a:ext cx="2353260" cy="1793916"/>
            <a:chOff x="502215" y="2420529"/>
            <a:chExt cx="2353260" cy="1793916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2">
              <a:alphaModFix amt="70000"/>
            </a:blip>
            <a:stretch>
              <a:fillRect/>
            </a:stretch>
          </p:blipFill>
          <p:spPr>
            <a:xfrm rot="20264406">
              <a:off x="612315" y="2420529"/>
              <a:ext cx="2212196" cy="1793916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2215" y="2674431"/>
              <a:ext cx="2353260" cy="1176630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9497076" y="2979810"/>
            <a:ext cx="2503710" cy="1937040"/>
            <a:chOff x="9497076" y="2979810"/>
            <a:chExt cx="2503710" cy="1937040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2">
              <a:alphaModFix amt="70000"/>
            </a:blip>
            <a:stretch>
              <a:fillRect/>
            </a:stretch>
          </p:blipFill>
          <p:spPr>
            <a:xfrm flipH="1">
              <a:off x="9497076" y="2979810"/>
              <a:ext cx="2277330" cy="1937040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47526" y="3182600"/>
              <a:ext cx="2353260" cy="1182727"/>
            </a:xfrm>
            <a:prstGeom prst="rect">
              <a:avLst/>
            </a:prstGeom>
          </p:spPr>
        </p:pic>
      </p:grpSp>
      <p:pic>
        <p:nvPicPr>
          <p:cNvPr id="30" name="图片 29" descr="山上的风景&#10;&#10;描述已自动生成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46" b="58005"/>
          <a:stretch>
            <a:fillRect/>
          </a:stretch>
        </p:blipFill>
        <p:spPr>
          <a:xfrm>
            <a:off x="-3196" y="0"/>
            <a:ext cx="12193433" cy="2594594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图片 66" descr="图片包含 建筑, 地板, 骑, 男人&#10;&#10;描述已自动生成"/>
          <p:cNvPicPr>
            <a:picLocks noChangeAspect="1"/>
          </p:cNvPicPr>
          <p:nvPr/>
        </p:nvPicPr>
        <p:blipFill rotWithShape="1">
          <a:blip r:embed="rId1" cstate="print">
            <a:alphaModFix amt="50000"/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-200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315" b="4606"/>
          <a:stretch>
            <a:fillRect/>
          </a:stretch>
        </p:blipFill>
        <p:spPr>
          <a:xfrm>
            <a:off x="4263" y="-1"/>
            <a:ext cx="12187737" cy="6858001"/>
          </a:xfrm>
          <a:prstGeom prst="rect">
            <a:avLst/>
          </a:prstGeom>
        </p:spPr>
      </p:pic>
      <p:sp>
        <p:nvSpPr>
          <p:cNvPr id="61" name="缺角矩形 60"/>
          <p:cNvSpPr/>
          <p:nvPr/>
        </p:nvSpPr>
        <p:spPr>
          <a:xfrm>
            <a:off x="334958" y="354550"/>
            <a:ext cx="11522080" cy="1185770"/>
          </a:xfrm>
          <a:prstGeom prst="plaque">
            <a:avLst>
              <a:gd name="adj" fmla="val 12914"/>
            </a:avLst>
          </a:prstGeom>
          <a:gradFill>
            <a:gsLst>
              <a:gs pos="77000">
                <a:srgbClr val="F3ECD7">
                  <a:alpha val="50000"/>
                </a:srgbClr>
              </a:gs>
              <a:gs pos="23000">
                <a:srgbClr val="F3ECD7">
                  <a:alpha val="50000"/>
                </a:srgbClr>
              </a:gs>
              <a:gs pos="0">
                <a:srgbClr val="F3ECD7"/>
              </a:gs>
              <a:gs pos="50000">
                <a:srgbClr val="F3ECD7">
                  <a:alpha val="50000"/>
                </a:srgbClr>
              </a:gs>
              <a:gs pos="100000">
                <a:srgbClr val="F3ECD7"/>
              </a:gs>
            </a:gsLst>
            <a:lin ang="18900000" scaled="1"/>
          </a:gradFill>
          <a:ln>
            <a:gradFill flip="none" rotWithShape="1">
              <a:gsLst>
                <a:gs pos="70000">
                  <a:srgbClr val="580000">
                    <a:alpha val="0"/>
                  </a:srgbClr>
                </a:gs>
                <a:gs pos="30000">
                  <a:srgbClr val="580000">
                    <a:alpha val="0"/>
                  </a:srgbClr>
                </a:gs>
                <a:gs pos="0">
                  <a:srgbClr val="580000"/>
                </a:gs>
                <a:gs pos="50000">
                  <a:srgbClr val="580000">
                    <a:alpha val="0"/>
                  </a:srgbClr>
                </a:gs>
                <a:gs pos="100000">
                  <a:srgbClr val="580000"/>
                </a:gs>
              </a:gsLst>
              <a:lin ang="189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缺角矩形 1"/>
          <p:cNvSpPr/>
          <p:nvPr/>
        </p:nvSpPr>
        <p:spPr>
          <a:xfrm flipH="1">
            <a:off x="334957" y="1543912"/>
            <a:ext cx="11522079" cy="4980714"/>
          </a:xfrm>
          <a:prstGeom prst="plaque">
            <a:avLst>
              <a:gd name="adj" fmla="val 3010"/>
            </a:avLst>
          </a:prstGeom>
          <a:gradFill>
            <a:gsLst>
              <a:gs pos="77000">
                <a:srgbClr val="F3ECD7">
                  <a:alpha val="50000"/>
                </a:srgbClr>
              </a:gs>
              <a:gs pos="23000">
                <a:srgbClr val="F3ECD7">
                  <a:alpha val="50000"/>
                </a:srgbClr>
              </a:gs>
              <a:gs pos="0">
                <a:srgbClr val="F3ECD7"/>
              </a:gs>
              <a:gs pos="50000">
                <a:srgbClr val="F3ECD7">
                  <a:alpha val="50000"/>
                </a:srgbClr>
              </a:gs>
              <a:gs pos="100000">
                <a:srgbClr val="F3ECD7"/>
              </a:gs>
            </a:gsLst>
            <a:lin ang="18900000" scaled="1"/>
          </a:gradFill>
          <a:ln>
            <a:gradFill flip="none" rotWithShape="1">
              <a:gsLst>
                <a:gs pos="70000">
                  <a:srgbClr val="580000">
                    <a:alpha val="0"/>
                  </a:srgbClr>
                </a:gs>
                <a:gs pos="30000">
                  <a:srgbClr val="580000">
                    <a:alpha val="0"/>
                  </a:srgbClr>
                </a:gs>
                <a:gs pos="0">
                  <a:srgbClr val="580000"/>
                </a:gs>
                <a:gs pos="50000">
                  <a:srgbClr val="580000">
                    <a:alpha val="0"/>
                  </a:srgbClr>
                </a:gs>
                <a:gs pos="100000">
                  <a:srgbClr val="580000"/>
                </a:gs>
              </a:gsLst>
              <a:lin ang="189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952909" y="551461"/>
            <a:ext cx="7752489" cy="7919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死因调查专案组成员任务一览 </a:t>
            </a:r>
            <a:endParaRPr kumimoji="0" lang="zh-CN" altLang="en-US" sz="400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pic>
        <p:nvPicPr>
          <p:cNvPr id="47" name="图片 46" descr="卡通人物&#10;&#10;中度可信度描述已自动生成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9983" y="1670428"/>
            <a:ext cx="2420569" cy="2420569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952909" y="1859179"/>
            <a:ext cx="1979931" cy="870036"/>
            <a:chOff x="952909" y="1859179"/>
            <a:chExt cx="1979931" cy="870036"/>
          </a:xfrm>
        </p:grpSpPr>
        <p:pic>
          <p:nvPicPr>
            <p:cNvPr id="4" name="图片 3" descr="屏幕上有字&#10;&#10;中度可信度描述已自动生成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-400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2909" y="1859179"/>
              <a:ext cx="1979931" cy="870036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1336273" y="2032587"/>
              <a:ext cx="143167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调查一：</a:t>
              </a:r>
              <a:endPara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952909" y="2729215"/>
            <a:ext cx="1979931" cy="870036"/>
            <a:chOff x="952909" y="2729215"/>
            <a:chExt cx="1979931" cy="870036"/>
          </a:xfrm>
        </p:grpSpPr>
        <p:pic>
          <p:nvPicPr>
            <p:cNvPr id="6" name="图片 5" descr="屏幕上有字&#10;&#10;中度可信度描述已自动生成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-400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2909" y="2729215"/>
              <a:ext cx="1979931" cy="870036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>
              <a:off x="1336273" y="2902623"/>
              <a:ext cx="143167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调查二：</a:t>
              </a:r>
              <a:endPara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952909" y="3599251"/>
            <a:ext cx="1979931" cy="870036"/>
            <a:chOff x="952909" y="3599251"/>
            <a:chExt cx="1979931" cy="870036"/>
          </a:xfrm>
        </p:grpSpPr>
        <p:pic>
          <p:nvPicPr>
            <p:cNvPr id="8" name="图片 7" descr="屏幕上有字&#10;&#10;中度可信度描述已自动生成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-400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2909" y="3599251"/>
              <a:ext cx="1979931" cy="870036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/>
          </p:nvSpPr>
          <p:spPr>
            <a:xfrm>
              <a:off x="1336273" y="3772659"/>
              <a:ext cx="143167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调查三：</a:t>
              </a:r>
              <a:endPara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952909" y="4469287"/>
            <a:ext cx="1979931" cy="870036"/>
            <a:chOff x="952909" y="4469287"/>
            <a:chExt cx="1979931" cy="870036"/>
          </a:xfrm>
        </p:grpSpPr>
        <p:pic>
          <p:nvPicPr>
            <p:cNvPr id="10" name="图片 9" descr="屏幕上有字&#10;&#10;中度可信度描述已自动生成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-400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2909" y="4469287"/>
              <a:ext cx="1979931" cy="870036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>
              <a:off x="1336273" y="4642695"/>
              <a:ext cx="143167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调查</a:t>
              </a:r>
              <a:r>
                <a:rPr lang="zh-CN" altLang="en-US" sz="2800" dirty="0">
                  <a:solidFill>
                    <a:srgbClr val="C00000"/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四</a:t>
              </a:r>
              <a:r>
                <a:rPr kumimoji="0" lang="zh-CN" altLang="en-US" sz="280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：</a:t>
              </a:r>
              <a:endPara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952909" y="5339323"/>
            <a:ext cx="1979931" cy="870036"/>
            <a:chOff x="952909" y="5339323"/>
            <a:chExt cx="1979931" cy="870036"/>
          </a:xfrm>
        </p:grpSpPr>
        <p:pic>
          <p:nvPicPr>
            <p:cNvPr id="12" name="图片 11" descr="屏幕上有字&#10;&#10;中度可信度描述已自动生成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-400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2909" y="5339323"/>
              <a:ext cx="1979931" cy="870036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/>
          </p:nvSpPr>
          <p:spPr>
            <a:xfrm>
              <a:off x="1336273" y="5512731"/>
              <a:ext cx="143167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调查</a:t>
              </a:r>
              <a:r>
                <a:rPr lang="zh-CN" altLang="en-US" sz="2800" dirty="0">
                  <a:solidFill>
                    <a:srgbClr val="C00000"/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五</a:t>
              </a:r>
              <a:r>
                <a:rPr kumimoji="0" lang="zh-CN" altLang="en-US" sz="280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：</a:t>
              </a:r>
              <a:endPara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2052110" y="2032587"/>
            <a:ext cx="5475330" cy="645959"/>
            <a:chOff x="2052110" y="2032587"/>
            <a:chExt cx="5475330" cy="645959"/>
          </a:xfrm>
        </p:grpSpPr>
        <p:sp>
          <p:nvSpPr>
            <p:cNvPr id="14" name="文本框 13"/>
            <p:cNvSpPr txBox="1"/>
            <p:nvPr/>
          </p:nvSpPr>
          <p:spPr>
            <a:xfrm>
              <a:off x="3151312" y="2032587"/>
              <a:ext cx="376141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完成案发背景报告</a:t>
              </a:r>
              <a:endParaRPr kumimoji="0" lang="zh-CN" altLang="en-US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endParaRPr>
            </a:p>
          </p:txBody>
        </p:sp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6">
              <a:alphaModFix amt="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flipH="1" flipV="1">
              <a:off x="2052110" y="2606475"/>
              <a:ext cx="5475330" cy="72071"/>
            </a:xfrm>
            <a:prstGeom prst="rect">
              <a:avLst/>
            </a:prstGeom>
          </p:spPr>
        </p:pic>
      </p:grpSp>
      <p:grpSp>
        <p:nvGrpSpPr>
          <p:cNvPr id="26" name="组合 25"/>
          <p:cNvGrpSpPr/>
          <p:nvPr/>
        </p:nvGrpSpPr>
        <p:grpSpPr>
          <a:xfrm>
            <a:off x="2052110" y="2902450"/>
            <a:ext cx="5475330" cy="642179"/>
            <a:chOff x="2052110" y="2902450"/>
            <a:chExt cx="5475330" cy="642179"/>
          </a:xfrm>
        </p:grpSpPr>
        <p:sp>
          <p:nvSpPr>
            <p:cNvPr id="15" name="文本框 14"/>
            <p:cNvSpPr txBox="1"/>
            <p:nvPr/>
          </p:nvSpPr>
          <p:spPr>
            <a:xfrm>
              <a:off x="3151312" y="2902450"/>
              <a:ext cx="376141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填写死者档案资料</a:t>
              </a:r>
              <a:endParaRPr kumimoji="0" lang="zh-CN" altLang="en-US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endParaRPr>
            </a:p>
          </p:txBody>
        </p:sp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6">
              <a:alphaModFix amt="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flipH="1" flipV="1">
              <a:off x="2052110" y="3472558"/>
              <a:ext cx="5475330" cy="72071"/>
            </a:xfrm>
            <a:prstGeom prst="rect">
              <a:avLst/>
            </a:prstGeom>
          </p:spPr>
        </p:pic>
      </p:grpSp>
      <p:grpSp>
        <p:nvGrpSpPr>
          <p:cNvPr id="27" name="组合 26"/>
          <p:cNvGrpSpPr/>
          <p:nvPr/>
        </p:nvGrpSpPr>
        <p:grpSpPr>
          <a:xfrm>
            <a:off x="2052110" y="3772659"/>
            <a:ext cx="5475330" cy="648819"/>
            <a:chOff x="2052110" y="3772659"/>
            <a:chExt cx="5475330" cy="648819"/>
          </a:xfrm>
        </p:grpSpPr>
        <p:sp>
          <p:nvSpPr>
            <p:cNvPr id="16" name="文本框 15"/>
            <p:cNvSpPr txBox="1"/>
            <p:nvPr/>
          </p:nvSpPr>
          <p:spPr>
            <a:xfrm>
              <a:off x="3151312" y="3772659"/>
              <a:ext cx="376141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调查涉案相关人员</a:t>
              </a:r>
              <a:endParaRPr kumimoji="0" lang="zh-CN" altLang="en-US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endParaRPr>
            </a:p>
          </p:txBody>
        </p:sp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6">
              <a:alphaModFix amt="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flipH="1" flipV="1">
              <a:off x="2052110" y="4349407"/>
              <a:ext cx="5475330" cy="72071"/>
            </a:xfrm>
            <a:prstGeom prst="rect">
              <a:avLst/>
            </a:prstGeom>
          </p:spPr>
        </p:pic>
      </p:grpSp>
      <p:grpSp>
        <p:nvGrpSpPr>
          <p:cNvPr id="28" name="组合 27"/>
          <p:cNvGrpSpPr/>
          <p:nvPr/>
        </p:nvGrpSpPr>
        <p:grpSpPr>
          <a:xfrm>
            <a:off x="2052110" y="4642695"/>
            <a:ext cx="5475330" cy="655632"/>
            <a:chOff x="2052110" y="4642695"/>
            <a:chExt cx="5475330" cy="655632"/>
          </a:xfrm>
        </p:grpSpPr>
        <p:sp>
          <p:nvSpPr>
            <p:cNvPr id="18" name="文本框 17"/>
            <p:cNvSpPr txBox="1"/>
            <p:nvPr/>
          </p:nvSpPr>
          <p:spPr>
            <a:xfrm>
              <a:off x="3151312" y="4642695"/>
              <a:ext cx="376141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对死者模拟画像</a:t>
              </a:r>
              <a:endParaRPr kumimoji="0" lang="zh-CN" altLang="en-US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endParaRPr>
            </a:p>
          </p:txBody>
        </p:sp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6">
              <a:alphaModFix amt="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flipH="1" flipV="1">
              <a:off x="2052110" y="5226256"/>
              <a:ext cx="5475330" cy="72071"/>
            </a:xfrm>
            <a:prstGeom prst="rect">
              <a:avLst/>
            </a:prstGeom>
          </p:spPr>
        </p:pic>
      </p:grpSp>
      <p:grpSp>
        <p:nvGrpSpPr>
          <p:cNvPr id="29" name="组合 28"/>
          <p:cNvGrpSpPr/>
          <p:nvPr/>
        </p:nvGrpSpPr>
        <p:grpSpPr>
          <a:xfrm>
            <a:off x="2052110" y="5512731"/>
            <a:ext cx="5475330" cy="645959"/>
            <a:chOff x="2052110" y="5512731"/>
            <a:chExt cx="5475330" cy="645959"/>
          </a:xfrm>
        </p:grpSpPr>
        <p:sp>
          <p:nvSpPr>
            <p:cNvPr id="19" name="文本框 18"/>
            <p:cNvSpPr txBox="1"/>
            <p:nvPr/>
          </p:nvSpPr>
          <p:spPr>
            <a:xfrm>
              <a:off x="3151312" y="5512731"/>
              <a:ext cx="376141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撰写结案报告</a:t>
              </a:r>
              <a:endParaRPr kumimoji="0" lang="zh-CN" altLang="en-US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endParaRPr>
            </a:p>
          </p:txBody>
        </p:sp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6">
              <a:alphaModFix amt="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flipH="1" flipV="1">
              <a:off x="2052110" y="6086619"/>
              <a:ext cx="5475330" cy="72071"/>
            </a:xfrm>
            <a:prstGeom prst="rect">
              <a:avLst/>
            </a:prstGeom>
          </p:spPr>
        </p:pic>
      </p:grpSp>
      <p:grpSp>
        <p:nvGrpSpPr>
          <p:cNvPr id="30" name="组合 29"/>
          <p:cNvGrpSpPr/>
          <p:nvPr/>
        </p:nvGrpSpPr>
        <p:grpSpPr>
          <a:xfrm>
            <a:off x="7879134" y="1945883"/>
            <a:ext cx="1431676" cy="696628"/>
            <a:chOff x="7879134" y="1945883"/>
            <a:chExt cx="1431676" cy="696628"/>
          </a:xfrm>
        </p:grpSpPr>
        <p:pic>
          <p:nvPicPr>
            <p:cNvPr id="49" name="图片 48" descr="屏幕上有字&#10;&#10;中度可信度描述已自动生成"/>
            <p:cNvPicPr>
              <a:picLocks noChangeAspect="1"/>
            </p:cNvPicPr>
            <p:nvPr/>
          </p:nvPicPr>
          <p:blipFill>
            <a:blip r:embed="rId8" cstate="print">
              <a:alphaModFix amt="70000"/>
              <a:grayscl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-20000" contrast="-400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79134" y="1945883"/>
              <a:ext cx="1431676" cy="696628"/>
            </a:xfrm>
            <a:prstGeom prst="rect">
              <a:avLst/>
            </a:prstGeom>
          </p:spPr>
        </p:pic>
        <p:sp>
          <p:nvSpPr>
            <p:cNvPr id="50" name="文本框 49"/>
            <p:cNvSpPr txBox="1"/>
            <p:nvPr/>
          </p:nvSpPr>
          <p:spPr>
            <a:xfrm>
              <a:off x="7879135" y="2032587"/>
              <a:ext cx="143167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dirty="0"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一组</a:t>
              </a:r>
              <a:endParaRPr kumimoji="0" lang="zh-CN" altLang="en-US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879134" y="2815746"/>
            <a:ext cx="1431676" cy="696628"/>
            <a:chOff x="7879134" y="2815746"/>
            <a:chExt cx="1431676" cy="696628"/>
          </a:xfrm>
        </p:grpSpPr>
        <p:pic>
          <p:nvPicPr>
            <p:cNvPr id="51" name="图片 50" descr="屏幕上有字&#10;&#10;中度可信度描述已自动生成"/>
            <p:cNvPicPr>
              <a:picLocks noChangeAspect="1"/>
            </p:cNvPicPr>
            <p:nvPr/>
          </p:nvPicPr>
          <p:blipFill>
            <a:blip r:embed="rId8" cstate="print">
              <a:alphaModFix amt="70000"/>
              <a:grayscl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-20000" contrast="-400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79134" y="2815746"/>
              <a:ext cx="1431676" cy="696628"/>
            </a:xfrm>
            <a:prstGeom prst="rect">
              <a:avLst/>
            </a:prstGeom>
          </p:spPr>
        </p:pic>
        <p:sp>
          <p:nvSpPr>
            <p:cNvPr id="52" name="文本框 51"/>
            <p:cNvSpPr txBox="1"/>
            <p:nvPr/>
          </p:nvSpPr>
          <p:spPr>
            <a:xfrm>
              <a:off x="7879135" y="2902450"/>
              <a:ext cx="143167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二组</a:t>
              </a:r>
              <a:endParaRPr kumimoji="0" lang="zh-CN" altLang="en-US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879134" y="3680219"/>
            <a:ext cx="1431676" cy="696628"/>
            <a:chOff x="7879134" y="3680219"/>
            <a:chExt cx="1431676" cy="696628"/>
          </a:xfrm>
        </p:grpSpPr>
        <p:pic>
          <p:nvPicPr>
            <p:cNvPr id="53" name="图片 52" descr="屏幕上有字&#10;&#10;中度可信度描述已自动生成"/>
            <p:cNvPicPr>
              <a:picLocks noChangeAspect="1"/>
            </p:cNvPicPr>
            <p:nvPr/>
          </p:nvPicPr>
          <p:blipFill>
            <a:blip r:embed="rId8" cstate="print">
              <a:alphaModFix amt="70000"/>
              <a:grayscl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-20000" contrast="-400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79134" y="3680219"/>
              <a:ext cx="1431676" cy="696628"/>
            </a:xfrm>
            <a:prstGeom prst="rect">
              <a:avLst/>
            </a:prstGeom>
          </p:spPr>
        </p:pic>
        <p:sp>
          <p:nvSpPr>
            <p:cNvPr id="54" name="文本框 53"/>
            <p:cNvSpPr txBox="1"/>
            <p:nvPr/>
          </p:nvSpPr>
          <p:spPr>
            <a:xfrm>
              <a:off x="7879135" y="3766923"/>
              <a:ext cx="143167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三组</a:t>
              </a:r>
              <a:endParaRPr kumimoji="0" lang="zh-CN" altLang="en-US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879134" y="4539056"/>
            <a:ext cx="1431676" cy="696628"/>
            <a:chOff x="7879134" y="4539056"/>
            <a:chExt cx="1431676" cy="696628"/>
          </a:xfrm>
        </p:grpSpPr>
        <p:pic>
          <p:nvPicPr>
            <p:cNvPr id="55" name="图片 54" descr="屏幕上有字&#10;&#10;中度可信度描述已自动生成"/>
            <p:cNvPicPr>
              <a:picLocks noChangeAspect="1"/>
            </p:cNvPicPr>
            <p:nvPr/>
          </p:nvPicPr>
          <p:blipFill>
            <a:blip r:embed="rId8" cstate="print">
              <a:alphaModFix amt="70000"/>
              <a:grayscl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-20000" contrast="-400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79134" y="4539056"/>
              <a:ext cx="1431676" cy="696628"/>
            </a:xfrm>
            <a:prstGeom prst="rect">
              <a:avLst/>
            </a:prstGeom>
          </p:spPr>
        </p:pic>
        <p:sp>
          <p:nvSpPr>
            <p:cNvPr id="57" name="文本框 56"/>
            <p:cNvSpPr txBox="1"/>
            <p:nvPr/>
          </p:nvSpPr>
          <p:spPr>
            <a:xfrm>
              <a:off x="7879135" y="4625760"/>
              <a:ext cx="143167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四组</a:t>
              </a:r>
              <a:endParaRPr kumimoji="0" lang="zh-CN" altLang="en-US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879134" y="5400580"/>
            <a:ext cx="1431676" cy="696628"/>
            <a:chOff x="7879134" y="5400580"/>
            <a:chExt cx="1431676" cy="696628"/>
          </a:xfrm>
        </p:grpSpPr>
        <p:pic>
          <p:nvPicPr>
            <p:cNvPr id="58" name="图片 57" descr="屏幕上有字&#10;&#10;中度可信度描述已自动生成"/>
            <p:cNvPicPr>
              <a:picLocks noChangeAspect="1"/>
            </p:cNvPicPr>
            <p:nvPr/>
          </p:nvPicPr>
          <p:blipFill>
            <a:blip r:embed="rId8" cstate="print">
              <a:alphaModFix amt="85000"/>
              <a:grayscl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-20000" contrast="-400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79134" y="5400580"/>
              <a:ext cx="1431676" cy="696628"/>
            </a:xfrm>
            <a:prstGeom prst="rect">
              <a:avLst/>
            </a:prstGeom>
          </p:spPr>
        </p:pic>
        <p:sp>
          <p:nvSpPr>
            <p:cNvPr id="59" name="文本框 58"/>
            <p:cNvSpPr txBox="1"/>
            <p:nvPr/>
          </p:nvSpPr>
          <p:spPr>
            <a:xfrm>
              <a:off x="7879135" y="5487284"/>
              <a:ext cx="143167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五组</a:t>
              </a:r>
              <a:endParaRPr kumimoji="0" lang="zh-CN" altLang="en-US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783657" y="558533"/>
            <a:ext cx="2455434" cy="1383758"/>
            <a:chOff x="8783657" y="558533"/>
            <a:chExt cx="2455434" cy="1383758"/>
          </a:xfrm>
        </p:grpSpPr>
        <p:pic>
          <p:nvPicPr>
            <p:cNvPr id="48" name="图形 47"/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783657" y="558533"/>
              <a:ext cx="2455434" cy="1383758"/>
            </a:xfrm>
            <a:prstGeom prst="rect">
              <a:avLst/>
            </a:prstGeom>
          </p:spPr>
        </p:pic>
        <p:pic>
          <p:nvPicPr>
            <p:cNvPr id="65" name="图片 64"/>
            <p:cNvPicPr>
              <a:picLocks noChangeAspect="1"/>
            </p:cNvPicPr>
            <p:nvPr/>
          </p:nvPicPr>
          <p:blipFill rotWithShape="1">
            <a:blip r:embed="rId12"/>
            <a:srcRect l="9540" t="14747" r="13659" b="28404"/>
            <a:stretch>
              <a:fillRect/>
            </a:stretch>
          </p:blipFill>
          <p:spPr>
            <a:xfrm>
              <a:off x="9025771" y="916629"/>
              <a:ext cx="1971206" cy="426297"/>
            </a:xfrm>
            <a:prstGeom prst="rect">
              <a:avLst/>
            </a:prstGeom>
          </p:spPr>
        </p:pic>
      </p:grpSp>
    </p:spTree>
    <p:custDataLst>
      <p:tags r:id="rId13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山上的风景&#10;&#10;描述已自动生成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33" b="-1"/>
          <a:stretch>
            <a:fillRect/>
          </a:stretch>
        </p:blipFill>
        <p:spPr>
          <a:xfrm>
            <a:off x="-3195" y="4769389"/>
            <a:ext cx="12193433" cy="2088612"/>
          </a:xfrm>
          <a:prstGeom prst="rect">
            <a:avLst/>
          </a:prstGeom>
        </p:spPr>
      </p:pic>
      <p:pic>
        <p:nvPicPr>
          <p:cNvPr id="30" name="图片 29" descr="山上的风景&#10;&#10;描述已自动生成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89" b="58005"/>
          <a:stretch>
            <a:fillRect/>
          </a:stretch>
        </p:blipFill>
        <p:spPr>
          <a:xfrm>
            <a:off x="-3196" y="0"/>
            <a:ext cx="12193433" cy="2194000"/>
          </a:xfrm>
          <a:prstGeom prst="rect">
            <a:avLst/>
          </a:prstGeom>
        </p:spPr>
      </p:pic>
      <p:pic>
        <p:nvPicPr>
          <p:cNvPr id="2" name="图片 1" descr="图片包含 人, 男人, 站, 穿着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 contrast="30000"/>
                    </a14:imgEffect>
                    <a14:imgEffect>
                      <a14:colorTemperature colorTemp="72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457175" y="333374"/>
            <a:ext cx="3029472" cy="6394527"/>
          </a:xfrm>
          <a:prstGeom prst="rect">
            <a:avLst/>
          </a:prstGeom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文本框 4"/>
          <p:cNvSpPr txBox="1"/>
          <p:nvPr/>
        </p:nvSpPr>
        <p:spPr>
          <a:xfrm>
            <a:off x="1036277" y="2324098"/>
            <a:ext cx="757355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调查任务一：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36277" y="3326705"/>
            <a:ext cx="757355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完成案发背景报告 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4"/>
    </p:custDataLst>
  </p:cSld>
  <p:clrMapOvr>
    <a:masterClrMapping/>
  </p:clrMapOvr>
  <p:transition spd="med">
    <p:spli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334963" y="198783"/>
            <a:ext cx="11522075" cy="6325841"/>
            <a:chOff x="552450" y="388962"/>
            <a:chExt cx="11087100" cy="6093725"/>
          </a:xfrm>
        </p:grpSpPr>
        <p:pic>
          <p:nvPicPr>
            <p:cNvPr id="19" name="图片 18" descr="背景图案&#10;&#10;描述已自动生成"/>
            <p:cNvPicPr>
              <a:picLocks noChangeAspect="1"/>
            </p:cNvPicPr>
            <p:nvPr/>
          </p:nvPicPr>
          <p:blipFill>
            <a:blip r:embed="rId1" cstate="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450" y="388962"/>
              <a:ext cx="5543550" cy="6093725"/>
            </a:xfrm>
            <a:prstGeom prst="rect">
              <a:avLst/>
            </a:prstGeom>
          </p:spPr>
        </p:pic>
        <p:pic>
          <p:nvPicPr>
            <p:cNvPr id="20" name="图片 19" descr="背景图案&#10;&#10;描述已自动生成"/>
            <p:cNvPicPr>
              <a:picLocks noChangeAspect="1"/>
            </p:cNvPicPr>
            <p:nvPr/>
          </p:nvPicPr>
          <p:blipFill>
            <a:blip r:embed="rId1" cstate="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388962"/>
              <a:ext cx="5543550" cy="6093725"/>
            </a:xfrm>
            <a:prstGeom prst="rect">
              <a:avLst/>
            </a:prstGeom>
          </p:spPr>
        </p:pic>
      </p:grpSp>
      <p:sp>
        <p:nvSpPr>
          <p:cNvPr id="10" name="文本框 9"/>
          <p:cNvSpPr txBox="1"/>
          <p:nvPr/>
        </p:nvSpPr>
        <p:spPr>
          <a:xfrm>
            <a:off x="6432462" y="321150"/>
            <a:ext cx="31635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srgbClr val="580000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案发背景报告</a:t>
            </a:r>
            <a:endParaRPr kumimoji="0" lang="zh-CN" altLang="en-US" sz="3600" i="0" u="none" strike="noStrike" kern="1200" cap="none" spc="0" normalizeH="0" baseline="0" noProof="0" dirty="0">
              <a:ln>
                <a:noFill/>
              </a:ln>
              <a:solidFill>
                <a:srgbClr val="580000"/>
              </a:soli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458421" y="1058043"/>
            <a:ext cx="3636671" cy="5318116"/>
            <a:chOff x="433387" y="1058043"/>
            <a:chExt cx="3636671" cy="5318116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 rotWithShape="1">
            <a:blip r:embed="rId2"/>
            <a:srcRect t="9775" r="58030"/>
            <a:stretch>
              <a:fillRect/>
            </a:stretch>
          </p:blipFill>
          <p:spPr>
            <a:xfrm>
              <a:off x="433387" y="1058043"/>
              <a:ext cx="3636671" cy="531811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27" name="Picture 2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94951" y="1413778"/>
              <a:ext cx="3513542" cy="46066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32" name="图片 31" descr="人的脸&#10;&#10;低可信度描述已自动生成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68678">
            <a:off x="237535" y="1033535"/>
            <a:ext cx="1343770" cy="625832"/>
          </a:xfrm>
          <a:prstGeom prst="rect">
            <a:avLst/>
          </a:prstGeom>
          <a:effectLst>
            <a:outerShdw blurRad="101600" dist="25400" dir="2700000" algn="tl" rotWithShape="0">
              <a:prstClr val="black">
                <a:alpha val="20000"/>
              </a:prstClr>
            </a:outerShdw>
          </a:effectLst>
        </p:spPr>
      </p:pic>
      <p:grpSp>
        <p:nvGrpSpPr>
          <p:cNvPr id="2" name="组合 1"/>
          <p:cNvGrpSpPr/>
          <p:nvPr/>
        </p:nvGrpSpPr>
        <p:grpSpPr>
          <a:xfrm>
            <a:off x="4293705" y="889251"/>
            <a:ext cx="7709447" cy="3228538"/>
            <a:chOff x="4293705" y="889251"/>
            <a:chExt cx="7709447" cy="3228538"/>
          </a:xfrm>
        </p:grpSpPr>
        <p:sp>
          <p:nvSpPr>
            <p:cNvPr id="11" name="缺角矩形 10"/>
            <p:cNvSpPr/>
            <p:nvPr/>
          </p:nvSpPr>
          <p:spPr>
            <a:xfrm>
              <a:off x="4293705" y="1058043"/>
              <a:ext cx="7441092" cy="3059746"/>
            </a:xfrm>
            <a:prstGeom prst="plaque">
              <a:avLst>
                <a:gd name="adj" fmla="val 3010"/>
              </a:avLst>
            </a:prstGeom>
            <a:solidFill>
              <a:srgbClr val="F5EEDF"/>
            </a:solidFill>
            <a:ln>
              <a:gradFill flip="none" rotWithShape="1">
                <a:gsLst>
                  <a:gs pos="70000">
                    <a:srgbClr val="580000">
                      <a:alpha val="0"/>
                    </a:srgbClr>
                  </a:gs>
                  <a:gs pos="30000">
                    <a:srgbClr val="580000">
                      <a:alpha val="0"/>
                    </a:srgbClr>
                  </a:gs>
                  <a:gs pos="0">
                    <a:srgbClr val="580000"/>
                  </a:gs>
                  <a:gs pos="50000">
                    <a:srgbClr val="580000">
                      <a:alpha val="0"/>
                    </a:srgbClr>
                  </a:gs>
                  <a:gs pos="100000">
                    <a:srgbClr val="580000"/>
                  </a:gs>
                </a:gsLst>
                <a:lin ang="189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>
              <p:custDataLst>
                <p:tags r:id="rId7"/>
              </p:custDataLst>
            </p:nvPr>
          </p:nvSpPr>
          <p:spPr>
            <a:xfrm>
              <a:off x="4562060" y="1177850"/>
              <a:ext cx="6904382" cy="28201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629920" algn="just">
                <a:lnSpc>
                  <a:spcPct val="125000"/>
                </a:lnSpc>
                <a:spcAft>
                  <a:spcPts val="2400"/>
                </a:spcAft>
              </a:pPr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社会背景：</a:t>
              </a: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十九世纪末期，沙皇统治下的俄国，由于受欧洲进步文明的影响，俄国人民要求自由民主的呼声越来越高，但沙皇政府为巩固其统治，却采取一切手段进行镇压，禁锢人们的思想言论，全国警探遍布，告密者横行，人们生活在沉闷乏味和忧惧之中。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45952" y="889251"/>
              <a:ext cx="457200" cy="457200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4293704" y="4154968"/>
            <a:ext cx="7668475" cy="2221191"/>
            <a:chOff x="4293704" y="4154968"/>
            <a:chExt cx="7668475" cy="2221191"/>
          </a:xfrm>
        </p:grpSpPr>
        <p:sp>
          <p:nvSpPr>
            <p:cNvPr id="16" name="缺角矩形 15"/>
            <p:cNvSpPr/>
            <p:nvPr/>
          </p:nvSpPr>
          <p:spPr>
            <a:xfrm flipH="1">
              <a:off x="4293704" y="4290108"/>
              <a:ext cx="7441094" cy="2086051"/>
            </a:xfrm>
            <a:prstGeom prst="plaque">
              <a:avLst>
                <a:gd name="adj" fmla="val 3010"/>
              </a:avLst>
            </a:prstGeom>
            <a:solidFill>
              <a:srgbClr val="F5EEDF"/>
            </a:solidFill>
            <a:ln>
              <a:gradFill flip="none" rotWithShape="1">
                <a:gsLst>
                  <a:gs pos="70000">
                    <a:srgbClr val="580000">
                      <a:alpha val="0"/>
                    </a:srgbClr>
                  </a:gs>
                  <a:gs pos="30000">
                    <a:srgbClr val="580000">
                      <a:alpha val="0"/>
                    </a:srgbClr>
                  </a:gs>
                  <a:gs pos="0">
                    <a:srgbClr val="580000"/>
                  </a:gs>
                  <a:gs pos="50000">
                    <a:srgbClr val="580000">
                      <a:alpha val="0"/>
                    </a:srgbClr>
                  </a:gs>
                  <a:gs pos="100000">
                    <a:srgbClr val="580000"/>
                  </a:gs>
                </a:gsLst>
                <a:lin ang="189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>
              <p:custDataLst>
                <p:tags r:id="rId9"/>
              </p:custDataLst>
            </p:nvPr>
          </p:nvSpPr>
          <p:spPr>
            <a:xfrm>
              <a:off x="4562060" y="4384732"/>
              <a:ext cx="6904382" cy="18968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629920" algn="just">
                <a:lnSpc>
                  <a:spcPct val="125000"/>
                </a:lnSpc>
                <a:spcAft>
                  <a:spcPts val="2400"/>
                </a:spcAft>
              </a:pPr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生活环境：</a:t>
              </a:r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1989</a:t>
              </a: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年夏季的一天，人们在一所中学的男教工宿舍里，发现了一具死尸。死者为男性，中年，属非正常死亡，死亡疑点很多。死前正处于恋爱中，甚至于打算结婚。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04979" y="4154968"/>
              <a:ext cx="457200" cy="457200"/>
            </a:xfrm>
            <a:prstGeom prst="rect">
              <a:avLst/>
            </a:prstGeom>
          </p:spPr>
        </p:pic>
      </p:grpSp>
    </p:spTree>
    <p:custDataLst>
      <p:tags r:id="rId10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山上的风景&#10;&#10;描述已自动生成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33" b="-1"/>
          <a:stretch>
            <a:fillRect/>
          </a:stretch>
        </p:blipFill>
        <p:spPr>
          <a:xfrm>
            <a:off x="-3195" y="4769389"/>
            <a:ext cx="12193433" cy="2088612"/>
          </a:xfrm>
          <a:prstGeom prst="rect">
            <a:avLst/>
          </a:prstGeom>
        </p:spPr>
      </p:pic>
      <p:pic>
        <p:nvPicPr>
          <p:cNvPr id="30" name="图片 29" descr="山上的风景&#10;&#10;描述已自动生成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87" r="16371" b="58005"/>
          <a:stretch>
            <a:fillRect/>
          </a:stretch>
        </p:blipFill>
        <p:spPr>
          <a:xfrm>
            <a:off x="-3199" y="0"/>
            <a:ext cx="12193434" cy="174667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55855" y="1626946"/>
            <a:ext cx="757355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调查任务二：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55854" y="2716639"/>
            <a:ext cx="792484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填写死者档案资料，理解“套子”内涵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 descr="图片包含 站, 马, 黑暗, 旧&#10;&#10;描述已自动生成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Brush trans="50000" brushSize="1"/>
                    </a14:imgEffect>
                    <a14:imgEffect>
                      <a14:brightnessContrast bright="20000" contrast="-2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2853" y="333375"/>
            <a:ext cx="2357186" cy="6191251"/>
          </a:xfrm>
          <a:prstGeom prst="rect">
            <a:avLst/>
          </a:prstGeom>
          <a:effectLst>
            <a:outerShdw blurRad="50800" dist="381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4"/>
    </p:custDataLst>
  </p:cSld>
  <p:clrMapOvr>
    <a:masterClrMapping/>
  </p:clrMapOvr>
  <p:transition spd="med">
    <p:spli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" name="表格 69"/>
          <p:cNvGraphicFramePr>
            <a:graphicFrameLocks noGrp="1"/>
          </p:cNvGraphicFramePr>
          <p:nvPr/>
        </p:nvGraphicFramePr>
        <p:xfrm>
          <a:off x="1742775" y="333375"/>
          <a:ext cx="9791700" cy="62002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3196"/>
                <a:gridCol w="2989914"/>
                <a:gridCol w="1517464"/>
                <a:gridCol w="3851126"/>
              </a:tblGrid>
              <a:tr h="52019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C8B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C8B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175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C8B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C8B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2001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C8B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C8B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59072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C8B4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L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L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59072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C8B4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L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L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59072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C8B4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L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L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59072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C8B4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L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L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2074283" y="362883"/>
            <a:ext cx="8058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ysClr val="windowText" lastClr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姓名</a:t>
            </a:r>
            <a:endParaRPr lang="zh-CN" altLang="en-US" sz="2400" b="1" dirty="0">
              <a:solidFill>
                <a:sysClr val="windowText" lastClr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17396" y="405938"/>
            <a:ext cx="861774" cy="4616873"/>
          </a:xfrm>
          <a:prstGeom prst="rect">
            <a:avLst/>
          </a:prstGeom>
          <a:noFill/>
        </p:spPr>
        <p:txBody>
          <a:bodyPr vert="eaVert" wrap="square" anchor="ctr">
            <a:spAutoFit/>
          </a:bodyPr>
          <a:lstStyle/>
          <a:p>
            <a:r>
              <a:rPr lang="zh-CN" altLang="en-US" sz="4400" b="1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死者档案资料</a:t>
            </a:r>
            <a:endParaRPr lang="zh-CN" altLang="en-US" sz="4400" b="1" dirty="0">
              <a:solidFill>
                <a:schemeClr val="tx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30" name="图片 29" descr="电脑屏幕的照片&#10;&#10;低可信度描述已自动生成"/>
          <p:cNvPicPr>
            <a:picLocks noChangeAspect="1"/>
          </p:cNvPicPr>
          <p:nvPr/>
        </p:nvPicPr>
        <p:blipFill rotWithShape="1">
          <a:blip r:embed="rId1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40" t="80" b="50000"/>
          <a:stretch>
            <a:fillRect/>
          </a:stretch>
        </p:blipFill>
        <p:spPr>
          <a:xfrm rot="14016494">
            <a:off x="11214576" y="162996"/>
            <a:ext cx="649086" cy="3997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sp>
        <p:nvSpPr>
          <p:cNvPr id="37" name="文本框 36"/>
          <p:cNvSpPr txBox="1"/>
          <p:nvPr/>
        </p:nvSpPr>
        <p:spPr>
          <a:xfrm>
            <a:off x="1766716" y="884485"/>
            <a:ext cx="14209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ysClr val="windowText" lastClr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出生年月</a:t>
            </a:r>
            <a:endParaRPr lang="zh-CN" altLang="en-US" sz="2400" b="1" dirty="0">
              <a:solidFill>
                <a:sysClr val="windowText" lastClr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766716" y="1407452"/>
            <a:ext cx="14209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ysClr val="windowText" lastClr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婚否</a:t>
            </a:r>
            <a:endParaRPr lang="zh-CN" altLang="en-US" sz="2400" b="1" dirty="0">
              <a:solidFill>
                <a:sysClr val="windowText" lastClr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766716" y="2252710"/>
            <a:ext cx="14209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ysClr val="windowText" lastClr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口头禅</a:t>
            </a:r>
            <a:endParaRPr lang="zh-CN" altLang="en-US" sz="2400" b="1" dirty="0">
              <a:solidFill>
                <a:sysClr val="windowText" lastClr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766716" y="3390102"/>
            <a:ext cx="14209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ysClr val="windowText" lastClr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特征</a:t>
            </a:r>
            <a:endParaRPr lang="zh-CN" altLang="en-US" sz="2400" b="1" dirty="0">
              <a:solidFill>
                <a:sysClr val="windowText" lastClr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766716" y="4560647"/>
            <a:ext cx="14209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ysClr val="windowText" lastClr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人际关系</a:t>
            </a:r>
            <a:endParaRPr lang="zh-CN" altLang="en-US" sz="2400" b="1" dirty="0">
              <a:solidFill>
                <a:sysClr val="windowText" lastClr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766716" y="5722506"/>
            <a:ext cx="14209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ysClr val="windowText" lastClr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死前状况</a:t>
            </a:r>
            <a:endParaRPr lang="zh-CN" altLang="en-US" sz="2400" b="1" dirty="0">
              <a:solidFill>
                <a:sysClr val="windowText" lastClr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3389863" y="362883"/>
            <a:ext cx="14209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别里科夫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3389863" y="884485"/>
            <a:ext cx="14209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未知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3389863" y="1407452"/>
            <a:ext cx="14209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未婚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6217148" y="362883"/>
            <a:ext cx="14209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ysClr val="windowText" lastClr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性别</a:t>
            </a:r>
            <a:endParaRPr lang="zh-CN" altLang="en-US" sz="2400" b="1" dirty="0">
              <a:solidFill>
                <a:sysClr val="windowText" lastClr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217148" y="884485"/>
            <a:ext cx="14209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ysClr val="windowText" lastClr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住所</a:t>
            </a:r>
            <a:endParaRPr lang="zh-CN" altLang="en-US" sz="2400" b="1" dirty="0">
              <a:solidFill>
                <a:sysClr val="windowText" lastClr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6217148" y="1407452"/>
            <a:ext cx="14209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ysClr val="windowText" lastClr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生前职务</a:t>
            </a:r>
            <a:endParaRPr lang="zh-CN" altLang="en-US" sz="2400" b="1" dirty="0">
              <a:solidFill>
                <a:sysClr val="windowText" lastClr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7890277" y="362883"/>
            <a:ext cx="14209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男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7890277" y="884485"/>
            <a:ext cx="20891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校男教工宿舍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7890277" y="1407452"/>
            <a:ext cx="25577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中学希腊文教师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3389863" y="2252710"/>
            <a:ext cx="43377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千万别出什么乱子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3389863" y="3205436"/>
            <a:ext cx="79282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晴朗的日子也穿雨衣，雨鞋，带雨伞，穿棉大衣，竖起衣领，带黑眼镜，穿羊毛衫，用棉花团塞住耳朵。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3389863" y="4375981"/>
            <a:ext cx="792825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无密友，但却辖制全城，曾与女友之弟有过冲突，于死前一个月被其从楼梯上推下，但彼此没造成很大的伤害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3389863" y="5722506"/>
            <a:ext cx="77603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郁郁寡欢，闭门不出达一个月之久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9" name="图片 78" descr="卡通人物&#10;&#10;描述已自动生成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4" t="12341" r="7068" b="25411"/>
          <a:stretch>
            <a:fillRect/>
          </a:stretch>
        </p:blipFill>
        <p:spPr>
          <a:xfrm>
            <a:off x="-1" y="5136005"/>
            <a:ext cx="1526423" cy="172199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58" grpId="0"/>
      <p:bldP spid="59" grpId="0"/>
      <p:bldP spid="60" grpId="0"/>
      <p:bldP spid="65" grpId="0"/>
      <p:bldP spid="66" grpId="0"/>
      <p:bldP spid="67" grpId="0"/>
      <p:bldP spid="6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城市街道与高楼大厦的黑白照片&#10;&#10;描述已自动生成"/>
          <p:cNvPicPr>
            <a:picLocks noChangeAspect="1"/>
          </p:cNvPicPr>
          <p:nvPr/>
        </p:nvPicPr>
        <p:blipFill rotWithShape="1">
          <a:blip r:embed="rId1">
            <a:alphaModFix amt="30000"/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58"/>
          <a:stretch>
            <a:fillRect/>
          </a:stretch>
        </p:blipFill>
        <p:spPr>
          <a:xfrm flipH="1">
            <a:off x="-21202" y="-1"/>
            <a:ext cx="12213201" cy="6858001"/>
          </a:xfrm>
          <a:prstGeom prst="rect">
            <a:avLst/>
          </a:prstGeom>
        </p:spPr>
      </p:pic>
      <p:sp>
        <p:nvSpPr>
          <p:cNvPr id="35" name="文本框 34"/>
          <p:cNvSpPr txBox="1"/>
          <p:nvPr/>
        </p:nvSpPr>
        <p:spPr>
          <a:xfrm>
            <a:off x="2678228" y="491184"/>
            <a:ext cx="6835543" cy="861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i="0" u="none" strike="noStrike" kern="1200" cap="none" spc="0" normalizeH="0" baseline="0" noProof="0" dirty="0">
                <a:ln>
                  <a:noFill/>
                </a:ln>
                <a:solidFill>
                  <a:srgbClr val="580000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调查任务</a:t>
            </a:r>
            <a:endParaRPr kumimoji="0" lang="zh-CN" altLang="en-US" sz="4400" i="0" u="none" strike="noStrike" kern="1200" cap="none" spc="0" normalizeH="0" baseline="0" noProof="0" dirty="0">
              <a:ln>
                <a:noFill/>
              </a:ln>
              <a:solidFill>
                <a:srgbClr val="580000"/>
              </a:soli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4" name="缺角矩形 3"/>
          <p:cNvSpPr/>
          <p:nvPr/>
        </p:nvSpPr>
        <p:spPr>
          <a:xfrm flipH="1">
            <a:off x="1127123" y="1742919"/>
            <a:ext cx="9937751" cy="3093487"/>
          </a:xfrm>
          <a:prstGeom prst="plaque">
            <a:avLst>
              <a:gd name="adj" fmla="val 3592"/>
            </a:avLst>
          </a:prstGeom>
          <a:solidFill>
            <a:srgbClr val="F5EEDF">
              <a:alpha val="90000"/>
            </a:srgbClr>
          </a:solidFill>
          <a:ln>
            <a:gradFill flip="none" rotWithShape="1">
              <a:gsLst>
                <a:gs pos="70000">
                  <a:srgbClr val="580000">
                    <a:alpha val="0"/>
                  </a:srgbClr>
                </a:gs>
                <a:gs pos="30000">
                  <a:srgbClr val="580000">
                    <a:alpha val="0"/>
                  </a:srgbClr>
                </a:gs>
                <a:gs pos="0">
                  <a:srgbClr val="580000"/>
                </a:gs>
                <a:gs pos="50000">
                  <a:srgbClr val="580000">
                    <a:alpha val="0"/>
                  </a:srgbClr>
                </a:gs>
                <a:gs pos="100000">
                  <a:srgbClr val="580000"/>
                </a:gs>
              </a:gsLst>
              <a:lin ang="189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529435" y="2378611"/>
            <a:ext cx="6456325" cy="1822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720090" algn="just">
              <a:lnSpc>
                <a:spcPct val="150000"/>
              </a:lnSpc>
            </a:pPr>
            <a:r>
              <a:rPr lang="zh-CN" altLang="en-US" sz="2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听说别里科夫被称为“装在套子里的人”，别里科夫到底有哪些“套子”？反映出他怎样的性格特征？</a:t>
            </a:r>
            <a:endParaRPr lang="zh-CN" altLang="en-US" sz="26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山上的风景&#10;&#10;描述已自动生成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34" b="4056"/>
          <a:stretch>
            <a:fillRect/>
          </a:stretch>
        </p:blipFill>
        <p:spPr>
          <a:xfrm>
            <a:off x="-3195" y="5047505"/>
            <a:ext cx="12193433" cy="1810495"/>
          </a:xfrm>
          <a:prstGeom prst="rect">
            <a:avLst/>
          </a:prstGeom>
        </p:spPr>
      </p:pic>
      <p:pic>
        <p:nvPicPr>
          <p:cNvPr id="3" name="图片 2" descr="图片包含 人, 男人, 站, 穿着&#10;&#10;描述已自动生成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 contrast="30000"/>
                    </a14:imgEffect>
                    <a14:imgEffect>
                      <a14:colorTemperature colorTemp="72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88072" y="1131427"/>
            <a:ext cx="2555082" cy="5393198"/>
          </a:xfrm>
          <a:prstGeom prst="rect">
            <a:avLst/>
          </a:prstGeom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5"/>
    </p:custData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67040" y="290887"/>
            <a:ext cx="11424960" cy="70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580000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别里科夫有哪些“套子”？反映出他怎样的性格特征？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580000"/>
              </a:soli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3" name="箭头: 五边形 2"/>
          <p:cNvSpPr/>
          <p:nvPr/>
        </p:nvSpPr>
        <p:spPr>
          <a:xfrm>
            <a:off x="0" y="385499"/>
            <a:ext cx="492370" cy="395551"/>
          </a:xfrm>
          <a:prstGeom prst="homePlate">
            <a:avLst>
              <a:gd name="adj" fmla="val 35666"/>
            </a:avLst>
          </a:prstGeom>
          <a:solidFill>
            <a:srgbClr val="58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箭头: V 形 3"/>
          <p:cNvSpPr/>
          <p:nvPr/>
        </p:nvSpPr>
        <p:spPr>
          <a:xfrm>
            <a:off x="408669" y="385499"/>
            <a:ext cx="277986" cy="395551"/>
          </a:xfrm>
          <a:prstGeom prst="chevron">
            <a:avLst>
              <a:gd name="adj" fmla="val 53615"/>
            </a:avLst>
          </a:prstGeom>
          <a:solidFill>
            <a:srgbClr val="58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Oval 2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67040" y="1172467"/>
            <a:ext cx="4566960" cy="58063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/>
          <a:lstStyle/>
          <a:p>
            <a:pPr lvl="0" defTabSz="1219200" eaLnBrk="0" hangingPunct="0">
              <a:defRPr/>
            </a:pPr>
            <a:r>
              <a:rPr lang="zh-CN" altLang="en-US" sz="3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生活习惯（有形的套子）</a:t>
            </a:r>
            <a:endParaRPr lang="zh-CN" altLang="en-US" sz="32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710094" y="2022514"/>
            <a:ext cx="6678235" cy="115807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2800" kern="0">
                <a:solidFill>
                  <a:srgbClr val="00000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R="0" lvl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defRPr/>
            </a:pPr>
            <a:r>
              <a: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晴天穿雨鞋，带雨伞，穿棉大衣，眼戴黑眼镜，耳用棉花堵，脸藏在竖起的衣领里</a:t>
            </a: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2710094" y="3199638"/>
            <a:ext cx="9146944" cy="0"/>
          </a:xfrm>
          <a:prstGeom prst="line">
            <a:avLst/>
          </a:prstGeom>
          <a:ln w="6350">
            <a:solidFill>
              <a:srgbClr val="58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/>
          <p:cNvGrpSpPr/>
          <p:nvPr/>
        </p:nvGrpSpPr>
        <p:grpSpPr>
          <a:xfrm>
            <a:off x="9522275" y="2222634"/>
            <a:ext cx="2334464" cy="749873"/>
            <a:chOff x="9522275" y="2222634"/>
            <a:chExt cx="2334464" cy="749873"/>
          </a:xfrm>
        </p:grpSpPr>
        <p:pic>
          <p:nvPicPr>
            <p:cNvPr id="29" name="图片 28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9890508" y="2222634"/>
              <a:ext cx="1966231" cy="749873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9982244" y="2254677"/>
              <a:ext cx="1823990" cy="597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z="2800" kern="0">
                  <a:solidFill>
                    <a:srgbClr val="000000"/>
                  </a:solidFill>
                  <a:effectLst/>
                  <a:latin typeface="华文中宋" panose="02010600040101010101" pitchFamily="2" charset="-122"/>
                  <a:ea typeface="华文中宋" panose="02010600040101010101" pitchFamily="2" charset="-122"/>
                  <a:cs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R="0" lvl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1"/>
                </a:buClr>
                <a:buSzTx/>
                <a:defRPr/>
              </a:pPr>
              <a:r>
                <a:rPr kumimoji="0" lang="zh-CN" alt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胆小孤僻</a:t>
              </a:r>
              <a:endPara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5" name="箭头: V 形 54"/>
            <p:cNvSpPr/>
            <p:nvPr/>
          </p:nvSpPr>
          <p:spPr>
            <a:xfrm flipH="1">
              <a:off x="9522275" y="2474920"/>
              <a:ext cx="238125" cy="249889"/>
            </a:xfrm>
            <a:prstGeom prst="chevron">
              <a:avLst/>
            </a:prstGeom>
            <a:noFill/>
            <a:ln w="19050">
              <a:solidFill>
                <a:srgbClr val="726F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135751" y="2209562"/>
            <a:ext cx="1523334" cy="763785"/>
            <a:chOff x="1135751" y="2209562"/>
            <a:chExt cx="1523334" cy="763785"/>
          </a:xfrm>
        </p:grpSpPr>
        <p:pic>
          <p:nvPicPr>
            <p:cNvPr id="26" name="图片 25" descr="屏幕上有字&#10;&#10;中度可信度描述已自动生成"/>
            <p:cNvPicPr>
              <a:picLocks noChangeAspect="1"/>
            </p:cNvPicPr>
            <p:nvPr/>
          </p:nvPicPr>
          <p:blipFill>
            <a:blip r:embed="rId4" cstate="print">
              <a:alphaModFix amt="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-400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5751" y="2209562"/>
              <a:ext cx="1523334" cy="763785"/>
            </a:xfrm>
            <a:prstGeom prst="rect">
              <a:avLst/>
            </a:prstGeom>
          </p:spPr>
        </p:pic>
        <p:sp>
          <p:nvSpPr>
            <p:cNvPr id="27" name="文本框 26"/>
            <p:cNvSpPr txBox="1"/>
            <p:nvPr/>
          </p:nvSpPr>
          <p:spPr>
            <a:xfrm>
              <a:off x="1200684" y="2329844"/>
              <a:ext cx="138939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穿着</a:t>
              </a:r>
              <a:endPara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150577" y="3456843"/>
            <a:ext cx="4167302" cy="5979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2800" kern="0">
                <a:solidFill>
                  <a:srgbClr val="00000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R="0" lvl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defRPr/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伞、表、刀装在套子里 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9522275" y="3408333"/>
            <a:ext cx="2334763" cy="749873"/>
            <a:chOff x="9522275" y="3408333"/>
            <a:chExt cx="2334763" cy="749873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90807" y="3408333"/>
              <a:ext cx="1966231" cy="749873"/>
            </a:xfrm>
            <a:prstGeom prst="rect">
              <a:avLst/>
            </a:prstGeom>
          </p:spPr>
        </p:pic>
        <p:sp>
          <p:nvSpPr>
            <p:cNvPr id="21" name="文本框 20"/>
            <p:cNvSpPr txBox="1"/>
            <p:nvPr/>
          </p:nvSpPr>
          <p:spPr>
            <a:xfrm>
              <a:off x="9982244" y="3432590"/>
              <a:ext cx="1823990" cy="597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z="2800" kern="0">
                  <a:solidFill>
                    <a:srgbClr val="000000"/>
                  </a:solidFill>
                  <a:effectLst/>
                  <a:latin typeface="华文中宋" panose="02010600040101010101" pitchFamily="2" charset="-122"/>
                  <a:ea typeface="华文中宋" panose="02010600040101010101" pitchFamily="2" charset="-122"/>
                  <a:cs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R="0" lvl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1"/>
                </a:buClr>
                <a:buSzTx/>
                <a:defRPr/>
              </a:pP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封闭保守</a:t>
              </a:r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6" name="箭头: V 形 55"/>
            <p:cNvSpPr/>
            <p:nvPr/>
          </p:nvSpPr>
          <p:spPr>
            <a:xfrm flipH="1">
              <a:off x="9522275" y="3656095"/>
              <a:ext cx="238125" cy="249889"/>
            </a:xfrm>
            <a:prstGeom prst="chevron">
              <a:avLst/>
            </a:prstGeom>
            <a:noFill/>
            <a:ln w="19050">
              <a:solidFill>
                <a:srgbClr val="726F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13" name="直接连接符 12"/>
          <p:cNvCxnSpPr/>
          <p:nvPr/>
        </p:nvCxnSpPr>
        <p:spPr>
          <a:xfrm>
            <a:off x="4072789" y="4087788"/>
            <a:ext cx="5818017" cy="0"/>
          </a:xfrm>
          <a:prstGeom prst="line">
            <a:avLst/>
          </a:prstGeom>
          <a:ln w="6350">
            <a:solidFill>
              <a:srgbClr val="58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4150577" y="4430113"/>
            <a:ext cx="4167302" cy="5979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2800" kern="0">
                <a:solidFill>
                  <a:srgbClr val="00000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R="0" lvl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defRPr/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坐上马车，支起车篷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4072789" y="5087303"/>
            <a:ext cx="5818017" cy="0"/>
          </a:xfrm>
          <a:prstGeom prst="line">
            <a:avLst/>
          </a:prstGeom>
          <a:ln w="6350">
            <a:solidFill>
              <a:srgbClr val="58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9522275" y="4400880"/>
            <a:ext cx="2334763" cy="749873"/>
            <a:chOff x="9522275" y="4400880"/>
            <a:chExt cx="2334763" cy="749873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90807" y="4400880"/>
              <a:ext cx="1966231" cy="749873"/>
            </a:xfrm>
            <a:prstGeom prst="rect">
              <a:avLst/>
            </a:prstGeom>
          </p:spPr>
        </p:pic>
        <p:sp>
          <p:nvSpPr>
            <p:cNvPr id="22" name="文本框 21"/>
            <p:cNvSpPr txBox="1"/>
            <p:nvPr/>
          </p:nvSpPr>
          <p:spPr>
            <a:xfrm>
              <a:off x="9982244" y="4413748"/>
              <a:ext cx="1823990" cy="597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z="2800" kern="0">
                  <a:solidFill>
                    <a:srgbClr val="000000"/>
                  </a:solidFill>
                  <a:effectLst/>
                  <a:latin typeface="华文中宋" panose="02010600040101010101" pitchFamily="2" charset="-122"/>
                  <a:ea typeface="华文中宋" panose="02010600040101010101" pitchFamily="2" charset="-122"/>
                  <a:cs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R="0" lvl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1"/>
                </a:buClr>
                <a:buSzTx/>
                <a:defRPr/>
              </a:pP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与世隔绝</a:t>
              </a:r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7" name="箭头: V 形 56"/>
            <p:cNvSpPr/>
            <p:nvPr/>
          </p:nvSpPr>
          <p:spPr>
            <a:xfrm flipH="1">
              <a:off x="9522275" y="4604128"/>
              <a:ext cx="238125" cy="249889"/>
            </a:xfrm>
            <a:prstGeom prst="chevron">
              <a:avLst/>
            </a:prstGeom>
            <a:noFill/>
            <a:ln w="19050">
              <a:solidFill>
                <a:srgbClr val="726F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458735" y="4413748"/>
            <a:ext cx="1523334" cy="763785"/>
            <a:chOff x="2458735" y="4413748"/>
            <a:chExt cx="1523334" cy="763785"/>
          </a:xfrm>
        </p:grpSpPr>
        <p:pic>
          <p:nvPicPr>
            <p:cNvPr id="47" name="图片 46" descr="屏幕上有字&#10;&#10;中度可信度描述已自动生成"/>
            <p:cNvPicPr>
              <a:picLocks noChangeAspect="1"/>
            </p:cNvPicPr>
            <p:nvPr/>
          </p:nvPicPr>
          <p:blipFill>
            <a:blip r:embed="rId4" cstate="print">
              <a:alphaModFix amt="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-400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58735" y="4413748"/>
              <a:ext cx="1523334" cy="763785"/>
            </a:xfrm>
            <a:prstGeom prst="rect">
              <a:avLst/>
            </a:prstGeom>
          </p:spPr>
        </p:pic>
        <p:sp>
          <p:nvSpPr>
            <p:cNvPr id="48" name="文本框 47"/>
            <p:cNvSpPr txBox="1"/>
            <p:nvPr/>
          </p:nvSpPr>
          <p:spPr>
            <a:xfrm>
              <a:off x="2523668" y="4534030"/>
              <a:ext cx="138939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出行</a:t>
              </a:r>
              <a:endParaRPr lang="zh-CN" altLang="en-US" sz="28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4150576" y="5386229"/>
            <a:ext cx="4552477" cy="5979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2800" kern="0">
                <a:solidFill>
                  <a:srgbClr val="00000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R="0" lvl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defRPr/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卧室像箱子，床上挂帐子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4072789" y="6069664"/>
            <a:ext cx="5818017" cy="0"/>
          </a:xfrm>
          <a:prstGeom prst="line">
            <a:avLst/>
          </a:prstGeom>
          <a:ln w="6350">
            <a:solidFill>
              <a:srgbClr val="58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9522275" y="5386398"/>
            <a:ext cx="2334763" cy="749873"/>
            <a:chOff x="9522275" y="5386398"/>
            <a:chExt cx="2334763" cy="749873"/>
          </a:xfrm>
        </p:grpSpPr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90807" y="5386398"/>
              <a:ext cx="1966231" cy="749873"/>
            </a:xfrm>
            <a:prstGeom prst="rect">
              <a:avLst/>
            </a:prstGeom>
          </p:spPr>
        </p:pic>
        <p:sp>
          <p:nvSpPr>
            <p:cNvPr id="23" name="文本框 22"/>
            <p:cNvSpPr txBox="1"/>
            <p:nvPr/>
          </p:nvSpPr>
          <p:spPr>
            <a:xfrm>
              <a:off x="9982244" y="5395969"/>
              <a:ext cx="1823990" cy="597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z="2800" kern="0">
                  <a:solidFill>
                    <a:srgbClr val="000000"/>
                  </a:solidFill>
                  <a:effectLst/>
                  <a:latin typeface="华文中宋" panose="02010600040101010101" pitchFamily="2" charset="-122"/>
                  <a:ea typeface="华文中宋" panose="02010600040101010101" pitchFamily="2" charset="-122"/>
                  <a:cs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R="0" lvl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1"/>
                </a:buClr>
                <a:buSzTx/>
                <a:defRPr/>
              </a:pP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狭隘惶恐</a:t>
              </a:r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1" name="箭头: V 形 60"/>
            <p:cNvSpPr/>
            <p:nvPr/>
          </p:nvSpPr>
          <p:spPr>
            <a:xfrm flipH="1">
              <a:off x="9522275" y="5569984"/>
              <a:ext cx="238125" cy="249889"/>
            </a:xfrm>
            <a:prstGeom prst="chevron">
              <a:avLst/>
            </a:prstGeom>
            <a:noFill/>
            <a:ln w="19050">
              <a:solidFill>
                <a:srgbClr val="726F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458735" y="5407928"/>
            <a:ext cx="1523334" cy="763785"/>
            <a:chOff x="2458735" y="5407928"/>
            <a:chExt cx="1523334" cy="763785"/>
          </a:xfrm>
        </p:grpSpPr>
        <p:pic>
          <p:nvPicPr>
            <p:cNvPr id="49" name="图片 48" descr="屏幕上有字&#10;&#10;中度可信度描述已自动生成"/>
            <p:cNvPicPr>
              <a:picLocks noChangeAspect="1"/>
            </p:cNvPicPr>
            <p:nvPr/>
          </p:nvPicPr>
          <p:blipFill>
            <a:blip r:embed="rId4" cstate="print">
              <a:alphaModFix amt="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-400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58735" y="5407928"/>
              <a:ext cx="1523334" cy="763785"/>
            </a:xfrm>
            <a:prstGeom prst="rect">
              <a:avLst/>
            </a:prstGeom>
          </p:spPr>
        </p:pic>
        <p:sp>
          <p:nvSpPr>
            <p:cNvPr id="51" name="文本框 50"/>
            <p:cNvSpPr txBox="1"/>
            <p:nvPr/>
          </p:nvSpPr>
          <p:spPr>
            <a:xfrm>
              <a:off x="2523668" y="5528210"/>
              <a:ext cx="138939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住处</a:t>
              </a:r>
              <a:endParaRPr lang="zh-CN" altLang="en-US" sz="28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53" name="图片 52" descr="图片包含 人, 男人, 站, 穿着&#10;&#10;描述已自动生成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5000" contrast="30000"/>
                    </a14:imgEffect>
                    <a14:imgEffect>
                      <a14:colorTemperature colorTemp="72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29" y="2719755"/>
            <a:ext cx="1751840" cy="3697735"/>
          </a:xfrm>
          <a:prstGeom prst="rect">
            <a:avLst/>
          </a:prstGeom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6" name="组合 15"/>
          <p:cNvGrpSpPr/>
          <p:nvPr/>
        </p:nvGrpSpPr>
        <p:grpSpPr>
          <a:xfrm>
            <a:off x="1361209" y="3428400"/>
            <a:ext cx="2620860" cy="2196078"/>
            <a:chOff x="1361209" y="3428400"/>
            <a:chExt cx="2620860" cy="2196078"/>
          </a:xfrm>
        </p:grpSpPr>
        <p:pic>
          <p:nvPicPr>
            <p:cNvPr id="42" name="图片 41" descr="屏幕上有字&#10;&#10;中度可信度描述已自动生成"/>
            <p:cNvPicPr>
              <a:picLocks noChangeAspect="1"/>
            </p:cNvPicPr>
            <p:nvPr/>
          </p:nvPicPr>
          <p:blipFill>
            <a:blip r:embed="rId4" cstate="print">
              <a:alphaModFix amt="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-400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58735" y="3428400"/>
              <a:ext cx="1523334" cy="763785"/>
            </a:xfrm>
            <a:prstGeom prst="rect">
              <a:avLst/>
            </a:prstGeom>
          </p:spPr>
        </p:pic>
        <p:sp>
          <p:nvSpPr>
            <p:cNvPr id="43" name="文本框 42"/>
            <p:cNvSpPr txBox="1"/>
            <p:nvPr/>
          </p:nvSpPr>
          <p:spPr>
            <a:xfrm>
              <a:off x="2523668" y="3548682"/>
              <a:ext cx="138939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用具</a:t>
              </a:r>
              <a:endParaRPr lang="zh-CN" altLang="en-US" sz="28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1361209" y="3810292"/>
              <a:ext cx="1097526" cy="1814186"/>
              <a:chOff x="1361209" y="3810292"/>
              <a:chExt cx="1097526" cy="1814186"/>
            </a:xfrm>
          </p:grpSpPr>
          <p:sp>
            <p:nvSpPr>
              <p:cNvPr id="54" name="椭圆 53"/>
              <p:cNvSpPr/>
              <p:nvPr>
                <p:custDataLst>
                  <p:tags r:id="rId8"/>
                </p:custDataLst>
              </p:nvPr>
            </p:nvSpPr>
            <p:spPr>
              <a:xfrm>
                <a:off x="1361209" y="5332378"/>
                <a:ext cx="292100" cy="292100"/>
              </a:xfrm>
              <a:prstGeom prst="ellipse">
                <a:avLst/>
              </a:prstGeom>
              <a:solidFill>
                <a:srgbClr val="B3343F">
                  <a:alpha val="52157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77" name="连接符: 肘形 76"/>
              <p:cNvCxnSpPr>
                <a:stCxn id="42" idx="1"/>
                <a:endCxn id="54" idx="6"/>
              </p:cNvCxnSpPr>
              <p:nvPr/>
            </p:nvCxnSpPr>
            <p:spPr>
              <a:xfrm rot="10800000" flipV="1">
                <a:off x="1653309" y="3810292"/>
                <a:ext cx="805426" cy="1668135"/>
              </a:xfrm>
              <a:prstGeom prst="bentConnector3">
                <a:avLst>
                  <a:gd name="adj1" fmla="val 19252"/>
                </a:avLst>
              </a:prstGeom>
              <a:ln>
                <a:solidFill>
                  <a:srgbClr val="58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" name="组合 7"/>
          <p:cNvGrpSpPr/>
          <p:nvPr/>
        </p:nvGrpSpPr>
        <p:grpSpPr>
          <a:xfrm>
            <a:off x="942323" y="2973347"/>
            <a:ext cx="955095" cy="1137482"/>
            <a:chOff x="942323" y="2973347"/>
            <a:chExt cx="955095" cy="1137482"/>
          </a:xfrm>
        </p:grpSpPr>
        <p:sp>
          <p:nvSpPr>
            <p:cNvPr id="30" name="椭圆 29"/>
            <p:cNvSpPr/>
            <p:nvPr>
              <p:custDataLst>
                <p:tags r:id="rId9"/>
              </p:custDataLst>
            </p:nvPr>
          </p:nvSpPr>
          <p:spPr>
            <a:xfrm>
              <a:off x="942323" y="3818729"/>
              <a:ext cx="292100" cy="292100"/>
            </a:xfrm>
            <a:prstGeom prst="ellipse">
              <a:avLst/>
            </a:prstGeom>
            <a:solidFill>
              <a:srgbClr val="B3343F">
                <a:alpha val="5215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4" name="连接符: 肘形 83"/>
            <p:cNvCxnSpPr>
              <a:stCxn id="30" idx="6"/>
              <a:endCxn id="26" idx="2"/>
            </p:cNvCxnSpPr>
            <p:nvPr/>
          </p:nvCxnSpPr>
          <p:spPr>
            <a:xfrm flipV="1">
              <a:off x="1234423" y="2973347"/>
              <a:ext cx="662995" cy="991432"/>
            </a:xfrm>
            <a:prstGeom prst="bentConnector2">
              <a:avLst/>
            </a:prstGeom>
            <a:ln>
              <a:solidFill>
                <a:srgbClr val="58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0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67040" y="290887"/>
            <a:ext cx="11424960" cy="70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580000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别里科夫有哪些“套子”？反映出他怎样的性格特征？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580000"/>
              </a:soli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3" name="箭头: 五边形 2"/>
          <p:cNvSpPr/>
          <p:nvPr/>
        </p:nvSpPr>
        <p:spPr>
          <a:xfrm>
            <a:off x="0" y="385499"/>
            <a:ext cx="492370" cy="395551"/>
          </a:xfrm>
          <a:prstGeom prst="homePlate">
            <a:avLst>
              <a:gd name="adj" fmla="val 35666"/>
            </a:avLst>
          </a:prstGeom>
          <a:solidFill>
            <a:srgbClr val="58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箭头: V 形 3"/>
          <p:cNvSpPr/>
          <p:nvPr/>
        </p:nvSpPr>
        <p:spPr>
          <a:xfrm>
            <a:off x="408669" y="385499"/>
            <a:ext cx="277986" cy="395551"/>
          </a:xfrm>
          <a:prstGeom prst="chevron">
            <a:avLst>
              <a:gd name="adj" fmla="val 53615"/>
            </a:avLst>
          </a:prstGeom>
          <a:solidFill>
            <a:srgbClr val="58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767040" y="2214370"/>
            <a:ext cx="8310771" cy="604700"/>
            <a:chOff x="767040" y="2034217"/>
            <a:chExt cx="8310771" cy="604700"/>
          </a:xfrm>
        </p:grpSpPr>
        <p:sp>
          <p:nvSpPr>
            <p:cNvPr id="5" name="文本框 4"/>
            <p:cNvSpPr txBox="1"/>
            <p:nvPr/>
          </p:nvSpPr>
          <p:spPr>
            <a:xfrm>
              <a:off x="767040" y="2034217"/>
              <a:ext cx="7337265" cy="597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z="2800" kern="0">
                  <a:solidFill>
                    <a:srgbClr val="000000"/>
                  </a:solidFill>
                  <a:effectLst/>
                  <a:latin typeface="华文中宋" panose="02010600040101010101" pitchFamily="2" charset="-122"/>
                  <a:ea typeface="华文中宋" panose="02010600040101010101" pitchFamily="2" charset="-122"/>
                  <a:cs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457200" marR="0" lvl="0" indent="-457200" algn="just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1"/>
                </a:buClr>
                <a:buSzTx/>
                <a:buFont typeface="Wingdings" panose="05000000000000000000" pitchFamily="2" charset="2"/>
                <a:buChar char="Ø"/>
                <a:defRPr/>
              </a:pPr>
              <a:r>
                <a:rPr kumimoji="0" lang="zh-CN" alt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歌颂过去，歌颂从没存在过的东西</a:t>
              </a:r>
              <a:endPara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858476" y="2638917"/>
              <a:ext cx="8219335" cy="0"/>
            </a:xfrm>
            <a:prstGeom prst="line">
              <a:avLst/>
            </a:prstGeom>
            <a:ln w="6350">
              <a:solidFill>
                <a:srgbClr val="58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合 45"/>
          <p:cNvGrpSpPr/>
          <p:nvPr/>
        </p:nvGrpSpPr>
        <p:grpSpPr>
          <a:xfrm>
            <a:off x="767040" y="3007883"/>
            <a:ext cx="8310771" cy="630945"/>
            <a:chOff x="767040" y="2717652"/>
            <a:chExt cx="8310771" cy="630945"/>
          </a:xfrm>
        </p:grpSpPr>
        <p:sp>
          <p:nvSpPr>
            <p:cNvPr id="6" name="文本框 5"/>
            <p:cNvSpPr txBox="1"/>
            <p:nvPr/>
          </p:nvSpPr>
          <p:spPr>
            <a:xfrm>
              <a:off x="767040" y="2717652"/>
              <a:ext cx="7337265" cy="597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z="2800" kern="0">
                  <a:solidFill>
                    <a:srgbClr val="000000"/>
                  </a:solidFill>
                  <a:effectLst/>
                  <a:latin typeface="华文中宋" panose="02010600040101010101" pitchFamily="2" charset="-122"/>
                  <a:ea typeface="华文中宋" panose="02010600040101010101" pitchFamily="2" charset="-122"/>
                  <a:cs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457200" marR="0" lvl="0" indent="-457200" algn="just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1"/>
                </a:buClr>
                <a:buSzTx/>
                <a:buFont typeface="Wingdings" panose="05000000000000000000" pitchFamily="2" charset="2"/>
                <a:buChar char="Ø"/>
                <a:defRPr/>
              </a:pP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用所教的古代语言躲避生活 </a:t>
              </a:r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858476" y="3348597"/>
              <a:ext cx="8219335" cy="0"/>
            </a:xfrm>
            <a:prstGeom prst="line">
              <a:avLst/>
            </a:prstGeom>
            <a:ln w="6350">
              <a:solidFill>
                <a:srgbClr val="58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组合 44"/>
          <p:cNvGrpSpPr/>
          <p:nvPr/>
        </p:nvGrpSpPr>
        <p:grpSpPr>
          <a:xfrm>
            <a:off x="767040" y="3827641"/>
            <a:ext cx="8310771" cy="657190"/>
            <a:chOff x="767040" y="3401087"/>
            <a:chExt cx="8310771" cy="657190"/>
          </a:xfrm>
        </p:grpSpPr>
        <p:sp>
          <p:nvSpPr>
            <p:cNvPr id="7" name="文本框 6"/>
            <p:cNvSpPr txBox="1"/>
            <p:nvPr/>
          </p:nvSpPr>
          <p:spPr>
            <a:xfrm>
              <a:off x="767040" y="3401087"/>
              <a:ext cx="7337265" cy="597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z="2800" kern="0">
                  <a:solidFill>
                    <a:srgbClr val="000000"/>
                  </a:solidFill>
                  <a:effectLst/>
                  <a:latin typeface="华文中宋" panose="02010600040101010101" pitchFamily="2" charset="-122"/>
                  <a:ea typeface="华文中宋" panose="02010600040101010101" pitchFamily="2" charset="-122"/>
                  <a:cs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457200" marR="0" lvl="0" indent="-457200" algn="just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1"/>
                </a:buClr>
                <a:buSzTx/>
                <a:buFont typeface="Wingdings" panose="05000000000000000000" pitchFamily="2" charset="2"/>
                <a:buChar char="Ø"/>
                <a:defRPr/>
              </a:pP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只信政府的告示和报纸文章</a:t>
              </a:r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858476" y="4058277"/>
              <a:ext cx="8219335" cy="0"/>
            </a:xfrm>
            <a:prstGeom prst="line">
              <a:avLst/>
            </a:prstGeom>
            <a:ln w="6350">
              <a:solidFill>
                <a:srgbClr val="58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组合 43"/>
          <p:cNvGrpSpPr/>
          <p:nvPr/>
        </p:nvGrpSpPr>
        <p:grpSpPr>
          <a:xfrm>
            <a:off x="767040" y="4673644"/>
            <a:ext cx="8310771" cy="683435"/>
            <a:chOff x="767040" y="4084522"/>
            <a:chExt cx="8310771" cy="683435"/>
          </a:xfrm>
        </p:grpSpPr>
        <p:sp>
          <p:nvSpPr>
            <p:cNvPr id="9" name="文本框 8"/>
            <p:cNvSpPr txBox="1"/>
            <p:nvPr/>
          </p:nvSpPr>
          <p:spPr>
            <a:xfrm>
              <a:off x="767040" y="4084522"/>
              <a:ext cx="8015434" cy="6508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z="2800" kern="0">
                  <a:solidFill>
                    <a:srgbClr val="000000"/>
                  </a:solidFill>
                  <a:effectLst/>
                  <a:latin typeface="华文中宋" panose="02010600040101010101" pitchFamily="2" charset="-122"/>
                  <a:ea typeface="华文中宋" panose="02010600040101010101" pitchFamily="2" charset="-122"/>
                  <a:cs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457200" marR="0" lvl="0" indent="-457200" algn="just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1"/>
                </a:buClr>
                <a:buSzTx/>
                <a:buFont typeface="Wingdings" panose="05000000000000000000" pitchFamily="2" charset="2"/>
                <a:buChar char="Ø"/>
                <a:defRPr/>
              </a:pP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对不合规矩的事闷闷不乐，只求不出乱子</a:t>
              </a:r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858476" y="4767957"/>
              <a:ext cx="8219335" cy="0"/>
            </a:xfrm>
            <a:prstGeom prst="line">
              <a:avLst/>
            </a:prstGeom>
            <a:ln w="6350">
              <a:solidFill>
                <a:srgbClr val="58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组合 34"/>
          <p:cNvGrpSpPr/>
          <p:nvPr/>
        </p:nvGrpSpPr>
        <p:grpSpPr>
          <a:xfrm>
            <a:off x="767040" y="5545892"/>
            <a:ext cx="8310771" cy="709680"/>
            <a:chOff x="767040" y="4767957"/>
            <a:chExt cx="8310771" cy="709680"/>
          </a:xfrm>
        </p:grpSpPr>
        <p:sp>
          <p:nvSpPr>
            <p:cNvPr id="10" name="文本框 9"/>
            <p:cNvSpPr txBox="1"/>
            <p:nvPr/>
          </p:nvSpPr>
          <p:spPr>
            <a:xfrm>
              <a:off x="767040" y="4767957"/>
              <a:ext cx="7337265" cy="597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z="2800" kern="0">
                  <a:solidFill>
                    <a:srgbClr val="000000"/>
                  </a:solidFill>
                  <a:effectLst/>
                  <a:latin typeface="华文中宋" panose="02010600040101010101" pitchFamily="2" charset="-122"/>
                  <a:ea typeface="华文中宋" panose="02010600040101010101" pitchFamily="2" charset="-122"/>
                  <a:cs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457200" marR="0" lvl="0" indent="-457200" algn="just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1"/>
                </a:buClr>
                <a:buSzTx/>
                <a:buFont typeface="Wingdings" panose="05000000000000000000" pitchFamily="2" charset="2"/>
                <a:buChar char="Ø"/>
                <a:defRPr/>
              </a:pP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禁闭开除学生 </a:t>
              </a:r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858476" y="5477637"/>
              <a:ext cx="8219335" cy="0"/>
            </a:xfrm>
            <a:prstGeom prst="line">
              <a:avLst/>
            </a:prstGeom>
            <a:ln w="6350">
              <a:solidFill>
                <a:srgbClr val="58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Oval 2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58476" y="1274770"/>
            <a:ext cx="5429847" cy="58063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/>
          <a:lstStyle/>
          <a:p>
            <a:pPr lvl="0" defTabSz="1219200" eaLnBrk="0" hangingPunct="0">
              <a:defRPr/>
            </a:pPr>
            <a:r>
              <a:rPr lang="zh-CN" altLang="en-US" sz="3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思想观念（无形的套子）</a:t>
            </a:r>
            <a:endParaRPr lang="zh-CN" altLang="en-US" sz="32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709279" y="2146051"/>
            <a:ext cx="2904377" cy="749873"/>
            <a:chOff x="8709279" y="2146051"/>
            <a:chExt cx="2904377" cy="749873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077512" y="2146051"/>
              <a:ext cx="2536144" cy="749873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9169247" y="2178094"/>
              <a:ext cx="2352675" cy="597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z="2800" kern="0">
                  <a:solidFill>
                    <a:srgbClr val="000000"/>
                  </a:solidFill>
                  <a:effectLst/>
                  <a:latin typeface="华文中宋" panose="02010600040101010101" pitchFamily="2" charset="-122"/>
                  <a:ea typeface="华文中宋" panose="02010600040101010101" pitchFamily="2" charset="-122"/>
                  <a:cs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R="0" lvl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1"/>
                </a:buClr>
                <a:buSzTx/>
                <a:defRPr/>
              </a:pPr>
              <a:r>
                <a:rPr kumimoji="0" lang="zh-CN" alt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沙皇卫道士</a:t>
              </a:r>
              <a:endPara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5" name="箭头: V 形 54"/>
            <p:cNvSpPr/>
            <p:nvPr/>
          </p:nvSpPr>
          <p:spPr>
            <a:xfrm flipH="1">
              <a:off x="8709279" y="2398337"/>
              <a:ext cx="238125" cy="249889"/>
            </a:xfrm>
            <a:prstGeom prst="chevron">
              <a:avLst/>
            </a:prstGeom>
            <a:noFill/>
            <a:ln w="19050">
              <a:solidFill>
                <a:srgbClr val="726F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709279" y="2959373"/>
            <a:ext cx="2904676" cy="749873"/>
            <a:chOff x="8709279" y="2959373"/>
            <a:chExt cx="2904676" cy="749873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077811" y="2959373"/>
              <a:ext cx="2536144" cy="749873"/>
            </a:xfrm>
            <a:prstGeom prst="rect">
              <a:avLst/>
            </a:prstGeom>
          </p:spPr>
        </p:pic>
        <p:sp>
          <p:nvSpPr>
            <p:cNvPr id="21" name="文本框 20"/>
            <p:cNvSpPr txBox="1"/>
            <p:nvPr/>
          </p:nvSpPr>
          <p:spPr>
            <a:xfrm>
              <a:off x="9169247" y="2983630"/>
              <a:ext cx="2352675" cy="597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z="2800" kern="0">
                  <a:solidFill>
                    <a:srgbClr val="000000"/>
                  </a:solidFill>
                  <a:effectLst/>
                  <a:latin typeface="华文中宋" panose="02010600040101010101" pitchFamily="2" charset="-122"/>
                  <a:ea typeface="华文中宋" panose="02010600040101010101" pitchFamily="2" charset="-122"/>
                  <a:cs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R="0" lvl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1"/>
                </a:buClr>
                <a:buSzTx/>
                <a:defRPr/>
              </a:pP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现实的逃避者</a:t>
              </a:r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6" name="箭头: V 形 55"/>
            <p:cNvSpPr/>
            <p:nvPr/>
          </p:nvSpPr>
          <p:spPr>
            <a:xfrm flipH="1">
              <a:off x="8709279" y="3207135"/>
              <a:ext cx="238125" cy="249889"/>
            </a:xfrm>
            <a:prstGeom prst="chevron">
              <a:avLst/>
            </a:prstGeom>
            <a:noFill/>
            <a:ln w="19050">
              <a:solidFill>
                <a:srgbClr val="726F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709279" y="3798408"/>
            <a:ext cx="2904676" cy="749873"/>
            <a:chOff x="8709279" y="3798408"/>
            <a:chExt cx="2904676" cy="749873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077811" y="3798408"/>
              <a:ext cx="2536144" cy="749873"/>
            </a:xfrm>
            <a:prstGeom prst="rect">
              <a:avLst/>
            </a:prstGeom>
          </p:spPr>
        </p:pic>
        <p:sp>
          <p:nvSpPr>
            <p:cNvPr id="22" name="文本框 21"/>
            <p:cNvSpPr txBox="1"/>
            <p:nvPr/>
          </p:nvSpPr>
          <p:spPr>
            <a:xfrm>
              <a:off x="9169247" y="3811276"/>
              <a:ext cx="2352675" cy="597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z="2800" kern="0">
                  <a:solidFill>
                    <a:srgbClr val="000000"/>
                  </a:solidFill>
                  <a:effectLst/>
                  <a:latin typeface="华文中宋" panose="02010600040101010101" pitchFamily="2" charset="-122"/>
                  <a:ea typeface="华文中宋" panose="02010600040101010101" pitchFamily="2" charset="-122"/>
                  <a:cs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R="0" lvl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1"/>
                </a:buClr>
                <a:buSzTx/>
                <a:defRPr/>
              </a:pP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顽固保守</a:t>
              </a:r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7" name="箭头: V 形 56"/>
            <p:cNvSpPr/>
            <p:nvPr/>
          </p:nvSpPr>
          <p:spPr>
            <a:xfrm flipH="1">
              <a:off x="8709279" y="4001656"/>
              <a:ext cx="238125" cy="249889"/>
            </a:xfrm>
            <a:prstGeom prst="chevron">
              <a:avLst/>
            </a:prstGeom>
            <a:noFill/>
            <a:ln w="19050">
              <a:solidFill>
                <a:srgbClr val="726F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709279" y="4673813"/>
            <a:ext cx="2904676" cy="749873"/>
            <a:chOff x="8709279" y="4673813"/>
            <a:chExt cx="2904676" cy="749873"/>
          </a:xfrm>
        </p:grpSpPr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077811" y="4673813"/>
              <a:ext cx="2536144" cy="749873"/>
            </a:xfrm>
            <a:prstGeom prst="rect">
              <a:avLst/>
            </a:prstGeom>
          </p:spPr>
        </p:pic>
        <p:sp>
          <p:nvSpPr>
            <p:cNvPr id="23" name="文本框 22"/>
            <p:cNvSpPr txBox="1"/>
            <p:nvPr/>
          </p:nvSpPr>
          <p:spPr>
            <a:xfrm>
              <a:off x="9169247" y="4683384"/>
              <a:ext cx="2352675" cy="597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z="2800" kern="0">
                  <a:solidFill>
                    <a:srgbClr val="000000"/>
                  </a:solidFill>
                  <a:effectLst/>
                  <a:latin typeface="华文中宋" panose="02010600040101010101" pitchFamily="2" charset="-122"/>
                  <a:ea typeface="华文中宋" panose="02010600040101010101" pitchFamily="2" charset="-122"/>
                  <a:cs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R="0" lvl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1"/>
                </a:buClr>
                <a:buSzTx/>
                <a:defRPr/>
              </a:pP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害怕新事物</a:t>
              </a:r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1" name="箭头: V 形 60"/>
            <p:cNvSpPr/>
            <p:nvPr/>
          </p:nvSpPr>
          <p:spPr>
            <a:xfrm flipH="1">
              <a:off x="8709279" y="4857399"/>
              <a:ext cx="238125" cy="249889"/>
            </a:xfrm>
            <a:prstGeom prst="chevron">
              <a:avLst/>
            </a:prstGeom>
            <a:noFill/>
            <a:ln w="19050">
              <a:solidFill>
                <a:srgbClr val="726F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709279" y="5583265"/>
            <a:ext cx="2904676" cy="749873"/>
            <a:chOff x="8709279" y="5583265"/>
            <a:chExt cx="2904676" cy="749873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077811" y="5583265"/>
              <a:ext cx="2536144" cy="749873"/>
            </a:xfrm>
            <a:prstGeom prst="rect">
              <a:avLst/>
            </a:prstGeom>
          </p:spPr>
        </p:pic>
        <p:sp>
          <p:nvSpPr>
            <p:cNvPr id="24" name="文本框 23"/>
            <p:cNvSpPr txBox="1"/>
            <p:nvPr/>
          </p:nvSpPr>
          <p:spPr>
            <a:xfrm>
              <a:off x="9169247" y="5621538"/>
              <a:ext cx="2352675" cy="597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z="2800" kern="0">
                  <a:solidFill>
                    <a:srgbClr val="000000"/>
                  </a:solidFill>
                  <a:effectLst/>
                  <a:latin typeface="华文中宋" panose="02010600040101010101" pitchFamily="2" charset="-122"/>
                  <a:ea typeface="华文中宋" panose="02010600040101010101" pitchFamily="2" charset="-122"/>
                  <a:cs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R="0" lvl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1"/>
                </a:buClr>
                <a:buSzTx/>
                <a:defRPr/>
              </a:pP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维护旧制度</a:t>
              </a:r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2" name="箭头: V 形 61"/>
            <p:cNvSpPr/>
            <p:nvPr/>
          </p:nvSpPr>
          <p:spPr>
            <a:xfrm flipH="1">
              <a:off x="8709279" y="5837492"/>
              <a:ext cx="238125" cy="249889"/>
            </a:xfrm>
            <a:prstGeom prst="chevron">
              <a:avLst/>
            </a:prstGeom>
            <a:noFill/>
            <a:ln w="19050">
              <a:solidFill>
                <a:srgbClr val="726F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custDataLst>
      <p:tags r:id="rId3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67040" y="290887"/>
            <a:ext cx="11424960" cy="651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srgbClr val="580000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别里科夫为什么把自己藏在“套子”里？</a:t>
            </a:r>
            <a:endParaRPr kumimoji="0" lang="zh-CN" altLang="en-US" sz="3200" i="0" u="none" strike="noStrike" kern="1200" cap="none" spc="0" normalizeH="0" baseline="0" noProof="0" dirty="0">
              <a:ln>
                <a:noFill/>
              </a:ln>
              <a:solidFill>
                <a:srgbClr val="580000"/>
              </a:soli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3" name="箭头: 五边形 2"/>
          <p:cNvSpPr/>
          <p:nvPr/>
        </p:nvSpPr>
        <p:spPr>
          <a:xfrm>
            <a:off x="0" y="385499"/>
            <a:ext cx="492370" cy="395551"/>
          </a:xfrm>
          <a:prstGeom prst="homePlate">
            <a:avLst>
              <a:gd name="adj" fmla="val 35666"/>
            </a:avLst>
          </a:prstGeom>
          <a:solidFill>
            <a:srgbClr val="58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箭头: V 形 3"/>
          <p:cNvSpPr/>
          <p:nvPr/>
        </p:nvSpPr>
        <p:spPr>
          <a:xfrm>
            <a:off x="408669" y="385499"/>
            <a:ext cx="277986" cy="395551"/>
          </a:xfrm>
          <a:prstGeom prst="chevron">
            <a:avLst>
              <a:gd name="adj" fmla="val 53615"/>
            </a:avLst>
          </a:prstGeom>
          <a:solidFill>
            <a:srgbClr val="58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缺角矩形 7"/>
          <p:cNvSpPr/>
          <p:nvPr/>
        </p:nvSpPr>
        <p:spPr>
          <a:xfrm>
            <a:off x="334962" y="1438275"/>
            <a:ext cx="11522075" cy="5086350"/>
          </a:xfrm>
          <a:prstGeom prst="plaque">
            <a:avLst>
              <a:gd name="adj" fmla="val 2103"/>
            </a:avLst>
          </a:prstGeom>
          <a:noFill/>
          <a:ln>
            <a:gradFill flip="none" rotWithShape="1">
              <a:gsLst>
                <a:gs pos="70000">
                  <a:srgbClr val="580000">
                    <a:alpha val="0"/>
                  </a:srgbClr>
                </a:gs>
                <a:gs pos="30000">
                  <a:srgbClr val="580000">
                    <a:alpha val="0"/>
                  </a:srgbClr>
                </a:gs>
                <a:gs pos="0">
                  <a:srgbClr val="580000"/>
                </a:gs>
                <a:gs pos="50000">
                  <a:srgbClr val="580000">
                    <a:alpha val="0"/>
                  </a:srgbClr>
                </a:gs>
                <a:gs pos="100000">
                  <a:srgbClr val="580000"/>
                </a:gs>
              </a:gsLst>
              <a:lin ang="189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PA-图片 2" descr="男人的脸被修图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  <a14:imgEffect>
                      <a14:brightnessContrast bright="12000" contrast="5000"/>
                    </a14:imgEffect>
                    <a14:imgEffect>
                      <a14:colorTemperature colorTemp="72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2419"/>
          <a:stretch>
            <a:fillRect/>
          </a:stretch>
        </p:blipFill>
        <p:spPr>
          <a:xfrm flipH="1">
            <a:off x="334963" y="1685925"/>
            <a:ext cx="2467010" cy="4838699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grpSp>
        <p:nvGrpSpPr>
          <p:cNvPr id="47" name="组合 46"/>
          <p:cNvGrpSpPr/>
          <p:nvPr/>
        </p:nvGrpSpPr>
        <p:grpSpPr>
          <a:xfrm>
            <a:off x="3650554" y="2310018"/>
            <a:ext cx="2588477" cy="2466562"/>
            <a:chOff x="3650554" y="2310018"/>
            <a:chExt cx="2588477" cy="2466562"/>
          </a:xfrm>
        </p:grpSpPr>
        <p:sp>
          <p:nvSpPr>
            <p:cNvPr id="30" name="标注: 左箭头 29"/>
            <p:cNvSpPr/>
            <p:nvPr/>
          </p:nvSpPr>
          <p:spPr>
            <a:xfrm flipH="1">
              <a:off x="3650554" y="2310018"/>
              <a:ext cx="2588477" cy="2466562"/>
            </a:xfrm>
            <a:prstGeom prst="leftArrowCallout">
              <a:avLst>
                <a:gd name="adj1" fmla="val 15752"/>
                <a:gd name="adj2" fmla="val 14151"/>
                <a:gd name="adj3" fmla="val 9873"/>
                <a:gd name="adj4" fmla="val 83329"/>
              </a:avLst>
            </a:prstGeom>
            <a:noFill/>
            <a:ln>
              <a:solidFill>
                <a:srgbClr val="58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962220" y="2657640"/>
              <a:ext cx="1470087" cy="17713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9600" dirty="0"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怕</a:t>
              </a:r>
              <a:endParaRPr kumimoji="0" lang="zh-CN" altLang="en-US" sz="9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550697" y="2310018"/>
            <a:ext cx="4600574" cy="2466562"/>
            <a:chOff x="7010400" y="2195718"/>
            <a:chExt cx="4600574" cy="2466562"/>
          </a:xfrm>
        </p:grpSpPr>
        <p:sp>
          <p:nvSpPr>
            <p:cNvPr id="37" name="矩形 36"/>
            <p:cNvSpPr/>
            <p:nvPr/>
          </p:nvSpPr>
          <p:spPr>
            <a:xfrm flipH="1">
              <a:off x="7010400" y="2195718"/>
              <a:ext cx="4600574" cy="2466562"/>
            </a:xfrm>
            <a:prstGeom prst="rect">
              <a:avLst/>
            </a:prstGeom>
            <a:noFill/>
            <a:ln>
              <a:solidFill>
                <a:srgbClr val="58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7249379" y="2499560"/>
              <a:ext cx="3828195" cy="1858878"/>
              <a:chOff x="7249379" y="2453442"/>
              <a:chExt cx="3828195" cy="1858878"/>
            </a:xfrm>
          </p:grpSpPr>
          <p:sp>
            <p:nvSpPr>
              <p:cNvPr id="39" name="矩形 38"/>
              <p:cNvSpPr/>
              <p:nvPr>
                <p:custDataLst>
                  <p:tags r:id="rId4"/>
                </p:custDataLst>
              </p:nvPr>
            </p:nvSpPr>
            <p:spPr>
              <a:xfrm>
                <a:off x="7249379" y="2453442"/>
                <a:ext cx="3828195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just"/>
                <a:r>
                  <a:rPr lang="zh-CN" altLang="en-US" sz="28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害怕生活中的新事物；</a:t>
                </a:r>
                <a:endParaRPr lang="zh-CN" altLang="en-US" sz="28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  <p:sp>
            <p:nvSpPr>
              <p:cNvPr id="40" name="矩形 39"/>
              <p:cNvSpPr/>
              <p:nvPr>
                <p:custDataLst>
                  <p:tags r:id="rId5"/>
                </p:custDataLst>
              </p:nvPr>
            </p:nvSpPr>
            <p:spPr>
              <a:xfrm>
                <a:off x="7249379" y="3123004"/>
                <a:ext cx="3828195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just"/>
                <a:r>
                  <a:rPr lang="zh-CN" altLang="en-US" sz="28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害怕社会变革；</a:t>
                </a:r>
                <a:endParaRPr lang="zh-CN" altLang="en-US" sz="28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  <p:sp>
            <p:nvSpPr>
              <p:cNvPr id="41" name="矩形 40"/>
              <p:cNvSpPr/>
              <p:nvPr>
                <p:custDataLst>
                  <p:tags r:id="rId6"/>
                </p:custDataLst>
              </p:nvPr>
            </p:nvSpPr>
            <p:spPr>
              <a:xfrm>
                <a:off x="7249379" y="3789100"/>
                <a:ext cx="3828195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just"/>
                <a:r>
                  <a:rPr lang="zh-CN" altLang="en-US" sz="28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害怕动摇了旧秩序。</a:t>
                </a:r>
                <a:endParaRPr lang="zh-CN" altLang="en-US" sz="28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p:grpSp>
      </p:grpSp>
    </p:spTree>
    <p:custDataLst>
      <p:tags r:id="rId7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34"/>
          <p:cNvSpPr txBox="1"/>
          <p:nvPr/>
        </p:nvSpPr>
        <p:spPr>
          <a:xfrm>
            <a:off x="767040" y="290887"/>
            <a:ext cx="11089997" cy="1322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580000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作者是用“形”显示“神”，用“可笑”的外表反映其丑恶的思想，让读者在笑声中看清别里科夫丑陋的灵魂。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580000"/>
              </a:soli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40" name="箭头: 五边形 39"/>
          <p:cNvSpPr/>
          <p:nvPr/>
        </p:nvSpPr>
        <p:spPr>
          <a:xfrm>
            <a:off x="0" y="385499"/>
            <a:ext cx="492370" cy="395551"/>
          </a:xfrm>
          <a:prstGeom prst="homePlate">
            <a:avLst>
              <a:gd name="adj" fmla="val 35666"/>
            </a:avLst>
          </a:prstGeom>
          <a:solidFill>
            <a:srgbClr val="58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箭头: V 形 40"/>
          <p:cNvSpPr/>
          <p:nvPr/>
        </p:nvSpPr>
        <p:spPr>
          <a:xfrm>
            <a:off x="408669" y="385499"/>
            <a:ext cx="277986" cy="395551"/>
          </a:xfrm>
          <a:prstGeom prst="chevron">
            <a:avLst>
              <a:gd name="adj" fmla="val 53615"/>
            </a:avLst>
          </a:prstGeom>
          <a:solidFill>
            <a:srgbClr val="58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: 剪去左右顶角 1"/>
          <p:cNvSpPr/>
          <p:nvPr/>
        </p:nvSpPr>
        <p:spPr>
          <a:xfrm rot="16200000" flipH="1">
            <a:off x="1298363" y="1610307"/>
            <a:ext cx="3915438" cy="4798421"/>
          </a:xfrm>
          <a:prstGeom prst="snip2SameRect">
            <a:avLst>
              <a:gd name="adj1" fmla="val 0"/>
              <a:gd name="adj2" fmla="val 50000"/>
            </a:avLst>
          </a:prstGeom>
          <a:solidFill>
            <a:srgbClr val="D6C8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: 剪去左右顶角 5"/>
          <p:cNvSpPr/>
          <p:nvPr/>
        </p:nvSpPr>
        <p:spPr>
          <a:xfrm rot="5400000">
            <a:off x="6978201" y="1610308"/>
            <a:ext cx="3915438" cy="4798419"/>
          </a:xfrm>
          <a:prstGeom prst="snip2SameRect">
            <a:avLst>
              <a:gd name="adj1" fmla="val 0"/>
              <a:gd name="adj2" fmla="val 50000"/>
            </a:avLst>
          </a:prstGeom>
          <a:solidFill>
            <a:srgbClr val="C1A98D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4953508" y="2867025"/>
            <a:ext cx="2284984" cy="2284984"/>
          </a:xfrm>
          <a:prstGeom prst="ellipse">
            <a:avLst/>
          </a:prstGeom>
          <a:solidFill>
            <a:srgbClr val="EEE3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2032394" y="2699292"/>
            <a:ext cx="1223685" cy="70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本体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674343" y="3517815"/>
            <a:ext cx="1939786" cy="581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旧思想</a:t>
            </a:r>
            <a:endParaRPr kumimoji="0" lang="zh-CN" altLang="en-US" sz="2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674343" y="4156219"/>
            <a:ext cx="1939786" cy="581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旧生活</a:t>
            </a:r>
            <a:endParaRPr kumimoji="0" lang="zh-CN" altLang="en-US" sz="2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74343" y="4737981"/>
            <a:ext cx="1939786" cy="581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旧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制度</a:t>
            </a:r>
            <a:endParaRPr kumimoji="0" lang="zh-CN" altLang="en-US" sz="2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935922" y="2699292"/>
            <a:ext cx="1223685" cy="70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喻体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577871" y="3518323"/>
            <a:ext cx="1939786" cy="581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套子</a:t>
            </a:r>
            <a:endParaRPr kumimoji="0" lang="zh-CN" altLang="en-US" sz="2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086350" y="2999867"/>
            <a:ext cx="2019300" cy="2019300"/>
            <a:chOff x="5086350" y="2999867"/>
            <a:chExt cx="2019300" cy="2019300"/>
          </a:xfrm>
        </p:grpSpPr>
        <p:sp>
          <p:nvSpPr>
            <p:cNvPr id="15" name="椭圆 14"/>
            <p:cNvSpPr/>
            <p:nvPr/>
          </p:nvSpPr>
          <p:spPr>
            <a:xfrm>
              <a:off x="5086350" y="2999867"/>
              <a:ext cx="2019300" cy="2019300"/>
            </a:xfrm>
            <a:prstGeom prst="ellipse">
              <a:avLst/>
            </a:prstGeom>
            <a:solidFill>
              <a:srgbClr val="58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5750028" y="3215458"/>
              <a:ext cx="677108" cy="158811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相似点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080970" y="2051798"/>
            <a:ext cx="2030063" cy="581761"/>
            <a:chOff x="5080970" y="2051798"/>
            <a:chExt cx="2030063" cy="581761"/>
          </a:xfrm>
        </p:grpSpPr>
        <p:sp>
          <p:nvSpPr>
            <p:cNvPr id="20" name="八边形 19"/>
            <p:cNvSpPr/>
            <p:nvPr/>
          </p:nvSpPr>
          <p:spPr>
            <a:xfrm rot="16200000" flipH="1">
              <a:off x="5805121" y="1327647"/>
              <a:ext cx="581761" cy="2030063"/>
            </a:xfrm>
            <a:prstGeom prst="octagon">
              <a:avLst>
                <a:gd name="adj" fmla="val 15817"/>
              </a:avLst>
            </a:prstGeom>
            <a:solidFill>
              <a:srgbClr val="D6C8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379674" y="2082195"/>
              <a:ext cx="141781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ctr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比喻</a:t>
              </a:r>
              <a:endParaRPr kumimoji="0" lang="zh-CN" altLang="en-US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953510" y="5385476"/>
            <a:ext cx="2284984" cy="581761"/>
            <a:chOff x="4953510" y="5385476"/>
            <a:chExt cx="2284984" cy="581761"/>
          </a:xfrm>
        </p:grpSpPr>
        <p:sp>
          <p:nvSpPr>
            <p:cNvPr id="22" name="八边形 21"/>
            <p:cNvSpPr/>
            <p:nvPr/>
          </p:nvSpPr>
          <p:spPr>
            <a:xfrm rot="16200000" flipH="1">
              <a:off x="5805121" y="4533865"/>
              <a:ext cx="581761" cy="2284984"/>
            </a:xfrm>
            <a:prstGeom prst="octagon">
              <a:avLst>
                <a:gd name="adj" fmla="val 12823"/>
              </a:avLst>
            </a:prstGeom>
            <a:solidFill>
              <a:srgbClr val="C1A98D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016316" y="5413832"/>
              <a:ext cx="214453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ctr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束缚、禁锢</a:t>
              </a:r>
              <a:endParaRPr kumimoji="0" lang="zh-CN" altLang="en-US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  <p:bldP spid="9" grpId="0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城市街道与高楼大厦的黑白照片&#10;&#10;描述已自动生成"/>
          <p:cNvPicPr>
            <a:picLocks noChangeAspect="1"/>
          </p:cNvPicPr>
          <p:nvPr/>
        </p:nvPicPr>
        <p:blipFill rotWithShape="1">
          <a:blip r:embed="rId1">
            <a:alphaModFix amt="30000"/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58"/>
          <a:stretch>
            <a:fillRect/>
          </a:stretch>
        </p:blipFill>
        <p:spPr>
          <a:xfrm flipH="1">
            <a:off x="-21202" y="-1"/>
            <a:ext cx="12213201" cy="6858001"/>
          </a:xfrm>
          <a:prstGeom prst="rect">
            <a:avLst/>
          </a:prstGeom>
        </p:spPr>
      </p:pic>
      <p:sp>
        <p:nvSpPr>
          <p:cNvPr id="35" name="文本框 34"/>
          <p:cNvSpPr txBox="1"/>
          <p:nvPr/>
        </p:nvSpPr>
        <p:spPr>
          <a:xfrm>
            <a:off x="2678228" y="491184"/>
            <a:ext cx="6835543" cy="861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i="0" u="none" strike="noStrike" kern="1200" cap="none" spc="0" normalizeH="0" baseline="0" noProof="0" dirty="0">
                <a:ln>
                  <a:noFill/>
                </a:ln>
                <a:solidFill>
                  <a:srgbClr val="580000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装在套子里的人</a:t>
            </a:r>
            <a:endParaRPr kumimoji="0" lang="zh-CN" altLang="en-US" sz="4400" i="0" u="none" strike="noStrike" kern="1200" cap="none" spc="0" normalizeH="0" baseline="0" noProof="0" dirty="0">
              <a:ln>
                <a:noFill/>
              </a:ln>
              <a:solidFill>
                <a:srgbClr val="580000"/>
              </a:soli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74574" y="3163476"/>
            <a:ext cx="9937751" cy="2351891"/>
            <a:chOff x="874574" y="3163476"/>
            <a:chExt cx="9937751" cy="2351891"/>
          </a:xfrm>
        </p:grpSpPr>
        <p:sp>
          <p:nvSpPr>
            <p:cNvPr id="4" name="缺角矩形 3"/>
            <p:cNvSpPr/>
            <p:nvPr/>
          </p:nvSpPr>
          <p:spPr>
            <a:xfrm flipH="1">
              <a:off x="874574" y="3163476"/>
              <a:ext cx="9937751" cy="2351891"/>
            </a:xfrm>
            <a:prstGeom prst="plaque">
              <a:avLst>
                <a:gd name="adj" fmla="val 3592"/>
              </a:avLst>
            </a:prstGeom>
            <a:solidFill>
              <a:srgbClr val="F5EEDF">
                <a:alpha val="90000"/>
              </a:srgbClr>
            </a:solidFill>
            <a:ln>
              <a:gradFill flip="none" rotWithShape="1">
                <a:gsLst>
                  <a:gs pos="70000">
                    <a:srgbClr val="580000">
                      <a:alpha val="0"/>
                    </a:srgbClr>
                  </a:gs>
                  <a:gs pos="30000">
                    <a:srgbClr val="580000">
                      <a:alpha val="0"/>
                    </a:srgbClr>
                  </a:gs>
                  <a:gs pos="0">
                    <a:srgbClr val="580000"/>
                  </a:gs>
                  <a:gs pos="50000">
                    <a:srgbClr val="580000">
                      <a:alpha val="0"/>
                    </a:srgbClr>
                  </a:gs>
                  <a:gs pos="100000">
                    <a:srgbClr val="580000"/>
                  </a:gs>
                </a:gsLst>
                <a:lin ang="189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276887" y="3371080"/>
              <a:ext cx="6456325" cy="18221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720090" algn="just">
                <a:lnSpc>
                  <a:spcPct val="150000"/>
                </a:lnSpc>
              </a:pPr>
              <a:r>
                <a:rPr lang="zh-CN" altLang="en-US" sz="2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别里科夫是沙皇专制主义的产物，已成为顽固守旧，害怕变革，阻碍社会发展的人的代名词。</a:t>
              </a:r>
              <a:endParaRPr lang="zh-CN" altLang="en-US" sz="2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74572" y="1737845"/>
            <a:ext cx="9453793" cy="1131428"/>
            <a:chOff x="874572" y="1737845"/>
            <a:chExt cx="9453793" cy="1131428"/>
          </a:xfrm>
        </p:grpSpPr>
        <p:sp>
          <p:nvSpPr>
            <p:cNvPr id="7" name="缺角矩形 6"/>
            <p:cNvSpPr/>
            <p:nvPr/>
          </p:nvSpPr>
          <p:spPr>
            <a:xfrm flipH="1">
              <a:off x="874572" y="1737845"/>
              <a:ext cx="9453793" cy="1131428"/>
            </a:xfrm>
            <a:prstGeom prst="plaque">
              <a:avLst>
                <a:gd name="adj" fmla="val 9750"/>
              </a:avLst>
            </a:prstGeom>
            <a:solidFill>
              <a:srgbClr val="F5EEDF">
                <a:alpha val="90000"/>
              </a:srgbClr>
            </a:solidFill>
            <a:ln>
              <a:gradFill flip="none" rotWithShape="1">
                <a:gsLst>
                  <a:gs pos="70000">
                    <a:srgbClr val="580000">
                      <a:alpha val="0"/>
                    </a:srgbClr>
                  </a:gs>
                  <a:gs pos="30000">
                    <a:srgbClr val="580000">
                      <a:alpha val="0"/>
                    </a:srgbClr>
                  </a:gs>
                  <a:gs pos="0">
                    <a:srgbClr val="580000"/>
                  </a:gs>
                  <a:gs pos="50000">
                    <a:srgbClr val="580000">
                      <a:alpha val="0"/>
                    </a:srgbClr>
                  </a:gs>
                  <a:gs pos="100000">
                    <a:srgbClr val="580000"/>
                  </a:gs>
                </a:gsLst>
                <a:lin ang="189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276887" y="1945448"/>
              <a:ext cx="6926588" cy="6217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720090" algn="just">
                <a:lnSpc>
                  <a:spcPct val="150000"/>
                </a:lnSpc>
              </a:pPr>
              <a:r>
                <a:rPr lang="zh-CN" altLang="en-US" sz="26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套子：沙皇政府的法令，一切陈规陋习。</a:t>
              </a:r>
              <a:endParaRPr lang="zh-CN" altLang="en-US" sz="2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9" name="图片 8" descr="查看图片"/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2482" b="9793"/>
          <a:stretch>
            <a:fillRect/>
          </a:stretch>
        </p:blipFill>
        <p:spPr bwMode="auto">
          <a:xfrm>
            <a:off x="0" y="5805623"/>
            <a:ext cx="12192000" cy="1052378"/>
          </a:xfrm>
          <a:custGeom>
            <a:avLst/>
            <a:gdLst>
              <a:gd name="connsiteX0" fmla="*/ 0 w 12192000"/>
              <a:gd name="connsiteY0" fmla="*/ 0 h 1507033"/>
              <a:gd name="connsiteX1" fmla="*/ 12192000 w 12192000"/>
              <a:gd name="connsiteY1" fmla="*/ 0 h 1507033"/>
              <a:gd name="connsiteX2" fmla="*/ 12192000 w 12192000"/>
              <a:gd name="connsiteY2" fmla="*/ 1507033 h 1507033"/>
              <a:gd name="connsiteX3" fmla="*/ 0 w 12192000"/>
              <a:gd name="connsiteY3" fmla="*/ 1507033 h 1507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507033">
                <a:moveTo>
                  <a:pt x="0" y="0"/>
                </a:moveTo>
                <a:lnTo>
                  <a:pt x="12192000" y="0"/>
                </a:lnTo>
                <a:lnTo>
                  <a:pt x="12192000" y="1507033"/>
                </a:lnTo>
                <a:lnTo>
                  <a:pt x="0" y="150703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片 9" descr="人拿着伞站着&#10;&#10;中度可信度描述已自动生成"/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FilmGrain grainSize="20"/>
                    </a14:imgEffect>
                    <a14:imgEffect>
                      <a14:brightnessContrast bright="-20000" contrast="4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774"/>
          <a:stretch>
            <a:fillRect/>
          </a:stretch>
        </p:blipFill>
        <p:spPr>
          <a:xfrm flipH="1">
            <a:off x="7817564" y="968519"/>
            <a:ext cx="4374435" cy="5720312"/>
          </a:xfrm>
          <a:prstGeom prst="rect">
            <a:avLst/>
          </a:prstGeom>
          <a:effectLst/>
        </p:spPr>
      </p:pic>
    </p:spTree>
    <p:custDataLst>
      <p:tags r:id="rId6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山上的风景&#10;&#10;描述已自动生成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33" b="-1"/>
          <a:stretch>
            <a:fillRect/>
          </a:stretch>
        </p:blipFill>
        <p:spPr>
          <a:xfrm>
            <a:off x="-3195" y="4769389"/>
            <a:ext cx="12193433" cy="2088612"/>
          </a:xfrm>
          <a:prstGeom prst="rect">
            <a:avLst/>
          </a:prstGeom>
        </p:spPr>
      </p:pic>
      <p:pic>
        <p:nvPicPr>
          <p:cNvPr id="30" name="图片 29" descr="山上的风景&#10;&#10;描述已自动生成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87" r="16371" b="58005"/>
          <a:stretch>
            <a:fillRect/>
          </a:stretch>
        </p:blipFill>
        <p:spPr>
          <a:xfrm>
            <a:off x="-3199" y="0"/>
            <a:ext cx="12193434" cy="174667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55855" y="1626946"/>
            <a:ext cx="757355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调查任务三：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55854" y="2716639"/>
            <a:ext cx="6633815" cy="1938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把握主要事件，调查涉案人员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图片包含 人, 男人, 服装, 站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 grainSize="2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4034" y="821818"/>
            <a:ext cx="2127467" cy="5504089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custDataLst>
      <p:tags r:id="rId4"/>
    </p:custDataLst>
  </p:cSld>
  <p:clrMapOvr>
    <a:masterClrMapping/>
  </p:clrMapOvr>
  <p:transition spd="med">
    <p:split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缺角矩形 1"/>
          <p:cNvSpPr/>
          <p:nvPr/>
        </p:nvSpPr>
        <p:spPr>
          <a:xfrm>
            <a:off x="334962" y="2250684"/>
            <a:ext cx="11522075" cy="4273941"/>
          </a:xfrm>
          <a:prstGeom prst="plaque">
            <a:avLst>
              <a:gd name="adj" fmla="val 2103"/>
            </a:avLst>
          </a:prstGeom>
          <a:noFill/>
          <a:ln>
            <a:gradFill flip="none" rotWithShape="1">
              <a:gsLst>
                <a:gs pos="70000">
                  <a:srgbClr val="580000">
                    <a:alpha val="0"/>
                  </a:srgbClr>
                </a:gs>
                <a:gs pos="30000">
                  <a:srgbClr val="580000">
                    <a:alpha val="0"/>
                  </a:srgbClr>
                </a:gs>
                <a:gs pos="0">
                  <a:srgbClr val="580000"/>
                </a:gs>
                <a:gs pos="50000">
                  <a:srgbClr val="580000">
                    <a:alpha val="0"/>
                  </a:srgbClr>
                </a:gs>
                <a:gs pos="100000">
                  <a:srgbClr val="580000"/>
                </a:gs>
              </a:gsLst>
              <a:lin ang="189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缺角矩形 4"/>
          <p:cNvSpPr/>
          <p:nvPr/>
        </p:nvSpPr>
        <p:spPr>
          <a:xfrm flipH="1">
            <a:off x="334962" y="333376"/>
            <a:ext cx="11522075" cy="1714500"/>
          </a:xfrm>
          <a:prstGeom prst="plaque">
            <a:avLst>
              <a:gd name="adj" fmla="val 5436"/>
            </a:avLst>
          </a:prstGeom>
          <a:solidFill>
            <a:srgbClr val="F5EEDF">
              <a:alpha val="70000"/>
            </a:srgbClr>
          </a:solidFill>
          <a:ln>
            <a:gradFill flip="none" rotWithShape="1">
              <a:gsLst>
                <a:gs pos="70000">
                  <a:srgbClr val="580000">
                    <a:alpha val="0"/>
                  </a:srgbClr>
                </a:gs>
                <a:gs pos="30000">
                  <a:srgbClr val="580000">
                    <a:alpha val="0"/>
                  </a:srgbClr>
                </a:gs>
                <a:gs pos="0">
                  <a:srgbClr val="580000"/>
                </a:gs>
                <a:gs pos="50000">
                  <a:srgbClr val="580000">
                    <a:alpha val="0"/>
                  </a:srgbClr>
                </a:gs>
                <a:gs pos="100000">
                  <a:srgbClr val="580000"/>
                </a:gs>
              </a:gsLst>
              <a:lin ang="189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686655" y="517134"/>
            <a:ext cx="10835419" cy="1308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720090" algn="just">
              <a:lnSpc>
                <a:spcPct val="150000"/>
              </a:lnSpc>
            </a:pPr>
            <a:r>
              <a: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从“漫画事件”（</a:t>
            </a:r>
            <a:r>
              <a:rPr lang="en-US" altLang="zh-CN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6-10</a:t>
            </a:r>
            <a:r>
              <a: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段）中找出描写别里科夫</a:t>
            </a:r>
            <a:r>
              <a:rPr lang="zh-CN" altLang="en-US" sz="28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神态、语言、心理</a:t>
            </a:r>
            <a:r>
              <a: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的句子，并指出人物的</a:t>
            </a:r>
            <a:r>
              <a:rPr lang="zh-CN" altLang="en-US" sz="28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性格特征</a:t>
            </a:r>
            <a:r>
              <a: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endParaRPr lang="zh-CN" altLang="en-US" sz="2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104340" y="3021240"/>
            <a:ext cx="755097" cy="2626970"/>
            <a:chOff x="3003644" y="2447954"/>
            <a:chExt cx="755097" cy="2626970"/>
          </a:xfrm>
        </p:grpSpPr>
        <p:grpSp>
          <p:nvGrpSpPr>
            <p:cNvPr id="57" name="组合 56"/>
            <p:cNvGrpSpPr/>
            <p:nvPr/>
          </p:nvGrpSpPr>
          <p:grpSpPr>
            <a:xfrm>
              <a:off x="3003644" y="2447954"/>
              <a:ext cx="755097" cy="2626970"/>
              <a:chOff x="3003644" y="2447954"/>
              <a:chExt cx="755097" cy="2626970"/>
            </a:xfrm>
          </p:grpSpPr>
          <p:sp>
            <p:nvSpPr>
              <p:cNvPr id="59" name="矩形 58"/>
              <p:cNvSpPr/>
              <p:nvPr/>
            </p:nvSpPr>
            <p:spPr>
              <a:xfrm rot="5400000">
                <a:off x="2067708" y="3383890"/>
                <a:ext cx="2626970" cy="755097"/>
              </a:xfrm>
              <a:prstGeom prst="rect">
                <a:avLst/>
              </a:prstGeom>
              <a:solidFill>
                <a:srgbClr val="F5EEDF">
                  <a:alpha val="70000"/>
                </a:srgbClr>
              </a:solidFill>
              <a:ln>
                <a:gradFill flip="none" rotWithShape="1">
                  <a:gsLst>
                    <a:gs pos="70000">
                      <a:srgbClr val="580000">
                        <a:alpha val="0"/>
                      </a:srgbClr>
                    </a:gs>
                    <a:gs pos="30000">
                      <a:srgbClr val="580000">
                        <a:alpha val="0"/>
                      </a:srgbClr>
                    </a:gs>
                    <a:gs pos="0">
                      <a:srgbClr val="580000"/>
                    </a:gs>
                    <a:gs pos="50000">
                      <a:srgbClr val="580000">
                        <a:alpha val="0"/>
                      </a:srgbClr>
                    </a:gs>
                    <a:gs pos="100000">
                      <a:srgbClr val="580000"/>
                    </a:gs>
                  </a:gsLst>
                  <a:lin ang="189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60" name="直角三角形 59"/>
              <p:cNvSpPr/>
              <p:nvPr/>
            </p:nvSpPr>
            <p:spPr>
              <a:xfrm rot="10800000">
                <a:off x="3302047" y="2447954"/>
                <a:ext cx="456694" cy="285461"/>
              </a:xfrm>
              <a:prstGeom prst="rtTriangle">
                <a:avLst/>
              </a:prstGeom>
              <a:solidFill>
                <a:srgbClr val="580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61" name="直角三角形 60"/>
              <p:cNvSpPr/>
              <p:nvPr/>
            </p:nvSpPr>
            <p:spPr>
              <a:xfrm rot="10800000" flipH="1" flipV="1">
                <a:off x="3003645" y="4789463"/>
                <a:ext cx="456694" cy="285461"/>
              </a:xfrm>
              <a:prstGeom prst="rtTriangle">
                <a:avLst/>
              </a:prstGeom>
              <a:solidFill>
                <a:srgbClr val="580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sp>
          <p:nvSpPr>
            <p:cNvPr id="58" name="文本框 57"/>
            <p:cNvSpPr txBox="1"/>
            <p:nvPr/>
          </p:nvSpPr>
          <p:spPr>
            <a:xfrm>
              <a:off x="3073416" y="2884826"/>
              <a:ext cx="615553" cy="175322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28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漫画事件</a:t>
              </a:r>
              <a:endPara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056736" y="2958387"/>
            <a:ext cx="1933775" cy="2900911"/>
            <a:chOff x="1750564" y="2958387"/>
            <a:chExt cx="1933775" cy="2900911"/>
          </a:xfrm>
        </p:grpSpPr>
        <p:sp>
          <p:nvSpPr>
            <p:cNvPr id="6" name="左大括号 5"/>
            <p:cNvSpPr/>
            <p:nvPr/>
          </p:nvSpPr>
          <p:spPr>
            <a:xfrm>
              <a:off x="1750564" y="3306702"/>
              <a:ext cx="304800" cy="2056046"/>
            </a:xfrm>
            <a:prstGeom prst="leftBrace">
              <a:avLst>
                <a:gd name="adj1" fmla="val 73958"/>
                <a:gd name="adj2" fmla="val 50000"/>
              </a:avLst>
            </a:prstGeom>
            <a:ln w="28575">
              <a:solidFill>
                <a:srgbClr val="58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2252663" y="2958387"/>
              <a:ext cx="1431676" cy="696628"/>
              <a:chOff x="2976070" y="3107466"/>
              <a:chExt cx="1431676" cy="696628"/>
            </a:xfrm>
          </p:grpSpPr>
          <p:pic>
            <p:nvPicPr>
              <p:cNvPr id="55" name="图片 54" descr="屏幕上有字&#10;&#10;中度可信度描述已自动生成"/>
              <p:cNvPicPr>
                <a:picLocks noChangeAspect="1"/>
              </p:cNvPicPr>
              <p:nvPr/>
            </p:nvPicPr>
            <p:blipFill>
              <a:blip r:embed="rId2" cstate="print">
                <a:alphaModFix amt="70000"/>
                <a:grayscl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-20000" contrast="-40000"/>
                        </a14:imgEffect>
                        <a14:imgEffect>
                          <a14:saturation sat="66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76070" y="3107466"/>
                <a:ext cx="1431676" cy="696628"/>
              </a:xfrm>
              <a:prstGeom prst="rect">
                <a:avLst/>
              </a:prstGeom>
            </p:spPr>
          </p:pic>
          <p:sp>
            <p:nvSpPr>
              <p:cNvPr id="56" name="文本框 55"/>
              <p:cNvSpPr txBox="1"/>
              <p:nvPr/>
            </p:nvSpPr>
            <p:spPr>
              <a:xfrm>
                <a:off x="2976071" y="3178703"/>
                <a:ext cx="143167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2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神态</a:t>
                </a:r>
                <a:endParaRPr kumimoji="0" lang="zh-CN" altLang="en-US" sz="28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2252663" y="4104664"/>
              <a:ext cx="1431676" cy="696628"/>
              <a:chOff x="2976070" y="4087853"/>
              <a:chExt cx="1431676" cy="696628"/>
            </a:xfrm>
          </p:grpSpPr>
          <p:pic>
            <p:nvPicPr>
              <p:cNvPr id="53" name="图片 52" descr="屏幕上有字&#10;&#10;中度可信度描述已自动生成"/>
              <p:cNvPicPr>
                <a:picLocks noChangeAspect="1"/>
              </p:cNvPicPr>
              <p:nvPr/>
            </p:nvPicPr>
            <p:blipFill>
              <a:blip r:embed="rId2" cstate="print">
                <a:alphaModFix amt="70000"/>
                <a:grayscl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-20000" contrast="-40000"/>
                        </a14:imgEffect>
                        <a14:imgEffect>
                          <a14:saturation sat="66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76070" y="4087853"/>
                <a:ext cx="1431676" cy="696628"/>
              </a:xfrm>
              <a:prstGeom prst="rect">
                <a:avLst/>
              </a:prstGeom>
            </p:spPr>
          </p:pic>
          <p:sp>
            <p:nvSpPr>
              <p:cNvPr id="54" name="文本框 53"/>
              <p:cNvSpPr txBox="1"/>
              <p:nvPr/>
            </p:nvSpPr>
            <p:spPr>
              <a:xfrm>
                <a:off x="2976071" y="4156084"/>
                <a:ext cx="143167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2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语言</a:t>
                </a:r>
                <a:endParaRPr kumimoji="0" lang="zh-CN" altLang="en-US" sz="28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2252663" y="5162670"/>
              <a:ext cx="1431676" cy="696628"/>
              <a:chOff x="2976070" y="4973767"/>
              <a:chExt cx="1431676" cy="696628"/>
            </a:xfrm>
          </p:grpSpPr>
          <p:pic>
            <p:nvPicPr>
              <p:cNvPr id="51" name="图片 50" descr="屏幕上有字&#10;&#10;中度可信度描述已自动生成"/>
              <p:cNvPicPr>
                <a:picLocks noChangeAspect="1"/>
              </p:cNvPicPr>
              <p:nvPr/>
            </p:nvPicPr>
            <p:blipFill>
              <a:blip r:embed="rId2" cstate="print">
                <a:alphaModFix amt="70000"/>
                <a:grayscl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-20000" contrast="-40000"/>
                        </a14:imgEffect>
                        <a14:imgEffect>
                          <a14:saturation sat="66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76070" y="4973767"/>
                <a:ext cx="1431676" cy="696628"/>
              </a:xfrm>
              <a:prstGeom prst="rect">
                <a:avLst/>
              </a:prstGeom>
            </p:spPr>
          </p:pic>
          <p:sp>
            <p:nvSpPr>
              <p:cNvPr id="52" name="文本框 51"/>
              <p:cNvSpPr txBox="1"/>
              <p:nvPr/>
            </p:nvSpPr>
            <p:spPr>
              <a:xfrm>
                <a:off x="2976071" y="5027221"/>
                <a:ext cx="143167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2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心理</a:t>
                </a:r>
                <a:endParaRPr kumimoji="0" lang="zh-CN" altLang="en-US" sz="28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9091813" y="3306701"/>
            <a:ext cx="2084093" cy="2198617"/>
            <a:chOff x="8785641" y="3306701"/>
            <a:chExt cx="2084093" cy="2198617"/>
          </a:xfrm>
        </p:grpSpPr>
        <p:sp>
          <p:nvSpPr>
            <p:cNvPr id="8" name="左大括号 7"/>
            <p:cNvSpPr/>
            <p:nvPr/>
          </p:nvSpPr>
          <p:spPr>
            <a:xfrm flipH="1">
              <a:off x="8785641" y="3306701"/>
              <a:ext cx="304800" cy="2198617"/>
            </a:xfrm>
            <a:prstGeom prst="leftBrace">
              <a:avLst>
                <a:gd name="adj1" fmla="val 73958"/>
                <a:gd name="adj2" fmla="val 50000"/>
              </a:avLst>
            </a:prstGeom>
            <a:ln w="28575">
              <a:solidFill>
                <a:srgbClr val="58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9284426" y="3477770"/>
              <a:ext cx="1585308" cy="696628"/>
              <a:chOff x="8747665" y="3152143"/>
              <a:chExt cx="1585308" cy="696628"/>
            </a:xfrm>
          </p:grpSpPr>
          <p:pic>
            <p:nvPicPr>
              <p:cNvPr id="32" name="图片 31" descr="屏幕上有字&#10;&#10;中度可信度描述已自动生成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-20000" contrast="-40000"/>
                        </a14:imgEffect>
                        <a14:imgEffect>
                          <a14:saturation sat="66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747665" y="3152143"/>
                <a:ext cx="1585308" cy="696628"/>
              </a:xfrm>
              <a:prstGeom prst="rect">
                <a:avLst/>
              </a:prstGeom>
            </p:spPr>
          </p:pic>
          <p:sp>
            <p:nvSpPr>
              <p:cNvPr id="37" name="文本框 36"/>
              <p:cNvSpPr txBox="1"/>
              <p:nvPr/>
            </p:nvSpPr>
            <p:spPr>
              <a:xfrm>
                <a:off x="8820930" y="3238847"/>
                <a:ext cx="143167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280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性格</a:t>
                </a:r>
                <a:endParaRPr lang="zh-CN" altLang="en-US" sz="28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31" name="矩形 30"/>
          <p:cNvSpPr/>
          <p:nvPr>
            <p:custDataLst>
              <p:tags r:id="rId6"/>
            </p:custDataLst>
          </p:nvPr>
        </p:nvSpPr>
        <p:spPr>
          <a:xfrm>
            <a:off x="9535142" y="4382306"/>
            <a:ext cx="16891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ctr"/>
            <a:r>
              <a:rPr lang="zh-CN" altLang="en-US" sz="28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胆小怕事</a:t>
            </a:r>
            <a:endParaRPr lang="zh-CN" altLang="en-US" sz="28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>
            <p:custDataLst>
              <p:tags r:id="rId7"/>
            </p:custDataLst>
          </p:nvPr>
        </p:nvSpPr>
        <p:spPr>
          <a:xfrm>
            <a:off x="4187811" y="2881389"/>
            <a:ext cx="427859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ctr"/>
            <a:r>
              <a: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脸色发青，比乌云阴沉，嘴唇发抖</a:t>
            </a:r>
            <a:endParaRPr lang="zh-CN" altLang="en-US" sz="2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>
            <p:custDataLst>
              <p:tags r:id="rId8"/>
            </p:custDataLst>
          </p:nvPr>
        </p:nvSpPr>
        <p:spPr>
          <a:xfrm>
            <a:off x="4187810" y="4191368"/>
            <a:ext cx="52101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ctr"/>
            <a:r>
              <a: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天下竟然有这么歹毒的坏人！</a:t>
            </a:r>
            <a:endParaRPr lang="zh-CN" altLang="en-US" sz="2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>
            <p:custDataLst>
              <p:tags r:id="rId9"/>
            </p:custDataLst>
          </p:nvPr>
        </p:nvSpPr>
        <p:spPr>
          <a:xfrm>
            <a:off x="4187810" y="5243869"/>
            <a:ext cx="52101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ctr"/>
            <a:r>
              <a: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难堪极了</a:t>
            </a:r>
            <a:endParaRPr lang="zh-CN" altLang="en-US" sz="2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10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23" grpId="0"/>
      <p:bldP spid="26" grpId="0"/>
      <p:bldP spid="2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缺角矩形 1"/>
          <p:cNvSpPr/>
          <p:nvPr/>
        </p:nvSpPr>
        <p:spPr>
          <a:xfrm>
            <a:off x="334962" y="2250684"/>
            <a:ext cx="11522075" cy="4273941"/>
          </a:xfrm>
          <a:prstGeom prst="plaque">
            <a:avLst>
              <a:gd name="adj" fmla="val 2103"/>
            </a:avLst>
          </a:prstGeom>
          <a:noFill/>
          <a:ln>
            <a:gradFill flip="none" rotWithShape="1">
              <a:gsLst>
                <a:gs pos="70000">
                  <a:srgbClr val="580000">
                    <a:alpha val="0"/>
                  </a:srgbClr>
                </a:gs>
                <a:gs pos="30000">
                  <a:srgbClr val="580000">
                    <a:alpha val="0"/>
                  </a:srgbClr>
                </a:gs>
                <a:gs pos="0">
                  <a:srgbClr val="580000"/>
                </a:gs>
                <a:gs pos="50000">
                  <a:srgbClr val="580000">
                    <a:alpha val="0"/>
                  </a:srgbClr>
                </a:gs>
                <a:gs pos="100000">
                  <a:srgbClr val="580000"/>
                </a:gs>
              </a:gsLst>
              <a:lin ang="189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缺角矩形 4"/>
          <p:cNvSpPr/>
          <p:nvPr/>
        </p:nvSpPr>
        <p:spPr>
          <a:xfrm flipH="1">
            <a:off x="334962" y="333376"/>
            <a:ext cx="11522075" cy="1714500"/>
          </a:xfrm>
          <a:prstGeom prst="plaque">
            <a:avLst>
              <a:gd name="adj" fmla="val 5436"/>
            </a:avLst>
          </a:prstGeom>
          <a:solidFill>
            <a:srgbClr val="F5EEDF">
              <a:alpha val="70000"/>
            </a:srgbClr>
          </a:solidFill>
          <a:ln>
            <a:gradFill flip="none" rotWithShape="1">
              <a:gsLst>
                <a:gs pos="70000">
                  <a:srgbClr val="580000">
                    <a:alpha val="0"/>
                  </a:srgbClr>
                </a:gs>
                <a:gs pos="30000">
                  <a:srgbClr val="580000">
                    <a:alpha val="0"/>
                  </a:srgbClr>
                </a:gs>
                <a:gs pos="0">
                  <a:srgbClr val="580000"/>
                </a:gs>
                <a:gs pos="50000">
                  <a:srgbClr val="580000">
                    <a:alpha val="0"/>
                  </a:srgbClr>
                </a:gs>
                <a:gs pos="100000">
                  <a:srgbClr val="580000"/>
                </a:gs>
              </a:gsLst>
              <a:lin ang="189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686655" y="517134"/>
            <a:ext cx="10835419" cy="138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720090" algn="just">
              <a:lnSpc>
                <a:spcPct val="150000"/>
              </a:lnSpc>
            </a:pPr>
            <a:r>
              <a: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从“骑车事件”（</a:t>
            </a:r>
            <a:r>
              <a:rPr lang="en-US" altLang="zh-CN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11-17</a:t>
            </a:r>
            <a:r>
              <a: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段）中找出描写别里科夫</a:t>
            </a:r>
            <a:r>
              <a:rPr lang="zh-CN" altLang="en-US" sz="28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神态、语言、心理</a:t>
            </a:r>
            <a:r>
              <a: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的句子，并指出人物的性格特征。</a:t>
            </a:r>
            <a:endParaRPr lang="zh-CN" altLang="en-US" sz="2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195985" y="3074169"/>
            <a:ext cx="755097" cy="2626970"/>
            <a:chOff x="3003644" y="2447954"/>
            <a:chExt cx="755097" cy="2626970"/>
          </a:xfrm>
        </p:grpSpPr>
        <p:grpSp>
          <p:nvGrpSpPr>
            <p:cNvPr id="17" name="组合 16"/>
            <p:cNvGrpSpPr/>
            <p:nvPr/>
          </p:nvGrpSpPr>
          <p:grpSpPr>
            <a:xfrm>
              <a:off x="3003644" y="2447954"/>
              <a:ext cx="755097" cy="2626970"/>
              <a:chOff x="3003644" y="2447954"/>
              <a:chExt cx="755097" cy="2626970"/>
            </a:xfrm>
          </p:grpSpPr>
          <p:sp>
            <p:nvSpPr>
              <p:cNvPr id="9" name="矩形 8"/>
              <p:cNvSpPr/>
              <p:nvPr/>
            </p:nvSpPr>
            <p:spPr>
              <a:xfrm rot="5400000">
                <a:off x="2067708" y="3383890"/>
                <a:ext cx="2626970" cy="755097"/>
              </a:xfrm>
              <a:prstGeom prst="rect">
                <a:avLst/>
              </a:prstGeom>
              <a:solidFill>
                <a:srgbClr val="F5EEDF">
                  <a:alpha val="70000"/>
                </a:srgbClr>
              </a:solidFill>
              <a:ln>
                <a:gradFill flip="none" rotWithShape="1">
                  <a:gsLst>
                    <a:gs pos="70000">
                      <a:srgbClr val="580000">
                        <a:alpha val="0"/>
                      </a:srgbClr>
                    </a:gs>
                    <a:gs pos="30000">
                      <a:srgbClr val="580000">
                        <a:alpha val="0"/>
                      </a:srgbClr>
                    </a:gs>
                    <a:gs pos="0">
                      <a:srgbClr val="580000"/>
                    </a:gs>
                    <a:gs pos="50000">
                      <a:srgbClr val="580000">
                        <a:alpha val="0"/>
                      </a:srgbClr>
                    </a:gs>
                    <a:gs pos="100000">
                      <a:srgbClr val="580000"/>
                    </a:gs>
                  </a:gsLst>
                  <a:lin ang="189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0" name="直角三角形 9"/>
              <p:cNvSpPr/>
              <p:nvPr/>
            </p:nvSpPr>
            <p:spPr>
              <a:xfrm rot="10800000">
                <a:off x="3302047" y="2447954"/>
                <a:ext cx="456694" cy="285461"/>
              </a:xfrm>
              <a:prstGeom prst="rtTriangle">
                <a:avLst/>
              </a:prstGeom>
              <a:solidFill>
                <a:srgbClr val="580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6" name="直角三角形 15"/>
              <p:cNvSpPr/>
              <p:nvPr/>
            </p:nvSpPr>
            <p:spPr>
              <a:xfrm rot="10800000" flipH="1" flipV="1">
                <a:off x="3003645" y="4789463"/>
                <a:ext cx="456694" cy="285461"/>
              </a:xfrm>
              <a:prstGeom prst="rtTriangle">
                <a:avLst/>
              </a:prstGeom>
              <a:solidFill>
                <a:srgbClr val="580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sp>
          <p:nvSpPr>
            <p:cNvPr id="15" name="文本框 14"/>
            <p:cNvSpPr txBox="1"/>
            <p:nvPr/>
          </p:nvSpPr>
          <p:spPr>
            <a:xfrm>
              <a:off x="3073416" y="2884826"/>
              <a:ext cx="615553" cy="175322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28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骑车事件</a:t>
              </a:r>
              <a:endPara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sp>
        <p:nvSpPr>
          <p:cNvPr id="12" name="矩形 11"/>
          <p:cNvSpPr/>
          <p:nvPr>
            <p:custDataLst>
              <p:tags r:id="rId2"/>
            </p:custDataLst>
          </p:nvPr>
        </p:nvSpPr>
        <p:spPr>
          <a:xfrm>
            <a:off x="4485426" y="3131884"/>
            <a:ext cx="38567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ctr"/>
            <a:r>
              <a: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脸色由发青变成发白</a:t>
            </a:r>
            <a:endParaRPr lang="zh-CN" altLang="en-US" sz="2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4485426" y="4048343"/>
            <a:ext cx="38567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ctr"/>
            <a:r>
              <a: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还成体统吗？这怎么行？</a:t>
            </a:r>
            <a:endParaRPr lang="zh-CN" altLang="en-US" sz="2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>
            <p:custDataLst>
              <p:tags r:id="rId4"/>
            </p:custDataLst>
          </p:nvPr>
        </p:nvSpPr>
        <p:spPr>
          <a:xfrm>
            <a:off x="4485426" y="5100062"/>
            <a:ext cx="38567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ctr"/>
            <a:r>
              <a: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心里乱得很</a:t>
            </a:r>
            <a:endParaRPr lang="zh-CN" altLang="en-US" sz="2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217038" y="3032072"/>
            <a:ext cx="2002432" cy="2711164"/>
            <a:chOff x="2217038" y="3032072"/>
            <a:chExt cx="2002432" cy="2711164"/>
          </a:xfrm>
        </p:grpSpPr>
        <p:sp>
          <p:nvSpPr>
            <p:cNvPr id="21" name="左大括号 20"/>
            <p:cNvSpPr/>
            <p:nvPr/>
          </p:nvSpPr>
          <p:spPr>
            <a:xfrm>
              <a:off x="2217038" y="3359631"/>
              <a:ext cx="304800" cy="2056046"/>
            </a:xfrm>
            <a:prstGeom prst="leftBrace">
              <a:avLst>
                <a:gd name="adj1" fmla="val 73958"/>
                <a:gd name="adj2" fmla="val 50000"/>
              </a:avLst>
            </a:prstGeom>
            <a:ln w="28575">
              <a:solidFill>
                <a:srgbClr val="58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2787794" y="3032072"/>
              <a:ext cx="1431676" cy="2711164"/>
              <a:chOff x="2976070" y="2959231"/>
              <a:chExt cx="1431676" cy="2711164"/>
            </a:xfrm>
          </p:grpSpPr>
          <p:grpSp>
            <p:nvGrpSpPr>
              <p:cNvPr id="44" name="组合 43"/>
              <p:cNvGrpSpPr/>
              <p:nvPr/>
            </p:nvGrpSpPr>
            <p:grpSpPr>
              <a:xfrm>
                <a:off x="2976070" y="2959231"/>
                <a:ext cx="1431676" cy="696628"/>
                <a:chOff x="2976070" y="2959231"/>
                <a:chExt cx="1431676" cy="696628"/>
              </a:xfrm>
            </p:grpSpPr>
            <p:pic>
              <p:nvPicPr>
                <p:cNvPr id="28" name="图片 27" descr="屏幕上有字&#10;&#10;中度可信度描述已自动生成"/>
                <p:cNvPicPr>
                  <a:picLocks noChangeAspect="1"/>
                </p:cNvPicPr>
                <p:nvPr/>
              </p:nvPicPr>
              <p:blipFill>
                <a:blip r:embed="rId5" cstate="print">
                  <a:alphaModFix amt="70000"/>
                  <a:grayscl/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-20000" contrast="-40000"/>
                          </a14:imgEffect>
                          <a14:imgEffect>
                            <a14:saturation sat="6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976070" y="2959231"/>
                  <a:ext cx="1431676" cy="696628"/>
                </a:xfrm>
                <a:prstGeom prst="rect">
                  <a:avLst/>
                </a:prstGeom>
              </p:spPr>
            </p:pic>
            <p:sp>
              <p:nvSpPr>
                <p:cNvPr id="29" name="文本框 28"/>
                <p:cNvSpPr txBox="1"/>
                <p:nvPr/>
              </p:nvSpPr>
              <p:spPr>
                <a:xfrm>
                  <a:off x="2976071" y="3030468"/>
                  <a:ext cx="1431675" cy="52322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28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神态</a:t>
                  </a:r>
                  <a:endParaRPr kumimoji="0" lang="zh-CN" altLang="en-US" sz="280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43" name="组合 42"/>
              <p:cNvGrpSpPr/>
              <p:nvPr/>
            </p:nvGrpSpPr>
            <p:grpSpPr>
              <a:xfrm>
                <a:off x="2976070" y="3878696"/>
                <a:ext cx="1431676" cy="696628"/>
                <a:chOff x="2976070" y="3878696"/>
                <a:chExt cx="1431676" cy="696628"/>
              </a:xfrm>
            </p:grpSpPr>
            <p:pic>
              <p:nvPicPr>
                <p:cNvPr id="33" name="图片 32" descr="屏幕上有字&#10;&#10;中度可信度描述已自动生成"/>
                <p:cNvPicPr>
                  <a:picLocks noChangeAspect="1"/>
                </p:cNvPicPr>
                <p:nvPr/>
              </p:nvPicPr>
              <p:blipFill>
                <a:blip r:embed="rId5" cstate="print">
                  <a:alphaModFix amt="70000"/>
                  <a:grayscl/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-20000" contrast="-40000"/>
                          </a14:imgEffect>
                          <a14:imgEffect>
                            <a14:saturation sat="6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976070" y="3878696"/>
                  <a:ext cx="1431676" cy="696628"/>
                </a:xfrm>
                <a:prstGeom prst="rect">
                  <a:avLst/>
                </a:prstGeom>
              </p:spPr>
            </p:pic>
            <p:sp>
              <p:nvSpPr>
                <p:cNvPr id="34" name="文本框 33"/>
                <p:cNvSpPr txBox="1"/>
                <p:nvPr/>
              </p:nvSpPr>
              <p:spPr>
                <a:xfrm>
                  <a:off x="2976071" y="3946927"/>
                  <a:ext cx="1431675" cy="52322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28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语言</a:t>
                  </a:r>
                  <a:endParaRPr kumimoji="0" lang="zh-CN" altLang="en-US" sz="280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42" name="组合 41"/>
              <p:cNvGrpSpPr/>
              <p:nvPr/>
            </p:nvGrpSpPr>
            <p:grpSpPr>
              <a:xfrm>
                <a:off x="2976070" y="4973767"/>
                <a:ext cx="1431676" cy="696628"/>
                <a:chOff x="2976070" y="4973767"/>
                <a:chExt cx="1431676" cy="696628"/>
              </a:xfrm>
            </p:grpSpPr>
            <p:pic>
              <p:nvPicPr>
                <p:cNvPr id="35" name="图片 34" descr="屏幕上有字&#10;&#10;中度可信度描述已自动生成"/>
                <p:cNvPicPr>
                  <a:picLocks noChangeAspect="1"/>
                </p:cNvPicPr>
                <p:nvPr/>
              </p:nvPicPr>
              <p:blipFill>
                <a:blip r:embed="rId5" cstate="print">
                  <a:alphaModFix amt="70000"/>
                  <a:grayscl/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-20000" contrast="-40000"/>
                          </a14:imgEffect>
                          <a14:imgEffect>
                            <a14:saturation sat="6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976070" y="4973767"/>
                  <a:ext cx="1431676" cy="696628"/>
                </a:xfrm>
                <a:prstGeom prst="rect">
                  <a:avLst/>
                </a:prstGeom>
              </p:spPr>
            </p:pic>
            <p:sp>
              <p:nvSpPr>
                <p:cNvPr id="36" name="文本框 35"/>
                <p:cNvSpPr txBox="1"/>
                <p:nvPr/>
              </p:nvSpPr>
              <p:spPr>
                <a:xfrm>
                  <a:off x="2976071" y="5027221"/>
                  <a:ext cx="1431675" cy="52322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28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心理</a:t>
                  </a:r>
                  <a:endParaRPr kumimoji="0" lang="zh-CN" altLang="en-US" sz="280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grpSp>
        <p:nvGrpSpPr>
          <p:cNvPr id="4" name="组合 3"/>
          <p:cNvGrpSpPr/>
          <p:nvPr/>
        </p:nvGrpSpPr>
        <p:grpSpPr>
          <a:xfrm>
            <a:off x="8608151" y="3359631"/>
            <a:ext cx="2156064" cy="2056046"/>
            <a:chOff x="8608151" y="3359631"/>
            <a:chExt cx="2156064" cy="2056046"/>
          </a:xfrm>
        </p:grpSpPr>
        <p:sp>
          <p:nvSpPr>
            <p:cNvPr id="22" name="左大括号 21"/>
            <p:cNvSpPr/>
            <p:nvPr/>
          </p:nvSpPr>
          <p:spPr>
            <a:xfrm flipH="1">
              <a:off x="8608151" y="3359631"/>
              <a:ext cx="304800" cy="2056046"/>
            </a:xfrm>
            <a:prstGeom prst="leftBrace">
              <a:avLst>
                <a:gd name="adj1" fmla="val 73958"/>
                <a:gd name="adj2" fmla="val 50000"/>
              </a:avLst>
            </a:prstGeom>
            <a:ln w="28575">
              <a:solidFill>
                <a:srgbClr val="58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9178907" y="3458333"/>
              <a:ext cx="1585308" cy="696628"/>
              <a:chOff x="8834164" y="3152143"/>
              <a:chExt cx="1585308" cy="696628"/>
            </a:xfrm>
          </p:grpSpPr>
          <p:pic>
            <p:nvPicPr>
              <p:cNvPr id="25" name="图片 24" descr="屏幕上有字&#10;&#10;中度可信度描述已自动生成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rightnessContrast bright="-20000" contrast="-40000"/>
                        </a14:imgEffect>
                        <a14:imgEffect>
                          <a14:saturation sat="66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34164" y="3152143"/>
                <a:ext cx="1585308" cy="696628"/>
              </a:xfrm>
              <a:prstGeom prst="rect">
                <a:avLst/>
              </a:prstGeom>
            </p:spPr>
          </p:pic>
          <p:sp>
            <p:nvSpPr>
              <p:cNvPr id="24" name="文本框 23"/>
              <p:cNvSpPr txBox="1"/>
              <p:nvPr/>
            </p:nvSpPr>
            <p:spPr>
              <a:xfrm>
                <a:off x="8910980" y="3238847"/>
                <a:ext cx="143167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280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性格</a:t>
                </a:r>
                <a:endParaRPr lang="zh-CN" altLang="en-US" sz="28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40" name="矩形 39"/>
          <p:cNvSpPr/>
          <p:nvPr>
            <p:custDataLst>
              <p:tags r:id="rId9"/>
            </p:custDataLst>
          </p:nvPr>
        </p:nvSpPr>
        <p:spPr>
          <a:xfrm>
            <a:off x="9178907" y="4362869"/>
            <a:ext cx="20052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ctr"/>
            <a:r>
              <a:rPr lang="zh-CN" altLang="en-US" sz="28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惧怕新事物，保守落后</a:t>
            </a:r>
            <a:endParaRPr lang="zh-CN" altLang="en-US" sz="28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10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4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缺角矩形 1"/>
          <p:cNvSpPr/>
          <p:nvPr/>
        </p:nvSpPr>
        <p:spPr>
          <a:xfrm>
            <a:off x="343326" y="2250684"/>
            <a:ext cx="11522075" cy="4273941"/>
          </a:xfrm>
          <a:prstGeom prst="plaque">
            <a:avLst>
              <a:gd name="adj" fmla="val 2103"/>
            </a:avLst>
          </a:prstGeom>
          <a:noFill/>
          <a:ln>
            <a:gradFill flip="none" rotWithShape="1">
              <a:gsLst>
                <a:gs pos="70000">
                  <a:srgbClr val="580000">
                    <a:alpha val="0"/>
                  </a:srgbClr>
                </a:gs>
                <a:gs pos="30000">
                  <a:srgbClr val="580000">
                    <a:alpha val="0"/>
                  </a:srgbClr>
                </a:gs>
                <a:gs pos="0">
                  <a:srgbClr val="580000"/>
                </a:gs>
                <a:gs pos="50000">
                  <a:srgbClr val="580000">
                    <a:alpha val="0"/>
                  </a:srgbClr>
                </a:gs>
                <a:gs pos="100000">
                  <a:srgbClr val="580000"/>
                </a:gs>
              </a:gsLst>
              <a:lin ang="189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缺角矩形 4"/>
          <p:cNvSpPr/>
          <p:nvPr/>
        </p:nvSpPr>
        <p:spPr>
          <a:xfrm flipH="1">
            <a:off x="334962" y="333376"/>
            <a:ext cx="11522075" cy="1714500"/>
          </a:xfrm>
          <a:prstGeom prst="plaque">
            <a:avLst>
              <a:gd name="adj" fmla="val 5436"/>
            </a:avLst>
          </a:prstGeom>
          <a:solidFill>
            <a:srgbClr val="F5EEDF">
              <a:alpha val="70000"/>
            </a:srgbClr>
          </a:solidFill>
          <a:ln>
            <a:gradFill flip="none" rotWithShape="1">
              <a:gsLst>
                <a:gs pos="70000">
                  <a:srgbClr val="580000">
                    <a:alpha val="0"/>
                  </a:srgbClr>
                </a:gs>
                <a:gs pos="30000">
                  <a:srgbClr val="580000">
                    <a:alpha val="0"/>
                  </a:srgbClr>
                </a:gs>
                <a:gs pos="0">
                  <a:srgbClr val="580000"/>
                </a:gs>
                <a:gs pos="50000">
                  <a:srgbClr val="580000">
                    <a:alpha val="0"/>
                  </a:srgbClr>
                </a:gs>
                <a:gs pos="100000">
                  <a:srgbClr val="580000"/>
                </a:gs>
              </a:gsLst>
              <a:lin ang="189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686655" y="517134"/>
            <a:ext cx="10835419" cy="1308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720090" algn="just">
              <a:lnSpc>
                <a:spcPct val="150000"/>
              </a:lnSpc>
            </a:pPr>
            <a:r>
              <a: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从“争吵交锋”（</a:t>
            </a:r>
            <a:r>
              <a:rPr lang="en-US" altLang="zh-CN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18-36</a:t>
            </a:r>
            <a:r>
              <a: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段）中找出描写别里科夫</a:t>
            </a:r>
            <a:r>
              <a:rPr lang="zh-CN" altLang="en-US" sz="28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神态、语言、心理</a:t>
            </a:r>
            <a:r>
              <a: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的句子，并指出人物的</a:t>
            </a:r>
            <a:r>
              <a:rPr lang="zh-CN" altLang="en-US" sz="28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性格特征</a:t>
            </a:r>
            <a:r>
              <a: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endParaRPr lang="zh-CN" altLang="en-US" sz="2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798168" y="3021240"/>
            <a:ext cx="755097" cy="2626970"/>
            <a:chOff x="3003644" y="2447954"/>
            <a:chExt cx="755097" cy="2626970"/>
          </a:xfrm>
        </p:grpSpPr>
        <p:grpSp>
          <p:nvGrpSpPr>
            <p:cNvPr id="17" name="组合 16"/>
            <p:cNvGrpSpPr/>
            <p:nvPr/>
          </p:nvGrpSpPr>
          <p:grpSpPr>
            <a:xfrm>
              <a:off x="3003644" y="2447954"/>
              <a:ext cx="755097" cy="2626970"/>
              <a:chOff x="3003644" y="2447954"/>
              <a:chExt cx="755097" cy="2626970"/>
            </a:xfrm>
          </p:grpSpPr>
          <p:sp>
            <p:nvSpPr>
              <p:cNvPr id="9" name="矩形 8"/>
              <p:cNvSpPr/>
              <p:nvPr/>
            </p:nvSpPr>
            <p:spPr>
              <a:xfrm rot="5400000">
                <a:off x="2067708" y="3383890"/>
                <a:ext cx="2626970" cy="755097"/>
              </a:xfrm>
              <a:prstGeom prst="rect">
                <a:avLst/>
              </a:prstGeom>
              <a:solidFill>
                <a:srgbClr val="F5EEDF">
                  <a:alpha val="70000"/>
                </a:srgbClr>
              </a:solidFill>
              <a:ln>
                <a:gradFill flip="none" rotWithShape="1">
                  <a:gsLst>
                    <a:gs pos="70000">
                      <a:srgbClr val="580000">
                        <a:alpha val="0"/>
                      </a:srgbClr>
                    </a:gs>
                    <a:gs pos="30000">
                      <a:srgbClr val="580000">
                        <a:alpha val="0"/>
                      </a:srgbClr>
                    </a:gs>
                    <a:gs pos="0">
                      <a:srgbClr val="580000"/>
                    </a:gs>
                    <a:gs pos="50000">
                      <a:srgbClr val="580000">
                        <a:alpha val="0"/>
                      </a:srgbClr>
                    </a:gs>
                    <a:gs pos="100000">
                      <a:srgbClr val="580000"/>
                    </a:gs>
                  </a:gsLst>
                  <a:lin ang="189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0" name="直角三角形 9"/>
              <p:cNvSpPr/>
              <p:nvPr/>
            </p:nvSpPr>
            <p:spPr>
              <a:xfrm rot="10800000">
                <a:off x="3302047" y="2447954"/>
                <a:ext cx="456694" cy="285461"/>
              </a:xfrm>
              <a:prstGeom prst="rtTriangle">
                <a:avLst/>
              </a:prstGeom>
              <a:solidFill>
                <a:srgbClr val="580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6" name="直角三角形 15"/>
              <p:cNvSpPr/>
              <p:nvPr/>
            </p:nvSpPr>
            <p:spPr>
              <a:xfrm rot="10800000" flipH="1" flipV="1">
                <a:off x="3003645" y="4789463"/>
                <a:ext cx="456694" cy="285461"/>
              </a:xfrm>
              <a:prstGeom prst="rtTriangle">
                <a:avLst/>
              </a:prstGeom>
              <a:solidFill>
                <a:srgbClr val="580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sp>
          <p:nvSpPr>
            <p:cNvPr id="15" name="文本框 14"/>
            <p:cNvSpPr txBox="1"/>
            <p:nvPr/>
          </p:nvSpPr>
          <p:spPr>
            <a:xfrm>
              <a:off x="3073416" y="2884826"/>
              <a:ext cx="615553" cy="175322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28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争吵交锋</a:t>
              </a:r>
              <a:endPara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750564" y="2810152"/>
            <a:ext cx="1933775" cy="3049146"/>
            <a:chOff x="1750564" y="2810152"/>
            <a:chExt cx="1933775" cy="3049146"/>
          </a:xfrm>
        </p:grpSpPr>
        <p:sp>
          <p:nvSpPr>
            <p:cNvPr id="21" name="左大括号 20"/>
            <p:cNvSpPr/>
            <p:nvPr/>
          </p:nvSpPr>
          <p:spPr>
            <a:xfrm>
              <a:off x="1750564" y="3306702"/>
              <a:ext cx="304800" cy="2056046"/>
            </a:xfrm>
            <a:prstGeom prst="leftBrace">
              <a:avLst>
                <a:gd name="adj1" fmla="val 73958"/>
                <a:gd name="adj2" fmla="val 50000"/>
              </a:avLst>
            </a:prstGeom>
            <a:ln w="28575">
              <a:solidFill>
                <a:srgbClr val="58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2252663" y="2810152"/>
              <a:ext cx="1431676" cy="3049146"/>
              <a:chOff x="2349644" y="3091727"/>
              <a:chExt cx="1431676" cy="3049146"/>
            </a:xfrm>
          </p:grpSpPr>
          <p:grpSp>
            <p:nvGrpSpPr>
              <p:cNvPr id="44" name="组合 43"/>
              <p:cNvGrpSpPr/>
              <p:nvPr/>
            </p:nvGrpSpPr>
            <p:grpSpPr>
              <a:xfrm>
                <a:off x="2349644" y="3091727"/>
                <a:ext cx="1431676" cy="696628"/>
                <a:chOff x="2976070" y="2959231"/>
                <a:chExt cx="1431676" cy="696628"/>
              </a:xfrm>
            </p:grpSpPr>
            <p:pic>
              <p:nvPicPr>
                <p:cNvPr id="28" name="图片 27" descr="屏幕上有字&#10;&#10;中度可信度描述已自动生成"/>
                <p:cNvPicPr>
                  <a:picLocks noChangeAspect="1"/>
                </p:cNvPicPr>
                <p:nvPr/>
              </p:nvPicPr>
              <p:blipFill>
                <a:blip r:embed="rId2" cstate="print">
                  <a:alphaModFix amt="70000"/>
                  <a:grayscl/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rightnessContrast bright="-20000" contrast="-40000"/>
                          </a14:imgEffect>
                          <a14:imgEffect>
                            <a14:saturation sat="6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976070" y="2959231"/>
                  <a:ext cx="1431676" cy="696628"/>
                </a:xfrm>
                <a:prstGeom prst="rect">
                  <a:avLst/>
                </a:prstGeom>
              </p:spPr>
            </p:pic>
            <p:sp>
              <p:nvSpPr>
                <p:cNvPr id="29" name="文本框 28"/>
                <p:cNvSpPr txBox="1"/>
                <p:nvPr/>
              </p:nvSpPr>
              <p:spPr>
                <a:xfrm>
                  <a:off x="2976071" y="3030468"/>
                  <a:ext cx="1431675" cy="52322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28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神态</a:t>
                  </a:r>
                  <a:endParaRPr kumimoji="0" lang="zh-CN" altLang="en-US" sz="280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43" name="组合 42"/>
              <p:cNvGrpSpPr/>
              <p:nvPr/>
            </p:nvGrpSpPr>
            <p:grpSpPr>
              <a:xfrm>
                <a:off x="2349644" y="4177082"/>
                <a:ext cx="1431676" cy="696628"/>
                <a:chOff x="2976070" y="3878696"/>
                <a:chExt cx="1431676" cy="696628"/>
              </a:xfrm>
            </p:grpSpPr>
            <p:pic>
              <p:nvPicPr>
                <p:cNvPr id="33" name="图片 32" descr="屏幕上有字&#10;&#10;中度可信度描述已自动生成"/>
                <p:cNvPicPr>
                  <a:picLocks noChangeAspect="1"/>
                </p:cNvPicPr>
                <p:nvPr/>
              </p:nvPicPr>
              <p:blipFill>
                <a:blip r:embed="rId2" cstate="print">
                  <a:alphaModFix amt="70000"/>
                  <a:grayscl/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rightnessContrast bright="-20000" contrast="-40000"/>
                          </a14:imgEffect>
                          <a14:imgEffect>
                            <a14:saturation sat="6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976070" y="3878696"/>
                  <a:ext cx="1431676" cy="696628"/>
                </a:xfrm>
                <a:prstGeom prst="rect">
                  <a:avLst/>
                </a:prstGeom>
              </p:spPr>
            </p:pic>
            <p:sp>
              <p:nvSpPr>
                <p:cNvPr id="34" name="文本框 33"/>
                <p:cNvSpPr txBox="1"/>
                <p:nvPr/>
              </p:nvSpPr>
              <p:spPr>
                <a:xfrm>
                  <a:off x="2976071" y="3946927"/>
                  <a:ext cx="1431675" cy="52322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28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语言</a:t>
                  </a:r>
                  <a:endParaRPr kumimoji="0" lang="zh-CN" altLang="en-US" sz="280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42" name="组合 41"/>
              <p:cNvGrpSpPr/>
              <p:nvPr/>
            </p:nvGrpSpPr>
            <p:grpSpPr>
              <a:xfrm>
                <a:off x="2349644" y="5444245"/>
                <a:ext cx="1431676" cy="696628"/>
                <a:chOff x="2976070" y="4973767"/>
                <a:chExt cx="1431676" cy="696628"/>
              </a:xfrm>
            </p:grpSpPr>
            <p:pic>
              <p:nvPicPr>
                <p:cNvPr id="35" name="图片 34" descr="屏幕上有字&#10;&#10;中度可信度描述已自动生成"/>
                <p:cNvPicPr>
                  <a:picLocks noChangeAspect="1"/>
                </p:cNvPicPr>
                <p:nvPr/>
              </p:nvPicPr>
              <p:blipFill>
                <a:blip r:embed="rId2" cstate="print">
                  <a:alphaModFix amt="70000"/>
                  <a:grayscl/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rightnessContrast bright="-20000" contrast="-40000"/>
                          </a14:imgEffect>
                          <a14:imgEffect>
                            <a14:saturation sat="6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976070" y="4973767"/>
                  <a:ext cx="1431676" cy="696628"/>
                </a:xfrm>
                <a:prstGeom prst="rect">
                  <a:avLst/>
                </a:prstGeom>
              </p:spPr>
            </p:pic>
            <p:sp>
              <p:nvSpPr>
                <p:cNvPr id="36" name="文本框 35"/>
                <p:cNvSpPr txBox="1"/>
                <p:nvPr/>
              </p:nvSpPr>
              <p:spPr>
                <a:xfrm>
                  <a:off x="2976071" y="5027221"/>
                  <a:ext cx="1431675" cy="52322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28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心理</a:t>
                  </a:r>
                  <a:endParaRPr kumimoji="0" lang="zh-CN" altLang="en-US" sz="280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grpSp>
        <p:nvGrpSpPr>
          <p:cNvPr id="4" name="组合 3"/>
          <p:cNvGrpSpPr/>
          <p:nvPr/>
        </p:nvGrpSpPr>
        <p:grpSpPr>
          <a:xfrm>
            <a:off x="9261385" y="3306702"/>
            <a:ext cx="2084093" cy="2056046"/>
            <a:chOff x="9261385" y="3306702"/>
            <a:chExt cx="2084093" cy="2056046"/>
          </a:xfrm>
        </p:grpSpPr>
        <p:sp>
          <p:nvSpPr>
            <p:cNvPr id="22" name="左大括号 21"/>
            <p:cNvSpPr/>
            <p:nvPr/>
          </p:nvSpPr>
          <p:spPr>
            <a:xfrm flipH="1">
              <a:off x="9261385" y="3306702"/>
              <a:ext cx="304800" cy="2056046"/>
            </a:xfrm>
            <a:prstGeom prst="leftBrace">
              <a:avLst>
                <a:gd name="adj1" fmla="val 73958"/>
                <a:gd name="adj2" fmla="val 50000"/>
              </a:avLst>
            </a:prstGeom>
            <a:ln w="28575">
              <a:solidFill>
                <a:srgbClr val="58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9760170" y="3405404"/>
              <a:ext cx="1585308" cy="696628"/>
              <a:chOff x="8747665" y="3152143"/>
              <a:chExt cx="1585308" cy="696628"/>
            </a:xfrm>
          </p:grpSpPr>
          <p:pic>
            <p:nvPicPr>
              <p:cNvPr id="25" name="图片 24" descr="屏幕上有字&#10;&#10;中度可信度描述已自动生成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-20000" contrast="-40000"/>
                        </a14:imgEffect>
                        <a14:imgEffect>
                          <a14:saturation sat="66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747665" y="3152143"/>
                <a:ext cx="1585308" cy="696628"/>
              </a:xfrm>
              <a:prstGeom prst="rect">
                <a:avLst/>
              </a:prstGeom>
            </p:spPr>
          </p:pic>
          <p:sp>
            <p:nvSpPr>
              <p:cNvPr id="24" name="文本框 23"/>
              <p:cNvSpPr txBox="1"/>
              <p:nvPr/>
            </p:nvSpPr>
            <p:spPr>
              <a:xfrm>
                <a:off x="8820930" y="3238847"/>
                <a:ext cx="143167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280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性格</a:t>
                </a:r>
                <a:endParaRPr lang="zh-CN" altLang="en-US" sz="28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40" name="矩形 39"/>
          <p:cNvSpPr/>
          <p:nvPr>
            <p:custDataLst>
              <p:tags r:id="rId6"/>
            </p:custDataLst>
          </p:nvPr>
        </p:nvSpPr>
        <p:spPr>
          <a:xfrm>
            <a:off x="9704714" y="4309940"/>
            <a:ext cx="16891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ctr"/>
            <a:r>
              <a:rPr lang="zh-CN" altLang="en-US" sz="28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虚伪保守</a:t>
            </a:r>
            <a:endParaRPr lang="en-US" altLang="zh-CN" sz="28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0" algn="ctr" fontAlgn="ctr"/>
            <a:r>
              <a:rPr lang="zh-CN" altLang="en-US" sz="28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因循守旧</a:t>
            </a:r>
            <a:endParaRPr lang="zh-CN" altLang="en-US" sz="28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>
            <p:custDataLst>
              <p:tags r:id="rId7"/>
            </p:custDataLst>
          </p:nvPr>
        </p:nvSpPr>
        <p:spPr>
          <a:xfrm>
            <a:off x="3881638" y="2881389"/>
            <a:ext cx="52101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ctr"/>
            <a:r>
              <a: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脸上带着恐怖的神情，脸色苍白</a:t>
            </a:r>
            <a:endParaRPr lang="zh-CN" altLang="en-US" sz="2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>
            <p:custDataLst>
              <p:tags r:id="rId8"/>
            </p:custDataLst>
          </p:nvPr>
        </p:nvSpPr>
        <p:spPr>
          <a:xfrm>
            <a:off x="3881638" y="3772909"/>
            <a:ext cx="521017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ctr"/>
            <a:r>
              <a: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倒过来用脑袋走路；把谈话内容报告校长</a:t>
            </a:r>
            <a:endParaRPr lang="zh-CN" altLang="en-US" sz="2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>
            <p:custDataLst>
              <p:tags r:id="rId9"/>
            </p:custDataLst>
          </p:nvPr>
        </p:nvSpPr>
        <p:spPr>
          <a:xfrm>
            <a:off x="3881638" y="5011050"/>
            <a:ext cx="521017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ctr"/>
            <a:r>
              <a: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情愿摔断脖子和两条腿，也不愿意成为别人取笑的对象</a:t>
            </a:r>
            <a:r>
              <a:rPr lang="en-US" altLang="zh-CN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……</a:t>
            </a:r>
            <a:endParaRPr lang="en-US" altLang="zh-CN" sz="2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10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12" grpId="0"/>
      <p:bldP spid="13" grpId="0"/>
      <p:bldP spid="2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983" y="80984"/>
            <a:ext cx="1843745" cy="1907177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144631" y="146764"/>
            <a:ext cx="6835543" cy="783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580000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采访对象一：华连卡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580000"/>
              </a:soli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 flipH="1">
            <a:off x="2144631" y="1017349"/>
            <a:ext cx="9471720" cy="721360"/>
            <a:chOff x="2002971" y="1577476"/>
            <a:chExt cx="9854066" cy="721929"/>
          </a:xfrm>
        </p:grpSpPr>
        <p:sp>
          <p:nvSpPr>
            <p:cNvPr id="3" name="对话气泡: 圆角矩形 2"/>
            <p:cNvSpPr/>
            <p:nvPr/>
          </p:nvSpPr>
          <p:spPr>
            <a:xfrm>
              <a:off x="2002971" y="1577476"/>
              <a:ext cx="9854066" cy="721929"/>
            </a:xfrm>
            <a:prstGeom prst="wedgeRoundRectCallout">
              <a:avLst>
                <a:gd name="adj1" fmla="val -52383"/>
                <a:gd name="adj2" fmla="val 20015"/>
                <a:gd name="adj3" fmla="val 16667"/>
              </a:avLst>
            </a:prstGeom>
            <a:solidFill>
              <a:srgbClr val="D6C8B4"/>
            </a:solidFill>
            <a:ln>
              <a:gradFill flip="none" rotWithShape="1">
                <a:gsLst>
                  <a:gs pos="70000">
                    <a:srgbClr val="580000">
                      <a:alpha val="0"/>
                    </a:srgbClr>
                  </a:gs>
                  <a:gs pos="30000">
                    <a:srgbClr val="580000">
                      <a:alpha val="0"/>
                    </a:srgbClr>
                  </a:gs>
                  <a:gs pos="0">
                    <a:srgbClr val="580000"/>
                  </a:gs>
                  <a:gs pos="50000">
                    <a:srgbClr val="580000">
                      <a:alpha val="0"/>
                    </a:srgbClr>
                  </a:gs>
                  <a:gs pos="100000">
                    <a:srgbClr val="580000"/>
                  </a:gs>
                </a:gsLst>
                <a:lin ang="189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>
              <p:custDataLst>
                <p:tags r:id="rId2"/>
              </p:custDataLst>
            </p:nvPr>
          </p:nvSpPr>
          <p:spPr>
            <a:xfrm>
              <a:off x="2144631" y="1670994"/>
              <a:ext cx="9266815" cy="5118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25000"/>
                </a:lnSpc>
              </a:pPr>
              <a:r>
                <a:rPr lang="zh-CN" altLang="en-US" sz="2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问：请问您与别里科夫真心相爱吗？</a:t>
              </a:r>
              <a:endPara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 flipH="1">
            <a:off x="638894" y="1899364"/>
            <a:ext cx="10425981" cy="1270000"/>
            <a:chOff x="334960" y="2700882"/>
            <a:chExt cx="11076483" cy="1270227"/>
          </a:xfrm>
        </p:grpSpPr>
        <p:sp>
          <p:nvSpPr>
            <p:cNvPr id="5" name="对话气泡: 圆角矩形 4"/>
            <p:cNvSpPr/>
            <p:nvPr/>
          </p:nvSpPr>
          <p:spPr>
            <a:xfrm flipH="1">
              <a:off x="334960" y="2700882"/>
              <a:ext cx="11076483" cy="1270227"/>
            </a:xfrm>
            <a:prstGeom prst="wedgeRoundRectCallout">
              <a:avLst>
                <a:gd name="adj1" fmla="val -52383"/>
                <a:gd name="adj2" fmla="val 20015"/>
                <a:gd name="adj3" fmla="val 16667"/>
              </a:avLst>
            </a:prstGeom>
            <a:solidFill>
              <a:srgbClr val="F5EEDF"/>
            </a:solidFill>
            <a:ln>
              <a:gradFill flip="none" rotWithShape="1">
                <a:gsLst>
                  <a:gs pos="70000">
                    <a:srgbClr val="580000">
                      <a:alpha val="0"/>
                    </a:srgbClr>
                  </a:gs>
                  <a:gs pos="30000">
                    <a:srgbClr val="580000">
                      <a:alpha val="0"/>
                    </a:srgbClr>
                  </a:gs>
                  <a:gs pos="0">
                    <a:srgbClr val="580000"/>
                  </a:gs>
                  <a:gs pos="50000">
                    <a:srgbClr val="580000">
                      <a:alpha val="0"/>
                    </a:srgbClr>
                  </a:gs>
                  <a:gs pos="100000">
                    <a:srgbClr val="580000"/>
                  </a:gs>
                </a:gsLst>
                <a:lin ang="189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>
              <p:custDataLst>
                <p:tags r:id="rId3"/>
              </p:custDataLst>
            </p:nvPr>
          </p:nvSpPr>
          <p:spPr>
            <a:xfrm flipH="1">
              <a:off x="780553" y="2794400"/>
              <a:ext cx="10284321" cy="9734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25000"/>
                </a:lnSpc>
              </a:pPr>
              <a:r>
                <a:rPr lang="zh-CN" altLang="en-US" sz="2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答：我们之间没有爱情，因为他思想守旧、心理古怪、言行怪异，我们缺乏相爱的基础，但由于校长太太的竭力撮合，我们差点结了婚。</a:t>
              </a:r>
              <a:endPara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 flipH="1">
            <a:off x="2144631" y="3330019"/>
            <a:ext cx="9471720" cy="721360"/>
            <a:chOff x="2002971" y="4233591"/>
            <a:chExt cx="9854066" cy="721929"/>
          </a:xfrm>
        </p:grpSpPr>
        <p:sp>
          <p:nvSpPr>
            <p:cNvPr id="8" name="对话气泡: 圆角矩形 7"/>
            <p:cNvSpPr/>
            <p:nvPr/>
          </p:nvSpPr>
          <p:spPr>
            <a:xfrm>
              <a:off x="2002971" y="4233591"/>
              <a:ext cx="9854066" cy="721929"/>
            </a:xfrm>
            <a:prstGeom prst="wedgeRoundRectCallout">
              <a:avLst>
                <a:gd name="adj1" fmla="val -52383"/>
                <a:gd name="adj2" fmla="val 20015"/>
                <a:gd name="adj3" fmla="val 16667"/>
              </a:avLst>
            </a:prstGeom>
            <a:solidFill>
              <a:srgbClr val="D6C8B4"/>
            </a:solidFill>
            <a:ln>
              <a:gradFill flip="none" rotWithShape="1">
                <a:gsLst>
                  <a:gs pos="70000">
                    <a:srgbClr val="580000">
                      <a:alpha val="0"/>
                    </a:srgbClr>
                  </a:gs>
                  <a:gs pos="30000">
                    <a:srgbClr val="580000">
                      <a:alpha val="0"/>
                    </a:srgbClr>
                  </a:gs>
                  <a:gs pos="0">
                    <a:srgbClr val="580000"/>
                  </a:gs>
                  <a:gs pos="50000">
                    <a:srgbClr val="580000">
                      <a:alpha val="0"/>
                    </a:srgbClr>
                  </a:gs>
                  <a:gs pos="100000">
                    <a:srgbClr val="580000"/>
                  </a:gs>
                </a:gsLst>
                <a:lin ang="189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>
              <p:custDataLst>
                <p:tags r:id="rId4"/>
              </p:custDataLst>
            </p:nvPr>
          </p:nvSpPr>
          <p:spPr>
            <a:xfrm>
              <a:off x="2144631" y="4327109"/>
              <a:ext cx="9266815" cy="5118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25000"/>
                </a:lnSpc>
              </a:pPr>
              <a:r>
                <a:rPr lang="zh-CN" altLang="en-US" sz="2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问：差点？为什么最终没结成呢？</a:t>
              </a:r>
              <a:endPara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 flipH="1">
            <a:off x="638893" y="4212034"/>
            <a:ext cx="10425981" cy="718185"/>
            <a:chOff x="334959" y="5187006"/>
            <a:chExt cx="11076483" cy="718289"/>
          </a:xfrm>
        </p:grpSpPr>
        <p:sp>
          <p:nvSpPr>
            <p:cNvPr id="10" name="对话气泡: 圆角矩形 9"/>
            <p:cNvSpPr/>
            <p:nvPr/>
          </p:nvSpPr>
          <p:spPr>
            <a:xfrm flipH="1">
              <a:off x="334959" y="5187006"/>
              <a:ext cx="11076483" cy="718289"/>
            </a:xfrm>
            <a:prstGeom prst="wedgeRoundRectCallout">
              <a:avLst>
                <a:gd name="adj1" fmla="val -52383"/>
                <a:gd name="adj2" fmla="val 20015"/>
                <a:gd name="adj3" fmla="val 16667"/>
              </a:avLst>
            </a:prstGeom>
            <a:solidFill>
              <a:srgbClr val="F5EEDF"/>
            </a:solidFill>
            <a:ln>
              <a:gradFill flip="none" rotWithShape="1">
                <a:gsLst>
                  <a:gs pos="70000">
                    <a:srgbClr val="580000">
                      <a:alpha val="0"/>
                    </a:srgbClr>
                  </a:gs>
                  <a:gs pos="30000">
                    <a:srgbClr val="580000">
                      <a:alpha val="0"/>
                    </a:srgbClr>
                  </a:gs>
                  <a:gs pos="0">
                    <a:srgbClr val="580000"/>
                  </a:gs>
                  <a:gs pos="50000">
                    <a:srgbClr val="580000">
                      <a:alpha val="0"/>
                    </a:srgbClr>
                  </a:gs>
                  <a:gs pos="100000">
                    <a:srgbClr val="580000"/>
                  </a:gs>
                </a:gsLst>
                <a:lin ang="189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>
              <p:custDataLst>
                <p:tags r:id="rId5"/>
              </p:custDataLst>
            </p:nvPr>
          </p:nvSpPr>
          <p:spPr>
            <a:xfrm flipH="1">
              <a:off x="780553" y="5280524"/>
              <a:ext cx="10284321" cy="5118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25000"/>
                </a:lnSpc>
              </a:pPr>
              <a:r>
                <a:rPr lang="zh-CN" altLang="en-US" sz="2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答：他生病前的一天到我家，从楼梯上滚了下来，那实在是太可笑了。</a:t>
              </a:r>
              <a:endPara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 flipH="1">
            <a:off x="2144631" y="5090874"/>
            <a:ext cx="9471720" cy="721360"/>
            <a:chOff x="2002971" y="6167777"/>
            <a:chExt cx="9854066" cy="721929"/>
          </a:xfrm>
        </p:grpSpPr>
        <p:sp>
          <p:nvSpPr>
            <p:cNvPr id="12" name="对话气泡: 圆角矩形 11"/>
            <p:cNvSpPr/>
            <p:nvPr/>
          </p:nvSpPr>
          <p:spPr>
            <a:xfrm>
              <a:off x="2002971" y="6167777"/>
              <a:ext cx="9854066" cy="721929"/>
            </a:xfrm>
            <a:prstGeom prst="wedgeRoundRectCallout">
              <a:avLst>
                <a:gd name="adj1" fmla="val -52383"/>
                <a:gd name="adj2" fmla="val 20015"/>
                <a:gd name="adj3" fmla="val 16667"/>
              </a:avLst>
            </a:prstGeom>
            <a:solidFill>
              <a:srgbClr val="D6C8B4"/>
            </a:solidFill>
            <a:ln>
              <a:gradFill flip="none" rotWithShape="1">
                <a:gsLst>
                  <a:gs pos="70000">
                    <a:srgbClr val="580000">
                      <a:alpha val="0"/>
                    </a:srgbClr>
                  </a:gs>
                  <a:gs pos="30000">
                    <a:srgbClr val="580000">
                      <a:alpha val="0"/>
                    </a:srgbClr>
                  </a:gs>
                  <a:gs pos="0">
                    <a:srgbClr val="580000"/>
                  </a:gs>
                  <a:gs pos="50000">
                    <a:srgbClr val="580000">
                      <a:alpha val="0"/>
                    </a:srgbClr>
                  </a:gs>
                  <a:gs pos="100000">
                    <a:srgbClr val="580000"/>
                  </a:gs>
                </a:gsLst>
                <a:lin ang="189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>
              <p:custDataLst>
                <p:tags r:id="rId6"/>
              </p:custDataLst>
            </p:nvPr>
          </p:nvSpPr>
          <p:spPr>
            <a:xfrm>
              <a:off x="2144631" y="6261295"/>
              <a:ext cx="9266815" cy="5530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25000"/>
                </a:lnSpc>
              </a:pPr>
              <a:r>
                <a:rPr lang="zh-CN" altLang="en-US" sz="2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问：那他怎么会从楼梯上滚下来呢？</a:t>
              </a:r>
              <a:endPara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 flipH="1">
            <a:off x="765893" y="5972889"/>
            <a:ext cx="10425981" cy="718185"/>
            <a:chOff x="334959" y="5187006"/>
            <a:chExt cx="11076483" cy="718289"/>
          </a:xfrm>
        </p:grpSpPr>
        <p:sp>
          <p:nvSpPr>
            <p:cNvPr id="22" name="对话气泡: 圆角矩形 9"/>
            <p:cNvSpPr/>
            <p:nvPr>
              <p:custDataLst>
                <p:tags r:id="rId7"/>
              </p:custDataLst>
            </p:nvPr>
          </p:nvSpPr>
          <p:spPr>
            <a:xfrm flipH="1">
              <a:off x="334959" y="5187006"/>
              <a:ext cx="11076483" cy="718289"/>
            </a:xfrm>
            <a:prstGeom prst="wedgeRoundRectCallout">
              <a:avLst>
                <a:gd name="adj1" fmla="val -52383"/>
                <a:gd name="adj2" fmla="val 20015"/>
                <a:gd name="adj3" fmla="val 16667"/>
              </a:avLst>
            </a:prstGeom>
            <a:solidFill>
              <a:srgbClr val="F5EEDF"/>
            </a:solidFill>
            <a:ln>
              <a:gradFill flip="none" rotWithShape="1">
                <a:gsLst>
                  <a:gs pos="70000">
                    <a:srgbClr val="580000">
                      <a:alpha val="0"/>
                    </a:srgbClr>
                  </a:gs>
                  <a:gs pos="30000">
                    <a:srgbClr val="580000">
                      <a:alpha val="0"/>
                    </a:srgbClr>
                  </a:gs>
                  <a:gs pos="0">
                    <a:srgbClr val="580000"/>
                  </a:gs>
                  <a:gs pos="50000">
                    <a:srgbClr val="580000">
                      <a:alpha val="0"/>
                    </a:srgbClr>
                  </a:gs>
                  <a:gs pos="100000">
                    <a:srgbClr val="580000"/>
                  </a:gs>
                </a:gsLst>
                <a:lin ang="189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>
              <p:custDataLst>
                <p:tags r:id="rId8"/>
              </p:custDataLst>
            </p:nvPr>
          </p:nvSpPr>
          <p:spPr>
            <a:xfrm flipH="1">
              <a:off x="780553" y="5280524"/>
              <a:ext cx="10284321" cy="5530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25000"/>
                </a:lnSpc>
              </a:pPr>
              <a:r>
                <a:rPr lang="zh-CN" altLang="en-US" sz="2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答：这个我不清楚，您还是去问我弟弟吧。</a:t>
              </a:r>
              <a:endPara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</p:spTree>
    <p:custDataLst>
      <p:tags r:id="rId9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34962" y="333376"/>
            <a:ext cx="11522075" cy="1714500"/>
            <a:chOff x="334962" y="333376"/>
            <a:chExt cx="11522075" cy="1714500"/>
          </a:xfrm>
        </p:grpSpPr>
        <p:sp>
          <p:nvSpPr>
            <p:cNvPr id="5" name="缺角矩形 4"/>
            <p:cNvSpPr/>
            <p:nvPr/>
          </p:nvSpPr>
          <p:spPr>
            <a:xfrm flipH="1">
              <a:off x="334962" y="333376"/>
              <a:ext cx="11522075" cy="1714500"/>
            </a:xfrm>
            <a:prstGeom prst="plaque">
              <a:avLst>
                <a:gd name="adj" fmla="val 5436"/>
              </a:avLst>
            </a:prstGeom>
            <a:solidFill>
              <a:srgbClr val="D6C8B4"/>
            </a:solidFill>
            <a:ln>
              <a:gradFill flip="none" rotWithShape="1">
                <a:gsLst>
                  <a:gs pos="70000">
                    <a:srgbClr val="580000">
                      <a:alpha val="0"/>
                    </a:srgbClr>
                  </a:gs>
                  <a:gs pos="30000">
                    <a:srgbClr val="580000">
                      <a:alpha val="0"/>
                    </a:srgbClr>
                  </a:gs>
                  <a:gs pos="0">
                    <a:srgbClr val="580000"/>
                  </a:gs>
                  <a:gs pos="50000">
                    <a:srgbClr val="580000">
                      <a:alpha val="0"/>
                    </a:srgbClr>
                  </a:gs>
                  <a:gs pos="100000">
                    <a:srgbClr val="580000"/>
                  </a:gs>
                </a:gsLst>
                <a:lin ang="189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>
              <p:custDataLst>
                <p:tags r:id="rId1"/>
              </p:custDataLst>
            </p:nvPr>
          </p:nvSpPr>
          <p:spPr>
            <a:xfrm>
              <a:off x="686655" y="517134"/>
              <a:ext cx="10835419" cy="13088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indent="720090" algn="just">
                <a:lnSpc>
                  <a:spcPct val="150000"/>
                </a:lnSpc>
              </a:pPr>
              <a:r>
                <a:rPr lang="zh-CN" altLang="en-US" sz="28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“可是，这个装在套子里的人，</a:t>
              </a:r>
              <a:r>
                <a:rPr lang="zh-CN" altLang="en-US" sz="28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差点</a:t>
              </a:r>
              <a:r>
                <a:rPr lang="zh-CN" altLang="en-US" sz="28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结了婚。”此句在情节安排上有何作用？</a:t>
              </a:r>
              <a:r>
                <a:rPr lang="zh-CN" altLang="en-US" sz="28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“差点”</a:t>
              </a:r>
              <a:r>
                <a:rPr lang="zh-CN" altLang="en-US" sz="28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一词有何表达效果？</a:t>
              </a:r>
              <a:endPara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34962" y="2250684"/>
            <a:ext cx="11522075" cy="4273941"/>
            <a:chOff x="334962" y="2250684"/>
            <a:chExt cx="11522075" cy="4273941"/>
          </a:xfrm>
        </p:grpSpPr>
        <p:sp>
          <p:nvSpPr>
            <p:cNvPr id="2" name="缺角矩形 1"/>
            <p:cNvSpPr/>
            <p:nvPr/>
          </p:nvSpPr>
          <p:spPr>
            <a:xfrm>
              <a:off x="334962" y="2250684"/>
              <a:ext cx="11522075" cy="4273941"/>
            </a:xfrm>
            <a:prstGeom prst="plaque">
              <a:avLst>
                <a:gd name="adj" fmla="val 2103"/>
              </a:avLst>
            </a:prstGeom>
            <a:gradFill>
              <a:gsLst>
                <a:gs pos="70000">
                  <a:srgbClr val="F5EEDF">
                    <a:alpha val="50000"/>
                  </a:srgbClr>
                </a:gs>
                <a:gs pos="30000">
                  <a:srgbClr val="F5EEDF">
                    <a:alpha val="50000"/>
                  </a:srgbClr>
                </a:gs>
                <a:gs pos="0">
                  <a:srgbClr val="F5EEDF"/>
                </a:gs>
                <a:gs pos="50000">
                  <a:srgbClr val="F5EEDF">
                    <a:alpha val="30000"/>
                  </a:srgbClr>
                </a:gs>
                <a:gs pos="100000">
                  <a:srgbClr val="F5EEDF"/>
                </a:gs>
              </a:gsLst>
              <a:lin ang="18900000" scaled="1"/>
            </a:gradFill>
            <a:ln>
              <a:gradFill flip="none" rotWithShape="1">
                <a:gsLst>
                  <a:gs pos="70000">
                    <a:srgbClr val="580000">
                      <a:alpha val="0"/>
                    </a:srgbClr>
                  </a:gs>
                  <a:gs pos="30000">
                    <a:srgbClr val="580000">
                      <a:alpha val="0"/>
                    </a:srgbClr>
                  </a:gs>
                  <a:gs pos="0">
                    <a:srgbClr val="580000"/>
                  </a:gs>
                  <a:gs pos="50000">
                    <a:srgbClr val="580000">
                      <a:alpha val="0"/>
                    </a:srgbClr>
                  </a:gs>
                  <a:gs pos="100000">
                    <a:srgbClr val="580000"/>
                  </a:gs>
                </a:gsLst>
                <a:lin ang="189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>
              <p:custDataLst>
                <p:tags r:id="rId2"/>
              </p:custDataLst>
            </p:nvPr>
          </p:nvSpPr>
          <p:spPr>
            <a:xfrm>
              <a:off x="686654" y="2421500"/>
              <a:ext cx="10835419" cy="39693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indent="720090" algn="just">
                <a:lnSpc>
                  <a:spcPct val="150000"/>
                </a:lnSpc>
              </a:pPr>
              <a:r>
                <a:rPr lang="zh-CN" altLang="en-US" sz="28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此句</a:t>
              </a:r>
              <a:r>
                <a:rPr lang="zh-CN" altLang="en-US" sz="28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承上启下</a:t>
              </a:r>
              <a:r>
                <a:rPr lang="zh-CN" altLang="en-US" sz="28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，巧妙地由上文一般性的叙写转入对别里科夫婚事的讲述。别里科夫是一个被套子严严实实地包裹起来的自我封闭的人，这样的人竟然“差点”结了婚。</a:t>
              </a:r>
              <a:endPara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lvl="0" indent="720090" algn="just">
                <a:lnSpc>
                  <a:spcPct val="150000"/>
                </a:lnSpc>
              </a:pPr>
              <a:r>
                <a:rPr lang="zh-CN" altLang="en-US" sz="28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“差点”一词在这里已经点明了别里科夫的婚事是以失败结束的。但读者急于要了解的是，别里科夫在这场恋爱中到底经历了什么。小说这样写，能够激发读者强烈的阅读欲望。</a:t>
              </a:r>
              <a:endPara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</p:spTree>
    <p:custDataLst>
      <p:tags r:id="rId3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514" y="253070"/>
            <a:ext cx="1548869" cy="2010591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144631" y="426799"/>
            <a:ext cx="6835543" cy="7219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srgbClr val="580000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采访对象二：柯瓦连科</a:t>
            </a:r>
            <a:endParaRPr kumimoji="0" lang="zh-CN" altLang="en-US" sz="3600" i="0" u="none" strike="noStrike" kern="1200" cap="none" spc="0" normalizeH="0" baseline="0" noProof="0" dirty="0">
              <a:ln>
                <a:noFill/>
              </a:ln>
              <a:solidFill>
                <a:srgbClr val="580000"/>
              </a:soli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935187" y="2161160"/>
            <a:ext cx="9471720" cy="1740661"/>
            <a:chOff x="2144631" y="1426113"/>
            <a:chExt cx="9471720" cy="1740661"/>
          </a:xfrm>
        </p:grpSpPr>
        <p:sp>
          <p:nvSpPr>
            <p:cNvPr id="3" name="对话气泡: 圆角矩形 2"/>
            <p:cNvSpPr/>
            <p:nvPr/>
          </p:nvSpPr>
          <p:spPr>
            <a:xfrm>
              <a:off x="2144631" y="1426113"/>
              <a:ext cx="9471720" cy="1740661"/>
            </a:xfrm>
            <a:prstGeom prst="wedgeRoundRectCallout">
              <a:avLst>
                <a:gd name="adj1" fmla="val -52383"/>
                <a:gd name="adj2" fmla="val 20015"/>
                <a:gd name="adj3" fmla="val 16667"/>
              </a:avLst>
            </a:prstGeom>
            <a:solidFill>
              <a:srgbClr val="F5EEDF"/>
            </a:solidFill>
            <a:ln>
              <a:gradFill flip="none" rotWithShape="1">
                <a:gsLst>
                  <a:gs pos="70000">
                    <a:srgbClr val="580000">
                      <a:alpha val="0"/>
                    </a:srgbClr>
                  </a:gs>
                  <a:gs pos="30000">
                    <a:srgbClr val="580000">
                      <a:alpha val="0"/>
                    </a:srgbClr>
                  </a:gs>
                  <a:gs pos="0">
                    <a:srgbClr val="580000"/>
                  </a:gs>
                  <a:gs pos="50000">
                    <a:srgbClr val="580000">
                      <a:alpha val="0"/>
                    </a:srgbClr>
                  </a:gs>
                  <a:gs pos="100000">
                    <a:srgbClr val="580000"/>
                  </a:gs>
                </a:gsLst>
                <a:lin ang="189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>
              <p:custDataLst>
                <p:tags r:id="rId2"/>
              </p:custDataLst>
            </p:nvPr>
          </p:nvSpPr>
          <p:spPr>
            <a:xfrm>
              <a:off x="2280794" y="1552748"/>
              <a:ext cx="8907255" cy="14351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25000"/>
                </a:lnSpc>
              </a:pPr>
              <a:r>
                <a:rPr lang="zh-CN" altLang="en-US" sz="2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答：那天晚上他来我家，乱七八糟地说了一些奇怪的话，令我非常气愤，于是就让他走。他却威胁我，说要把我们的谈话内容报告校长。我一气之下，就推了他一把，没想到他居然滚下去了。</a:t>
              </a:r>
              <a:endPara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38894" y="4108524"/>
            <a:ext cx="10425981" cy="721930"/>
            <a:chOff x="638894" y="3503200"/>
            <a:chExt cx="10425981" cy="721930"/>
          </a:xfrm>
        </p:grpSpPr>
        <p:sp>
          <p:nvSpPr>
            <p:cNvPr id="5" name="对话气泡: 圆角矩形 4"/>
            <p:cNvSpPr/>
            <p:nvPr/>
          </p:nvSpPr>
          <p:spPr>
            <a:xfrm flipH="1">
              <a:off x="638894" y="3503200"/>
              <a:ext cx="10425981" cy="721930"/>
            </a:xfrm>
            <a:prstGeom prst="wedgeRoundRectCallout">
              <a:avLst>
                <a:gd name="adj1" fmla="val -52383"/>
                <a:gd name="adj2" fmla="val 20015"/>
                <a:gd name="adj3" fmla="val 16667"/>
              </a:avLst>
            </a:prstGeom>
            <a:solidFill>
              <a:srgbClr val="D6C8B4"/>
            </a:solidFill>
            <a:ln>
              <a:gradFill flip="none" rotWithShape="1">
                <a:gsLst>
                  <a:gs pos="70000">
                    <a:srgbClr val="580000">
                      <a:alpha val="0"/>
                    </a:srgbClr>
                  </a:gs>
                  <a:gs pos="30000">
                    <a:srgbClr val="580000">
                      <a:alpha val="0"/>
                    </a:srgbClr>
                  </a:gs>
                  <a:gs pos="0">
                    <a:srgbClr val="580000"/>
                  </a:gs>
                  <a:gs pos="50000">
                    <a:srgbClr val="580000">
                      <a:alpha val="0"/>
                    </a:srgbClr>
                  </a:gs>
                  <a:gs pos="100000">
                    <a:srgbClr val="580000"/>
                  </a:gs>
                </a:gsLst>
                <a:lin ang="189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>
              <p:custDataLst>
                <p:tags r:id="rId3"/>
              </p:custDataLst>
            </p:nvPr>
          </p:nvSpPr>
          <p:spPr>
            <a:xfrm flipH="1">
              <a:off x="1058318" y="3596717"/>
              <a:ext cx="9680341" cy="5118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25000"/>
                </a:lnSpc>
              </a:pPr>
              <a:r>
                <a:rPr lang="zh-CN" altLang="en-US" sz="2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问：那么他说了什么让您如此生气呢？</a:t>
              </a:r>
              <a:endPara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144631" y="5032336"/>
            <a:ext cx="9471720" cy="1740661"/>
            <a:chOff x="2144631" y="4561556"/>
            <a:chExt cx="9471720" cy="1740661"/>
          </a:xfrm>
        </p:grpSpPr>
        <p:sp>
          <p:nvSpPr>
            <p:cNvPr id="24" name="对话气泡: 圆角矩形 23"/>
            <p:cNvSpPr/>
            <p:nvPr/>
          </p:nvSpPr>
          <p:spPr>
            <a:xfrm>
              <a:off x="2144631" y="4561556"/>
              <a:ext cx="9471720" cy="1740661"/>
            </a:xfrm>
            <a:prstGeom prst="wedgeRoundRectCallout">
              <a:avLst>
                <a:gd name="adj1" fmla="val -52383"/>
                <a:gd name="adj2" fmla="val 20015"/>
                <a:gd name="adj3" fmla="val 16667"/>
              </a:avLst>
            </a:prstGeom>
            <a:solidFill>
              <a:srgbClr val="F5EEDF"/>
            </a:solidFill>
            <a:ln>
              <a:gradFill flip="none" rotWithShape="1">
                <a:gsLst>
                  <a:gs pos="70000">
                    <a:srgbClr val="580000">
                      <a:alpha val="0"/>
                    </a:srgbClr>
                  </a:gs>
                  <a:gs pos="30000">
                    <a:srgbClr val="580000">
                      <a:alpha val="0"/>
                    </a:srgbClr>
                  </a:gs>
                  <a:gs pos="0">
                    <a:srgbClr val="580000"/>
                  </a:gs>
                  <a:gs pos="50000">
                    <a:srgbClr val="580000">
                      <a:alpha val="0"/>
                    </a:srgbClr>
                  </a:gs>
                  <a:gs pos="100000">
                    <a:srgbClr val="580000"/>
                  </a:gs>
                </a:gsLst>
                <a:lin ang="189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>
              <p:custDataLst>
                <p:tags r:id="rId4"/>
              </p:custDataLst>
            </p:nvPr>
          </p:nvSpPr>
          <p:spPr>
            <a:xfrm>
              <a:off x="2280794" y="4683475"/>
              <a:ext cx="8907255" cy="14351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25000"/>
                </a:lnSpc>
              </a:pPr>
              <a:r>
                <a:rPr lang="zh-CN" altLang="en-US" sz="2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答：他总是有那么多奇怪的想法干扰我的私生活，什么不许骑自行车，不能在大街上拿着书走，甚至不能穿绣花衬衫，简直荒谬透顶，我本来就不喜欢他，这一来更讨厌他了。</a:t>
              </a:r>
              <a:endPara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766019" y="1282940"/>
            <a:ext cx="10163467" cy="721930"/>
            <a:chOff x="638894" y="3503200"/>
            <a:chExt cx="10425981" cy="721930"/>
          </a:xfrm>
        </p:grpSpPr>
        <p:sp>
          <p:nvSpPr>
            <p:cNvPr id="11" name="对话气泡: 圆角矩形 10"/>
            <p:cNvSpPr/>
            <p:nvPr/>
          </p:nvSpPr>
          <p:spPr>
            <a:xfrm flipH="1">
              <a:off x="638894" y="3503200"/>
              <a:ext cx="10425981" cy="721930"/>
            </a:xfrm>
            <a:prstGeom prst="wedgeRoundRectCallout">
              <a:avLst>
                <a:gd name="adj1" fmla="val -52383"/>
                <a:gd name="adj2" fmla="val 20015"/>
                <a:gd name="adj3" fmla="val 16667"/>
              </a:avLst>
            </a:prstGeom>
            <a:solidFill>
              <a:srgbClr val="D6C8B4"/>
            </a:solidFill>
            <a:ln>
              <a:gradFill flip="none" rotWithShape="1">
                <a:gsLst>
                  <a:gs pos="70000">
                    <a:srgbClr val="580000">
                      <a:alpha val="0"/>
                    </a:srgbClr>
                  </a:gs>
                  <a:gs pos="30000">
                    <a:srgbClr val="580000">
                      <a:alpha val="0"/>
                    </a:srgbClr>
                  </a:gs>
                  <a:gs pos="0">
                    <a:srgbClr val="580000"/>
                  </a:gs>
                  <a:gs pos="50000">
                    <a:srgbClr val="580000">
                      <a:alpha val="0"/>
                    </a:srgbClr>
                  </a:gs>
                  <a:gs pos="100000">
                    <a:srgbClr val="580000"/>
                  </a:gs>
                </a:gsLst>
                <a:lin ang="189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>
              <p:custDataLst>
                <p:tags r:id="rId5"/>
              </p:custDataLst>
            </p:nvPr>
          </p:nvSpPr>
          <p:spPr>
            <a:xfrm flipH="1">
              <a:off x="1058318" y="3596717"/>
              <a:ext cx="9680341" cy="5188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25000"/>
                </a:lnSpc>
              </a:pPr>
              <a:r>
                <a: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问：别里科夫怎么会从楼梯上滚下来？</a:t>
              </a:r>
              <a:endPara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 flipH="1">
            <a:off x="1127124" y="2297912"/>
            <a:ext cx="7285355" cy="721929"/>
            <a:chOff x="2002971" y="1577476"/>
            <a:chExt cx="9854066" cy="721929"/>
          </a:xfrm>
        </p:grpSpPr>
        <p:sp>
          <p:nvSpPr>
            <p:cNvPr id="3" name="对话气泡: 圆角矩形 2"/>
            <p:cNvSpPr/>
            <p:nvPr/>
          </p:nvSpPr>
          <p:spPr>
            <a:xfrm>
              <a:off x="2002971" y="1577476"/>
              <a:ext cx="9854066" cy="721929"/>
            </a:xfrm>
            <a:prstGeom prst="wedgeRoundRectCallout">
              <a:avLst>
                <a:gd name="adj1" fmla="val -52383"/>
                <a:gd name="adj2" fmla="val 20015"/>
                <a:gd name="adj3" fmla="val 16667"/>
              </a:avLst>
            </a:prstGeom>
            <a:solidFill>
              <a:srgbClr val="D6C8B4"/>
            </a:solidFill>
            <a:ln>
              <a:gradFill flip="none" rotWithShape="1">
                <a:gsLst>
                  <a:gs pos="70000">
                    <a:srgbClr val="580000">
                      <a:alpha val="0"/>
                    </a:srgbClr>
                  </a:gs>
                  <a:gs pos="30000">
                    <a:srgbClr val="580000">
                      <a:alpha val="0"/>
                    </a:srgbClr>
                  </a:gs>
                  <a:gs pos="0">
                    <a:srgbClr val="580000"/>
                  </a:gs>
                  <a:gs pos="50000">
                    <a:srgbClr val="580000">
                      <a:alpha val="0"/>
                    </a:srgbClr>
                  </a:gs>
                  <a:gs pos="100000">
                    <a:srgbClr val="580000"/>
                  </a:gs>
                </a:gsLst>
                <a:lin ang="189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>
              <p:custDataLst>
                <p:tags r:id="rId1"/>
              </p:custDataLst>
            </p:nvPr>
          </p:nvSpPr>
          <p:spPr>
            <a:xfrm>
              <a:off x="2144631" y="1670994"/>
              <a:ext cx="9266815" cy="5118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25000"/>
                </a:lnSpc>
              </a:pPr>
              <a:r>
                <a:rPr lang="zh-CN" altLang="en-US" sz="2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问：那么这件事会不会成为他死亡的原因呢？</a:t>
              </a:r>
              <a:endPara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 flipH="1">
            <a:off x="638894" y="3727830"/>
            <a:ext cx="7773586" cy="2253452"/>
            <a:chOff x="334960" y="2700882"/>
            <a:chExt cx="11076483" cy="1270227"/>
          </a:xfrm>
        </p:grpSpPr>
        <p:sp>
          <p:nvSpPr>
            <p:cNvPr id="5" name="对话气泡: 圆角矩形 4"/>
            <p:cNvSpPr/>
            <p:nvPr/>
          </p:nvSpPr>
          <p:spPr>
            <a:xfrm flipH="1">
              <a:off x="334960" y="2700882"/>
              <a:ext cx="11076483" cy="1270227"/>
            </a:xfrm>
            <a:prstGeom prst="wedgeRoundRectCallout">
              <a:avLst>
                <a:gd name="adj1" fmla="val -53615"/>
                <a:gd name="adj2" fmla="val 20015"/>
                <a:gd name="adj3" fmla="val 16667"/>
              </a:avLst>
            </a:prstGeom>
            <a:solidFill>
              <a:srgbClr val="F5EEDF"/>
            </a:solidFill>
            <a:ln>
              <a:gradFill flip="none" rotWithShape="1">
                <a:gsLst>
                  <a:gs pos="70000">
                    <a:srgbClr val="580000">
                      <a:alpha val="0"/>
                    </a:srgbClr>
                  </a:gs>
                  <a:gs pos="30000">
                    <a:srgbClr val="580000">
                      <a:alpha val="0"/>
                    </a:srgbClr>
                  </a:gs>
                  <a:gs pos="0">
                    <a:srgbClr val="580000"/>
                  </a:gs>
                  <a:gs pos="50000">
                    <a:srgbClr val="580000">
                      <a:alpha val="0"/>
                    </a:srgbClr>
                  </a:gs>
                  <a:gs pos="100000">
                    <a:srgbClr val="580000"/>
                  </a:gs>
                </a:gsLst>
                <a:lin ang="189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>
              <p:custDataLst>
                <p:tags r:id="rId2"/>
              </p:custDataLst>
            </p:nvPr>
          </p:nvSpPr>
          <p:spPr>
            <a:xfrm flipH="1">
              <a:off x="1017004" y="2931516"/>
              <a:ext cx="9712397" cy="8089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25000"/>
                </a:lnSpc>
              </a:pPr>
              <a:r>
                <a:rPr lang="zh-CN" altLang="en-US" sz="2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答：不，这绝对不可能。因为他当时安然无恙地爬了起来，离去时步伐也很稳健。但他当时看到我姐姐，好像十分尴尬。</a:t>
              </a:r>
              <a:endPara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514" y="253070"/>
            <a:ext cx="1548869" cy="2010591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2144631" y="426799"/>
            <a:ext cx="6835543" cy="7219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srgbClr val="580000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采访对象二：柯瓦连科</a:t>
            </a:r>
            <a:endParaRPr kumimoji="0" lang="zh-CN" altLang="en-US" sz="3600" i="0" u="none" strike="noStrike" kern="1200" cap="none" spc="0" normalizeH="0" baseline="0" noProof="0" dirty="0">
              <a:ln>
                <a:noFill/>
              </a:ln>
              <a:solidFill>
                <a:srgbClr val="580000"/>
              </a:soli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pic>
        <p:nvPicPr>
          <p:cNvPr id="21" name="图片 20" descr="建筑与房屋的城市空拍图与配字黑白照&#10;&#10;低可信度描述已自动生成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01" r="14935"/>
          <a:stretch>
            <a:fillRect/>
          </a:stretch>
        </p:blipFill>
        <p:spPr>
          <a:xfrm>
            <a:off x="8818614" y="1695032"/>
            <a:ext cx="2734492" cy="4286250"/>
          </a:xfrm>
          <a:prstGeom prst="plaque">
            <a:avLst>
              <a:gd name="adj" fmla="val 5202"/>
            </a:avLst>
          </a:prstGeom>
          <a:ln>
            <a:solidFill>
              <a:srgbClr val="580000"/>
            </a:solidFill>
          </a:ln>
        </p:spPr>
      </p:pic>
    </p:spTree>
    <p:custDataLst>
      <p:tags r:id="rId5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530173" y="1414995"/>
            <a:ext cx="9326860" cy="4819471"/>
            <a:chOff x="2530173" y="1414995"/>
            <a:chExt cx="9326860" cy="4819471"/>
          </a:xfrm>
        </p:grpSpPr>
        <p:sp>
          <p:nvSpPr>
            <p:cNvPr id="5" name="缺角矩形 4"/>
            <p:cNvSpPr/>
            <p:nvPr/>
          </p:nvSpPr>
          <p:spPr>
            <a:xfrm flipH="1">
              <a:off x="2530173" y="1414995"/>
              <a:ext cx="9326860" cy="4819471"/>
            </a:xfrm>
            <a:prstGeom prst="plaque">
              <a:avLst>
                <a:gd name="adj" fmla="val 5436"/>
              </a:avLst>
            </a:prstGeom>
            <a:solidFill>
              <a:srgbClr val="F5EEDF">
                <a:alpha val="70000"/>
              </a:srgbClr>
            </a:solidFill>
            <a:ln>
              <a:gradFill flip="none" rotWithShape="1">
                <a:gsLst>
                  <a:gs pos="70000">
                    <a:srgbClr val="580000">
                      <a:alpha val="0"/>
                    </a:srgbClr>
                  </a:gs>
                  <a:gs pos="30000">
                    <a:srgbClr val="580000">
                      <a:alpha val="0"/>
                    </a:srgbClr>
                  </a:gs>
                  <a:gs pos="0">
                    <a:srgbClr val="580000"/>
                  </a:gs>
                  <a:gs pos="50000">
                    <a:srgbClr val="580000">
                      <a:alpha val="0"/>
                    </a:srgbClr>
                  </a:gs>
                  <a:gs pos="100000">
                    <a:srgbClr val="580000"/>
                  </a:gs>
                </a:gsLst>
                <a:lin ang="189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>
              <p:custDataLst>
                <p:tags r:id="rId1"/>
              </p:custDataLst>
            </p:nvPr>
          </p:nvSpPr>
          <p:spPr>
            <a:xfrm>
              <a:off x="3248297" y="2200791"/>
              <a:ext cx="7816578" cy="32478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indent="720090" algn="just">
                <a:lnSpc>
                  <a:spcPct val="150000"/>
                </a:lnSpc>
              </a:pPr>
              <a:r>
                <a:rPr lang="zh-CN" altLang="en-US" sz="28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科瓦连科是一个敢做敢当、具有新思想的、充满生命活力的新生力量的代表。他们之间的交锋，实质上是</a:t>
              </a:r>
              <a:r>
                <a:rPr lang="zh-CN" altLang="en-US" sz="28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新旧两种思想</a:t>
              </a:r>
              <a:r>
                <a:rPr lang="zh-CN" altLang="en-US" sz="28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的交锋，是</a:t>
              </a:r>
              <a:r>
                <a:rPr lang="zh-CN" altLang="en-US" sz="28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新生力量与旧势力的冲突</a:t>
              </a:r>
              <a:r>
                <a:rPr lang="zh-CN" altLang="en-US" sz="28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。作者借科瓦连科表达自己对新生活的向往之情。</a:t>
              </a:r>
              <a:endPara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34963" y="4236810"/>
            <a:ext cx="1997656" cy="1997656"/>
            <a:chOff x="2424046" y="4236810"/>
            <a:chExt cx="1997656" cy="1997656"/>
          </a:xfrm>
        </p:grpSpPr>
        <p:sp>
          <p:nvSpPr>
            <p:cNvPr id="65" name="椭圆 64"/>
            <p:cNvSpPr/>
            <p:nvPr/>
          </p:nvSpPr>
          <p:spPr>
            <a:xfrm>
              <a:off x="2424046" y="4236810"/>
              <a:ext cx="1997656" cy="1997656"/>
            </a:xfrm>
            <a:prstGeom prst="ellipse">
              <a:avLst/>
            </a:prstGeom>
            <a:noFill/>
            <a:ln>
              <a:solidFill>
                <a:srgbClr val="58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12" name="图片 11"/>
            <p:cNvPicPr/>
            <p:nvPr>
              <p:custDataLst>
                <p:tags r:id="rId2"/>
              </p:custDataLst>
            </p:nvPr>
          </p:nvPicPr>
          <p:blipFill>
            <a:blip r:embed="rId3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083" t="3618" r="48466" b="21429"/>
            <a:stretch>
              <a:fillRect/>
            </a:stretch>
          </p:blipFill>
          <p:spPr>
            <a:xfrm flipH="1">
              <a:off x="2515839" y="4328605"/>
              <a:ext cx="1825614" cy="1811592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67" name="任意多边形: 形状 66"/>
            <p:cNvSpPr/>
            <p:nvPr/>
          </p:nvSpPr>
          <p:spPr>
            <a:xfrm>
              <a:off x="2537505" y="5436391"/>
              <a:ext cx="1770738" cy="703806"/>
            </a:xfrm>
            <a:custGeom>
              <a:avLst/>
              <a:gdLst>
                <a:gd name="connsiteX0" fmla="*/ 0 w 2104442"/>
                <a:gd name="connsiteY0" fmla="*/ 0 h 836441"/>
                <a:gd name="connsiteX1" fmla="*/ 2104442 w 2104442"/>
                <a:gd name="connsiteY1" fmla="*/ 0 h 836441"/>
                <a:gd name="connsiteX2" fmla="*/ 2050123 w 2104442"/>
                <a:gd name="connsiteY2" fmla="*/ 174988 h 836441"/>
                <a:gd name="connsiteX3" fmla="*/ 1052221 w 2104442"/>
                <a:gd name="connsiteY3" fmla="*/ 836441 h 836441"/>
                <a:gd name="connsiteX4" fmla="*/ 54319 w 2104442"/>
                <a:gd name="connsiteY4" fmla="*/ 174988 h 836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04442" h="836441">
                  <a:moveTo>
                    <a:pt x="0" y="0"/>
                  </a:moveTo>
                  <a:lnTo>
                    <a:pt x="2104442" y="0"/>
                  </a:lnTo>
                  <a:lnTo>
                    <a:pt x="2050123" y="174988"/>
                  </a:lnTo>
                  <a:cubicBezTo>
                    <a:pt x="1885713" y="563696"/>
                    <a:pt x="1500819" y="836441"/>
                    <a:pt x="1052221" y="836441"/>
                  </a:cubicBezTo>
                  <a:cubicBezTo>
                    <a:pt x="603624" y="836441"/>
                    <a:pt x="218729" y="563696"/>
                    <a:pt x="54319" y="174988"/>
                  </a:cubicBezTo>
                  <a:close/>
                </a:path>
              </a:pathLst>
            </a:custGeom>
            <a:solidFill>
              <a:schemeClr val="tx1"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2545924" y="5436391"/>
              <a:ext cx="17539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E8E8E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科瓦连科</a:t>
              </a:r>
              <a:endParaRPr lang="zh-CN" altLang="en-US" sz="2400" b="1" dirty="0">
                <a:solidFill>
                  <a:srgbClr val="E8E8E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331146" y="1414995"/>
            <a:ext cx="1997656" cy="1997656"/>
            <a:chOff x="2987585" y="2075340"/>
            <a:chExt cx="1997656" cy="1997656"/>
          </a:xfrm>
        </p:grpSpPr>
        <p:sp>
          <p:nvSpPr>
            <p:cNvPr id="59" name="椭圆 58"/>
            <p:cNvSpPr/>
            <p:nvPr/>
          </p:nvSpPr>
          <p:spPr>
            <a:xfrm>
              <a:off x="2987585" y="2075340"/>
              <a:ext cx="1997656" cy="1997656"/>
            </a:xfrm>
            <a:prstGeom prst="ellipse">
              <a:avLst/>
            </a:prstGeom>
            <a:noFill/>
            <a:ln>
              <a:solidFill>
                <a:srgbClr val="4743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3" name="图片 72" descr="戴帽子的人站在房子前面&#10;&#10;低可信度描述已自动生成"/>
            <p:cNvPicPr>
              <a:picLocks noChangeAspect="1"/>
            </p:cNvPicPr>
            <p:nvPr/>
          </p:nvPicPr>
          <p:blipFill rotWithShape="1">
            <a:blip r:embed="rId4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364" t="11377" r="5444" b="44839"/>
            <a:stretch>
              <a:fillRect/>
            </a:stretch>
          </p:blipFill>
          <p:spPr>
            <a:xfrm flipH="1">
              <a:off x="3064018" y="2161136"/>
              <a:ext cx="1844790" cy="1844790"/>
            </a:xfrm>
            <a:prstGeom prst="ellipse">
              <a:avLst/>
            </a:prstGeom>
          </p:spPr>
        </p:pic>
        <p:sp>
          <p:nvSpPr>
            <p:cNvPr id="62" name="任意多边形: 形状 61"/>
            <p:cNvSpPr/>
            <p:nvPr/>
          </p:nvSpPr>
          <p:spPr>
            <a:xfrm>
              <a:off x="3099338" y="3282039"/>
              <a:ext cx="1774150" cy="705162"/>
            </a:xfrm>
            <a:custGeom>
              <a:avLst/>
              <a:gdLst>
                <a:gd name="connsiteX0" fmla="*/ 0 w 2104442"/>
                <a:gd name="connsiteY0" fmla="*/ 0 h 836441"/>
                <a:gd name="connsiteX1" fmla="*/ 2104442 w 2104442"/>
                <a:gd name="connsiteY1" fmla="*/ 0 h 836441"/>
                <a:gd name="connsiteX2" fmla="*/ 2050123 w 2104442"/>
                <a:gd name="connsiteY2" fmla="*/ 174988 h 836441"/>
                <a:gd name="connsiteX3" fmla="*/ 1052221 w 2104442"/>
                <a:gd name="connsiteY3" fmla="*/ 836441 h 836441"/>
                <a:gd name="connsiteX4" fmla="*/ 54319 w 2104442"/>
                <a:gd name="connsiteY4" fmla="*/ 174988 h 836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04442" h="836441">
                  <a:moveTo>
                    <a:pt x="0" y="0"/>
                  </a:moveTo>
                  <a:lnTo>
                    <a:pt x="2104442" y="0"/>
                  </a:lnTo>
                  <a:lnTo>
                    <a:pt x="2050123" y="174988"/>
                  </a:lnTo>
                  <a:cubicBezTo>
                    <a:pt x="1885713" y="563696"/>
                    <a:pt x="1500819" y="836441"/>
                    <a:pt x="1052221" y="836441"/>
                  </a:cubicBezTo>
                  <a:cubicBezTo>
                    <a:pt x="603624" y="836441"/>
                    <a:pt x="218729" y="563696"/>
                    <a:pt x="54319" y="174988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3300709" y="3285135"/>
              <a:ext cx="144502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rgbClr val="E8E8E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别里科夫 </a:t>
              </a:r>
              <a:endParaRPr lang="zh-CN" altLang="en-US" sz="2400" dirty="0">
                <a:solidFill>
                  <a:srgbClr val="E8E8E5"/>
                </a:solidFill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767040" y="290887"/>
            <a:ext cx="11089997" cy="70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580000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别里科夫与科瓦连科的交锋实质上是一种什么样的冲突？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580000"/>
              </a:soli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20" name="箭头: 五边形 19"/>
          <p:cNvSpPr/>
          <p:nvPr/>
        </p:nvSpPr>
        <p:spPr>
          <a:xfrm>
            <a:off x="0" y="385499"/>
            <a:ext cx="492370" cy="395551"/>
          </a:xfrm>
          <a:prstGeom prst="homePlate">
            <a:avLst>
              <a:gd name="adj" fmla="val 35666"/>
            </a:avLst>
          </a:prstGeom>
          <a:solidFill>
            <a:srgbClr val="58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箭头: V 形 21"/>
          <p:cNvSpPr/>
          <p:nvPr/>
        </p:nvSpPr>
        <p:spPr>
          <a:xfrm>
            <a:off x="408669" y="385499"/>
            <a:ext cx="277986" cy="395551"/>
          </a:xfrm>
          <a:prstGeom prst="chevron">
            <a:avLst>
              <a:gd name="adj" fmla="val 53615"/>
            </a:avLst>
          </a:prstGeom>
          <a:solidFill>
            <a:srgbClr val="58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图形 40"/>
          <p:cNvSpPr/>
          <p:nvPr/>
        </p:nvSpPr>
        <p:spPr>
          <a:xfrm>
            <a:off x="1007920" y="3498447"/>
            <a:ext cx="644107" cy="615166"/>
          </a:xfrm>
          <a:custGeom>
            <a:avLst/>
            <a:gdLst>
              <a:gd name="connsiteX0" fmla="*/ 1635824 w 1905000"/>
              <a:gd name="connsiteY0" fmla="*/ 1501235 h 1904999"/>
              <a:gd name="connsiteX1" fmla="*/ 1905000 w 1905000"/>
              <a:gd name="connsiteY1" fmla="*/ 1770412 h 1904999"/>
              <a:gd name="connsiteX2" fmla="*/ 1770412 w 1905000"/>
              <a:gd name="connsiteY2" fmla="*/ 1905000 h 1904999"/>
              <a:gd name="connsiteX3" fmla="*/ 1501235 w 1905000"/>
              <a:gd name="connsiteY3" fmla="*/ 1635824 h 1904999"/>
              <a:gd name="connsiteX4" fmla="*/ 1366647 w 1905000"/>
              <a:gd name="connsiteY4" fmla="*/ 1770412 h 1904999"/>
              <a:gd name="connsiteX5" fmla="*/ 1232059 w 1905000"/>
              <a:gd name="connsiteY5" fmla="*/ 1635824 h 1904999"/>
              <a:gd name="connsiteX6" fmla="*/ 1366647 w 1905000"/>
              <a:gd name="connsiteY6" fmla="*/ 1501235 h 1904999"/>
              <a:gd name="connsiteX7" fmla="*/ 952500 w 1905000"/>
              <a:gd name="connsiteY7" fmla="*/ 1046321 h 1904999"/>
              <a:gd name="connsiteX8" fmla="*/ 538353 w 1905000"/>
              <a:gd name="connsiteY8" fmla="*/ 1501235 h 1904999"/>
              <a:gd name="connsiteX9" fmla="*/ 672941 w 1905000"/>
              <a:gd name="connsiteY9" fmla="*/ 1635824 h 1904999"/>
              <a:gd name="connsiteX10" fmla="*/ 538353 w 1905000"/>
              <a:gd name="connsiteY10" fmla="*/ 1770412 h 1904999"/>
              <a:gd name="connsiteX11" fmla="*/ 403765 w 1905000"/>
              <a:gd name="connsiteY11" fmla="*/ 1635824 h 1904999"/>
              <a:gd name="connsiteX12" fmla="*/ 134588 w 1905000"/>
              <a:gd name="connsiteY12" fmla="*/ 1905000 h 1904999"/>
              <a:gd name="connsiteX13" fmla="*/ 0 w 1905000"/>
              <a:gd name="connsiteY13" fmla="*/ 1770412 h 1904999"/>
              <a:gd name="connsiteX14" fmla="*/ 269177 w 1905000"/>
              <a:gd name="connsiteY14" fmla="*/ 1501235 h 1904999"/>
              <a:gd name="connsiteX15" fmla="*/ 134588 w 1905000"/>
              <a:gd name="connsiteY15" fmla="*/ 1366647 h 1904999"/>
              <a:gd name="connsiteX16" fmla="*/ 269177 w 1905000"/>
              <a:gd name="connsiteY16" fmla="*/ 1232059 h 1904999"/>
              <a:gd name="connsiteX17" fmla="*/ 403765 w 1905000"/>
              <a:gd name="connsiteY17" fmla="*/ 1366647 h 1904999"/>
              <a:gd name="connsiteX18" fmla="*/ 863346 w 1905000"/>
              <a:gd name="connsiteY18" fmla="*/ 948404 h 1904999"/>
              <a:gd name="connsiteX19" fmla="*/ 0 w 1905000"/>
              <a:gd name="connsiteY19" fmla="*/ 0 h 1904999"/>
              <a:gd name="connsiteX20" fmla="*/ 952500 w 1905000"/>
              <a:gd name="connsiteY20" fmla="*/ 867156 h 1904999"/>
              <a:gd name="connsiteX21" fmla="*/ 1905000 w 1905000"/>
              <a:gd name="connsiteY21" fmla="*/ 95 h 1904999"/>
              <a:gd name="connsiteX22" fmla="*/ 1041654 w 1905000"/>
              <a:gd name="connsiteY22" fmla="*/ 948500 h 1904999"/>
              <a:gd name="connsiteX23" fmla="*/ 1501235 w 1905000"/>
              <a:gd name="connsiteY23" fmla="*/ 1366742 h 1904999"/>
              <a:gd name="connsiteX24" fmla="*/ 1635824 w 1905000"/>
              <a:gd name="connsiteY24" fmla="*/ 1232154 h 1904999"/>
              <a:gd name="connsiteX25" fmla="*/ 1770412 w 1905000"/>
              <a:gd name="connsiteY25" fmla="*/ 1366742 h 1904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905000" h="1904999">
                <a:moveTo>
                  <a:pt x="1635824" y="1501235"/>
                </a:moveTo>
                <a:lnTo>
                  <a:pt x="1905000" y="1770412"/>
                </a:lnTo>
                <a:lnTo>
                  <a:pt x="1770412" y="1905000"/>
                </a:lnTo>
                <a:lnTo>
                  <a:pt x="1501235" y="1635824"/>
                </a:lnTo>
                <a:lnTo>
                  <a:pt x="1366647" y="1770412"/>
                </a:lnTo>
                <a:lnTo>
                  <a:pt x="1232059" y="1635824"/>
                </a:lnTo>
                <a:lnTo>
                  <a:pt x="1366647" y="1501235"/>
                </a:lnTo>
                <a:lnTo>
                  <a:pt x="952500" y="1046321"/>
                </a:lnTo>
                <a:lnTo>
                  <a:pt x="538353" y="1501235"/>
                </a:lnTo>
                <a:lnTo>
                  <a:pt x="672941" y="1635824"/>
                </a:lnTo>
                <a:lnTo>
                  <a:pt x="538353" y="1770412"/>
                </a:lnTo>
                <a:lnTo>
                  <a:pt x="403765" y="1635824"/>
                </a:lnTo>
                <a:lnTo>
                  <a:pt x="134588" y="1905000"/>
                </a:lnTo>
                <a:lnTo>
                  <a:pt x="0" y="1770412"/>
                </a:lnTo>
                <a:lnTo>
                  <a:pt x="269177" y="1501235"/>
                </a:lnTo>
                <a:lnTo>
                  <a:pt x="134588" y="1366647"/>
                </a:lnTo>
                <a:lnTo>
                  <a:pt x="269177" y="1232059"/>
                </a:lnTo>
                <a:lnTo>
                  <a:pt x="403765" y="1366647"/>
                </a:lnTo>
                <a:lnTo>
                  <a:pt x="863346" y="948404"/>
                </a:lnTo>
                <a:lnTo>
                  <a:pt x="0" y="0"/>
                </a:lnTo>
                <a:lnTo>
                  <a:pt x="952500" y="867156"/>
                </a:lnTo>
                <a:lnTo>
                  <a:pt x="1905000" y="95"/>
                </a:lnTo>
                <a:lnTo>
                  <a:pt x="1041654" y="948500"/>
                </a:lnTo>
                <a:lnTo>
                  <a:pt x="1501235" y="1366742"/>
                </a:lnTo>
                <a:lnTo>
                  <a:pt x="1635824" y="1232154"/>
                </a:lnTo>
                <a:lnTo>
                  <a:pt x="1770412" y="1366742"/>
                </a:lnTo>
                <a:close/>
              </a:path>
            </a:pathLst>
          </a:custGeom>
          <a:solidFill>
            <a:srgbClr val="580000"/>
          </a:solidFill>
          <a:ln w="186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</p:spTree>
    <p:custDataLst>
      <p:tags r:id="rId5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34"/>
          <p:cNvSpPr txBox="1"/>
          <p:nvPr/>
        </p:nvSpPr>
        <p:spPr>
          <a:xfrm>
            <a:off x="767040" y="290887"/>
            <a:ext cx="11089997" cy="70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580000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华连卡姐弟在别里科夫的生命历程里扮演什么样的角色？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580000"/>
              </a:soli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40" name="箭头: 五边形 39"/>
          <p:cNvSpPr/>
          <p:nvPr/>
        </p:nvSpPr>
        <p:spPr>
          <a:xfrm>
            <a:off x="0" y="385499"/>
            <a:ext cx="492370" cy="395551"/>
          </a:xfrm>
          <a:prstGeom prst="homePlate">
            <a:avLst>
              <a:gd name="adj" fmla="val 35666"/>
            </a:avLst>
          </a:prstGeom>
          <a:solidFill>
            <a:srgbClr val="58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箭头: V 形 40"/>
          <p:cNvSpPr/>
          <p:nvPr/>
        </p:nvSpPr>
        <p:spPr>
          <a:xfrm>
            <a:off x="408669" y="385499"/>
            <a:ext cx="277986" cy="395551"/>
          </a:xfrm>
          <a:prstGeom prst="chevron">
            <a:avLst>
              <a:gd name="adj" fmla="val 53615"/>
            </a:avLst>
          </a:prstGeom>
          <a:solidFill>
            <a:srgbClr val="58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3914" y="2831615"/>
            <a:ext cx="2658086" cy="2749534"/>
          </a:xfrm>
          <a:prstGeom prst="rect">
            <a:avLst/>
          </a:prstGeom>
        </p:spPr>
      </p:pic>
      <p:sp>
        <p:nvSpPr>
          <p:cNvPr id="28" name="对话气泡: 圆角矩形 27"/>
          <p:cNvSpPr/>
          <p:nvPr/>
        </p:nvSpPr>
        <p:spPr>
          <a:xfrm rot="5400000">
            <a:off x="6103192" y="-2246119"/>
            <a:ext cx="1585650" cy="8331124"/>
          </a:xfrm>
          <a:prstGeom prst="wedgeRoundRectCallout">
            <a:avLst>
              <a:gd name="adj1" fmla="val -21701"/>
              <a:gd name="adj2" fmla="val 54302"/>
              <a:gd name="adj3" fmla="val 16667"/>
            </a:avLst>
          </a:prstGeom>
          <a:solidFill>
            <a:srgbClr val="F5EEDF">
              <a:alpha val="70000"/>
            </a:srgbClr>
          </a:solidFill>
          <a:ln>
            <a:solidFill>
              <a:srgbClr val="474339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>
            <p:custDataLst>
              <p:tags r:id="rId2"/>
            </p:custDataLst>
          </p:nvPr>
        </p:nvSpPr>
        <p:spPr>
          <a:xfrm>
            <a:off x="2850515" y="1265001"/>
            <a:ext cx="8065888" cy="1308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720090" algn="just">
              <a:lnSpc>
                <a:spcPct val="150000"/>
              </a:lnSpc>
            </a:pPr>
            <a:r>
              <a: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向往自由、光明正大、敢做敢为、仇视憎恨反动保守势力的新势力的代表人物。</a:t>
            </a:r>
            <a:endParaRPr lang="zh-CN" altLang="en-US" sz="2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0" name="对话气泡: 圆角矩形 29"/>
          <p:cNvSpPr/>
          <p:nvPr/>
        </p:nvSpPr>
        <p:spPr>
          <a:xfrm rot="16200000" flipH="1">
            <a:off x="4499012" y="-149849"/>
            <a:ext cx="1585650" cy="8331123"/>
          </a:xfrm>
          <a:prstGeom prst="wedgeRoundRectCallout">
            <a:avLst>
              <a:gd name="adj1" fmla="val -21701"/>
              <a:gd name="adj2" fmla="val 54302"/>
              <a:gd name="adj3" fmla="val 16667"/>
            </a:avLst>
          </a:prstGeom>
          <a:solidFill>
            <a:srgbClr val="F5EEDF">
              <a:alpha val="70000"/>
            </a:srgbClr>
          </a:solidFill>
          <a:ln>
            <a:solidFill>
              <a:srgbClr val="58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>
            <p:custDataLst>
              <p:tags r:id="rId3"/>
            </p:custDataLst>
          </p:nvPr>
        </p:nvSpPr>
        <p:spPr>
          <a:xfrm flipH="1">
            <a:off x="1271450" y="3294558"/>
            <a:ext cx="8065887" cy="1308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720090" algn="just">
              <a:lnSpc>
                <a:spcPct val="150000"/>
              </a:lnSpc>
            </a:pPr>
            <a:r>
              <a: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在婚姻问题上先前有些糊涂，为人率真、爽朗、明净、纯洁，活泼可爱、向往自由。</a:t>
            </a:r>
            <a:endParaRPr lang="zh-CN" altLang="en-US" sz="2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4" name="缺角矩形 33"/>
          <p:cNvSpPr/>
          <p:nvPr/>
        </p:nvSpPr>
        <p:spPr>
          <a:xfrm flipH="1">
            <a:off x="334961" y="5110885"/>
            <a:ext cx="11522075" cy="1413739"/>
          </a:xfrm>
          <a:prstGeom prst="plaque">
            <a:avLst>
              <a:gd name="adj" fmla="val 5436"/>
            </a:avLst>
          </a:prstGeom>
          <a:solidFill>
            <a:srgbClr val="580000"/>
          </a:solidFill>
          <a:ln>
            <a:gradFill flip="none" rotWithShape="1">
              <a:gsLst>
                <a:gs pos="70000">
                  <a:srgbClr val="580000">
                    <a:alpha val="0"/>
                  </a:srgbClr>
                </a:gs>
                <a:gs pos="30000">
                  <a:srgbClr val="580000">
                    <a:alpha val="0"/>
                  </a:srgbClr>
                </a:gs>
                <a:gs pos="0">
                  <a:srgbClr val="580000"/>
                </a:gs>
                <a:gs pos="50000">
                  <a:srgbClr val="580000">
                    <a:alpha val="0"/>
                  </a:srgbClr>
                </a:gs>
                <a:gs pos="100000">
                  <a:srgbClr val="580000"/>
                </a:gs>
              </a:gsLst>
              <a:lin ang="189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>
            <p:custDataLst>
              <p:tags r:id="rId4"/>
            </p:custDataLst>
          </p:nvPr>
        </p:nvSpPr>
        <p:spPr>
          <a:xfrm>
            <a:off x="686655" y="5110886"/>
            <a:ext cx="10835419" cy="1308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720090" algn="just">
              <a:lnSpc>
                <a:spcPct val="15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华连卡姐弟是有新思想，向往自由，敢说敢为的年轻人，代表了一种新生的进步的力量。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03238" y="1039585"/>
            <a:ext cx="1997656" cy="1997656"/>
            <a:chOff x="2424046" y="4236810"/>
            <a:chExt cx="1997656" cy="1997656"/>
          </a:xfrm>
        </p:grpSpPr>
        <p:sp>
          <p:nvSpPr>
            <p:cNvPr id="65" name="椭圆 64"/>
            <p:cNvSpPr/>
            <p:nvPr>
              <p:custDataLst>
                <p:tags r:id="rId5"/>
              </p:custDataLst>
            </p:nvPr>
          </p:nvSpPr>
          <p:spPr>
            <a:xfrm>
              <a:off x="2424046" y="4236810"/>
              <a:ext cx="1997656" cy="1997656"/>
            </a:xfrm>
            <a:prstGeom prst="ellipse">
              <a:avLst/>
            </a:prstGeom>
            <a:noFill/>
            <a:ln>
              <a:solidFill>
                <a:srgbClr val="58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12" name="图片 11"/>
            <p:cNvPicPr/>
            <p:nvPr>
              <p:custDataLst>
                <p:tags r:id="rId6"/>
              </p:custDataLst>
            </p:nvPr>
          </p:nvPicPr>
          <p:blipFill>
            <a:blip r:embed="rId7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083" t="3618" r="48466" b="21429"/>
            <a:stretch>
              <a:fillRect/>
            </a:stretch>
          </p:blipFill>
          <p:spPr>
            <a:xfrm flipH="1">
              <a:off x="2515839" y="4328605"/>
              <a:ext cx="1825614" cy="1811592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67" name="任意多边形: 形状 66"/>
            <p:cNvSpPr/>
            <p:nvPr>
              <p:custDataLst>
                <p:tags r:id="rId8"/>
              </p:custDataLst>
            </p:nvPr>
          </p:nvSpPr>
          <p:spPr>
            <a:xfrm>
              <a:off x="2537505" y="5436391"/>
              <a:ext cx="1770738" cy="703806"/>
            </a:xfrm>
            <a:custGeom>
              <a:avLst/>
              <a:gdLst>
                <a:gd name="connsiteX0" fmla="*/ 0 w 2104442"/>
                <a:gd name="connsiteY0" fmla="*/ 0 h 836441"/>
                <a:gd name="connsiteX1" fmla="*/ 2104442 w 2104442"/>
                <a:gd name="connsiteY1" fmla="*/ 0 h 836441"/>
                <a:gd name="connsiteX2" fmla="*/ 2050123 w 2104442"/>
                <a:gd name="connsiteY2" fmla="*/ 174988 h 836441"/>
                <a:gd name="connsiteX3" fmla="*/ 1052221 w 2104442"/>
                <a:gd name="connsiteY3" fmla="*/ 836441 h 836441"/>
                <a:gd name="connsiteX4" fmla="*/ 54319 w 2104442"/>
                <a:gd name="connsiteY4" fmla="*/ 174988 h 836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04442" h="836441">
                  <a:moveTo>
                    <a:pt x="0" y="0"/>
                  </a:moveTo>
                  <a:lnTo>
                    <a:pt x="2104442" y="0"/>
                  </a:lnTo>
                  <a:lnTo>
                    <a:pt x="2050123" y="174988"/>
                  </a:lnTo>
                  <a:cubicBezTo>
                    <a:pt x="1885713" y="563696"/>
                    <a:pt x="1500819" y="836441"/>
                    <a:pt x="1052221" y="836441"/>
                  </a:cubicBezTo>
                  <a:cubicBezTo>
                    <a:pt x="603624" y="836441"/>
                    <a:pt x="218729" y="563696"/>
                    <a:pt x="54319" y="174988"/>
                  </a:cubicBezTo>
                  <a:close/>
                </a:path>
              </a:pathLst>
            </a:custGeom>
            <a:solidFill>
              <a:schemeClr val="tx1"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文本框 67"/>
            <p:cNvSpPr txBox="1"/>
            <p:nvPr>
              <p:custDataLst>
                <p:tags r:id="rId9"/>
              </p:custDataLst>
            </p:nvPr>
          </p:nvSpPr>
          <p:spPr>
            <a:xfrm>
              <a:off x="2545924" y="5436391"/>
              <a:ext cx="17539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E8E8E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科瓦连科</a:t>
              </a:r>
              <a:endParaRPr lang="zh-CN" altLang="en-US" sz="2400" b="1" dirty="0">
                <a:solidFill>
                  <a:srgbClr val="E8E8E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  <p:custDataLst>
      <p:tags r:id="rId10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/>
      <p:bldP spid="30" grpId="0" animBg="1"/>
      <p:bldP spid="31" grpId="0"/>
      <p:bldP spid="34" grpId="0" animBg="1"/>
      <p:bldP spid="3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缺角矩形 1"/>
          <p:cNvSpPr/>
          <p:nvPr/>
        </p:nvSpPr>
        <p:spPr>
          <a:xfrm>
            <a:off x="334962" y="1915834"/>
            <a:ext cx="11522075" cy="4608791"/>
          </a:xfrm>
          <a:prstGeom prst="plaque">
            <a:avLst>
              <a:gd name="adj" fmla="val 2103"/>
            </a:avLst>
          </a:prstGeom>
          <a:noFill/>
          <a:ln>
            <a:gradFill flip="none" rotWithShape="1">
              <a:gsLst>
                <a:gs pos="70000">
                  <a:srgbClr val="580000">
                    <a:alpha val="0"/>
                  </a:srgbClr>
                </a:gs>
                <a:gs pos="30000">
                  <a:srgbClr val="580000">
                    <a:alpha val="0"/>
                  </a:srgbClr>
                </a:gs>
                <a:gs pos="0">
                  <a:srgbClr val="580000"/>
                </a:gs>
                <a:gs pos="50000">
                  <a:srgbClr val="580000">
                    <a:alpha val="0"/>
                  </a:srgbClr>
                </a:gs>
                <a:gs pos="100000">
                  <a:srgbClr val="580000"/>
                </a:gs>
              </a:gsLst>
              <a:lin ang="189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缺角矩形 4"/>
          <p:cNvSpPr/>
          <p:nvPr/>
        </p:nvSpPr>
        <p:spPr>
          <a:xfrm flipH="1">
            <a:off x="334961" y="333376"/>
            <a:ext cx="11522075" cy="1489191"/>
          </a:xfrm>
          <a:prstGeom prst="plaque">
            <a:avLst>
              <a:gd name="adj" fmla="val 5436"/>
            </a:avLst>
          </a:prstGeom>
          <a:solidFill>
            <a:srgbClr val="F5EEDF">
              <a:alpha val="70000"/>
            </a:srgbClr>
          </a:solidFill>
          <a:ln>
            <a:gradFill flip="none" rotWithShape="1">
              <a:gsLst>
                <a:gs pos="70000">
                  <a:srgbClr val="580000">
                    <a:alpha val="0"/>
                  </a:srgbClr>
                </a:gs>
                <a:gs pos="30000">
                  <a:srgbClr val="580000">
                    <a:alpha val="0"/>
                  </a:srgbClr>
                </a:gs>
                <a:gs pos="0">
                  <a:srgbClr val="580000"/>
                </a:gs>
                <a:gs pos="50000">
                  <a:srgbClr val="580000">
                    <a:alpha val="0"/>
                  </a:srgbClr>
                </a:gs>
                <a:gs pos="100000">
                  <a:srgbClr val="580000"/>
                </a:gs>
              </a:gsLst>
              <a:lin ang="189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686655" y="426643"/>
            <a:ext cx="10835419" cy="1308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720090" algn="just">
              <a:lnSpc>
                <a:spcPct val="150000"/>
              </a:lnSpc>
            </a:pPr>
            <a:r>
              <a: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作者为什么用大量的笔墨写别里科夫的恋爱事件？有什么深刻的意义？</a:t>
            </a:r>
            <a:endParaRPr lang="zh-CN" altLang="en-US" sz="2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840228" y="2983605"/>
            <a:ext cx="755097" cy="2626970"/>
            <a:chOff x="3003644" y="2447954"/>
            <a:chExt cx="755097" cy="2626970"/>
          </a:xfrm>
        </p:grpSpPr>
        <p:grpSp>
          <p:nvGrpSpPr>
            <p:cNvPr id="17" name="组合 16"/>
            <p:cNvGrpSpPr/>
            <p:nvPr/>
          </p:nvGrpSpPr>
          <p:grpSpPr>
            <a:xfrm>
              <a:off x="3003644" y="2447954"/>
              <a:ext cx="755097" cy="2626970"/>
              <a:chOff x="3003644" y="2447954"/>
              <a:chExt cx="755097" cy="2626970"/>
            </a:xfrm>
          </p:grpSpPr>
          <p:sp>
            <p:nvSpPr>
              <p:cNvPr id="9" name="矩形 8"/>
              <p:cNvSpPr/>
              <p:nvPr/>
            </p:nvSpPr>
            <p:spPr>
              <a:xfrm rot="5400000">
                <a:off x="2067708" y="3383890"/>
                <a:ext cx="2626970" cy="755097"/>
              </a:xfrm>
              <a:prstGeom prst="rect">
                <a:avLst/>
              </a:prstGeom>
              <a:solidFill>
                <a:srgbClr val="F5EEDF">
                  <a:alpha val="70000"/>
                </a:srgbClr>
              </a:solidFill>
              <a:ln>
                <a:gradFill flip="none" rotWithShape="1">
                  <a:gsLst>
                    <a:gs pos="70000">
                      <a:srgbClr val="580000">
                        <a:alpha val="0"/>
                      </a:srgbClr>
                    </a:gs>
                    <a:gs pos="30000">
                      <a:srgbClr val="580000">
                        <a:alpha val="0"/>
                      </a:srgbClr>
                    </a:gs>
                    <a:gs pos="0">
                      <a:srgbClr val="580000"/>
                    </a:gs>
                    <a:gs pos="50000">
                      <a:srgbClr val="580000">
                        <a:alpha val="0"/>
                      </a:srgbClr>
                    </a:gs>
                    <a:gs pos="100000">
                      <a:srgbClr val="580000"/>
                    </a:gs>
                  </a:gsLst>
                  <a:lin ang="189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0" name="直角三角形 9"/>
              <p:cNvSpPr/>
              <p:nvPr/>
            </p:nvSpPr>
            <p:spPr>
              <a:xfrm rot="10800000">
                <a:off x="3302047" y="2447954"/>
                <a:ext cx="456694" cy="285461"/>
              </a:xfrm>
              <a:prstGeom prst="rtTriangle">
                <a:avLst/>
              </a:prstGeom>
              <a:solidFill>
                <a:srgbClr val="580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6" name="直角三角形 15"/>
              <p:cNvSpPr/>
              <p:nvPr/>
            </p:nvSpPr>
            <p:spPr>
              <a:xfrm rot="10800000" flipH="1" flipV="1">
                <a:off x="3003645" y="4789463"/>
                <a:ext cx="456694" cy="285461"/>
              </a:xfrm>
              <a:prstGeom prst="rtTriangle">
                <a:avLst/>
              </a:prstGeom>
              <a:solidFill>
                <a:srgbClr val="580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sp>
          <p:nvSpPr>
            <p:cNvPr id="15" name="文本框 14"/>
            <p:cNvSpPr txBox="1"/>
            <p:nvPr/>
          </p:nvSpPr>
          <p:spPr>
            <a:xfrm>
              <a:off x="3073417" y="2884826"/>
              <a:ext cx="615553" cy="175322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28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恋爱风波</a:t>
              </a:r>
              <a:endPara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681754" y="2307557"/>
            <a:ext cx="3034321" cy="749873"/>
            <a:chOff x="4681754" y="2307557"/>
            <a:chExt cx="3034321" cy="749873"/>
          </a:xfrm>
        </p:grpSpPr>
        <p:grpSp>
          <p:nvGrpSpPr>
            <p:cNvPr id="13" name="组合 12"/>
            <p:cNvGrpSpPr/>
            <p:nvPr/>
          </p:nvGrpSpPr>
          <p:grpSpPr>
            <a:xfrm>
              <a:off x="5179931" y="2307557"/>
              <a:ext cx="2536144" cy="749873"/>
              <a:chOff x="5179931" y="2307557"/>
              <a:chExt cx="2536144" cy="749873"/>
            </a:xfrm>
          </p:grpSpPr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179931" y="2307557"/>
                <a:ext cx="2536144" cy="749873"/>
              </a:xfrm>
              <a:prstGeom prst="rect">
                <a:avLst/>
              </a:prstGeom>
            </p:spPr>
          </p:pic>
          <p:sp>
            <p:nvSpPr>
              <p:cNvPr id="4" name="文本框 3"/>
              <p:cNvSpPr txBox="1"/>
              <p:nvPr/>
            </p:nvSpPr>
            <p:spPr>
              <a:xfrm>
                <a:off x="5271666" y="2339600"/>
                <a:ext cx="2352675" cy="5979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just">
                  <a:lnSpc>
                    <a:spcPct val="130000"/>
                  </a:lnSpc>
                  <a:defRPr sz="2800" kern="0">
                    <a:solidFill>
                      <a:srgbClr val="000000"/>
                    </a:solidFill>
                    <a:effectLst/>
                    <a:latin typeface="华文中宋" panose="02010600040101010101" pitchFamily="2" charset="-122"/>
                    <a:ea typeface="华文中宋" panose="02010600040101010101" pitchFamily="2" charset="-122"/>
                    <a:cs typeface="宋体" panose="02010600030101010101" pitchFamily="2" charset="-122"/>
                  </a:defRPr>
                </a:lvl1pPr>
                <a:lvl2pPr marL="6858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/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/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5pPr>
                <a:lvl6pPr marL="25146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6pPr>
                <a:lvl7pPr marL="29718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7pPr>
                <a:lvl8pPr marL="3429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8pPr>
                <a:lvl9pPr marL="3886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9pPr>
              </a:lstStyle>
              <a:p>
                <a:pPr marR="0" lvl="0" algn="ctr" defTabSz="91440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tx1"/>
                  </a:buClr>
                  <a:buSzTx/>
                  <a:defRPr/>
                </a:pPr>
                <a:r>
                  <a:rPr kumimoji="0" lang="zh-CN" alt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胆小多疑</a:t>
                </a:r>
                <a:endParaRPr kumimoji="0" lang="zh-CN" alt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6" name="箭头: V 形 5"/>
            <p:cNvSpPr/>
            <p:nvPr/>
          </p:nvSpPr>
          <p:spPr>
            <a:xfrm flipH="1">
              <a:off x="4681754" y="2559843"/>
              <a:ext cx="238125" cy="249889"/>
            </a:xfrm>
            <a:prstGeom prst="chevron">
              <a:avLst/>
            </a:prstGeom>
            <a:noFill/>
            <a:ln w="19050">
              <a:solidFill>
                <a:srgbClr val="726F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681754" y="3089473"/>
            <a:ext cx="3034321" cy="749873"/>
            <a:chOff x="4681754" y="3089473"/>
            <a:chExt cx="3034321" cy="749873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79931" y="3089473"/>
              <a:ext cx="2536144" cy="749873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>
              <a:off x="5271666" y="3121516"/>
              <a:ext cx="2352675" cy="597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z="2800" kern="0">
                  <a:solidFill>
                    <a:srgbClr val="000000"/>
                  </a:solidFill>
                  <a:effectLst/>
                  <a:latin typeface="华文中宋" panose="02010600040101010101" pitchFamily="2" charset="-122"/>
                  <a:ea typeface="华文中宋" panose="02010600040101010101" pitchFamily="2" charset="-122"/>
                  <a:cs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R="0" lvl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1"/>
                </a:buClr>
                <a:buSzTx/>
                <a:defRPr/>
              </a:pPr>
              <a:r>
                <a:rPr kumimoji="0" lang="zh-CN" alt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保守怀旧</a:t>
              </a:r>
              <a:endPara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8" name="箭头: V 形 17"/>
            <p:cNvSpPr/>
            <p:nvPr/>
          </p:nvSpPr>
          <p:spPr>
            <a:xfrm flipH="1">
              <a:off x="4681754" y="3341759"/>
              <a:ext cx="238125" cy="249889"/>
            </a:xfrm>
            <a:prstGeom prst="chevron">
              <a:avLst/>
            </a:prstGeom>
            <a:noFill/>
            <a:ln w="19050">
              <a:solidFill>
                <a:srgbClr val="726F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681754" y="4087650"/>
            <a:ext cx="3051413" cy="749873"/>
            <a:chOff x="4681754" y="4087650"/>
            <a:chExt cx="3051413" cy="749873"/>
          </a:xfrm>
        </p:grpSpPr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90915" y="4087650"/>
              <a:ext cx="2542252" cy="749873"/>
            </a:xfrm>
            <a:prstGeom prst="rect">
              <a:avLst/>
            </a:prstGeom>
          </p:spPr>
        </p:pic>
        <p:sp>
          <p:nvSpPr>
            <p:cNvPr id="23" name="文本框 22"/>
            <p:cNvSpPr txBox="1"/>
            <p:nvPr/>
          </p:nvSpPr>
          <p:spPr>
            <a:xfrm>
              <a:off x="5271666" y="4110829"/>
              <a:ext cx="2352675" cy="597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z="2800" kern="0">
                  <a:solidFill>
                    <a:srgbClr val="000000"/>
                  </a:solidFill>
                  <a:effectLst/>
                  <a:latin typeface="华文中宋" panose="02010600040101010101" pitchFamily="2" charset="-122"/>
                  <a:ea typeface="华文中宋" panose="02010600040101010101" pitchFamily="2" charset="-122"/>
                  <a:cs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R="0" lvl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1"/>
                </a:buClr>
                <a:buSzTx/>
                <a:defRPr/>
              </a:pPr>
              <a:r>
                <a:rPr kumimoji="0" lang="zh-CN" alt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热情大方</a:t>
              </a:r>
              <a:endPara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6" name="箭头: V 形 25"/>
            <p:cNvSpPr/>
            <p:nvPr/>
          </p:nvSpPr>
          <p:spPr>
            <a:xfrm flipH="1">
              <a:off x="4681754" y="4331072"/>
              <a:ext cx="238125" cy="249889"/>
            </a:xfrm>
            <a:prstGeom prst="chevron">
              <a:avLst/>
            </a:prstGeom>
            <a:noFill/>
            <a:ln w="19050">
              <a:solidFill>
                <a:srgbClr val="58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681754" y="4860702"/>
            <a:ext cx="3051413" cy="749873"/>
            <a:chOff x="4681754" y="4860702"/>
            <a:chExt cx="3051413" cy="749873"/>
          </a:xfrm>
        </p:grpSpPr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90915" y="4860702"/>
              <a:ext cx="2542252" cy="749873"/>
            </a:xfrm>
            <a:prstGeom prst="rect">
              <a:avLst/>
            </a:prstGeom>
          </p:spPr>
        </p:pic>
        <p:sp>
          <p:nvSpPr>
            <p:cNvPr id="30" name="文本框 29"/>
            <p:cNvSpPr txBox="1"/>
            <p:nvPr/>
          </p:nvSpPr>
          <p:spPr>
            <a:xfrm>
              <a:off x="5271666" y="4892745"/>
              <a:ext cx="2352675" cy="597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z="2800" kern="0">
                  <a:solidFill>
                    <a:srgbClr val="000000"/>
                  </a:solidFill>
                  <a:effectLst/>
                  <a:latin typeface="华文中宋" panose="02010600040101010101" pitchFamily="2" charset="-122"/>
                  <a:ea typeface="华文中宋" panose="02010600040101010101" pitchFamily="2" charset="-122"/>
                  <a:cs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R="0" lvl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1"/>
                </a:buClr>
                <a:buSzTx/>
                <a:defRPr/>
              </a:pPr>
              <a:r>
                <a:rPr kumimoji="0" lang="zh-CN" alt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开朗乐观</a:t>
              </a:r>
              <a:endPara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1" name="箭头: V 形 30"/>
            <p:cNvSpPr/>
            <p:nvPr/>
          </p:nvSpPr>
          <p:spPr>
            <a:xfrm flipH="1">
              <a:off x="4681754" y="5112988"/>
              <a:ext cx="238125" cy="249889"/>
            </a:xfrm>
            <a:prstGeom prst="chevron">
              <a:avLst/>
            </a:prstGeom>
            <a:noFill/>
            <a:ln w="19050">
              <a:solidFill>
                <a:srgbClr val="58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681754" y="5633754"/>
            <a:ext cx="3051413" cy="749873"/>
            <a:chOff x="4681754" y="5633754"/>
            <a:chExt cx="3051413" cy="749873"/>
          </a:xfrm>
        </p:grpSpPr>
        <p:pic>
          <p:nvPicPr>
            <p:cNvPr id="52" name="图片 5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90915" y="5633754"/>
              <a:ext cx="2542252" cy="749873"/>
            </a:xfrm>
            <a:prstGeom prst="rect">
              <a:avLst/>
            </a:prstGeom>
          </p:spPr>
        </p:pic>
        <p:sp>
          <p:nvSpPr>
            <p:cNvPr id="53" name="文本框 52"/>
            <p:cNvSpPr txBox="1"/>
            <p:nvPr/>
          </p:nvSpPr>
          <p:spPr>
            <a:xfrm>
              <a:off x="5271666" y="5665797"/>
              <a:ext cx="2352675" cy="597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z="2800" kern="0">
                  <a:solidFill>
                    <a:srgbClr val="000000"/>
                  </a:solidFill>
                  <a:effectLst/>
                  <a:latin typeface="华文中宋" panose="02010600040101010101" pitchFamily="2" charset="-122"/>
                  <a:ea typeface="华文中宋" panose="02010600040101010101" pitchFamily="2" charset="-122"/>
                  <a:cs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R="0" lvl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1"/>
                </a:buClr>
                <a:buSzTx/>
                <a:defRPr/>
              </a:pPr>
              <a:r>
                <a:rPr kumimoji="0" lang="zh-CN" alt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富有朝气</a:t>
              </a:r>
              <a:endPara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4" name="箭头: V 形 53"/>
            <p:cNvSpPr/>
            <p:nvPr/>
          </p:nvSpPr>
          <p:spPr>
            <a:xfrm flipH="1">
              <a:off x="4681754" y="5886040"/>
              <a:ext cx="238125" cy="249889"/>
            </a:xfrm>
            <a:prstGeom prst="chevron">
              <a:avLst/>
            </a:prstGeom>
            <a:noFill/>
            <a:ln w="19050">
              <a:solidFill>
                <a:srgbClr val="58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855377" y="2056831"/>
            <a:ext cx="2566325" cy="4177635"/>
            <a:chOff x="1855377" y="2056831"/>
            <a:chExt cx="2566325" cy="4177635"/>
          </a:xfrm>
        </p:grpSpPr>
        <p:sp>
          <p:nvSpPr>
            <p:cNvPr id="21" name="左大括号 20"/>
            <p:cNvSpPr/>
            <p:nvPr/>
          </p:nvSpPr>
          <p:spPr>
            <a:xfrm>
              <a:off x="1855377" y="3269067"/>
              <a:ext cx="304800" cy="2056046"/>
            </a:xfrm>
            <a:prstGeom prst="leftBrace">
              <a:avLst>
                <a:gd name="adj1" fmla="val 73958"/>
                <a:gd name="adj2" fmla="val 50000"/>
              </a:avLst>
            </a:prstGeom>
            <a:ln w="28575">
              <a:solidFill>
                <a:srgbClr val="58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116" name="组合 115"/>
            <p:cNvGrpSpPr/>
            <p:nvPr/>
          </p:nvGrpSpPr>
          <p:grpSpPr>
            <a:xfrm>
              <a:off x="2420229" y="2056831"/>
              <a:ext cx="2001473" cy="4177635"/>
              <a:chOff x="2983768" y="2147395"/>
              <a:chExt cx="2001473" cy="4177635"/>
            </a:xfrm>
          </p:grpSpPr>
          <p:grpSp>
            <p:nvGrpSpPr>
              <p:cNvPr id="75" name="组合 74"/>
              <p:cNvGrpSpPr/>
              <p:nvPr/>
            </p:nvGrpSpPr>
            <p:grpSpPr>
              <a:xfrm>
                <a:off x="2987585" y="4327374"/>
                <a:ext cx="1997656" cy="1997656"/>
                <a:chOff x="2987585" y="4330179"/>
                <a:chExt cx="1997656" cy="1997656"/>
              </a:xfrm>
            </p:grpSpPr>
            <p:sp>
              <p:nvSpPr>
                <p:cNvPr id="65" name="椭圆 64"/>
                <p:cNvSpPr/>
                <p:nvPr/>
              </p:nvSpPr>
              <p:spPr>
                <a:xfrm>
                  <a:off x="2987585" y="4330179"/>
                  <a:ext cx="1997656" cy="1997656"/>
                </a:xfrm>
                <a:prstGeom prst="ellipse">
                  <a:avLst/>
                </a:prstGeom>
                <a:noFill/>
                <a:ln>
                  <a:solidFill>
                    <a:srgbClr val="58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66" name="椭圆 65"/>
                <p:cNvSpPr/>
                <p:nvPr/>
              </p:nvSpPr>
              <p:spPr>
                <a:xfrm>
                  <a:off x="3079377" y="4421973"/>
                  <a:ext cx="1814072" cy="1814072"/>
                </a:xfrm>
                <a:prstGeom prst="ellipse">
                  <a:avLst/>
                </a:prstGeom>
                <a:blipFill dpi="0" rotWithShape="1">
                  <a:blip r:embed="rId4">
                    <a:duotone>
                      <a:prstClr val="black"/>
                      <a:srgbClr val="D9C3A5">
                        <a:tint val="50000"/>
                        <a:satMod val="18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brightnessContrast contrast="40000"/>
                            </a14:imgEffect>
                          </a14:imgLayer>
                        </a14:imgProps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  <a:effectLst>
                  <a:outerShdw blurRad="508000" dist="508000" dir="5400000" sx="90000" sy="90000" algn="t" rotWithShape="0">
                    <a:srgbClr val="7F6E56">
                      <a:alpha val="4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67" name="任意多边形: 形状 66"/>
                <p:cNvSpPr/>
                <p:nvPr/>
              </p:nvSpPr>
              <p:spPr>
                <a:xfrm>
                  <a:off x="3101044" y="5529760"/>
                  <a:ext cx="1770738" cy="703806"/>
                </a:xfrm>
                <a:custGeom>
                  <a:avLst/>
                  <a:gdLst>
                    <a:gd name="connsiteX0" fmla="*/ 0 w 2104442"/>
                    <a:gd name="connsiteY0" fmla="*/ 0 h 836441"/>
                    <a:gd name="connsiteX1" fmla="*/ 2104442 w 2104442"/>
                    <a:gd name="connsiteY1" fmla="*/ 0 h 836441"/>
                    <a:gd name="connsiteX2" fmla="*/ 2050123 w 2104442"/>
                    <a:gd name="connsiteY2" fmla="*/ 174988 h 836441"/>
                    <a:gd name="connsiteX3" fmla="*/ 1052221 w 2104442"/>
                    <a:gd name="connsiteY3" fmla="*/ 836441 h 836441"/>
                    <a:gd name="connsiteX4" fmla="*/ 54319 w 2104442"/>
                    <a:gd name="connsiteY4" fmla="*/ 174988 h 836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04442" h="836441">
                      <a:moveTo>
                        <a:pt x="0" y="0"/>
                      </a:moveTo>
                      <a:lnTo>
                        <a:pt x="2104442" y="0"/>
                      </a:lnTo>
                      <a:lnTo>
                        <a:pt x="2050123" y="174988"/>
                      </a:lnTo>
                      <a:cubicBezTo>
                        <a:pt x="1885713" y="563696"/>
                        <a:pt x="1500819" y="836441"/>
                        <a:pt x="1052221" y="836441"/>
                      </a:cubicBezTo>
                      <a:cubicBezTo>
                        <a:pt x="603624" y="836441"/>
                        <a:pt x="218729" y="563696"/>
                        <a:pt x="54319" y="174988"/>
                      </a:cubicBezTo>
                      <a:close/>
                    </a:path>
                  </a:pathLst>
                </a:custGeom>
                <a:solidFill>
                  <a:schemeClr val="tx1">
                    <a:alpha val="50000"/>
                  </a:scheme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8" name="文本框 67"/>
                <p:cNvSpPr txBox="1"/>
                <p:nvPr/>
              </p:nvSpPr>
              <p:spPr>
                <a:xfrm>
                  <a:off x="3109463" y="5623756"/>
                  <a:ext cx="1753900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zh-CN" altLang="en-US" sz="2400" b="1" dirty="0">
                      <a:solidFill>
                        <a:srgbClr val="E8E8E5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华连卡 </a:t>
                  </a:r>
                  <a:endParaRPr lang="zh-CN" altLang="en-US" sz="2400" b="1" dirty="0">
                    <a:solidFill>
                      <a:srgbClr val="E8E8E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74" name="组合 73"/>
              <p:cNvGrpSpPr/>
              <p:nvPr/>
            </p:nvGrpSpPr>
            <p:grpSpPr>
              <a:xfrm>
                <a:off x="2983768" y="2147395"/>
                <a:ext cx="1997656" cy="1997656"/>
                <a:chOff x="2987585" y="2075340"/>
                <a:chExt cx="1997656" cy="1997656"/>
              </a:xfrm>
            </p:grpSpPr>
            <p:sp>
              <p:nvSpPr>
                <p:cNvPr id="59" name="椭圆 58"/>
                <p:cNvSpPr/>
                <p:nvPr/>
              </p:nvSpPr>
              <p:spPr>
                <a:xfrm>
                  <a:off x="2987585" y="2075340"/>
                  <a:ext cx="1997656" cy="1997656"/>
                </a:xfrm>
                <a:prstGeom prst="ellipse">
                  <a:avLst/>
                </a:prstGeom>
                <a:noFill/>
                <a:ln>
                  <a:solidFill>
                    <a:srgbClr val="47433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pic>
              <p:nvPicPr>
                <p:cNvPr id="73" name="图片 72" descr="戴帽子的人站在房子前面&#10;&#10;低可信度描述已自动生成"/>
                <p:cNvPicPr>
                  <a:picLocks noChangeAspect="1"/>
                </p:cNvPicPr>
                <p:nvPr/>
              </p:nvPicPr>
              <p:blipFill rotWithShape="1">
                <a:blip r:embed="rId6">
                  <a:duotone>
                    <a:prstClr val="black"/>
                    <a:srgbClr val="D9C3A5">
                      <a:tint val="50000"/>
                      <a:satMod val="180000"/>
                    </a:srgbClr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64" t="11377" r="5444" b="44839"/>
                <a:stretch>
                  <a:fillRect/>
                </a:stretch>
              </p:blipFill>
              <p:spPr>
                <a:xfrm flipH="1">
                  <a:off x="3064018" y="2161136"/>
                  <a:ext cx="1844790" cy="1844790"/>
                </a:xfrm>
                <a:prstGeom prst="ellipse">
                  <a:avLst/>
                </a:prstGeom>
              </p:spPr>
            </p:pic>
            <p:sp>
              <p:nvSpPr>
                <p:cNvPr id="62" name="任意多边形: 形状 61"/>
                <p:cNvSpPr/>
                <p:nvPr/>
              </p:nvSpPr>
              <p:spPr>
                <a:xfrm>
                  <a:off x="3099338" y="3282039"/>
                  <a:ext cx="1774150" cy="705162"/>
                </a:xfrm>
                <a:custGeom>
                  <a:avLst/>
                  <a:gdLst>
                    <a:gd name="connsiteX0" fmla="*/ 0 w 2104442"/>
                    <a:gd name="connsiteY0" fmla="*/ 0 h 836441"/>
                    <a:gd name="connsiteX1" fmla="*/ 2104442 w 2104442"/>
                    <a:gd name="connsiteY1" fmla="*/ 0 h 836441"/>
                    <a:gd name="connsiteX2" fmla="*/ 2050123 w 2104442"/>
                    <a:gd name="connsiteY2" fmla="*/ 174988 h 836441"/>
                    <a:gd name="connsiteX3" fmla="*/ 1052221 w 2104442"/>
                    <a:gd name="connsiteY3" fmla="*/ 836441 h 836441"/>
                    <a:gd name="connsiteX4" fmla="*/ 54319 w 2104442"/>
                    <a:gd name="connsiteY4" fmla="*/ 174988 h 836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04442" h="836441">
                      <a:moveTo>
                        <a:pt x="0" y="0"/>
                      </a:moveTo>
                      <a:lnTo>
                        <a:pt x="2104442" y="0"/>
                      </a:lnTo>
                      <a:lnTo>
                        <a:pt x="2050123" y="174988"/>
                      </a:lnTo>
                      <a:cubicBezTo>
                        <a:pt x="1885713" y="563696"/>
                        <a:pt x="1500819" y="836441"/>
                        <a:pt x="1052221" y="836441"/>
                      </a:cubicBezTo>
                      <a:cubicBezTo>
                        <a:pt x="603624" y="836441"/>
                        <a:pt x="218729" y="563696"/>
                        <a:pt x="54319" y="174988"/>
                      </a:cubicBezTo>
                      <a:close/>
                    </a:path>
                  </a:pathLst>
                </a:custGeom>
                <a:solidFill>
                  <a:schemeClr val="tx1">
                    <a:alpha val="40000"/>
                  </a:scheme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3" name="文本框 62"/>
                <p:cNvSpPr txBox="1"/>
                <p:nvPr/>
              </p:nvSpPr>
              <p:spPr>
                <a:xfrm>
                  <a:off x="3300709" y="3285135"/>
                  <a:ext cx="1445021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zh-CN" altLang="en-US" sz="2400" b="1" dirty="0">
                      <a:solidFill>
                        <a:srgbClr val="E8E8E5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别里科夫 </a:t>
                  </a:r>
                  <a:endParaRPr lang="zh-CN" altLang="en-US" sz="2400" dirty="0">
                    <a:solidFill>
                      <a:srgbClr val="E8E8E5"/>
                    </a:solidFill>
                  </a:endParaRPr>
                </a:p>
              </p:txBody>
            </p:sp>
          </p:grpSp>
        </p:grpSp>
      </p:grpSp>
      <p:grpSp>
        <p:nvGrpSpPr>
          <p:cNvPr id="29" name="组合 28"/>
          <p:cNvGrpSpPr/>
          <p:nvPr/>
        </p:nvGrpSpPr>
        <p:grpSpPr>
          <a:xfrm>
            <a:off x="9154885" y="4087650"/>
            <a:ext cx="2196886" cy="749873"/>
            <a:chOff x="9154885" y="4087650"/>
            <a:chExt cx="2196886" cy="749873"/>
          </a:xfrm>
        </p:grpSpPr>
        <p:pic>
          <p:nvPicPr>
            <p:cNvPr id="99" name="图片 9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54885" y="4087650"/>
              <a:ext cx="2196886" cy="749873"/>
            </a:xfrm>
            <a:prstGeom prst="rect">
              <a:avLst/>
            </a:prstGeom>
          </p:spPr>
        </p:pic>
        <p:sp>
          <p:nvSpPr>
            <p:cNvPr id="100" name="文本框 99"/>
            <p:cNvSpPr txBox="1"/>
            <p:nvPr/>
          </p:nvSpPr>
          <p:spPr>
            <a:xfrm>
              <a:off x="9235636" y="4110829"/>
              <a:ext cx="2033063" cy="597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z="2800" kern="0">
                  <a:solidFill>
                    <a:srgbClr val="000000"/>
                  </a:solidFill>
                  <a:effectLst/>
                  <a:latin typeface="华文中宋" panose="02010600040101010101" pitchFamily="2" charset="-122"/>
                  <a:ea typeface="华文中宋" panose="02010600040101010101" pitchFamily="2" charset="-122"/>
                  <a:cs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R="0" lvl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1"/>
                </a:buClr>
                <a:buSzTx/>
                <a:defRPr/>
              </a:pPr>
              <a:r>
                <a:rPr kumimoji="0" lang="zh-CN" alt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新思想</a:t>
              </a:r>
              <a:endPara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9154885" y="4860702"/>
            <a:ext cx="2196886" cy="749873"/>
            <a:chOff x="9154885" y="4860702"/>
            <a:chExt cx="2196886" cy="749873"/>
          </a:xfrm>
        </p:grpSpPr>
        <p:pic>
          <p:nvPicPr>
            <p:cNvPr id="98" name="图片 9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54885" y="4860702"/>
              <a:ext cx="2196886" cy="749873"/>
            </a:xfrm>
            <a:prstGeom prst="rect">
              <a:avLst/>
            </a:prstGeom>
          </p:spPr>
        </p:pic>
        <p:sp>
          <p:nvSpPr>
            <p:cNvPr id="101" name="文本框 100"/>
            <p:cNvSpPr txBox="1"/>
            <p:nvPr/>
          </p:nvSpPr>
          <p:spPr>
            <a:xfrm>
              <a:off x="9235636" y="4892745"/>
              <a:ext cx="2033063" cy="597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z="2800" kern="0">
                  <a:solidFill>
                    <a:srgbClr val="000000"/>
                  </a:solidFill>
                  <a:effectLst/>
                  <a:latin typeface="华文中宋" panose="02010600040101010101" pitchFamily="2" charset="-122"/>
                  <a:ea typeface="华文中宋" panose="02010600040101010101" pitchFamily="2" charset="-122"/>
                  <a:cs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R="0" lvl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1"/>
                </a:buClr>
                <a:buSzTx/>
                <a:defRPr/>
              </a:pPr>
              <a:r>
                <a:rPr kumimoji="0" lang="zh-CN" alt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新事物</a:t>
              </a:r>
              <a:endPara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9154885" y="5633754"/>
            <a:ext cx="2196886" cy="749873"/>
            <a:chOff x="9154885" y="5633754"/>
            <a:chExt cx="2196886" cy="749873"/>
          </a:xfrm>
        </p:grpSpPr>
        <p:pic>
          <p:nvPicPr>
            <p:cNvPr id="102" name="图片 10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54885" y="5633754"/>
              <a:ext cx="2196886" cy="749873"/>
            </a:xfrm>
            <a:prstGeom prst="rect">
              <a:avLst/>
            </a:prstGeom>
          </p:spPr>
        </p:pic>
        <p:sp>
          <p:nvSpPr>
            <p:cNvPr id="103" name="文本框 102"/>
            <p:cNvSpPr txBox="1"/>
            <p:nvPr/>
          </p:nvSpPr>
          <p:spPr>
            <a:xfrm>
              <a:off x="9235636" y="5665797"/>
              <a:ext cx="2033063" cy="597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z="2800" kern="0">
                  <a:solidFill>
                    <a:srgbClr val="000000"/>
                  </a:solidFill>
                  <a:effectLst/>
                  <a:latin typeface="华文中宋" panose="02010600040101010101" pitchFamily="2" charset="-122"/>
                  <a:ea typeface="华文中宋" panose="02010600040101010101" pitchFamily="2" charset="-122"/>
                  <a:cs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R="0" lvl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1"/>
                </a:buClr>
                <a:buSzTx/>
                <a:defRPr/>
              </a:pPr>
              <a:r>
                <a:rPr kumimoji="0" lang="zh-CN" alt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新生活</a:t>
              </a:r>
              <a:endPara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012550" y="4558908"/>
            <a:ext cx="1101960" cy="1279121"/>
            <a:chOff x="8012550" y="4558908"/>
            <a:chExt cx="1101960" cy="1279121"/>
          </a:xfrm>
        </p:grpSpPr>
        <p:sp>
          <p:nvSpPr>
            <p:cNvPr id="77" name="箭头: V 形 76"/>
            <p:cNvSpPr/>
            <p:nvPr/>
          </p:nvSpPr>
          <p:spPr>
            <a:xfrm>
              <a:off x="8012550" y="4781828"/>
              <a:ext cx="562346" cy="851926"/>
            </a:xfrm>
            <a:prstGeom prst="chevron">
              <a:avLst/>
            </a:prstGeom>
            <a:noFill/>
            <a:ln w="19050">
              <a:solidFill>
                <a:srgbClr val="58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71" name="文本框 170"/>
            <p:cNvSpPr txBox="1"/>
            <p:nvPr/>
          </p:nvSpPr>
          <p:spPr>
            <a:xfrm>
              <a:off x="8560512" y="4558908"/>
              <a:ext cx="553998" cy="1279121"/>
            </a:xfrm>
            <a:prstGeom prst="rect">
              <a:avLst/>
            </a:prstGeom>
            <a:noFill/>
          </p:spPr>
          <p:txBody>
            <a:bodyPr vert="eaVert" wrap="square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z="2800" kern="0">
                  <a:solidFill>
                    <a:srgbClr val="000000"/>
                  </a:solidFill>
                  <a:effectLst/>
                  <a:latin typeface="华文中宋" panose="02010600040101010101" pitchFamily="2" charset="-122"/>
                  <a:ea typeface="华文中宋" panose="02010600040101010101" pitchFamily="2" charset="-122"/>
                  <a:cs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R="0" lvl="0" algn="ctr" defTabSz="914400" rtl="0" eaLnBrk="1" fontAlgn="ctr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1"/>
                </a:buClr>
                <a:buSzTx/>
                <a:defRPr/>
              </a:pPr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象征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993219" y="2440316"/>
            <a:ext cx="3375646" cy="1279121"/>
            <a:chOff x="7993219" y="2440316"/>
            <a:chExt cx="3375646" cy="1279121"/>
          </a:xfrm>
        </p:grpSpPr>
        <p:sp>
          <p:nvSpPr>
            <p:cNvPr id="76" name="箭头: V 形 75"/>
            <p:cNvSpPr/>
            <p:nvPr/>
          </p:nvSpPr>
          <p:spPr>
            <a:xfrm>
              <a:off x="7993219" y="2637670"/>
              <a:ext cx="562346" cy="851926"/>
            </a:xfrm>
            <a:prstGeom prst="chevron">
              <a:avLst/>
            </a:prstGeom>
            <a:noFill/>
            <a:ln w="19050">
              <a:solidFill>
                <a:srgbClr val="726F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110" name="组合 109"/>
            <p:cNvGrpSpPr/>
            <p:nvPr/>
          </p:nvGrpSpPr>
          <p:grpSpPr>
            <a:xfrm>
              <a:off x="8832486" y="2440316"/>
              <a:ext cx="2536379" cy="1279121"/>
              <a:chOff x="9188243" y="2530880"/>
              <a:chExt cx="2536379" cy="1279121"/>
            </a:xfrm>
          </p:grpSpPr>
          <p:pic>
            <p:nvPicPr>
              <p:cNvPr id="109" name="图片 108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188466" y="2530880"/>
                <a:ext cx="2536156" cy="1279121"/>
              </a:xfrm>
              <a:prstGeom prst="rect">
                <a:avLst/>
              </a:prstGeom>
            </p:spPr>
          </p:pic>
          <p:sp>
            <p:nvSpPr>
              <p:cNvPr id="105" name="文本框 104"/>
              <p:cNvSpPr txBox="1"/>
              <p:nvPr/>
            </p:nvSpPr>
            <p:spPr>
              <a:xfrm>
                <a:off x="9188243" y="2683065"/>
                <a:ext cx="2352675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just">
                  <a:lnSpc>
                    <a:spcPct val="130000"/>
                  </a:lnSpc>
                  <a:defRPr sz="2800" kern="0">
                    <a:solidFill>
                      <a:srgbClr val="000000"/>
                    </a:solidFill>
                    <a:effectLst/>
                    <a:latin typeface="华文中宋" panose="02010600040101010101" pitchFamily="2" charset="-122"/>
                    <a:ea typeface="华文中宋" panose="02010600040101010101" pitchFamily="2" charset="-122"/>
                    <a:cs typeface="宋体" panose="02010600030101010101" pitchFamily="2" charset="-122"/>
                  </a:defRPr>
                </a:lvl1pPr>
                <a:lvl2pPr marL="6858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/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/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5pPr>
                <a:lvl6pPr marL="25146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6pPr>
                <a:lvl7pPr marL="29718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7pPr>
                <a:lvl8pPr marL="3429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8pPr>
                <a:lvl9pPr marL="3886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9pPr>
              </a:lstStyle>
              <a:p>
                <a:pPr marR="0" lvl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tx1"/>
                  </a:buClr>
                  <a:buSzTx/>
                  <a:defRPr/>
                </a:pPr>
                <a:r>
                  <a:rPr kumimoji="0" lang="zh-CN" alt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“套子”思想根深蒂固</a:t>
                </a:r>
                <a:endParaRPr kumimoji="0" lang="zh-CN" alt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</p:spTree>
    <p:custDataLst>
      <p:tags r:id="rId8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34"/>
          <p:cNvSpPr txBox="1"/>
          <p:nvPr/>
        </p:nvSpPr>
        <p:spPr>
          <a:xfrm>
            <a:off x="767040" y="290887"/>
            <a:ext cx="11089997" cy="1322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580000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作者为什么用大量的笔墨写别里科夫的恋爱事件？有什么深刻的意义？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580000"/>
              </a:soli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40" name="箭头: 五边形 39"/>
          <p:cNvSpPr/>
          <p:nvPr/>
        </p:nvSpPr>
        <p:spPr>
          <a:xfrm>
            <a:off x="0" y="385499"/>
            <a:ext cx="492370" cy="395551"/>
          </a:xfrm>
          <a:prstGeom prst="homePlate">
            <a:avLst>
              <a:gd name="adj" fmla="val 35666"/>
            </a:avLst>
          </a:prstGeom>
          <a:solidFill>
            <a:srgbClr val="58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箭头: V 形 40"/>
          <p:cNvSpPr/>
          <p:nvPr/>
        </p:nvSpPr>
        <p:spPr>
          <a:xfrm>
            <a:off x="408669" y="385499"/>
            <a:ext cx="277986" cy="395551"/>
          </a:xfrm>
          <a:prstGeom prst="chevron">
            <a:avLst>
              <a:gd name="adj" fmla="val 53615"/>
            </a:avLst>
          </a:prstGeom>
          <a:solidFill>
            <a:srgbClr val="58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52470" y="1938766"/>
            <a:ext cx="10837685" cy="4162231"/>
            <a:chOff x="352470" y="1938766"/>
            <a:chExt cx="10837685" cy="4162231"/>
          </a:xfrm>
        </p:grpSpPr>
        <p:sp>
          <p:nvSpPr>
            <p:cNvPr id="4" name="缺角矩形 3"/>
            <p:cNvSpPr/>
            <p:nvPr/>
          </p:nvSpPr>
          <p:spPr>
            <a:xfrm flipH="1">
              <a:off x="352470" y="1938766"/>
              <a:ext cx="10837685" cy="4162231"/>
            </a:xfrm>
            <a:prstGeom prst="plaque">
              <a:avLst>
                <a:gd name="adj" fmla="val 3010"/>
              </a:avLst>
            </a:prstGeom>
            <a:gradFill>
              <a:gsLst>
                <a:gs pos="77000">
                  <a:srgbClr val="F3ECD7">
                    <a:alpha val="50000"/>
                  </a:srgbClr>
                </a:gs>
                <a:gs pos="23000">
                  <a:srgbClr val="F3ECD7">
                    <a:alpha val="50000"/>
                  </a:srgbClr>
                </a:gs>
                <a:gs pos="0">
                  <a:srgbClr val="F3ECD7"/>
                </a:gs>
                <a:gs pos="50000">
                  <a:srgbClr val="F3ECD7">
                    <a:alpha val="20000"/>
                  </a:srgbClr>
                </a:gs>
                <a:gs pos="100000">
                  <a:srgbClr val="F3ECD7"/>
                </a:gs>
              </a:gsLst>
              <a:lin ang="18900000" scaled="1"/>
            </a:gradFill>
            <a:ln>
              <a:gradFill flip="none" rotWithShape="1">
                <a:gsLst>
                  <a:gs pos="70000">
                    <a:srgbClr val="580000">
                      <a:alpha val="0"/>
                    </a:srgbClr>
                  </a:gs>
                  <a:gs pos="30000">
                    <a:srgbClr val="580000">
                      <a:alpha val="0"/>
                    </a:srgbClr>
                  </a:gs>
                  <a:gs pos="0">
                    <a:srgbClr val="580000"/>
                  </a:gs>
                  <a:gs pos="50000">
                    <a:srgbClr val="580000">
                      <a:alpha val="0"/>
                    </a:srgbClr>
                  </a:gs>
                  <a:gs pos="100000">
                    <a:srgbClr val="580000"/>
                  </a:gs>
                </a:gsLst>
                <a:lin ang="189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883095" y="2175316"/>
              <a:ext cx="7100735" cy="36225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720090" algn="just">
                <a:lnSpc>
                  <a:spcPct val="150000"/>
                </a:lnSpc>
              </a:pPr>
              <a:r>
                <a:rPr lang="zh-CN" altLang="en-US" sz="2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华连卡是一个开朗乐观热情大方富有朝气的女孩，她是新思想、新事物、新生活的象征。别里科夫与她谈恋爱，</a:t>
              </a:r>
              <a:r>
                <a:rPr lang="zh-CN" altLang="en-US" sz="26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说明别里科夫这类守旧胆小反动的人也试图走出套子，摆脱困境。但其旧思想、旧观念、旧制度根深蒂固，他们是不可能走出套子的。</a:t>
              </a:r>
              <a:endParaRPr lang="zh-CN" altLang="en-US" sz="2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" name="图片 2" descr="图片包含 人, 男人, 站, 一对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455" y="1187742"/>
            <a:ext cx="3542343" cy="5379371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54871" y="382657"/>
            <a:ext cx="6835543" cy="7219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srgbClr val="580000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采访对象：“我”（布尔金）</a:t>
            </a:r>
            <a:endParaRPr kumimoji="0" lang="zh-CN" altLang="en-US" sz="3600" i="0" u="none" strike="noStrike" kern="1200" cap="none" spc="0" normalizeH="0" baseline="0" noProof="0" dirty="0">
              <a:ln>
                <a:noFill/>
              </a:ln>
              <a:solidFill>
                <a:srgbClr val="580000"/>
              </a:soli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 flipH="1">
            <a:off x="2144631" y="1332866"/>
            <a:ext cx="9471720" cy="721929"/>
            <a:chOff x="2002971" y="1577476"/>
            <a:chExt cx="9854066" cy="721929"/>
          </a:xfrm>
        </p:grpSpPr>
        <p:sp>
          <p:nvSpPr>
            <p:cNvPr id="3" name="对话气泡: 圆角矩形 2"/>
            <p:cNvSpPr/>
            <p:nvPr/>
          </p:nvSpPr>
          <p:spPr>
            <a:xfrm>
              <a:off x="2002971" y="1577476"/>
              <a:ext cx="9854066" cy="721929"/>
            </a:xfrm>
            <a:prstGeom prst="wedgeRoundRectCallout">
              <a:avLst>
                <a:gd name="adj1" fmla="val -52383"/>
                <a:gd name="adj2" fmla="val 20015"/>
                <a:gd name="adj3" fmla="val 16667"/>
              </a:avLst>
            </a:prstGeom>
            <a:solidFill>
              <a:srgbClr val="D6C8B4"/>
            </a:solidFill>
            <a:ln>
              <a:gradFill flip="none" rotWithShape="1">
                <a:gsLst>
                  <a:gs pos="70000">
                    <a:srgbClr val="580000">
                      <a:alpha val="0"/>
                    </a:srgbClr>
                  </a:gs>
                  <a:gs pos="30000">
                    <a:srgbClr val="580000">
                      <a:alpha val="0"/>
                    </a:srgbClr>
                  </a:gs>
                  <a:gs pos="0">
                    <a:srgbClr val="580000"/>
                  </a:gs>
                  <a:gs pos="50000">
                    <a:srgbClr val="580000">
                      <a:alpha val="0"/>
                    </a:srgbClr>
                  </a:gs>
                  <a:gs pos="100000">
                    <a:srgbClr val="580000"/>
                  </a:gs>
                </a:gsLst>
                <a:lin ang="189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>
              <p:custDataLst>
                <p:tags r:id="rId1"/>
              </p:custDataLst>
            </p:nvPr>
          </p:nvSpPr>
          <p:spPr>
            <a:xfrm>
              <a:off x="2144631" y="1670994"/>
              <a:ext cx="9266815" cy="5118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25000"/>
                </a:lnSpc>
              </a:pPr>
              <a:r>
                <a:rPr lang="zh-CN" altLang="en-US" sz="2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问：您认为华连卡的笑对他有什么影响吗？</a:t>
              </a:r>
              <a:endPara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 flipH="1">
            <a:off x="638894" y="2256989"/>
            <a:ext cx="10425981" cy="1270227"/>
            <a:chOff x="334960" y="2700882"/>
            <a:chExt cx="11076483" cy="1270227"/>
          </a:xfrm>
        </p:grpSpPr>
        <p:sp>
          <p:nvSpPr>
            <p:cNvPr id="5" name="对话气泡: 圆角矩形 4"/>
            <p:cNvSpPr/>
            <p:nvPr/>
          </p:nvSpPr>
          <p:spPr>
            <a:xfrm flipH="1">
              <a:off x="334960" y="2700882"/>
              <a:ext cx="11076483" cy="1270227"/>
            </a:xfrm>
            <a:prstGeom prst="wedgeRoundRectCallout">
              <a:avLst>
                <a:gd name="adj1" fmla="val -52383"/>
                <a:gd name="adj2" fmla="val 20015"/>
                <a:gd name="adj3" fmla="val 16667"/>
              </a:avLst>
            </a:prstGeom>
            <a:solidFill>
              <a:srgbClr val="F5EEDF"/>
            </a:solidFill>
            <a:ln>
              <a:gradFill flip="none" rotWithShape="1">
                <a:gsLst>
                  <a:gs pos="70000">
                    <a:srgbClr val="580000">
                      <a:alpha val="0"/>
                    </a:srgbClr>
                  </a:gs>
                  <a:gs pos="30000">
                    <a:srgbClr val="580000">
                      <a:alpha val="0"/>
                    </a:srgbClr>
                  </a:gs>
                  <a:gs pos="0">
                    <a:srgbClr val="580000"/>
                  </a:gs>
                  <a:gs pos="50000">
                    <a:srgbClr val="580000">
                      <a:alpha val="0"/>
                    </a:srgbClr>
                  </a:gs>
                  <a:gs pos="100000">
                    <a:srgbClr val="580000"/>
                  </a:gs>
                </a:gsLst>
                <a:lin ang="189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>
              <p:custDataLst>
                <p:tags r:id="rId2"/>
              </p:custDataLst>
            </p:nvPr>
          </p:nvSpPr>
          <p:spPr>
            <a:xfrm flipH="1">
              <a:off x="780553" y="2794400"/>
              <a:ext cx="10284321" cy="9734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25000"/>
                </a:lnSpc>
              </a:pPr>
              <a:r>
                <a:rPr lang="zh-CN" altLang="en-US" sz="2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答：噢，他一定想不开的，要知道，他这种人最害怕出乱子了，眼下就要跟华联卡结婚，自己却闹出这么个乱子，他心里一定受不了的。</a:t>
              </a:r>
              <a:endPara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 flipH="1">
            <a:off x="2144631" y="3700920"/>
            <a:ext cx="9471720" cy="721929"/>
            <a:chOff x="2002971" y="4233591"/>
            <a:chExt cx="9854066" cy="721929"/>
          </a:xfrm>
        </p:grpSpPr>
        <p:sp>
          <p:nvSpPr>
            <p:cNvPr id="8" name="对话气泡: 圆角矩形 7"/>
            <p:cNvSpPr/>
            <p:nvPr/>
          </p:nvSpPr>
          <p:spPr>
            <a:xfrm>
              <a:off x="2002971" y="4233591"/>
              <a:ext cx="9854066" cy="721929"/>
            </a:xfrm>
            <a:prstGeom prst="wedgeRoundRectCallout">
              <a:avLst>
                <a:gd name="adj1" fmla="val -52383"/>
                <a:gd name="adj2" fmla="val 20015"/>
                <a:gd name="adj3" fmla="val 16667"/>
              </a:avLst>
            </a:prstGeom>
            <a:solidFill>
              <a:srgbClr val="D6C8B4"/>
            </a:solidFill>
            <a:ln>
              <a:gradFill flip="none" rotWithShape="1">
                <a:gsLst>
                  <a:gs pos="70000">
                    <a:srgbClr val="580000">
                      <a:alpha val="0"/>
                    </a:srgbClr>
                  </a:gs>
                  <a:gs pos="30000">
                    <a:srgbClr val="580000">
                      <a:alpha val="0"/>
                    </a:srgbClr>
                  </a:gs>
                  <a:gs pos="0">
                    <a:srgbClr val="580000"/>
                  </a:gs>
                  <a:gs pos="50000">
                    <a:srgbClr val="580000">
                      <a:alpha val="0"/>
                    </a:srgbClr>
                  </a:gs>
                  <a:gs pos="100000">
                    <a:srgbClr val="580000"/>
                  </a:gs>
                </a:gsLst>
                <a:lin ang="189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" name="矩形 8"/>
            <p:cNvSpPr/>
            <p:nvPr>
              <p:custDataLst>
                <p:tags r:id="rId3"/>
              </p:custDataLst>
            </p:nvPr>
          </p:nvSpPr>
          <p:spPr>
            <a:xfrm>
              <a:off x="2144631" y="4327109"/>
              <a:ext cx="9266815" cy="5118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25000"/>
                </a:lnSpc>
              </a:pPr>
              <a:r>
                <a:rPr lang="zh-CN" altLang="en-US" sz="2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问：有什么人和他结过怨吗？</a:t>
              </a:r>
              <a:endPara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 flipH="1">
            <a:off x="638893" y="4625043"/>
            <a:ext cx="10425981" cy="1688072"/>
            <a:chOff x="334959" y="5187006"/>
            <a:chExt cx="11076483" cy="1688072"/>
          </a:xfrm>
        </p:grpSpPr>
        <p:sp>
          <p:nvSpPr>
            <p:cNvPr id="10" name="对话气泡: 圆角矩形 9"/>
            <p:cNvSpPr/>
            <p:nvPr/>
          </p:nvSpPr>
          <p:spPr>
            <a:xfrm flipH="1">
              <a:off x="334959" y="5187006"/>
              <a:ext cx="11076483" cy="1688072"/>
            </a:xfrm>
            <a:prstGeom prst="wedgeRoundRectCallout">
              <a:avLst>
                <a:gd name="adj1" fmla="val -52383"/>
                <a:gd name="adj2" fmla="val 20015"/>
                <a:gd name="adj3" fmla="val 16667"/>
              </a:avLst>
            </a:prstGeom>
            <a:solidFill>
              <a:srgbClr val="F5EEDF"/>
            </a:solidFill>
            <a:ln>
              <a:gradFill flip="none" rotWithShape="1">
                <a:gsLst>
                  <a:gs pos="70000">
                    <a:srgbClr val="580000">
                      <a:alpha val="0"/>
                    </a:srgbClr>
                  </a:gs>
                  <a:gs pos="30000">
                    <a:srgbClr val="580000">
                      <a:alpha val="0"/>
                    </a:srgbClr>
                  </a:gs>
                  <a:gs pos="0">
                    <a:srgbClr val="580000"/>
                  </a:gs>
                  <a:gs pos="50000">
                    <a:srgbClr val="580000">
                      <a:alpha val="0"/>
                    </a:srgbClr>
                  </a:gs>
                  <a:gs pos="100000">
                    <a:srgbClr val="580000"/>
                  </a:gs>
                </a:gsLst>
                <a:lin ang="189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>
              <p:custDataLst>
                <p:tags r:id="rId4"/>
              </p:custDataLst>
            </p:nvPr>
          </p:nvSpPr>
          <p:spPr>
            <a:xfrm flipH="1">
              <a:off x="780553" y="5280524"/>
              <a:ext cx="10284321" cy="14351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25000"/>
                </a:lnSpc>
              </a:pPr>
              <a:r>
                <a:rPr lang="zh-CN" altLang="en-US" sz="2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答：没有。实际上每个人都讨厌他，不会有人会为他的死亡而悲伤，但也绝不会有人冒着风险去杀他。</a:t>
              </a:r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全校甚至全城的人都受着他的辖制，什么人都怕他呢。</a:t>
              </a:r>
              <a:endParaRPr lang="zh-CN" altLang="en-US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</p:spTree>
    <p:custDataLst>
      <p:tags r:id="rId5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马车的黑白照片&#10;&#10;中度可信度描述已自动生成"/>
          <p:cNvPicPr>
            <a:picLocks noChangeAspect="1"/>
          </p:cNvPicPr>
          <p:nvPr/>
        </p:nvPicPr>
        <p:blipFill rotWithShape="1">
          <a:blip r:embed="rId1">
            <a:alphaModFix amt="70000"/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21657" b="253"/>
          <a:stretch>
            <a:fillRect/>
          </a:stretch>
        </p:blipFill>
        <p:spPr>
          <a:xfrm>
            <a:off x="4867956" y="-107606"/>
            <a:ext cx="7324044" cy="6965605"/>
          </a:xfrm>
          <a:custGeom>
            <a:avLst/>
            <a:gdLst>
              <a:gd name="connsiteX0" fmla="*/ 0 w 5314357"/>
              <a:gd name="connsiteY0" fmla="*/ 0 h 3213100"/>
              <a:gd name="connsiteX1" fmla="*/ 5314357 w 5314357"/>
              <a:gd name="connsiteY1" fmla="*/ 0 h 3213100"/>
              <a:gd name="connsiteX2" fmla="*/ 5314357 w 5314357"/>
              <a:gd name="connsiteY2" fmla="*/ 3213100 h 3213100"/>
              <a:gd name="connsiteX3" fmla="*/ 0 w 5314357"/>
              <a:gd name="connsiteY3" fmla="*/ 3213100 h 321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14357" h="3213100">
                <a:moveTo>
                  <a:pt x="0" y="0"/>
                </a:moveTo>
                <a:lnTo>
                  <a:pt x="5314357" y="0"/>
                </a:lnTo>
                <a:lnTo>
                  <a:pt x="5314357" y="3213100"/>
                </a:lnTo>
                <a:lnTo>
                  <a:pt x="0" y="3213100"/>
                </a:lnTo>
                <a:close/>
              </a:path>
            </a:pathLst>
          </a:custGeom>
        </p:spPr>
      </p:pic>
      <p:sp>
        <p:nvSpPr>
          <p:cNvPr id="4" name="缺角矩形 3"/>
          <p:cNvSpPr/>
          <p:nvPr/>
        </p:nvSpPr>
        <p:spPr>
          <a:xfrm flipH="1">
            <a:off x="352464" y="592832"/>
            <a:ext cx="7344984" cy="3541582"/>
          </a:xfrm>
          <a:prstGeom prst="plaque">
            <a:avLst>
              <a:gd name="adj" fmla="val 3010"/>
            </a:avLst>
          </a:prstGeom>
          <a:noFill/>
          <a:ln>
            <a:gradFill flip="none" rotWithShape="1">
              <a:gsLst>
                <a:gs pos="70000">
                  <a:srgbClr val="580000">
                    <a:alpha val="0"/>
                  </a:srgbClr>
                </a:gs>
                <a:gs pos="30000">
                  <a:srgbClr val="580000">
                    <a:alpha val="0"/>
                  </a:srgbClr>
                </a:gs>
                <a:gs pos="0">
                  <a:srgbClr val="580000"/>
                </a:gs>
                <a:gs pos="50000">
                  <a:srgbClr val="580000">
                    <a:alpha val="0"/>
                  </a:srgbClr>
                </a:gs>
                <a:gs pos="100000">
                  <a:srgbClr val="580000"/>
                </a:gs>
              </a:gsLst>
              <a:lin ang="189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67062" y="782389"/>
            <a:ext cx="6716917" cy="31624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720090" algn="just">
              <a:lnSpc>
                <a:spcPct val="130000"/>
              </a:lnSpc>
            </a:pPr>
            <a:r>
              <a:rPr lang="zh-CN" altLang="en-US" sz="2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“教士们当着他的面不敢吃荤，也不敢打牌。在别里科夫这类人的影响下，全城的人战战兢兢地生活了十年到十五年，什么事都怕。他们</a:t>
            </a:r>
            <a:r>
              <a:rPr lang="zh-CN" altLang="en-US" sz="2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不敢</a:t>
            </a:r>
            <a:r>
              <a:rPr lang="zh-CN" altLang="en-US" sz="2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大声说话，</a:t>
            </a:r>
            <a:r>
              <a:rPr lang="zh-CN" altLang="en-US" sz="2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不敢</a:t>
            </a:r>
            <a:r>
              <a:rPr lang="zh-CN" altLang="en-US" sz="2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写信，</a:t>
            </a:r>
            <a:r>
              <a:rPr lang="zh-CN" altLang="en-US" sz="2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不敢</a:t>
            </a:r>
            <a:r>
              <a:rPr lang="zh-CN" altLang="en-US" sz="2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交朋友，</a:t>
            </a:r>
            <a:r>
              <a:rPr lang="zh-CN" altLang="en-US" sz="2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不敢</a:t>
            </a:r>
            <a:r>
              <a:rPr lang="zh-CN" altLang="en-US" sz="2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看书，</a:t>
            </a:r>
            <a:r>
              <a:rPr lang="zh-CN" altLang="en-US" sz="2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不敢</a:t>
            </a:r>
            <a:r>
              <a:rPr lang="zh-CN" altLang="en-US" sz="2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周济穷人，</a:t>
            </a:r>
            <a:r>
              <a:rPr lang="zh-CN" altLang="en-US" sz="2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不敢</a:t>
            </a:r>
            <a:r>
              <a:rPr lang="zh-CN" altLang="en-US" sz="2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教人念书写字</a:t>
            </a:r>
            <a:r>
              <a:rPr lang="en-US" altLang="zh-CN" sz="2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……”</a:t>
            </a:r>
            <a:endParaRPr lang="en-US" altLang="zh-CN" sz="2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缺角矩形 5"/>
          <p:cNvSpPr/>
          <p:nvPr/>
        </p:nvSpPr>
        <p:spPr>
          <a:xfrm flipH="1">
            <a:off x="352463" y="4557010"/>
            <a:ext cx="11504571" cy="1778057"/>
          </a:xfrm>
          <a:prstGeom prst="plaque">
            <a:avLst>
              <a:gd name="adj" fmla="val 8440"/>
            </a:avLst>
          </a:prstGeom>
          <a:solidFill>
            <a:srgbClr val="580000"/>
          </a:solidFill>
          <a:ln>
            <a:gradFill flip="none" rotWithShape="1">
              <a:gsLst>
                <a:gs pos="70000">
                  <a:srgbClr val="580000">
                    <a:alpha val="0"/>
                  </a:srgbClr>
                </a:gs>
                <a:gs pos="30000">
                  <a:srgbClr val="580000">
                    <a:alpha val="0"/>
                  </a:srgbClr>
                </a:gs>
                <a:gs pos="0">
                  <a:srgbClr val="580000"/>
                </a:gs>
                <a:gs pos="50000">
                  <a:srgbClr val="580000">
                    <a:alpha val="0"/>
                  </a:srgbClr>
                </a:gs>
                <a:gs pos="100000">
                  <a:srgbClr val="580000"/>
                </a:gs>
              </a:gsLst>
              <a:lin ang="189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667062" y="4890099"/>
            <a:ext cx="10860374" cy="10818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720090" algn="just">
              <a:lnSpc>
                <a:spcPct val="130000"/>
              </a:lnSpc>
            </a:pPr>
            <a:r>
              <a:rPr lang="zh-CN" altLang="en-US" sz="2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连用八个“不敢”，突出了别里科夫对人们的辖制无所不及，强调了别里科夫的思想影响之大、威力之大；凸显全城人对别里科夫的恐惧。</a:t>
            </a:r>
            <a:endParaRPr lang="zh-CN" altLang="en-US" sz="2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PA-图片 2" descr="男人的脸被修图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FilmGrain/>
                    </a14:imgEffect>
                    <a14:imgEffect>
                      <a14:brightnessContrast bright="12000" contrast="5000"/>
                    </a14:imgEffect>
                    <a14:imgEffect>
                      <a14:colorTemperature colorTemp="72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/>
          <a:stretch>
            <a:fillRect/>
          </a:stretch>
        </p:blipFill>
        <p:spPr>
          <a:xfrm>
            <a:off x="8740747" y="515819"/>
            <a:ext cx="2345263" cy="4041191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custDataLst>
      <p:tags r:id="rId6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34"/>
          <p:cNvSpPr txBox="1"/>
          <p:nvPr/>
        </p:nvSpPr>
        <p:spPr>
          <a:xfrm>
            <a:off x="767040" y="290887"/>
            <a:ext cx="11089997" cy="1322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580000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为什么全城的人都怕这个胆小如鼠、弱不禁风的人呢？为什么他能管制全城呢？ 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580000"/>
              </a:soli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40" name="箭头: 五边形 39"/>
          <p:cNvSpPr/>
          <p:nvPr/>
        </p:nvSpPr>
        <p:spPr>
          <a:xfrm>
            <a:off x="0" y="385499"/>
            <a:ext cx="492370" cy="395551"/>
          </a:xfrm>
          <a:prstGeom prst="homePlate">
            <a:avLst>
              <a:gd name="adj" fmla="val 35666"/>
            </a:avLst>
          </a:prstGeom>
          <a:solidFill>
            <a:srgbClr val="58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箭头: V 形 40"/>
          <p:cNvSpPr/>
          <p:nvPr/>
        </p:nvSpPr>
        <p:spPr>
          <a:xfrm>
            <a:off x="408669" y="385499"/>
            <a:ext cx="277986" cy="395551"/>
          </a:xfrm>
          <a:prstGeom prst="chevron">
            <a:avLst>
              <a:gd name="adj" fmla="val 53615"/>
            </a:avLst>
          </a:prstGeom>
          <a:solidFill>
            <a:srgbClr val="58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267403" y="1938765"/>
            <a:ext cx="8589633" cy="4162231"/>
            <a:chOff x="3267403" y="1938765"/>
            <a:chExt cx="8589633" cy="4162231"/>
          </a:xfrm>
        </p:grpSpPr>
        <p:sp>
          <p:nvSpPr>
            <p:cNvPr id="4" name="缺角矩形 3"/>
            <p:cNvSpPr/>
            <p:nvPr/>
          </p:nvSpPr>
          <p:spPr>
            <a:xfrm flipH="1">
              <a:off x="3267403" y="1938765"/>
              <a:ext cx="8589633" cy="4162231"/>
            </a:xfrm>
            <a:prstGeom prst="plaque">
              <a:avLst>
                <a:gd name="adj" fmla="val 3592"/>
              </a:avLst>
            </a:prstGeom>
            <a:gradFill>
              <a:gsLst>
                <a:gs pos="77000">
                  <a:srgbClr val="F3ECD7">
                    <a:alpha val="50000"/>
                  </a:srgbClr>
                </a:gs>
                <a:gs pos="23000">
                  <a:srgbClr val="F3ECD7">
                    <a:alpha val="50000"/>
                  </a:srgbClr>
                </a:gs>
                <a:gs pos="0">
                  <a:srgbClr val="F3ECD7"/>
                </a:gs>
                <a:gs pos="50000">
                  <a:srgbClr val="F3ECD7">
                    <a:alpha val="20000"/>
                  </a:srgbClr>
                </a:gs>
                <a:gs pos="100000">
                  <a:srgbClr val="F3ECD7"/>
                </a:gs>
              </a:gsLst>
              <a:lin ang="18900000" scaled="1"/>
            </a:gradFill>
            <a:ln>
              <a:gradFill flip="none" rotWithShape="1">
                <a:gsLst>
                  <a:gs pos="70000">
                    <a:srgbClr val="580000">
                      <a:alpha val="0"/>
                    </a:srgbClr>
                  </a:gs>
                  <a:gs pos="30000">
                    <a:srgbClr val="580000">
                      <a:alpha val="0"/>
                    </a:srgbClr>
                  </a:gs>
                  <a:gs pos="0">
                    <a:srgbClr val="580000"/>
                  </a:gs>
                  <a:gs pos="50000">
                    <a:srgbClr val="580000">
                      <a:alpha val="0"/>
                    </a:srgbClr>
                  </a:gs>
                  <a:gs pos="100000">
                    <a:srgbClr val="580000"/>
                  </a:gs>
                </a:gsLst>
                <a:lin ang="189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3669712" y="2738780"/>
              <a:ext cx="7778964" cy="24222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720090" algn="just">
                <a:lnSpc>
                  <a:spcPct val="150000"/>
                </a:lnSpc>
              </a:pPr>
              <a:r>
                <a:rPr lang="zh-CN" altLang="en-US" sz="2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全城的人怕他，向他妥协，是因为他的言行与思想都是与沙皇专制制度一致的，他自觉维护着旧制度旧思想。周围的人还没有勇气敢与他斗，所以都怕他，受他辖制。</a:t>
              </a:r>
              <a:endParaRPr lang="zh-CN" altLang="en-US" sz="2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2" name="图片 21" descr="人站在建筑前&#10;&#10;低可信度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4962" y="1938766"/>
            <a:ext cx="2736174" cy="4162231"/>
          </a:xfrm>
          <a:prstGeom prst="plaque">
            <a:avLst>
              <a:gd name="adj" fmla="val 5380"/>
            </a:avLst>
          </a:prstGeom>
          <a:gradFill>
            <a:gsLst>
              <a:gs pos="77000">
                <a:srgbClr val="F3ECD7">
                  <a:alpha val="50000"/>
                </a:srgbClr>
              </a:gs>
              <a:gs pos="23000">
                <a:srgbClr val="F3ECD7">
                  <a:alpha val="50000"/>
                </a:srgbClr>
              </a:gs>
              <a:gs pos="0">
                <a:srgbClr val="F3ECD7"/>
              </a:gs>
              <a:gs pos="50000">
                <a:srgbClr val="F3ECD7">
                  <a:alpha val="20000"/>
                </a:srgbClr>
              </a:gs>
              <a:gs pos="100000">
                <a:srgbClr val="F3ECD7"/>
              </a:gs>
            </a:gsLst>
            <a:lin ang="18900000" scaled="1"/>
          </a:gradFill>
          <a:ln>
            <a:solidFill>
              <a:srgbClr val="580000"/>
            </a:solidFill>
          </a:ln>
          <a:effectLst/>
        </p:spPr>
      </p:pic>
    </p:spTree>
    <p:custDataLst>
      <p:tags r:id="rId2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一群人的黑白照片&#10;&#10;描述已自动生成"/>
          <p:cNvPicPr>
            <a:picLocks noChangeAspect="1"/>
          </p:cNvPicPr>
          <p:nvPr/>
        </p:nvPicPr>
        <p:blipFill rotWithShape="1">
          <a:blip r:embed="rId1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5"/>
          <a:stretch>
            <a:fillRect/>
          </a:stretch>
        </p:blipFill>
        <p:spPr>
          <a:xfrm>
            <a:off x="-12117" y="0"/>
            <a:ext cx="12204117" cy="6858000"/>
          </a:xfrm>
          <a:prstGeom prst="rect">
            <a:avLst/>
          </a:prstGeom>
        </p:spPr>
      </p:pic>
      <p:sp>
        <p:nvSpPr>
          <p:cNvPr id="4" name="缺角矩形 3"/>
          <p:cNvSpPr/>
          <p:nvPr/>
        </p:nvSpPr>
        <p:spPr>
          <a:xfrm flipH="1">
            <a:off x="334961" y="1250412"/>
            <a:ext cx="11522073" cy="4357176"/>
          </a:xfrm>
          <a:prstGeom prst="plaque">
            <a:avLst>
              <a:gd name="adj" fmla="val 3592"/>
            </a:avLst>
          </a:prstGeom>
          <a:solidFill>
            <a:srgbClr val="F5EEDF">
              <a:alpha val="90000"/>
            </a:srgbClr>
          </a:solidFill>
          <a:ln>
            <a:gradFill flip="none" rotWithShape="1">
              <a:gsLst>
                <a:gs pos="70000">
                  <a:srgbClr val="580000">
                    <a:alpha val="0"/>
                  </a:srgbClr>
                </a:gs>
                <a:gs pos="30000">
                  <a:srgbClr val="580000">
                    <a:alpha val="0"/>
                  </a:srgbClr>
                </a:gs>
                <a:gs pos="0">
                  <a:srgbClr val="580000"/>
                </a:gs>
                <a:gs pos="50000">
                  <a:srgbClr val="580000">
                    <a:alpha val="0"/>
                  </a:srgbClr>
                </a:gs>
                <a:gs pos="100000">
                  <a:srgbClr val="580000"/>
                </a:gs>
              </a:gsLst>
              <a:lin ang="189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046922" y="1917785"/>
            <a:ext cx="10098156" cy="3022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720090" algn="just">
              <a:lnSpc>
                <a:spcPct val="150000"/>
              </a:lnSpc>
            </a:pPr>
            <a:r>
              <a:rPr lang="zh-CN" altLang="en-US" sz="2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别里科夫的可恨就在于，</a:t>
            </a:r>
            <a:r>
              <a:rPr lang="zh-CN" altLang="en-US" sz="2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他不但要把自己装在“套子”里，而且还想把周围的一切也装进“套子”里。</a:t>
            </a:r>
            <a:r>
              <a:rPr lang="zh-CN" altLang="en-US" sz="2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别里科夫所依附的沙皇统治，一方面是极力加强反动统治，在全国造成了沉重压抑的气氛；另一方面又是即将灭亡，摇摇欲坠。革命的风暴还未到来，大多数人还感到迷茫，不敢起来斗争，所以别里科夫还能“辖制”全城。 </a:t>
            </a:r>
            <a:endParaRPr lang="zh-CN" altLang="en-US" sz="26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山上的风景&#10;&#10;描述已自动生成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33" b="-1"/>
          <a:stretch>
            <a:fillRect/>
          </a:stretch>
        </p:blipFill>
        <p:spPr>
          <a:xfrm>
            <a:off x="-3195" y="4769389"/>
            <a:ext cx="12193433" cy="2088612"/>
          </a:xfrm>
          <a:prstGeom prst="rect">
            <a:avLst/>
          </a:prstGeom>
        </p:spPr>
      </p:pic>
      <p:pic>
        <p:nvPicPr>
          <p:cNvPr id="30" name="图片 29" descr="山上的风景&#10;&#10;描述已自动生成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89" b="58005"/>
          <a:stretch>
            <a:fillRect/>
          </a:stretch>
        </p:blipFill>
        <p:spPr>
          <a:xfrm>
            <a:off x="-3196" y="0"/>
            <a:ext cx="12193433" cy="2194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036277" y="2324098"/>
            <a:ext cx="757355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调查任务四：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36278" y="3326705"/>
            <a:ext cx="596541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对死者模拟画像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2155" y="852685"/>
            <a:ext cx="2511012" cy="572655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</p:pic>
    </p:spTree>
    <p:custDataLst>
      <p:tags r:id="rId4"/>
    </p:custDataLst>
  </p:cSld>
  <p:clrMapOvr>
    <a:masterClrMapping/>
  </p:clrMapOvr>
  <p:transition spd="med">
    <p:split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 descr="图片包含 建筑, 地板, 骑, 男人&#10;&#10;描述已自动生成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-200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315" b="4606"/>
          <a:stretch>
            <a:fillRect/>
          </a:stretch>
        </p:blipFill>
        <p:spPr>
          <a:xfrm>
            <a:off x="0" y="-1"/>
            <a:ext cx="12187737" cy="6858001"/>
          </a:xfrm>
          <a:prstGeom prst="rect">
            <a:avLst/>
          </a:prstGeom>
        </p:spPr>
      </p:pic>
      <p:pic>
        <p:nvPicPr>
          <p:cNvPr id="26" name="图片 25" descr="图片包含 食物, 片, 蛋糕, 桌子&#10;&#10;描述已自动生成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33" t="48472"/>
          <a:stretch>
            <a:fillRect/>
          </a:stretch>
        </p:blipFill>
        <p:spPr>
          <a:xfrm rot="818387">
            <a:off x="8660364" y="812377"/>
            <a:ext cx="5284412" cy="6728813"/>
          </a:xfrm>
          <a:prstGeom prst="rect">
            <a:avLst/>
          </a:prstGeom>
        </p:spPr>
      </p:pic>
      <p:pic>
        <p:nvPicPr>
          <p:cNvPr id="27" name="图片 26" descr="图片包含 游戏机, 食物&#10;&#10;描述已自动生成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139" b="31092"/>
          <a:stretch>
            <a:fillRect/>
          </a:stretch>
        </p:blipFill>
        <p:spPr>
          <a:xfrm rot="20691184">
            <a:off x="-444242" y="-551901"/>
            <a:ext cx="4679946" cy="610067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31" name="缺角矩形 30"/>
          <p:cNvSpPr/>
          <p:nvPr/>
        </p:nvSpPr>
        <p:spPr>
          <a:xfrm flipH="1">
            <a:off x="719594" y="803779"/>
            <a:ext cx="10748544" cy="5250440"/>
          </a:xfrm>
          <a:prstGeom prst="plaque">
            <a:avLst>
              <a:gd name="adj" fmla="val 3592"/>
            </a:avLst>
          </a:prstGeom>
          <a:solidFill>
            <a:srgbClr val="F5EEDF">
              <a:alpha val="80000"/>
            </a:srgbClr>
          </a:solidFill>
          <a:ln>
            <a:gradFill flip="none" rotWithShape="1">
              <a:gsLst>
                <a:gs pos="70000">
                  <a:srgbClr val="580000">
                    <a:alpha val="0"/>
                  </a:srgbClr>
                </a:gs>
                <a:gs pos="30000">
                  <a:srgbClr val="580000">
                    <a:alpha val="0"/>
                  </a:srgbClr>
                </a:gs>
                <a:gs pos="0">
                  <a:srgbClr val="580000"/>
                </a:gs>
                <a:gs pos="50000">
                  <a:srgbClr val="580000">
                    <a:alpha val="0"/>
                  </a:srgbClr>
                </a:gs>
                <a:gs pos="100000">
                  <a:srgbClr val="580000"/>
                </a:gs>
              </a:gsLst>
              <a:lin ang="189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4396740" y="3023870"/>
            <a:ext cx="2940050" cy="92202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sz="5400" b="1" dirty="0">
                <a:solidFill>
                  <a:srgbClr val="58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别里科夫</a:t>
            </a:r>
            <a:endParaRPr sz="5400" b="1" dirty="0">
              <a:solidFill>
                <a:srgbClr val="58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24000" y="3184525"/>
            <a:ext cx="2019300" cy="64516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wrap="none" anchor="t" anchorCtr="0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顽固保守</a:t>
            </a:r>
            <a:endParaRPr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189913" y="3184525"/>
            <a:ext cx="2478405" cy="64516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wrap="none" anchor="t" anchorCtr="0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/>
            <a:r>
              <a:rPr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维护旧制度</a:t>
            </a:r>
            <a:endParaRPr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627563" y="4800600"/>
            <a:ext cx="2937510" cy="64516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wrap="none" anchor="t" anchorCtr="0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/>
            <a:r>
              <a:rPr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阻碍社会发展</a:t>
            </a:r>
            <a:endParaRPr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 flipV="1">
            <a:off x="6096000" y="2133600"/>
            <a:ext cx="0" cy="990600"/>
          </a:xfrm>
          <a:prstGeom prst="line">
            <a:avLst/>
          </a:prstGeom>
          <a:noFill/>
          <a:ln>
            <a:solidFill>
              <a:srgbClr val="580000"/>
            </a:solidFill>
            <a:miter lim="800000"/>
            <a:tailEnd type="triangle"/>
          </a:ln>
          <a:effectLst/>
        </p:spPr>
      </p:cxnSp>
      <p:cxnSp>
        <p:nvCxnSpPr>
          <p:cNvPr id="7" name="直接连接符 6"/>
          <p:cNvCxnSpPr/>
          <p:nvPr/>
        </p:nvCxnSpPr>
        <p:spPr>
          <a:xfrm flipH="1">
            <a:off x="3581400" y="3505200"/>
            <a:ext cx="762000" cy="0"/>
          </a:xfrm>
          <a:prstGeom prst="line">
            <a:avLst/>
          </a:prstGeom>
          <a:noFill/>
          <a:ln>
            <a:solidFill>
              <a:srgbClr val="580000"/>
            </a:solidFill>
            <a:miter lim="800000"/>
            <a:tailEnd type="triangle"/>
          </a:ln>
          <a:effectLst/>
        </p:spPr>
      </p:cxnSp>
      <p:cxnSp>
        <p:nvCxnSpPr>
          <p:cNvPr id="8" name="直接连接符 7"/>
          <p:cNvCxnSpPr/>
          <p:nvPr/>
        </p:nvCxnSpPr>
        <p:spPr>
          <a:xfrm flipH="1">
            <a:off x="6096000" y="3886200"/>
            <a:ext cx="0" cy="838200"/>
          </a:xfrm>
          <a:prstGeom prst="line">
            <a:avLst/>
          </a:prstGeom>
          <a:noFill/>
          <a:ln>
            <a:solidFill>
              <a:srgbClr val="580000"/>
            </a:solidFill>
            <a:miter lim="800000"/>
            <a:tailEnd type="triangle"/>
          </a:ln>
          <a:effectLst/>
        </p:spPr>
      </p:cxnSp>
      <p:cxnSp>
        <p:nvCxnSpPr>
          <p:cNvPr id="10" name="直接连接符 9"/>
          <p:cNvCxnSpPr/>
          <p:nvPr/>
        </p:nvCxnSpPr>
        <p:spPr>
          <a:xfrm>
            <a:off x="7239000" y="3505200"/>
            <a:ext cx="990600" cy="0"/>
          </a:xfrm>
          <a:prstGeom prst="line">
            <a:avLst/>
          </a:prstGeom>
          <a:noFill/>
          <a:ln>
            <a:solidFill>
              <a:srgbClr val="580000"/>
            </a:solidFill>
            <a:miter lim="800000"/>
            <a:tailEnd type="triangle"/>
          </a:ln>
          <a:effectLst/>
        </p:spPr>
      </p:cxnSp>
      <p:sp>
        <p:nvSpPr>
          <p:cNvPr id="11" name="矩形 10"/>
          <p:cNvSpPr/>
          <p:nvPr/>
        </p:nvSpPr>
        <p:spPr>
          <a:xfrm>
            <a:off x="5086350" y="1524000"/>
            <a:ext cx="2019300" cy="64516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wrap="none" anchor="t" anchorCtr="0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害怕变革</a:t>
            </a:r>
            <a:endParaRPr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8" name="图片 27" descr="桌子上的玻璃杯&#10;&#10;低可信度描述已自动生成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43" b="57639"/>
          <a:stretch>
            <a:fillRect/>
          </a:stretch>
        </p:blipFill>
        <p:spPr>
          <a:xfrm>
            <a:off x="10237652" y="384425"/>
            <a:ext cx="1234753" cy="13910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6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/>
      <p:bldP spid="4" grpId="0" bldLvl="0"/>
      <p:bldP spid="5" grpId="0" bldLvl="0"/>
      <p:bldP spid="11" grpId="0" bldLvl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城市街道与高楼大厦的黑白照片&#10;&#10;描述已自动生成"/>
          <p:cNvPicPr>
            <a:picLocks noChangeAspect="1"/>
          </p:cNvPicPr>
          <p:nvPr/>
        </p:nvPicPr>
        <p:blipFill rotWithShape="1">
          <a:blip r:embed="rId1">
            <a:alphaModFix amt="30000"/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58"/>
          <a:stretch>
            <a:fillRect/>
          </a:stretch>
        </p:blipFill>
        <p:spPr>
          <a:xfrm flipH="1">
            <a:off x="-21202" y="-1"/>
            <a:ext cx="12213201" cy="6858001"/>
          </a:xfrm>
          <a:prstGeom prst="rect">
            <a:avLst/>
          </a:prstGeom>
        </p:spPr>
      </p:pic>
      <p:sp>
        <p:nvSpPr>
          <p:cNvPr id="35" name="文本框 34"/>
          <p:cNvSpPr txBox="1"/>
          <p:nvPr/>
        </p:nvSpPr>
        <p:spPr>
          <a:xfrm>
            <a:off x="767041" y="290887"/>
            <a:ext cx="9752914" cy="651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srgbClr val="580000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别里科夫形象：</a:t>
            </a:r>
            <a:endParaRPr kumimoji="0" lang="zh-CN" altLang="en-US" sz="3200" i="0" u="none" strike="noStrike" kern="1200" cap="none" spc="0" normalizeH="0" baseline="0" noProof="0" dirty="0">
              <a:ln>
                <a:noFill/>
              </a:ln>
              <a:solidFill>
                <a:srgbClr val="580000"/>
              </a:soli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40" name="箭头: 五边形 39"/>
          <p:cNvSpPr/>
          <p:nvPr/>
        </p:nvSpPr>
        <p:spPr>
          <a:xfrm>
            <a:off x="0" y="385499"/>
            <a:ext cx="492370" cy="395551"/>
          </a:xfrm>
          <a:prstGeom prst="homePlate">
            <a:avLst>
              <a:gd name="adj" fmla="val 35666"/>
            </a:avLst>
          </a:prstGeom>
          <a:solidFill>
            <a:srgbClr val="58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箭头: V 形 40"/>
          <p:cNvSpPr/>
          <p:nvPr/>
        </p:nvSpPr>
        <p:spPr>
          <a:xfrm>
            <a:off x="408669" y="385499"/>
            <a:ext cx="277986" cy="395551"/>
          </a:xfrm>
          <a:prstGeom prst="chevron">
            <a:avLst>
              <a:gd name="adj" fmla="val 53615"/>
            </a:avLst>
          </a:prstGeom>
          <a:solidFill>
            <a:srgbClr val="58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34958" y="1346582"/>
            <a:ext cx="10315624" cy="1701417"/>
            <a:chOff x="334958" y="1346582"/>
            <a:chExt cx="10315624" cy="1701417"/>
          </a:xfrm>
        </p:grpSpPr>
        <p:sp>
          <p:nvSpPr>
            <p:cNvPr id="4" name="缺角矩形 3"/>
            <p:cNvSpPr/>
            <p:nvPr/>
          </p:nvSpPr>
          <p:spPr>
            <a:xfrm flipH="1">
              <a:off x="334958" y="1346582"/>
              <a:ext cx="10315624" cy="1701417"/>
            </a:xfrm>
            <a:prstGeom prst="plaque">
              <a:avLst>
                <a:gd name="adj" fmla="val 3592"/>
              </a:avLst>
            </a:prstGeom>
            <a:solidFill>
              <a:srgbClr val="F5EEDF">
                <a:alpha val="80000"/>
              </a:srgbClr>
            </a:solidFill>
            <a:ln>
              <a:gradFill flip="none" rotWithShape="1">
                <a:gsLst>
                  <a:gs pos="70000">
                    <a:srgbClr val="580000">
                      <a:alpha val="0"/>
                    </a:srgbClr>
                  </a:gs>
                  <a:gs pos="30000">
                    <a:srgbClr val="580000">
                      <a:alpha val="0"/>
                    </a:srgbClr>
                  </a:gs>
                  <a:gs pos="0">
                    <a:srgbClr val="580000"/>
                  </a:gs>
                  <a:gs pos="50000">
                    <a:srgbClr val="580000">
                      <a:alpha val="0"/>
                    </a:srgbClr>
                  </a:gs>
                  <a:gs pos="100000">
                    <a:srgbClr val="580000"/>
                  </a:gs>
                </a:gsLst>
                <a:lin ang="189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737272" y="1508392"/>
              <a:ext cx="7778964" cy="12219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14350" indent="-514350" algn="just">
                <a:lnSpc>
                  <a:spcPct val="150000"/>
                </a:lnSpc>
                <a:buFont typeface="+mj-lt"/>
                <a:buAutoNum type="arabicPeriod"/>
              </a:pPr>
              <a:r>
                <a:rPr lang="zh-CN" altLang="en-US" sz="2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孤僻胆怯、因循守旧、敌视新生、维护专制的猥陋、卑劣、虚伪的沙皇政府的卫道士。</a:t>
              </a:r>
              <a:endParaRPr lang="zh-CN" altLang="en-US" sz="2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34958" y="3207881"/>
            <a:ext cx="10315624" cy="1701417"/>
            <a:chOff x="334958" y="3207881"/>
            <a:chExt cx="10315624" cy="1701417"/>
          </a:xfrm>
        </p:grpSpPr>
        <p:sp>
          <p:nvSpPr>
            <p:cNvPr id="8" name="缺角矩形 7"/>
            <p:cNvSpPr/>
            <p:nvPr/>
          </p:nvSpPr>
          <p:spPr>
            <a:xfrm flipH="1">
              <a:off x="334958" y="3207881"/>
              <a:ext cx="10315624" cy="1701417"/>
            </a:xfrm>
            <a:prstGeom prst="plaque">
              <a:avLst>
                <a:gd name="adj" fmla="val 3592"/>
              </a:avLst>
            </a:prstGeom>
            <a:solidFill>
              <a:srgbClr val="F5EEDF">
                <a:alpha val="80000"/>
              </a:srgbClr>
            </a:solidFill>
            <a:ln>
              <a:gradFill flip="none" rotWithShape="1">
                <a:gsLst>
                  <a:gs pos="70000">
                    <a:srgbClr val="580000">
                      <a:alpha val="0"/>
                    </a:srgbClr>
                  </a:gs>
                  <a:gs pos="30000">
                    <a:srgbClr val="580000">
                      <a:alpha val="0"/>
                    </a:srgbClr>
                  </a:gs>
                  <a:gs pos="0">
                    <a:srgbClr val="580000"/>
                  </a:gs>
                  <a:gs pos="50000">
                    <a:srgbClr val="580000">
                      <a:alpha val="0"/>
                    </a:srgbClr>
                  </a:gs>
                  <a:gs pos="100000">
                    <a:srgbClr val="580000"/>
                  </a:gs>
                </a:gsLst>
                <a:lin ang="189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37272" y="3369691"/>
              <a:ext cx="7778964" cy="12219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14350" indent="-514350" algn="just">
                <a:lnSpc>
                  <a:spcPct val="150000"/>
                </a:lnSpc>
                <a:buFont typeface="+mj-lt"/>
                <a:buAutoNum type="arabicPeriod" startAt="2"/>
              </a:pPr>
              <a:r>
                <a:rPr lang="zh-CN" altLang="en-US" sz="2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他既代表了一股黑暗、腐朽的势力；也成了一切害怕、阻碍新生事物的代名词。</a:t>
              </a:r>
              <a:endParaRPr lang="zh-CN" altLang="en-US" sz="2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34961" y="5067049"/>
            <a:ext cx="10315624" cy="1002826"/>
            <a:chOff x="334961" y="5067049"/>
            <a:chExt cx="10315624" cy="1002826"/>
          </a:xfrm>
        </p:grpSpPr>
        <p:sp>
          <p:nvSpPr>
            <p:cNvPr id="10" name="缺角矩形 9"/>
            <p:cNvSpPr/>
            <p:nvPr/>
          </p:nvSpPr>
          <p:spPr>
            <a:xfrm flipH="1">
              <a:off x="334961" y="5067049"/>
              <a:ext cx="10315624" cy="1002826"/>
            </a:xfrm>
            <a:prstGeom prst="plaque">
              <a:avLst>
                <a:gd name="adj" fmla="val 3592"/>
              </a:avLst>
            </a:prstGeom>
            <a:solidFill>
              <a:srgbClr val="F5EEDF">
                <a:alpha val="80000"/>
              </a:srgbClr>
            </a:solidFill>
            <a:ln>
              <a:gradFill flip="none" rotWithShape="1">
                <a:gsLst>
                  <a:gs pos="70000">
                    <a:srgbClr val="580000">
                      <a:alpha val="0"/>
                    </a:srgbClr>
                  </a:gs>
                  <a:gs pos="30000">
                    <a:srgbClr val="580000">
                      <a:alpha val="0"/>
                    </a:srgbClr>
                  </a:gs>
                  <a:gs pos="0">
                    <a:srgbClr val="580000"/>
                  </a:gs>
                  <a:gs pos="50000">
                    <a:srgbClr val="580000">
                      <a:alpha val="0"/>
                    </a:srgbClr>
                  </a:gs>
                  <a:gs pos="100000">
                    <a:srgbClr val="580000"/>
                  </a:gs>
                </a:gsLst>
                <a:lin ang="189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37276" y="5228858"/>
              <a:ext cx="7778964" cy="6217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14350" indent="-514350" algn="just">
                <a:lnSpc>
                  <a:spcPct val="150000"/>
                </a:lnSpc>
                <a:buFont typeface="+mj-lt"/>
                <a:buAutoNum type="arabicPeriod" startAt="3"/>
              </a:pPr>
              <a:r>
                <a:rPr lang="zh-CN" altLang="en-US" sz="2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他不仅是个性格典型，也是个时代典型。</a:t>
              </a:r>
              <a:endParaRPr lang="zh-CN" altLang="en-US" sz="2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3" name="图片 12" descr="图片包含 站, 马, 黑暗, 旧&#10;&#10;描述已自动生成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Brush trans="50000" brushSize="1"/>
                    </a14:imgEffect>
                    <a14:imgEffect>
                      <a14:brightnessContrast bright="20000" contrast="-2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8791" y="333373"/>
            <a:ext cx="2357186" cy="6191251"/>
          </a:xfrm>
          <a:prstGeom prst="rect">
            <a:avLst/>
          </a:prstGeom>
          <a:effectLst>
            <a:outerShdw blurRad="50800" dist="381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4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山上的风景&#10;&#10;描述已自动生成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33" b="-1"/>
          <a:stretch>
            <a:fillRect/>
          </a:stretch>
        </p:blipFill>
        <p:spPr>
          <a:xfrm>
            <a:off x="-3195" y="4769389"/>
            <a:ext cx="12193433" cy="2088612"/>
          </a:xfrm>
          <a:prstGeom prst="rect">
            <a:avLst/>
          </a:prstGeom>
        </p:spPr>
      </p:pic>
      <p:pic>
        <p:nvPicPr>
          <p:cNvPr id="30" name="图片 29" descr="山上的风景&#10;&#10;描述已自动生成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89" b="58005"/>
          <a:stretch>
            <a:fillRect/>
          </a:stretch>
        </p:blipFill>
        <p:spPr>
          <a:xfrm>
            <a:off x="-3196" y="0"/>
            <a:ext cx="12193433" cy="2194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036277" y="2324098"/>
            <a:ext cx="757355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调查任务五：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36278" y="3326705"/>
            <a:ext cx="596541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撰写结案报告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 descr="黑色的恐龙&#10;&#10;中度可信度描述已自动生成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3" b="1623"/>
          <a:stretch>
            <a:fillRect/>
          </a:stretch>
        </p:blipFill>
        <p:spPr>
          <a:xfrm flipH="1">
            <a:off x="8296656" y="84463"/>
            <a:ext cx="3599488" cy="6440162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5930729" y="1181967"/>
            <a:ext cx="2455434" cy="1383758"/>
            <a:chOff x="5930729" y="1181967"/>
            <a:chExt cx="2455434" cy="1383758"/>
          </a:xfrm>
        </p:grpSpPr>
        <p:pic>
          <p:nvPicPr>
            <p:cNvPr id="7" name="图形 6"/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930729" y="1181967"/>
              <a:ext cx="2455434" cy="1383758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5"/>
            <a:srcRect l="9540" t="14747" r="13659" b="28404"/>
            <a:stretch>
              <a:fillRect/>
            </a:stretch>
          </p:blipFill>
          <p:spPr>
            <a:xfrm>
              <a:off x="6172843" y="1540063"/>
              <a:ext cx="1971206" cy="426297"/>
            </a:xfrm>
            <a:prstGeom prst="rect">
              <a:avLst/>
            </a:prstGeom>
          </p:spPr>
        </p:pic>
      </p:grpSp>
    </p:spTree>
    <p:custDataLst>
      <p:tags r:id="rId6"/>
    </p:custDataLst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34"/>
          <p:cNvSpPr txBox="1"/>
          <p:nvPr/>
        </p:nvSpPr>
        <p:spPr>
          <a:xfrm>
            <a:off x="767080" y="290830"/>
            <a:ext cx="11751310" cy="70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580000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别里科夫是怎么死的？他的死说明了什么？大家有什么反应？</a:t>
            </a: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srgbClr val="580000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 </a:t>
            </a:r>
            <a:endParaRPr kumimoji="0" lang="zh-CN" altLang="en-US" sz="3200" i="0" u="none" strike="noStrike" kern="1200" cap="none" spc="0" normalizeH="0" baseline="0" noProof="0" dirty="0">
              <a:ln>
                <a:noFill/>
              </a:ln>
              <a:solidFill>
                <a:srgbClr val="580000"/>
              </a:soli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40" name="箭头: 五边形 39"/>
          <p:cNvSpPr/>
          <p:nvPr/>
        </p:nvSpPr>
        <p:spPr>
          <a:xfrm>
            <a:off x="0" y="385499"/>
            <a:ext cx="492370" cy="395551"/>
          </a:xfrm>
          <a:prstGeom prst="homePlate">
            <a:avLst>
              <a:gd name="adj" fmla="val 35666"/>
            </a:avLst>
          </a:prstGeom>
          <a:solidFill>
            <a:srgbClr val="58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箭头: V 形 40"/>
          <p:cNvSpPr/>
          <p:nvPr/>
        </p:nvSpPr>
        <p:spPr>
          <a:xfrm>
            <a:off x="408669" y="385499"/>
            <a:ext cx="277986" cy="395551"/>
          </a:xfrm>
          <a:prstGeom prst="chevron">
            <a:avLst>
              <a:gd name="adj" fmla="val 53615"/>
            </a:avLst>
          </a:prstGeom>
          <a:solidFill>
            <a:srgbClr val="58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957885" y="1205095"/>
            <a:ext cx="8899153" cy="3223939"/>
            <a:chOff x="2957885" y="1205095"/>
            <a:chExt cx="8899153" cy="3223939"/>
          </a:xfrm>
        </p:grpSpPr>
        <p:sp>
          <p:nvSpPr>
            <p:cNvPr id="2" name="缺角矩形 1"/>
            <p:cNvSpPr/>
            <p:nvPr/>
          </p:nvSpPr>
          <p:spPr>
            <a:xfrm>
              <a:off x="2957885" y="1205095"/>
              <a:ext cx="8899153" cy="3223939"/>
            </a:xfrm>
            <a:prstGeom prst="plaque">
              <a:avLst>
                <a:gd name="adj" fmla="val 2103"/>
              </a:avLst>
            </a:prstGeom>
            <a:gradFill>
              <a:gsLst>
                <a:gs pos="70000">
                  <a:srgbClr val="F5EEDF">
                    <a:alpha val="50000"/>
                  </a:srgbClr>
                </a:gs>
                <a:gs pos="30000">
                  <a:srgbClr val="F5EEDF">
                    <a:alpha val="50000"/>
                  </a:srgbClr>
                </a:gs>
                <a:gs pos="0">
                  <a:srgbClr val="F5EEDF"/>
                </a:gs>
                <a:gs pos="50000">
                  <a:srgbClr val="F5EEDF">
                    <a:alpha val="30000"/>
                  </a:srgbClr>
                </a:gs>
                <a:gs pos="100000">
                  <a:srgbClr val="F5EEDF"/>
                </a:gs>
              </a:gsLst>
              <a:lin ang="18900000" scaled="1"/>
            </a:gradFill>
            <a:ln>
              <a:gradFill flip="none" rotWithShape="1">
                <a:gsLst>
                  <a:gs pos="70000">
                    <a:srgbClr val="580000">
                      <a:alpha val="0"/>
                    </a:srgbClr>
                  </a:gs>
                  <a:gs pos="30000">
                    <a:srgbClr val="580000">
                      <a:alpha val="0"/>
                    </a:srgbClr>
                  </a:gs>
                  <a:gs pos="0">
                    <a:srgbClr val="580000"/>
                  </a:gs>
                  <a:gs pos="50000">
                    <a:srgbClr val="580000">
                      <a:alpha val="0"/>
                    </a:srgbClr>
                  </a:gs>
                  <a:gs pos="100000">
                    <a:srgbClr val="580000"/>
                  </a:gs>
                </a:gsLst>
                <a:lin ang="189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1"/>
              </p:custDataLst>
            </p:nvPr>
          </p:nvSpPr>
          <p:spPr>
            <a:xfrm>
              <a:off x="3339548" y="1516291"/>
              <a:ext cx="8325017" cy="26765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indent="720090" algn="just">
                <a:lnSpc>
                  <a:spcPct val="150000"/>
                </a:lnSpc>
              </a:pPr>
              <a:r>
                <a:rPr lang="zh-CN" altLang="en-US" sz="28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别里科夫是在</a:t>
              </a:r>
              <a:r>
                <a:rPr lang="zh-CN" altLang="en-US" sz="28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华连卡的笑声中倒下的。因为别里科夫最担心别人取笑他，</a:t>
              </a:r>
              <a:r>
                <a:rPr lang="zh-CN" altLang="en-US" sz="28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而华连卡的笑声，是对他迂腐落后思想的最大嘲讽</a:t>
              </a:r>
              <a:r>
                <a:rPr lang="zh-CN" altLang="en-US" sz="28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，这是别里科夫从来没遇到过的打击，他在笑声中结束了一切。</a:t>
              </a:r>
              <a:endPara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34963" y="4691269"/>
            <a:ext cx="11522075" cy="1833355"/>
            <a:chOff x="334963" y="4691269"/>
            <a:chExt cx="11522075" cy="1833355"/>
          </a:xfrm>
        </p:grpSpPr>
        <p:sp>
          <p:nvSpPr>
            <p:cNvPr id="5" name="缺角矩形 4"/>
            <p:cNvSpPr/>
            <p:nvPr/>
          </p:nvSpPr>
          <p:spPr>
            <a:xfrm flipH="1">
              <a:off x="334963" y="4691269"/>
              <a:ext cx="11522075" cy="1833355"/>
            </a:xfrm>
            <a:prstGeom prst="plaque">
              <a:avLst>
                <a:gd name="adj" fmla="val 2103"/>
              </a:avLst>
            </a:prstGeom>
            <a:solidFill>
              <a:srgbClr val="D6C8B4"/>
            </a:solidFill>
            <a:ln>
              <a:gradFill flip="none" rotWithShape="1">
                <a:gsLst>
                  <a:gs pos="70000">
                    <a:srgbClr val="580000">
                      <a:alpha val="0"/>
                    </a:srgbClr>
                  </a:gs>
                  <a:gs pos="30000">
                    <a:srgbClr val="580000">
                      <a:alpha val="0"/>
                    </a:srgbClr>
                  </a:gs>
                  <a:gs pos="0">
                    <a:srgbClr val="580000"/>
                  </a:gs>
                  <a:gs pos="50000">
                    <a:srgbClr val="580000">
                      <a:alpha val="0"/>
                    </a:srgbClr>
                  </a:gs>
                  <a:gs pos="100000">
                    <a:srgbClr val="580000"/>
                  </a:gs>
                </a:gsLst>
                <a:lin ang="189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矩形 6"/>
            <p:cNvSpPr/>
            <p:nvPr>
              <p:custDataLst>
                <p:tags r:id="rId2"/>
              </p:custDataLst>
            </p:nvPr>
          </p:nvSpPr>
          <p:spPr>
            <a:xfrm>
              <a:off x="686655" y="4929651"/>
              <a:ext cx="10835419" cy="13088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indent="720090" algn="just">
                <a:lnSpc>
                  <a:spcPct val="150000"/>
                </a:lnSpc>
              </a:pPr>
              <a:r>
                <a:rPr lang="zh-CN" altLang="en-US" sz="28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 </a:t>
              </a:r>
              <a:r>
                <a:rPr lang="zh-CN" altLang="en-US" sz="28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别里科夫的死说明腐朽保守的势力实际上不堪一击。</a:t>
              </a:r>
              <a:r>
                <a:rPr lang="zh-CN" altLang="en-US" sz="28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对他的死，大家感到“大快人心”，从心里感到自由。 </a:t>
              </a:r>
              <a:endPara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pic>
        <p:nvPicPr>
          <p:cNvPr id="8" name="图片 7" descr="图片包含 建筑, 站, 男人, 马&#10;&#10;描述已自动生成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84" y="1316525"/>
            <a:ext cx="2036772" cy="3099172"/>
          </a:xfrm>
          <a:prstGeom prst="rect">
            <a:avLst/>
          </a:prstGeom>
          <a:effectLst>
            <a:outerShdw blurRad="101600" dir="18900000" sy="23000" kx="-1200000" algn="bl" rotWithShape="0">
              <a:srgbClr val="2E2825">
                <a:alpha val="20000"/>
              </a:srgbClr>
            </a:outerShdw>
          </a:effectLst>
        </p:spPr>
      </p:pic>
    </p:spTree>
    <p:custDataLst>
      <p:tags r:id="rId5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马车的黑白照片&#10;&#10;中度可信度描述已自动生成"/>
          <p:cNvPicPr>
            <a:picLocks noChangeAspect="1"/>
          </p:cNvPicPr>
          <p:nvPr/>
        </p:nvPicPr>
        <p:blipFill rotWithShape="1">
          <a:blip r:embed="rId1">
            <a:alphaModFix amt="60000"/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16582" r="12252" b="254"/>
          <a:stretch>
            <a:fillRect/>
          </a:stretch>
        </p:blipFill>
        <p:spPr>
          <a:xfrm>
            <a:off x="2505076" y="0"/>
            <a:ext cx="9686924" cy="6858000"/>
          </a:xfrm>
          <a:custGeom>
            <a:avLst/>
            <a:gdLst>
              <a:gd name="connsiteX0" fmla="*/ 0 w 5314357"/>
              <a:gd name="connsiteY0" fmla="*/ 0 h 3213100"/>
              <a:gd name="connsiteX1" fmla="*/ 5314357 w 5314357"/>
              <a:gd name="connsiteY1" fmla="*/ 0 h 3213100"/>
              <a:gd name="connsiteX2" fmla="*/ 5314357 w 5314357"/>
              <a:gd name="connsiteY2" fmla="*/ 3213100 h 3213100"/>
              <a:gd name="connsiteX3" fmla="*/ 0 w 5314357"/>
              <a:gd name="connsiteY3" fmla="*/ 3213100 h 321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14357" h="3213100">
                <a:moveTo>
                  <a:pt x="0" y="0"/>
                </a:moveTo>
                <a:lnTo>
                  <a:pt x="5314357" y="0"/>
                </a:lnTo>
                <a:lnTo>
                  <a:pt x="5314357" y="3213100"/>
                </a:lnTo>
                <a:lnTo>
                  <a:pt x="0" y="3213100"/>
                </a:lnTo>
                <a:close/>
              </a:path>
            </a:pathLst>
          </a:custGeom>
        </p:spPr>
      </p:pic>
      <p:sp>
        <p:nvSpPr>
          <p:cNvPr id="35" name="文本框 34"/>
          <p:cNvSpPr txBox="1"/>
          <p:nvPr/>
        </p:nvSpPr>
        <p:spPr>
          <a:xfrm>
            <a:off x="767040" y="290887"/>
            <a:ext cx="11424960" cy="70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580000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为什么埋葬别里科夫是一件大快人心的事？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580000"/>
              </a:soli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40" name="箭头: 五边形 39"/>
          <p:cNvSpPr/>
          <p:nvPr/>
        </p:nvSpPr>
        <p:spPr>
          <a:xfrm>
            <a:off x="0" y="385499"/>
            <a:ext cx="492370" cy="395551"/>
          </a:xfrm>
          <a:prstGeom prst="homePlate">
            <a:avLst>
              <a:gd name="adj" fmla="val 35666"/>
            </a:avLst>
          </a:prstGeom>
          <a:solidFill>
            <a:srgbClr val="58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箭头: V 形 40"/>
          <p:cNvSpPr/>
          <p:nvPr/>
        </p:nvSpPr>
        <p:spPr>
          <a:xfrm>
            <a:off x="408669" y="385499"/>
            <a:ext cx="277986" cy="395551"/>
          </a:xfrm>
          <a:prstGeom prst="chevron">
            <a:avLst>
              <a:gd name="adj" fmla="val 53615"/>
            </a:avLst>
          </a:prstGeom>
          <a:solidFill>
            <a:srgbClr val="58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4743450" y="1538469"/>
            <a:ext cx="7113588" cy="4271780"/>
            <a:chOff x="4743450" y="1538469"/>
            <a:chExt cx="7113588" cy="4271780"/>
          </a:xfrm>
        </p:grpSpPr>
        <p:sp>
          <p:nvSpPr>
            <p:cNvPr id="2" name="缺角矩形 1"/>
            <p:cNvSpPr/>
            <p:nvPr/>
          </p:nvSpPr>
          <p:spPr>
            <a:xfrm>
              <a:off x="4743450" y="1538469"/>
              <a:ext cx="7113588" cy="4271780"/>
            </a:xfrm>
            <a:prstGeom prst="plaque">
              <a:avLst>
                <a:gd name="adj" fmla="val 2103"/>
              </a:avLst>
            </a:prstGeom>
            <a:gradFill>
              <a:gsLst>
                <a:gs pos="70000">
                  <a:srgbClr val="F5EEDF">
                    <a:alpha val="90000"/>
                  </a:srgbClr>
                </a:gs>
                <a:gs pos="30000">
                  <a:srgbClr val="F5EEDF">
                    <a:alpha val="90000"/>
                  </a:srgbClr>
                </a:gs>
                <a:gs pos="0">
                  <a:srgbClr val="F5EEDF"/>
                </a:gs>
                <a:gs pos="50000">
                  <a:srgbClr val="F5EEDF">
                    <a:alpha val="70000"/>
                  </a:srgbClr>
                </a:gs>
                <a:gs pos="100000">
                  <a:srgbClr val="F5EEDF"/>
                </a:gs>
              </a:gsLst>
              <a:lin ang="18900000" scaled="1"/>
            </a:gradFill>
            <a:ln>
              <a:gradFill flip="none" rotWithShape="1">
                <a:gsLst>
                  <a:gs pos="70000">
                    <a:srgbClr val="580000">
                      <a:alpha val="0"/>
                    </a:srgbClr>
                  </a:gs>
                  <a:gs pos="30000">
                    <a:srgbClr val="580000">
                      <a:alpha val="0"/>
                    </a:srgbClr>
                  </a:gs>
                  <a:gs pos="0">
                    <a:srgbClr val="580000"/>
                  </a:gs>
                  <a:gs pos="50000">
                    <a:srgbClr val="580000">
                      <a:alpha val="0"/>
                    </a:srgbClr>
                  </a:gs>
                  <a:gs pos="100000">
                    <a:srgbClr val="580000"/>
                  </a:gs>
                </a:gsLst>
                <a:lin ang="189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3"/>
              </p:custDataLst>
            </p:nvPr>
          </p:nvSpPr>
          <p:spPr>
            <a:xfrm>
              <a:off x="5125437" y="2012321"/>
              <a:ext cx="6349615" cy="32478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indent="720090" algn="just">
                <a:lnSpc>
                  <a:spcPct val="150000"/>
                </a:lnSpc>
              </a:pPr>
              <a:r>
                <a:rPr lang="zh-CN" altLang="en-US" sz="28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他反对一切新生事物，扼杀自由和进步，他的存在让许多人生活在压抑和窒息的环境中，他的死使大家有了一种解脱感。可见人们对他的厌恶，以及</a:t>
              </a:r>
              <a:r>
                <a:rPr lang="zh-CN" altLang="en-US" sz="28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对自由的无比向往</a:t>
              </a:r>
              <a:r>
                <a:rPr lang="zh-CN" altLang="en-US" sz="28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。</a:t>
              </a:r>
              <a:endPara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/>
          <a:srcRect l="22956" r="14855"/>
          <a:stretch>
            <a:fillRect/>
          </a:stretch>
        </p:blipFill>
        <p:spPr>
          <a:xfrm>
            <a:off x="334963" y="1538469"/>
            <a:ext cx="4139814" cy="4271780"/>
          </a:xfrm>
          <a:prstGeom prst="plaque">
            <a:avLst>
              <a:gd name="adj" fmla="val 3012"/>
            </a:avLst>
          </a:prstGeom>
          <a:ln>
            <a:solidFill>
              <a:srgbClr val="580000"/>
            </a:solidFill>
          </a:ln>
        </p:spPr>
      </p:pic>
    </p:spTree>
    <p:custDataLst>
      <p:tags r:id="rId5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34"/>
          <p:cNvSpPr txBox="1"/>
          <p:nvPr/>
        </p:nvSpPr>
        <p:spPr>
          <a:xfrm>
            <a:off x="767040" y="290887"/>
            <a:ext cx="11089997" cy="1322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580000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可是为什么一个礼拜没完生活又恢复旧样子了呢？课文最后一句话有什么深刻含义？</a:t>
            </a: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srgbClr val="580000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 </a:t>
            </a:r>
            <a:endParaRPr kumimoji="0" lang="zh-CN" altLang="en-US" sz="3200" i="0" u="none" strike="noStrike" kern="1200" cap="none" spc="0" normalizeH="0" baseline="0" noProof="0" dirty="0">
              <a:ln>
                <a:noFill/>
              </a:ln>
              <a:solidFill>
                <a:srgbClr val="580000"/>
              </a:soli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40" name="箭头: 五边形 39"/>
          <p:cNvSpPr/>
          <p:nvPr/>
        </p:nvSpPr>
        <p:spPr>
          <a:xfrm>
            <a:off x="0" y="385499"/>
            <a:ext cx="492370" cy="395551"/>
          </a:xfrm>
          <a:prstGeom prst="homePlate">
            <a:avLst>
              <a:gd name="adj" fmla="val 35666"/>
            </a:avLst>
          </a:prstGeom>
          <a:solidFill>
            <a:srgbClr val="58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箭头: V 形 40"/>
          <p:cNvSpPr/>
          <p:nvPr/>
        </p:nvSpPr>
        <p:spPr>
          <a:xfrm>
            <a:off x="408669" y="385499"/>
            <a:ext cx="277986" cy="395551"/>
          </a:xfrm>
          <a:prstGeom prst="chevron">
            <a:avLst>
              <a:gd name="adj" fmla="val 53615"/>
            </a:avLst>
          </a:prstGeom>
          <a:solidFill>
            <a:srgbClr val="58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34962" y="1769492"/>
            <a:ext cx="11522075" cy="4635863"/>
            <a:chOff x="334962" y="1769492"/>
            <a:chExt cx="11522075" cy="4635863"/>
          </a:xfrm>
        </p:grpSpPr>
        <p:sp>
          <p:nvSpPr>
            <p:cNvPr id="2" name="缺角矩形 1"/>
            <p:cNvSpPr/>
            <p:nvPr/>
          </p:nvSpPr>
          <p:spPr>
            <a:xfrm>
              <a:off x="334962" y="1769492"/>
              <a:ext cx="11522075" cy="4635863"/>
            </a:xfrm>
            <a:prstGeom prst="plaque">
              <a:avLst>
                <a:gd name="adj" fmla="val 2103"/>
              </a:avLst>
            </a:prstGeom>
            <a:gradFill>
              <a:gsLst>
                <a:gs pos="70000">
                  <a:srgbClr val="F5EEDF">
                    <a:alpha val="50000"/>
                  </a:srgbClr>
                </a:gs>
                <a:gs pos="30000">
                  <a:srgbClr val="F5EEDF">
                    <a:alpha val="50000"/>
                  </a:srgbClr>
                </a:gs>
                <a:gs pos="0">
                  <a:srgbClr val="F5EEDF"/>
                </a:gs>
                <a:gs pos="50000">
                  <a:srgbClr val="F5EEDF">
                    <a:alpha val="30000"/>
                  </a:srgbClr>
                </a:gs>
                <a:gs pos="100000">
                  <a:srgbClr val="F5EEDF"/>
                </a:gs>
              </a:gsLst>
              <a:lin ang="18900000" scaled="1"/>
            </a:gradFill>
            <a:ln>
              <a:gradFill flip="none" rotWithShape="1">
                <a:gsLst>
                  <a:gs pos="70000">
                    <a:srgbClr val="580000">
                      <a:alpha val="0"/>
                    </a:srgbClr>
                  </a:gs>
                  <a:gs pos="30000">
                    <a:srgbClr val="580000">
                      <a:alpha val="0"/>
                    </a:srgbClr>
                  </a:gs>
                  <a:gs pos="0">
                    <a:srgbClr val="580000"/>
                  </a:gs>
                  <a:gs pos="50000">
                    <a:srgbClr val="580000">
                      <a:alpha val="0"/>
                    </a:srgbClr>
                  </a:gs>
                  <a:gs pos="100000">
                    <a:srgbClr val="580000"/>
                  </a:gs>
                </a:gsLst>
                <a:lin ang="189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1"/>
              </p:custDataLst>
            </p:nvPr>
          </p:nvSpPr>
          <p:spPr>
            <a:xfrm>
              <a:off x="3515193" y="2084660"/>
              <a:ext cx="8006881" cy="38942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indent="720090" algn="just">
                <a:lnSpc>
                  <a:spcPct val="150000"/>
                </a:lnSpc>
              </a:pPr>
              <a:r>
                <a:rPr lang="zh-CN" altLang="en-US" sz="28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只要沙皇专制度没有推翻，就会在这块土壤上不断滋生出新的别里科夫，所以生活还是老样子。</a:t>
              </a:r>
              <a:endPara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lvl="0" indent="720090" algn="just">
                <a:lnSpc>
                  <a:spcPct val="150000"/>
                </a:lnSpc>
              </a:pPr>
              <a:r>
                <a:rPr lang="zh-CN" altLang="en-US" sz="28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作者启迪人们，沙皇专制统治不推翻，腐朽的思想不铲除，就永远存在着别里科夫这样的人物，生活就不可能自由快活。必须从根本上推翻沙皇的腐朽反动的统治。 </a:t>
              </a:r>
              <a:endPara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pic>
        <p:nvPicPr>
          <p:cNvPr id="6" name="图片 5" descr="图片包含 人, 男人, 西装, 穿着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791"/>
          <a:stretch>
            <a:fillRect/>
          </a:stretch>
        </p:blipFill>
        <p:spPr>
          <a:xfrm flipH="1">
            <a:off x="-1" y="2212256"/>
            <a:ext cx="3110459" cy="46457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3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查看图片"/>
          <p:cNvPicPr>
            <a:picLocks noChangeAspect="1" noChangeArrowheads="1"/>
          </p:cNvPicPr>
          <p:nvPr/>
        </p:nvPicPr>
        <p:blipFill rotWithShape="1">
          <a:blip r:embed="rId1">
            <a:alphaModFix amt="50000"/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FilmGrain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2482" b="9793"/>
          <a:stretch>
            <a:fillRect/>
          </a:stretch>
        </p:blipFill>
        <p:spPr bwMode="auto">
          <a:xfrm>
            <a:off x="0" y="5805623"/>
            <a:ext cx="12192000" cy="1052378"/>
          </a:xfrm>
          <a:custGeom>
            <a:avLst/>
            <a:gdLst>
              <a:gd name="connsiteX0" fmla="*/ 0 w 12192000"/>
              <a:gd name="connsiteY0" fmla="*/ 0 h 1507033"/>
              <a:gd name="connsiteX1" fmla="*/ 12192000 w 12192000"/>
              <a:gd name="connsiteY1" fmla="*/ 0 h 1507033"/>
              <a:gd name="connsiteX2" fmla="*/ 12192000 w 12192000"/>
              <a:gd name="connsiteY2" fmla="*/ 1507033 h 1507033"/>
              <a:gd name="connsiteX3" fmla="*/ 0 w 12192000"/>
              <a:gd name="connsiteY3" fmla="*/ 1507033 h 1507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507033">
                <a:moveTo>
                  <a:pt x="0" y="0"/>
                </a:moveTo>
                <a:lnTo>
                  <a:pt x="12192000" y="0"/>
                </a:lnTo>
                <a:lnTo>
                  <a:pt x="12192000" y="1507033"/>
                </a:lnTo>
                <a:lnTo>
                  <a:pt x="0" y="150703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文本框 34"/>
          <p:cNvSpPr txBox="1"/>
          <p:nvPr/>
        </p:nvSpPr>
        <p:spPr>
          <a:xfrm>
            <a:off x="334963" y="333375"/>
            <a:ext cx="6835543" cy="861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i="0" u="none" strike="noStrike" kern="1200" cap="none" spc="0" normalizeH="0" baseline="0" noProof="0" dirty="0">
                <a:ln>
                  <a:noFill/>
                </a:ln>
                <a:solidFill>
                  <a:srgbClr val="580000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结案报告</a:t>
            </a:r>
            <a:endParaRPr kumimoji="0" lang="zh-CN" altLang="en-US" sz="4400" i="0" u="none" strike="noStrike" kern="1200" cap="none" spc="0" normalizeH="0" baseline="0" noProof="0" dirty="0">
              <a:ln>
                <a:noFill/>
              </a:ln>
              <a:solidFill>
                <a:srgbClr val="580000"/>
              </a:soli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52460" y="1406359"/>
            <a:ext cx="11504571" cy="927141"/>
            <a:chOff x="352460" y="1406359"/>
            <a:chExt cx="11504571" cy="927141"/>
          </a:xfrm>
        </p:grpSpPr>
        <p:sp>
          <p:nvSpPr>
            <p:cNvPr id="3" name="缺角矩形 2"/>
            <p:cNvSpPr/>
            <p:nvPr/>
          </p:nvSpPr>
          <p:spPr>
            <a:xfrm flipH="1">
              <a:off x="352460" y="1406359"/>
              <a:ext cx="11504571" cy="927141"/>
            </a:xfrm>
            <a:prstGeom prst="plaque">
              <a:avLst>
                <a:gd name="adj" fmla="val 15614"/>
              </a:avLst>
            </a:prstGeom>
            <a:solidFill>
              <a:srgbClr val="580000"/>
            </a:solidFill>
            <a:ln>
              <a:gradFill flip="none" rotWithShape="1">
                <a:gsLst>
                  <a:gs pos="70000">
                    <a:srgbClr val="580000">
                      <a:alpha val="0"/>
                    </a:srgbClr>
                  </a:gs>
                  <a:gs pos="30000">
                    <a:srgbClr val="580000">
                      <a:alpha val="0"/>
                    </a:srgbClr>
                  </a:gs>
                  <a:gs pos="0">
                    <a:srgbClr val="580000"/>
                  </a:gs>
                  <a:gs pos="50000">
                    <a:srgbClr val="580000">
                      <a:alpha val="0"/>
                    </a:srgbClr>
                  </a:gs>
                  <a:gs pos="100000">
                    <a:srgbClr val="580000"/>
                  </a:gs>
                </a:gsLst>
                <a:lin ang="189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795003" y="1607639"/>
              <a:ext cx="814922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别里科夫之死既属于自杀，又属于他杀。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34963" y="2745329"/>
            <a:ext cx="7258911" cy="928504"/>
            <a:chOff x="334963" y="2782005"/>
            <a:chExt cx="7258911" cy="928504"/>
          </a:xfrm>
        </p:grpSpPr>
        <p:sp>
          <p:nvSpPr>
            <p:cNvPr id="8" name="缺角矩形 7"/>
            <p:cNvSpPr/>
            <p:nvPr/>
          </p:nvSpPr>
          <p:spPr>
            <a:xfrm>
              <a:off x="334963" y="2782005"/>
              <a:ext cx="7258911" cy="928504"/>
            </a:xfrm>
            <a:prstGeom prst="plaque">
              <a:avLst>
                <a:gd name="adj" fmla="val 20861"/>
              </a:avLst>
            </a:prstGeom>
            <a:gradFill>
              <a:gsLst>
                <a:gs pos="70000">
                  <a:srgbClr val="F5EEDF">
                    <a:alpha val="50000"/>
                  </a:srgbClr>
                </a:gs>
                <a:gs pos="30000">
                  <a:srgbClr val="F5EEDF">
                    <a:alpha val="50000"/>
                  </a:srgbClr>
                </a:gs>
                <a:gs pos="0">
                  <a:srgbClr val="F5EEDF"/>
                </a:gs>
                <a:gs pos="50000">
                  <a:srgbClr val="F5EEDF">
                    <a:alpha val="30000"/>
                  </a:srgbClr>
                </a:gs>
                <a:gs pos="100000">
                  <a:srgbClr val="F5EEDF"/>
                </a:gs>
              </a:gsLst>
              <a:lin ang="18900000" scaled="1"/>
            </a:gradFill>
            <a:ln>
              <a:gradFill flip="none" rotWithShape="1">
                <a:gsLst>
                  <a:gs pos="70000">
                    <a:srgbClr val="580000">
                      <a:alpha val="0"/>
                    </a:srgbClr>
                  </a:gs>
                  <a:gs pos="30000">
                    <a:srgbClr val="580000">
                      <a:alpha val="0"/>
                    </a:srgbClr>
                  </a:gs>
                  <a:gs pos="0">
                    <a:srgbClr val="580000"/>
                  </a:gs>
                  <a:gs pos="50000">
                    <a:srgbClr val="580000">
                      <a:alpha val="0"/>
                    </a:srgbClr>
                  </a:gs>
                  <a:gs pos="100000">
                    <a:srgbClr val="580000"/>
                  </a:gs>
                </a:gsLst>
                <a:lin ang="189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>
              <p:custDataLst>
                <p:tags r:id="rId3"/>
              </p:custDataLst>
            </p:nvPr>
          </p:nvSpPr>
          <p:spPr>
            <a:xfrm>
              <a:off x="795003" y="2984647"/>
              <a:ext cx="605864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zh-CN" altLang="en-US" sz="28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自杀：</a:t>
              </a:r>
              <a:r>
                <a:rPr lang="zh-CN" altLang="en-US" sz="28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保守顽固的思想杀死了他</a:t>
              </a:r>
              <a:endPara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34963" y="4085662"/>
            <a:ext cx="7258911" cy="1848226"/>
            <a:chOff x="334963" y="4085662"/>
            <a:chExt cx="7258911" cy="1848226"/>
          </a:xfrm>
        </p:grpSpPr>
        <p:sp>
          <p:nvSpPr>
            <p:cNvPr id="10" name="缺角矩形 9"/>
            <p:cNvSpPr/>
            <p:nvPr/>
          </p:nvSpPr>
          <p:spPr>
            <a:xfrm>
              <a:off x="334963" y="4085662"/>
              <a:ext cx="7258911" cy="1848226"/>
            </a:xfrm>
            <a:prstGeom prst="plaque">
              <a:avLst>
                <a:gd name="adj" fmla="val 9171"/>
              </a:avLst>
            </a:prstGeom>
            <a:gradFill>
              <a:gsLst>
                <a:gs pos="70000">
                  <a:srgbClr val="F5EEDF">
                    <a:alpha val="50000"/>
                  </a:srgbClr>
                </a:gs>
                <a:gs pos="30000">
                  <a:srgbClr val="F5EEDF">
                    <a:alpha val="50000"/>
                  </a:srgbClr>
                </a:gs>
                <a:gs pos="0">
                  <a:srgbClr val="F5EEDF"/>
                </a:gs>
                <a:gs pos="50000">
                  <a:srgbClr val="F5EEDF">
                    <a:alpha val="30000"/>
                  </a:srgbClr>
                </a:gs>
                <a:gs pos="100000">
                  <a:srgbClr val="F5EEDF"/>
                </a:gs>
              </a:gsLst>
              <a:lin ang="18900000" scaled="1"/>
            </a:gradFill>
            <a:ln>
              <a:gradFill flip="none" rotWithShape="1">
                <a:gsLst>
                  <a:gs pos="70000">
                    <a:srgbClr val="580000">
                      <a:alpha val="0"/>
                    </a:srgbClr>
                  </a:gs>
                  <a:gs pos="30000">
                    <a:srgbClr val="580000">
                      <a:alpha val="0"/>
                    </a:srgbClr>
                  </a:gs>
                  <a:gs pos="0">
                    <a:srgbClr val="580000"/>
                  </a:gs>
                  <a:gs pos="50000">
                    <a:srgbClr val="580000">
                      <a:alpha val="0"/>
                    </a:srgbClr>
                  </a:gs>
                  <a:gs pos="100000">
                    <a:srgbClr val="580000"/>
                  </a:gs>
                </a:gsLst>
                <a:lin ang="189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>
              <p:custDataLst>
                <p:tags r:id="rId4"/>
              </p:custDataLst>
            </p:nvPr>
          </p:nvSpPr>
          <p:spPr>
            <a:xfrm>
              <a:off x="795003" y="4288304"/>
              <a:ext cx="6058643" cy="13088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>
                <a:lnSpc>
                  <a:spcPct val="150000"/>
                </a:lnSpc>
              </a:pPr>
              <a:r>
                <a:rPr lang="zh-CN" altLang="en-US" sz="28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他杀：</a:t>
              </a:r>
              <a:r>
                <a:rPr lang="zh-CN" altLang="en-US" sz="28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沙皇专制制度是杀害别里科夫的罪魁祸首</a:t>
              </a:r>
              <a:endPara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pic>
        <p:nvPicPr>
          <p:cNvPr id="2" name="图片 1" descr="图片包含 建筑, 照片, 前, 旧&#10;&#10;描述已自动生成"/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FilmGrain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7265" b="2783"/>
          <a:stretch>
            <a:fillRect/>
          </a:stretch>
        </p:blipFill>
        <p:spPr>
          <a:xfrm>
            <a:off x="6096000" y="1792444"/>
            <a:ext cx="6096000" cy="5065556"/>
          </a:xfrm>
          <a:custGeom>
            <a:avLst/>
            <a:gdLst>
              <a:gd name="connsiteX0" fmla="*/ 0 w 6344433"/>
              <a:gd name="connsiteY0" fmla="*/ 0 h 5422932"/>
              <a:gd name="connsiteX1" fmla="*/ 6344433 w 6344433"/>
              <a:gd name="connsiteY1" fmla="*/ 0 h 5422932"/>
              <a:gd name="connsiteX2" fmla="*/ 6344433 w 6344433"/>
              <a:gd name="connsiteY2" fmla="*/ 5422932 h 5422932"/>
              <a:gd name="connsiteX3" fmla="*/ 0 w 6344433"/>
              <a:gd name="connsiteY3" fmla="*/ 5422932 h 5422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4433" h="5422932">
                <a:moveTo>
                  <a:pt x="0" y="0"/>
                </a:moveTo>
                <a:lnTo>
                  <a:pt x="6344433" y="0"/>
                </a:lnTo>
                <a:lnTo>
                  <a:pt x="6344433" y="5422932"/>
                </a:lnTo>
                <a:lnTo>
                  <a:pt x="0" y="5422932"/>
                </a:lnTo>
                <a:close/>
              </a:path>
            </a:pathLst>
          </a:custGeom>
        </p:spPr>
      </p:pic>
    </p:spTree>
    <p:custDataLst>
      <p:tags r:id="rId7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马车的黑白照片&#10;&#10;中度可信度描述已自动生成"/>
          <p:cNvPicPr>
            <a:picLocks noChangeAspect="1"/>
          </p:cNvPicPr>
          <p:nvPr/>
        </p:nvPicPr>
        <p:blipFill rotWithShape="1">
          <a:blip r:embed="rId1">
            <a:alphaModFix amt="70000"/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21657" b="253"/>
          <a:stretch>
            <a:fillRect/>
          </a:stretch>
        </p:blipFill>
        <p:spPr>
          <a:xfrm>
            <a:off x="4867955" y="-107605"/>
            <a:ext cx="7324045" cy="6965605"/>
          </a:xfrm>
          <a:custGeom>
            <a:avLst/>
            <a:gdLst>
              <a:gd name="connsiteX0" fmla="*/ 0 w 5314357"/>
              <a:gd name="connsiteY0" fmla="*/ 0 h 3213100"/>
              <a:gd name="connsiteX1" fmla="*/ 5314357 w 5314357"/>
              <a:gd name="connsiteY1" fmla="*/ 0 h 3213100"/>
              <a:gd name="connsiteX2" fmla="*/ 5314357 w 5314357"/>
              <a:gd name="connsiteY2" fmla="*/ 3213100 h 3213100"/>
              <a:gd name="connsiteX3" fmla="*/ 0 w 5314357"/>
              <a:gd name="connsiteY3" fmla="*/ 3213100 h 321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14357" h="3213100">
                <a:moveTo>
                  <a:pt x="0" y="0"/>
                </a:moveTo>
                <a:lnTo>
                  <a:pt x="5314357" y="0"/>
                </a:lnTo>
                <a:lnTo>
                  <a:pt x="5314357" y="3213100"/>
                </a:lnTo>
                <a:lnTo>
                  <a:pt x="0" y="3213100"/>
                </a:lnTo>
                <a:close/>
              </a:path>
            </a:pathLst>
          </a:custGeom>
        </p:spPr>
      </p:pic>
      <p:sp>
        <p:nvSpPr>
          <p:cNvPr id="2" name="缺角矩形 1"/>
          <p:cNvSpPr/>
          <p:nvPr/>
        </p:nvSpPr>
        <p:spPr>
          <a:xfrm flipH="1">
            <a:off x="352474" y="1160890"/>
            <a:ext cx="9364019" cy="5406223"/>
          </a:xfrm>
          <a:prstGeom prst="plaque">
            <a:avLst>
              <a:gd name="adj" fmla="val 3010"/>
            </a:avLst>
          </a:prstGeom>
          <a:gradFill>
            <a:gsLst>
              <a:gs pos="77000">
                <a:srgbClr val="F3ECD7">
                  <a:alpha val="50000"/>
                </a:srgbClr>
              </a:gs>
              <a:gs pos="23000">
                <a:srgbClr val="F3ECD7">
                  <a:alpha val="50000"/>
                </a:srgbClr>
              </a:gs>
              <a:gs pos="0">
                <a:srgbClr val="F3ECD7"/>
              </a:gs>
              <a:gs pos="50000">
                <a:srgbClr val="F3ECD7">
                  <a:alpha val="20000"/>
                </a:srgbClr>
              </a:gs>
              <a:gs pos="100000">
                <a:srgbClr val="F3ECD7"/>
              </a:gs>
            </a:gsLst>
            <a:lin ang="18900000" scaled="1"/>
          </a:gradFill>
          <a:ln>
            <a:gradFill flip="none" rotWithShape="1">
              <a:gsLst>
                <a:gs pos="70000">
                  <a:srgbClr val="580000">
                    <a:alpha val="0"/>
                  </a:srgbClr>
                </a:gs>
                <a:gs pos="30000">
                  <a:srgbClr val="580000">
                    <a:alpha val="0"/>
                  </a:srgbClr>
                </a:gs>
                <a:gs pos="0">
                  <a:srgbClr val="580000"/>
                </a:gs>
                <a:gs pos="50000">
                  <a:srgbClr val="580000">
                    <a:alpha val="0"/>
                  </a:srgbClr>
                </a:gs>
                <a:gs pos="100000">
                  <a:srgbClr val="580000"/>
                </a:gs>
              </a:gsLst>
              <a:lin ang="189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767041" y="290887"/>
            <a:ext cx="20024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srgbClr val="580000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小说主题</a:t>
            </a:r>
            <a:endParaRPr kumimoji="0" lang="zh-CN" altLang="en-US" sz="3200" i="0" u="none" strike="noStrike" kern="1200" cap="none" spc="0" normalizeH="0" baseline="0" noProof="0" dirty="0">
              <a:ln>
                <a:noFill/>
              </a:ln>
              <a:solidFill>
                <a:srgbClr val="580000"/>
              </a:soli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40" name="箭头: 五边形 39"/>
          <p:cNvSpPr/>
          <p:nvPr/>
        </p:nvSpPr>
        <p:spPr>
          <a:xfrm>
            <a:off x="0" y="385499"/>
            <a:ext cx="492370" cy="395551"/>
          </a:xfrm>
          <a:prstGeom prst="homePlate">
            <a:avLst>
              <a:gd name="adj" fmla="val 35666"/>
            </a:avLst>
          </a:prstGeom>
          <a:solidFill>
            <a:srgbClr val="58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箭头: V 形 40"/>
          <p:cNvSpPr/>
          <p:nvPr/>
        </p:nvSpPr>
        <p:spPr>
          <a:xfrm>
            <a:off x="408669" y="385499"/>
            <a:ext cx="277986" cy="395551"/>
          </a:xfrm>
          <a:prstGeom prst="chevron">
            <a:avLst>
              <a:gd name="adj" fmla="val 53615"/>
            </a:avLst>
          </a:prstGeom>
          <a:solidFill>
            <a:srgbClr val="58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686655" y="1435121"/>
            <a:ext cx="7504932" cy="4892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720090" algn="just">
              <a:lnSpc>
                <a:spcPct val="150000"/>
              </a:lnSpc>
            </a:pPr>
            <a:r>
              <a:rPr lang="en-US" altLang="zh-CN" sz="2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2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装在套子里的人</a:t>
            </a:r>
            <a:r>
              <a:rPr lang="en-US" altLang="zh-CN" sz="2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2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通过描写别里科夫的特征及婚事的失败等情节，刻画了一个</a:t>
            </a:r>
            <a:r>
              <a:rPr lang="zh-CN" altLang="en-US" sz="2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封闭保守、害怕变革、极力维护旧秩序的“套中人”</a:t>
            </a:r>
            <a:r>
              <a:rPr lang="zh-CN" altLang="en-US" sz="2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形象，揭示了精神的奴役对人心灵的巨大毒害，</a:t>
            </a:r>
            <a:r>
              <a:rPr lang="zh-CN" altLang="en-US" sz="2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批判了沙皇政府的专制统治</a:t>
            </a:r>
            <a:r>
              <a:rPr lang="zh-CN" altLang="en-US" sz="2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，表达了作者对自由的呼唤。</a:t>
            </a:r>
            <a:endParaRPr lang="zh-CN" altLang="en-US" sz="2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720090" algn="just">
              <a:lnSpc>
                <a:spcPct val="150000"/>
              </a:lnSpc>
            </a:pPr>
            <a:r>
              <a:rPr lang="zh-CN" altLang="en-US" sz="2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别里科夫个人的一幕幕丑剧、喜剧、悲剧，都是黑暗的社会政治现实造成的，因此，别里科夫的形象</a:t>
            </a:r>
            <a:r>
              <a:rPr lang="zh-CN" altLang="en-US" sz="2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具有强烈的社会批判意义</a:t>
            </a:r>
            <a:r>
              <a:rPr lang="zh-CN" altLang="en-US" sz="2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PA-图片 2" descr="男人的脸被修图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FilmGrain/>
                    </a14:imgEffect>
                    <a14:imgEffect>
                      <a14:brightnessContrast bright="12000" contrast="5000"/>
                    </a14:imgEffect>
                    <a14:imgEffect>
                      <a14:colorTemperature colorTemp="72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148"/>
          <a:stretch>
            <a:fillRect/>
          </a:stretch>
        </p:blipFill>
        <p:spPr>
          <a:xfrm>
            <a:off x="8763857" y="515819"/>
            <a:ext cx="3428144" cy="6342181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custDataLst>
      <p:tags r:id="rId6"/>
    </p:custDataLst>
  </p:cSld>
  <p:clrMapOvr>
    <a:masterClrMapping/>
  </p:clrMapOvr>
  <p:transition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34"/>
          <p:cNvSpPr txBox="1"/>
          <p:nvPr/>
        </p:nvSpPr>
        <p:spPr>
          <a:xfrm>
            <a:off x="767041" y="290887"/>
            <a:ext cx="32127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srgbClr val="580000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讽刺手法运用</a:t>
            </a:r>
            <a:endParaRPr kumimoji="0" lang="zh-CN" altLang="en-US" sz="3200" i="0" u="none" strike="noStrike" kern="1200" cap="none" spc="0" normalizeH="0" baseline="0" noProof="0" dirty="0">
              <a:ln>
                <a:noFill/>
              </a:ln>
              <a:solidFill>
                <a:srgbClr val="580000"/>
              </a:soli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40" name="箭头: 五边形 39"/>
          <p:cNvSpPr/>
          <p:nvPr/>
        </p:nvSpPr>
        <p:spPr>
          <a:xfrm>
            <a:off x="0" y="385499"/>
            <a:ext cx="492370" cy="395551"/>
          </a:xfrm>
          <a:prstGeom prst="homePlate">
            <a:avLst>
              <a:gd name="adj" fmla="val 35666"/>
            </a:avLst>
          </a:prstGeom>
          <a:solidFill>
            <a:srgbClr val="58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箭头: V 形 40"/>
          <p:cNvSpPr/>
          <p:nvPr/>
        </p:nvSpPr>
        <p:spPr>
          <a:xfrm>
            <a:off x="408669" y="385499"/>
            <a:ext cx="277986" cy="395551"/>
          </a:xfrm>
          <a:prstGeom prst="chevron">
            <a:avLst>
              <a:gd name="adj" fmla="val 53615"/>
            </a:avLst>
          </a:prstGeom>
          <a:solidFill>
            <a:srgbClr val="58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334963" y="2720935"/>
            <a:ext cx="11522075" cy="1925728"/>
            <a:chOff x="334963" y="2720935"/>
            <a:chExt cx="11522075" cy="1925728"/>
          </a:xfrm>
        </p:grpSpPr>
        <p:sp>
          <p:nvSpPr>
            <p:cNvPr id="12" name="矩形 11"/>
            <p:cNvSpPr/>
            <p:nvPr/>
          </p:nvSpPr>
          <p:spPr>
            <a:xfrm>
              <a:off x="334963" y="2720936"/>
              <a:ext cx="73706" cy="1925727"/>
            </a:xfrm>
            <a:prstGeom prst="rect">
              <a:avLst/>
            </a:prstGeom>
            <a:solidFill>
              <a:srgbClr val="58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408669" y="2720936"/>
              <a:ext cx="11448369" cy="1925727"/>
            </a:xfrm>
            <a:prstGeom prst="rect">
              <a:avLst/>
            </a:prstGeom>
            <a:gradFill flip="none" rotWithShape="1">
              <a:gsLst>
                <a:gs pos="0">
                  <a:srgbClr val="F0E6CD"/>
                </a:gs>
                <a:gs pos="100000">
                  <a:srgbClr val="C1A98D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524175" y="2720936"/>
              <a:ext cx="10337308" cy="18221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14350" indent="-514350" algn="just">
                <a:lnSpc>
                  <a:spcPct val="150000"/>
                </a:lnSpc>
                <a:buClr>
                  <a:schemeClr val="tx1"/>
                </a:buClr>
                <a:buFont typeface="+mj-ea"/>
                <a:buAutoNum type="circleNumDbPlain" startAt="2"/>
              </a:pPr>
              <a:r>
                <a:rPr lang="zh-CN" altLang="en-US" sz="26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含蓄的对比。</a:t>
              </a:r>
              <a:endParaRPr lang="en-US" altLang="zh-CN" sz="2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altLang="zh-CN" sz="2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</a:t>
              </a:r>
              <a:r>
                <a:rPr lang="zh-CN" altLang="en-US" sz="2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迂腐可笑</a:t>
              </a:r>
              <a:r>
                <a:rPr lang="en-US" altLang="zh-CN" sz="2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——</a:t>
              </a:r>
              <a:r>
                <a:rPr lang="zh-CN" altLang="en-US" sz="2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青春可爱</a:t>
              </a:r>
              <a:endParaRPr lang="en-US" altLang="zh-CN" sz="2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2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言论荒谬</a:t>
              </a:r>
              <a:r>
                <a:rPr lang="en-US" altLang="zh-CN" sz="2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——</a:t>
              </a:r>
              <a:r>
                <a:rPr lang="zh-CN" altLang="en-US" sz="2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口吻一本正经</a:t>
              </a:r>
              <a:endParaRPr lang="zh-CN" altLang="en-US" sz="2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2" name="图片 21" descr="图片包含 照片, 旧, 男人, 前&#10;&#10;描述已自动生成"/>
            <p:cNvPicPr>
              <a:picLocks noChangeAspect="1"/>
            </p:cNvPicPr>
            <p:nvPr/>
          </p:nvPicPr>
          <p:blipFill rotWithShape="1">
            <a:blip r:embed="rId1" cstate="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artisticFilmGrain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7"/>
            <a:stretch>
              <a:fillRect/>
            </a:stretch>
          </p:blipFill>
          <p:spPr>
            <a:xfrm>
              <a:off x="7958866" y="2720935"/>
              <a:ext cx="3898171" cy="1925728"/>
            </a:xfrm>
            <a:custGeom>
              <a:avLst/>
              <a:gdLst>
                <a:gd name="connsiteX0" fmla="*/ 0 w 5685322"/>
                <a:gd name="connsiteY0" fmla="*/ 0 h 3061204"/>
                <a:gd name="connsiteX1" fmla="*/ 5685322 w 5685322"/>
                <a:gd name="connsiteY1" fmla="*/ 0 h 3061204"/>
                <a:gd name="connsiteX2" fmla="*/ 5685322 w 5685322"/>
                <a:gd name="connsiteY2" fmla="*/ 3061204 h 3061204"/>
                <a:gd name="connsiteX3" fmla="*/ 0 w 5685322"/>
                <a:gd name="connsiteY3" fmla="*/ 3061204 h 3061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85322" h="3061204">
                  <a:moveTo>
                    <a:pt x="0" y="0"/>
                  </a:moveTo>
                  <a:lnTo>
                    <a:pt x="5685322" y="0"/>
                  </a:lnTo>
                  <a:lnTo>
                    <a:pt x="5685322" y="3061204"/>
                  </a:lnTo>
                  <a:lnTo>
                    <a:pt x="0" y="3061204"/>
                  </a:lnTo>
                  <a:close/>
                </a:path>
              </a:pathLst>
            </a:custGeom>
          </p:spPr>
        </p:pic>
      </p:grpSp>
      <p:grpSp>
        <p:nvGrpSpPr>
          <p:cNvPr id="2" name="组合 1"/>
          <p:cNvGrpSpPr/>
          <p:nvPr/>
        </p:nvGrpSpPr>
        <p:grpSpPr>
          <a:xfrm>
            <a:off x="334963" y="1089463"/>
            <a:ext cx="11522075" cy="1356150"/>
            <a:chOff x="334963" y="1089463"/>
            <a:chExt cx="11522075" cy="1356150"/>
          </a:xfrm>
        </p:grpSpPr>
        <p:sp>
          <p:nvSpPr>
            <p:cNvPr id="3" name="矩形 2"/>
            <p:cNvSpPr/>
            <p:nvPr/>
          </p:nvSpPr>
          <p:spPr>
            <a:xfrm>
              <a:off x="334963" y="1089464"/>
              <a:ext cx="73706" cy="1356149"/>
            </a:xfrm>
            <a:prstGeom prst="rect">
              <a:avLst/>
            </a:prstGeom>
            <a:solidFill>
              <a:srgbClr val="58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408669" y="1089464"/>
              <a:ext cx="11448369" cy="1356149"/>
            </a:xfrm>
            <a:prstGeom prst="rect">
              <a:avLst/>
            </a:prstGeom>
            <a:gradFill flip="none" rotWithShape="1">
              <a:gsLst>
                <a:gs pos="0">
                  <a:srgbClr val="F0E6CD"/>
                </a:gs>
                <a:gs pos="100000">
                  <a:srgbClr val="C1A98D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 descr="一群人走在路上&#10;&#10;描述已自动生成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91" t="268" r="15558" b="152"/>
            <a:stretch>
              <a:fillRect/>
            </a:stretch>
          </p:blipFill>
          <p:spPr>
            <a:xfrm>
              <a:off x="9931081" y="1089463"/>
              <a:ext cx="1925957" cy="1356149"/>
            </a:xfrm>
            <a:prstGeom prst="rect">
              <a:avLst/>
            </a:prstGeom>
          </p:spPr>
        </p:pic>
        <p:sp>
          <p:nvSpPr>
            <p:cNvPr id="10" name="文本框 9"/>
            <p:cNvSpPr txBox="1"/>
            <p:nvPr/>
          </p:nvSpPr>
          <p:spPr>
            <a:xfrm>
              <a:off x="524175" y="1089464"/>
              <a:ext cx="9739930" cy="12219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14350" indent="-514350" algn="just">
                <a:lnSpc>
                  <a:spcPct val="150000"/>
                </a:lnSpc>
                <a:buClr>
                  <a:schemeClr val="tx1"/>
                </a:buClr>
                <a:buFont typeface="+mj-ea"/>
                <a:buAutoNum type="circleNumDbPlain"/>
              </a:pPr>
              <a:r>
                <a:rPr lang="zh-CN" altLang="en-US" sz="26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夸张的语言和漫画式的勾勒。</a:t>
              </a:r>
              <a:r>
                <a:rPr lang="zh-CN" altLang="en-US" sz="2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如大热天穿雨鞋带雨伞，穿暖和的棉大衣，从楼上摔下来却安然无恙。反映人物的迂腐可笑。</a:t>
              </a:r>
              <a:endParaRPr lang="zh-CN" altLang="en-US" sz="2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34963" y="4921984"/>
            <a:ext cx="11522075" cy="1356150"/>
            <a:chOff x="334963" y="4921984"/>
            <a:chExt cx="11522075" cy="1356150"/>
          </a:xfrm>
        </p:grpSpPr>
        <p:sp>
          <p:nvSpPr>
            <p:cNvPr id="15" name="矩形 14"/>
            <p:cNvSpPr/>
            <p:nvPr/>
          </p:nvSpPr>
          <p:spPr>
            <a:xfrm>
              <a:off x="334963" y="4921985"/>
              <a:ext cx="73706" cy="1356149"/>
            </a:xfrm>
            <a:prstGeom prst="rect">
              <a:avLst/>
            </a:prstGeom>
            <a:solidFill>
              <a:srgbClr val="58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408669" y="4921985"/>
              <a:ext cx="11448369" cy="1356149"/>
            </a:xfrm>
            <a:prstGeom prst="rect">
              <a:avLst/>
            </a:prstGeom>
            <a:gradFill flip="none" rotWithShape="1">
              <a:gsLst>
                <a:gs pos="0">
                  <a:srgbClr val="F0E6CD"/>
                </a:gs>
                <a:gs pos="100000">
                  <a:srgbClr val="C1A98D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3" name="图片 32" descr="图片包含 建筑, 照片, 旧, 女人&#10;&#10;描述已自动生成"/>
            <p:cNvPicPr>
              <a:picLocks noChangeAspect="1"/>
            </p:cNvPicPr>
            <p:nvPr/>
          </p:nvPicPr>
          <p:blipFill rotWithShape="1">
            <a:blip r:embed="rId4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4110"/>
            <a:stretch>
              <a:fillRect/>
            </a:stretch>
          </p:blipFill>
          <p:spPr>
            <a:xfrm>
              <a:off x="10141743" y="4921984"/>
              <a:ext cx="1715294" cy="1356149"/>
            </a:xfrm>
            <a:prstGeom prst="rect">
              <a:avLst/>
            </a:prstGeom>
          </p:spPr>
        </p:pic>
        <p:sp>
          <p:nvSpPr>
            <p:cNvPr id="17" name="文本框 16"/>
            <p:cNvSpPr txBox="1"/>
            <p:nvPr/>
          </p:nvSpPr>
          <p:spPr>
            <a:xfrm>
              <a:off x="524175" y="4921985"/>
              <a:ext cx="9739930" cy="12219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14350" indent="-514350" algn="just">
                <a:lnSpc>
                  <a:spcPct val="150000"/>
                </a:lnSpc>
                <a:buClr>
                  <a:schemeClr val="tx1"/>
                </a:buClr>
                <a:buFont typeface="+mj-ea"/>
                <a:buAutoNum type="circleNumDbPlain" startAt="3"/>
              </a:pPr>
              <a:r>
                <a:rPr lang="zh-CN" altLang="en-US" sz="26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揭示人物荒谬的生活逻辑。</a:t>
              </a:r>
              <a:r>
                <a:rPr lang="zh-CN" altLang="en-US" sz="2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如别里科夫将教师骑自行车与学生用脑袋走路联系起来。反映他的腐朽落后，害怕变革的思想。</a:t>
              </a:r>
              <a:endParaRPr lang="zh-CN" altLang="en-US" sz="2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custDataLst>
      <p:tags r:id="rId5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城市街道与高楼大厦的黑白照片&#10;&#10;描述已自动生成"/>
          <p:cNvPicPr>
            <a:picLocks noChangeAspect="1"/>
          </p:cNvPicPr>
          <p:nvPr/>
        </p:nvPicPr>
        <p:blipFill rotWithShape="1">
          <a:blip r:embed="rId1">
            <a:alphaModFix amt="30000"/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58"/>
          <a:stretch>
            <a:fillRect/>
          </a:stretch>
        </p:blipFill>
        <p:spPr>
          <a:xfrm flipH="1">
            <a:off x="-21202" y="-1"/>
            <a:ext cx="12213201" cy="6858001"/>
          </a:xfrm>
          <a:prstGeom prst="rect">
            <a:avLst/>
          </a:prstGeom>
        </p:spPr>
      </p:pic>
      <p:sp>
        <p:nvSpPr>
          <p:cNvPr id="35" name="文本框 34"/>
          <p:cNvSpPr txBox="1"/>
          <p:nvPr/>
        </p:nvSpPr>
        <p:spPr>
          <a:xfrm>
            <a:off x="2678228" y="491184"/>
            <a:ext cx="6835543" cy="861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i="0" u="none" strike="noStrike" kern="1200" cap="none" spc="0" normalizeH="0" baseline="0" noProof="0" dirty="0">
                <a:ln>
                  <a:noFill/>
                </a:ln>
                <a:solidFill>
                  <a:srgbClr val="580000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拓展延伸，联系生活</a:t>
            </a:r>
            <a:endParaRPr kumimoji="0" lang="zh-CN" altLang="en-US" sz="4400" i="0" u="none" strike="noStrike" kern="1200" cap="none" spc="0" normalizeH="0" baseline="0" noProof="0" dirty="0">
              <a:ln>
                <a:noFill/>
              </a:ln>
              <a:solidFill>
                <a:srgbClr val="580000"/>
              </a:soli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4" name="缺角矩形 3"/>
          <p:cNvSpPr/>
          <p:nvPr/>
        </p:nvSpPr>
        <p:spPr>
          <a:xfrm flipH="1">
            <a:off x="1127123" y="1742919"/>
            <a:ext cx="9937751" cy="3093487"/>
          </a:xfrm>
          <a:prstGeom prst="plaque">
            <a:avLst>
              <a:gd name="adj" fmla="val 3592"/>
            </a:avLst>
          </a:prstGeom>
          <a:solidFill>
            <a:srgbClr val="F5EEDF">
              <a:alpha val="90000"/>
            </a:srgbClr>
          </a:solidFill>
          <a:ln>
            <a:gradFill flip="none" rotWithShape="1">
              <a:gsLst>
                <a:gs pos="70000">
                  <a:srgbClr val="580000">
                    <a:alpha val="0"/>
                  </a:srgbClr>
                </a:gs>
                <a:gs pos="30000">
                  <a:srgbClr val="580000">
                    <a:alpha val="0"/>
                  </a:srgbClr>
                </a:gs>
                <a:gs pos="0">
                  <a:srgbClr val="580000"/>
                </a:gs>
                <a:gs pos="50000">
                  <a:srgbClr val="580000">
                    <a:alpha val="0"/>
                  </a:srgbClr>
                </a:gs>
                <a:gs pos="100000">
                  <a:srgbClr val="580000"/>
                </a:gs>
              </a:gsLst>
              <a:lin ang="189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529435" y="2378611"/>
            <a:ext cx="6456325" cy="1822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720090" algn="just">
              <a:lnSpc>
                <a:spcPct val="150000"/>
              </a:lnSpc>
            </a:pPr>
            <a:r>
              <a:rPr lang="zh-CN" altLang="en-US" sz="2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在你的周围，是否也有这样那样的“套子”？如果有，你是怎样看待这些“套子”的？</a:t>
            </a:r>
            <a:endParaRPr lang="zh-CN" altLang="en-US" sz="2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山上的风景&#10;&#10;描述已自动生成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34" b="4056"/>
          <a:stretch>
            <a:fillRect/>
          </a:stretch>
        </p:blipFill>
        <p:spPr>
          <a:xfrm>
            <a:off x="-3195" y="5047505"/>
            <a:ext cx="12193433" cy="1810495"/>
          </a:xfrm>
          <a:prstGeom prst="rect">
            <a:avLst/>
          </a:prstGeom>
        </p:spPr>
      </p:pic>
      <p:pic>
        <p:nvPicPr>
          <p:cNvPr id="3" name="图片 2" descr="图片包含 人, 男人, 站, 穿着&#10;&#10;描述已自动生成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 contrast="30000"/>
                    </a14:imgEffect>
                    <a14:imgEffect>
                      <a14:colorTemperature colorTemp="72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88072" y="1131427"/>
            <a:ext cx="2555082" cy="5393198"/>
          </a:xfrm>
          <a:prstGeom prst="rect">
            <a:avLst/>
          </a:prstGeom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5"/>
    </p:custDataLst>
  </p:cSld>
  <p:clrMapOvr>
    <a:masterClrMapping/>
  </p:clrMapOvr>
  <p:transition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城堡的建筑&#10;&#10;描述已自动生成"/>
          <p:cNvPicPr>
            <a:picLocks noChangeAspect="1"/>
          </p:cNvPicPr>
          <p:nvPr/>
        </p:nvPicPr>
        <p:blipFill>
          <a:blip r:embed="rId1">
            <a:alphaModFix amt="35000"/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4380" cy="6858000"/>
          </a:xfrm>
          <a:prstGeom prst="rect">
            <a:avLst/>
          </a:prstGeom>
        </p:spPr>
      </p:pic>
      <p:sp>
        <p:nvSpPr>
          <p:cNvPr id="2" name="缺角矩形 1"/>
          <p:cNvSpPr/>
          <p:nvPr/>
        </p:nvSpPr>
        <p:spPr>
          <a:xfrm flipH="1">
            <a:off x="334963" y="725888"/>
            <a:ext cx="11522075" cy="5406223"/>
          </a:xfrm>
          <a:prstGeom prst="plaque">
            <a:avLst>
              <a:gd name="adj" fmla="val 3010"/>
            </a:avLst>
          </a:prstGeom>
          <a:solidFill>
            <a:srgbClr val="F5EEDF">
              <a:alpha val="80000"/>
            </a:srgbClr>
          </a:solidFill>
          <a:ln>
            <a:gradFill flip="none" rotWithShape="1">
              <a:gsLst>
                <a:gs pos="70000">
                  <a:srgbClr val="580000">
                    <a:alpha val="0"/>
                  </a:srgbClr>
                </a:gs>
                <a:gs pos="30000">
                  <a:srgbClr val="580000">
                    <a:alpha val="0"/>
                  </a:srgbClr>
                </a:gs>
                <a:gs pos="0">
                  <a:srgbClr val="580000"/>
                </a:gs>
                <a:gs pos="50000">
                  <a:srgbClr val="580000">
                    <a:alpha val="0"/>
                  </a:srgbClr>
                </a:gs>
                <a:gs pos="100000">
                  <a:srgbClr val="580000"/>
                </a:gs>
              </a:gsLst>
              <a:lin ang="189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358395" y="1317620"/>
            <a:ext cx="7963630" cy="4222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720090" algn="just">
              <a:lnSpc>
                <a:spcPct val="150000"/>
              </a:lnSpc>
            </a:pPr>
            <a:r>
              <a:rPr lang="zh-CN" altLang="en-US" sz="2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无论什么时代什么社会，都有不同形式的“套子”和“套中人”出现。因为时代发展、社会进步，总会有变革，那么就会有反对变革的人出现。</a:t>
            </a:r>
            <a:endParaRPr lang="zh-CN" altLang="en-US" sz="2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720090" algn="just">
              <a:lnSpc>
                <a:spcPct val="150000"/>
              </a:lnSpc>
            </a:pPr>
            <a:r>
              <a:rPr lang="zh-CN" altLang="en-US" sz="2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这些人中除了仇视社会进步，逆历史潮流而动的反动统治者，更多的是墨守成规、因循守旧的小人物，他们对新生事物不适应、不理解，甚至满怀恐惧，他们主要在思想和行动上抗拒社会变革。</a:t>
            </a:r>
            <a:endParaRPr lang="zh-CN" altLang="en-US" sz="2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 descr="黑色的恐龙&#10;&#10;中度可信度描述已自动生成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67" b="4861"/>
          <a:stretch>
            <a:fillRect/>
          </a:stretch>
        </p:blipFill>
        <p:spPr>
          <a:xfrm>
            <a:off x="7620" y="333375"/>
            <a:ext cx="3470821" cy="652462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城市街道与高楼大厦的黑白照片&#10;&#10;描述已自动生成"/>
          <p:cNvPicPr>
            <a:picLocks noChangeAspect="1"/>
          </p:cNvPicPr>
          <p:nvPr/>
        </p:nvPicPr>
        <p:blipFill rotWithShape="1">
          <a:blip r:embed="rId1">
            <a:alphaModFix amt="30000"/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58"/>
          <a:stretch>
            <a:fillRect/>
          </a:stretch>
        </p:blipFill>
        <p:spPr>
          <a:xfrm flipH="1">
            <a:off x="-21202" y="-1"/>
            <a:ext cx="12213201" cy="6858001"/>
          </a:xfrm>
          <a:prstGeom prst="rect">
            <a:avLst/>
          </a:prstGeom>
        </p:spPr>
      </p:pic>
      <p:sp>
        <p:nvSpPr>
          <p:cNvPr id="35" name="文本框 34"/>
          <p:cNvSpPr txBox="1"/>
          <p:nvPr/>
        </p:nvSpPr>
        <p:spPr>
          <a:xfrm>
            <a:off x="2678228" y="333375"/>
            <a:ext cx="6835543" cy="861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i="0" u="none" strike="noStrike" kern="1200" cap="none" spc="0" normalizeH="0" baseline="0" noProof="0" dirty="0">
                <a:ln>
                  <a:noFill/>
                </a:ln>
                <a:solidFill>
                  <a:srgbClr val="580000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课堂小结</a:t>
            </a:r>
            <a:endParaRPr kumimoji="0" lang="zh-CN" altLang="en-US" sz="4400" i="0" u="none" strike="noStrike" kern="1200" cap="none" spc="0" normalizeH="0" baseline="0" noProof="0" dirty="0">
              <a:ln>
                <a:noFill/>
              </a:ln>
              <a:solidFill>
                <a:srgbClr val="580000"/>
              </a:soli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4" name="缺角矩形 3"/>
          <p:cNvSpPr/>
          <p:nvPr/>
        </p:nvSpPr>
        <p:spPr>
          <a:xfrm flipH="1">
            <a:off x="334961" y="1319554"/>
            <a:ext cx="10324330" cy="4486067"/>
          </a:xfrm>
          <a:prstGeom prst="plaque">
            <a:avLst>
              <a:gd name="adj" fmla="val 3592"/>
            </a:avLst>
          </a:prstGeom>
          <a:solidFill>
            <a:srgbClr val="F5EEDF">
              <a:alpha val="90000"/>
            </a:srgbClr>
          </a:solidFill>
          <a:ln>
            <a:gradFill flip="none" rotWithShape="1">
              <a:gsLst>
                <a:gs pos="70000">
                  <a:srgbClr val="580000">
                    <a:alpha val="0"/>
                  </a:srgbClr>
                </a:gs>
                <a:gs pos="30000">
                  <a:srgbClr val="580000">
                    <a:alpha val="0"/>
                  </a:srgbClr>
                </a:gs>
                <a:gs pos="0">
                  <a:srgbClr val="580000"/>
                </a:gs>
                <a:gs pos="50000">
                  <a:srgbClr val="580000">
                    <a:alpha val="0"/>
                  </a:srgbClr>
                </a:gs>
                <a:gs pos="100000">
                  <a:srgbClr val="580000"/>
                </a:gs>
              </a:gsLst>
              <a:lin ang="189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864150" y="1569966"/>
            <a:ext cx="8149221" cy="36225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720090" algn="just">
              <a:lnSpc>
                <a:spcPct val="150000"/>
              </a:lnSpc>
            </a:pPr>
            <a:r>
              <a:rPr lang="zh-CN" altLang="en-US" sz="2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“虽然我们埋葬了别里科夫，可是这种装在套子里的人，却还有很多，将来也还不知道有多少呢！”别里科夫这个“套中人”的死并没有为一切划上句号，“套中人”依旧存在着，哪怕时至今日。</a:t>
            </a:r>
            <a:r>
              <a:rPr lang="zh-CN" altLang="en-US" sz="2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如果我们不想重蹈别里科夫的覆辙，我们就要勇敢地挣脱套子，既不做装在套子里的人，也不做把他人装在套子里的人。</a:t>
            </a:r>
            <a:endParaRPr lang="zh-CN" altLang="en-US" sz="26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 descr="查看图片"/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2482" b="9793"/>
          <a:stretch>
            <a:fillRect/>
          </a:stretch>
        </p:blipFill>
        <p:spPr bwMode="auto">
          <a:xfrm>
            <a:off x="0" y="5805623"/>
            <a:ext cx="12192000" cy="1052378"/>
          </a:xfrm>
          <a:custGeom>
            <a:avLst/>
            <a:gdLst>
              <a:gd name="connsiteX0" fmla="*/ 0 w 12192000"/>
              <a:gd name="connsiteY0" fmla="*/ 0 h 1507033"/>
              <a:gd name="connsiteX1" fmla="*/ 12192000 w 12192000"/>
              <a:gd name="connsiteY1" fmla="*/ 0 h 1507033"/>
              <a:gd name="connsiteX2" fmla="*/ 12192000 w 12192000"/>
              <a:gd name="connsiteY2" fmla="*/ 1507033 h 1507033"/>
              <a:gd name="connsiteX3" fmla="*/ 0 w 12192000"/>
              <a:gd name="connsiteY3" fmla="*/ 1507033 h 1507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507033">
                <a:moveTo>
                  <a:pt x="0" y="0"/>
                </a:moveTo>
                <a:lnTo>
                  <a:pt x="12192000" y="0"/>
                </a:lnTo>
                <a:lnTo>
                  <a:pt x="12192000" y="1507033"/>
                </a:lnTo>
                <a:lnTo>
                  <a:pt x="0" y="150703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图片 10" descr="图片包含 站, 马, 黑暗, 旧&#10;&#10;描述已自动生成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intBrush trans="50000" brushSize="1"/>
                    </a14:imgEffect>
                    <a14:imgEffect>
                      <a14:brightnessContrast bright="20000" contrast="-2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6611" y="466961"/>
            <a:ext cx="2357186" cy="6191251"/>
          </a:xfrm>
          <a:prstGeom prst="rect">
            <a:avLst/>
          </a:prstGeom>
          <a:effectLst>
            <a:outerShdw blurRad="50800" dist="381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6"/>
    </p:custDataLst>
  </p:cSld>
  <p:clrMapOvr>
    <a:masterClrMapping/>
  </p:clrMapOvr>
  <p:transition>
    <p:fade/>
  </p:transition>
</p:sld>
</file>

<file path=ppt/tags/tag1.xml><?xml version="1.0" encoding="utf-8"?>
<p:tagLst xmlns:p="http://schemas.openxmlformats.org/presentationml/2006/main">
  <p:tag name="CAIXUAN:VERSION" val="PzPbCFwU3UEyS1Vpjrmk"/>
</p:tagLst>
</file>

<file path=ppt/tags/tag2.xml><?xml version="1.0" encoding="utf-8"?>
<p:tagLst xmlns:p="http://schemas.openxmlformats.org/presentationml/2006/main">
  <p:tag name="CAIXUAN:VERSION" val="PzPbCFwU3UEyS2V0Y9jl"/>
</p:tagLst>
</file>

<file path=ppt/tags/tag3.xml><?xml version="1.0" encoding="utf-8"?>
<p:tagLst xmlns:p="http://schemas.openxmlformats.org/presentationml/2006/main">
  <p:tag name="CAIXUAN:VERSION" val="PzPbCFwU3UEyS3VY2J3Y"/>
</p:tagLst>
</file>

<file path=ppt/tags/tag4.xml><?xml version="1.0" encoding="utf-8"?>
<p:tagLst xmlns:p="http://schemas.openxmlformats.org/presentationml/2006/main">
  <p:tag name="AS_UNIQUEID" val="820"/>
</p:tagLst>
</file>

<file path=ppt/tags/tag5.xml><?xml version="1.0" encoding="utf-8"?>
<p:tagLst xmlns:p="http://schemas.openxmlformats.org/presentationml/2006/main">
  <p:tag name="AS_UNIQUEID" val="820"/>
</p:tagLst>
</file>

<file path=ppt/tags/tag6.xml><?xml version="1.0" encoding="utf-8"?>
<p:tagLst xmlns:p="http://schemas.openxmlformats.org/presentationml/2006/main">
  <p:tag name="AS_UNIQUEID" val="820"/>
</p:tagLst>
</file>

<file path=ppt/tags/tag7.xml><?xml version="1.0" encoding="utf-8"?>
<p:tagLst xmlns:p="http://schemas.openxmlformats.org/presentationml/2006/main">
  <p:tag name="AS_UNIQUEID" val="820"/>
</p:tagLst>
</file>

<file path=ppt/tags/tag8.xml><?xml version="1.0" encoding="utf-8"?>
<p:tagLst xmlns:p="http://schemas.openxmlformats.org/presentationml/2006/main">
  <p:tag name="CAIXUAN:VERSION" val="PzPbCFwU3UEyS4V6XjKO"/>
</p:tagLst>
</file>

<file path=ppt/tags/tag9.xml><?xml version="1.0" encoding="utf-8"?>
<p:tagLst xmlns:p="http://schemas.openxmlformats.org/presentationml/2006/main">
  <p:tag name="CAIXUAN:VERSION" val="PzPbCFwU3UEyS5Vs7AiZ"/>
</p:tagLst>
</file>

<file path=ppt/tags/tag10.xml><?xml version="1.0" encoding="utf-8"?>
<p:tagLst xmlns:p="http://schemas.openxmlformats.org/presentationml/2006/main">
  <p:tag name="CAIXUAN:VERSION" val="PzPbCFwU3UEyS6V7paW6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CAIXUAN:VERSION" val="PzPbCFwU3UEyS7VpdiST"/>
</p:tagLst>
</file>

<file path=ppt/tags/tag13.xml><?xml version="1.0" encoding="utf-8"?>
<p:tagLst xmlns:p="http://schemas.openxmlformats.org/presentationml/2006/main">
  <p:tag name="AS_UNIQUEID" val="619"/>
</p:tagLst>
</file>

<file path=ppt/tags/tag14.xml><?xml version="1.0" encoding="utf-8"?>
<p:tagLst xmlns:p="http://schemas.openxmlformats.org/presentationml/2006/main">
  <p:tag name="AS_UNIQUEID" val="615"/>
</p:tagLst>
</file>

<file path=ppt/tags/tag15.xml><?xml version="1.0" encoding="utf-8"?>
<p:tagLst xmlns:p="http://schemas.openxmlformats.org/presentationml/2006/main">
  <p:tag name="AS_UNIQUEID" val="615"/>
</p:tagLst>
</file>

<file path=ppt/tags/tag16.xml><?xml version="1.0" encoding="utf-8"?>
<p:tagLst xmlns:p="http://schemas.openxmlformats.org/presentationml/2006/main">
  <p:tag name="AS_UNIQUEID" val="615"/>
</p:tagLst>
</file>

<file path=ppt/tags/tag17.xml><?xml version="1.0" encoding="utf-8"?>
<p:tagLst xmlns:p="http://schemas.openxmlformats.org/presentationml/2006/main">
  <p:tag name="AS_UNIQUEID" val="615"/>
</p:tagLst>
</file>

<file path=ppt/tags/tag18.xml><?xml version="1.0" encoding="utf-8"?>
<p:tagLst xmlns:p="http://schemas.openxmlformats.org/presentationml/2006/main">
  <p:tag name="AS_UNIQUEID" val="615"/>
</p:tagLst>
</file>

<file path=ppt/tags/tag19.xml><?xml version="1.0" encoding="utf-8"?>
<p:tagLst xmlns:p="http://schemas.openxmlformats.org/presentationml/2006/main">
  <p:tag name="AS_UNIQUEID" val="615"/>
</p:tagLst>
</file>

<file path=ppt/tags/tag20.xml><?xml version="1.0" encoding="utf-8"?>
<p:tagLst xmlns:p="http://schemas.openxmlformats.org/presentationml/2006/main">
  <p:tag name="CAIXUAN:VERSION" val="PzPbCFwU3UEyS8VM8FbR"/>
</p:tagLst>
</file>

<file path=ppt/tags/tag21.xml><?xml version="1.0" encoding="utf-8"?>
<p:tagLst xmlns:p="http://schemas.openxmlformats.org/presentationml/2006/main">
  <p:tag name="AS_UNIQUEID" val="135"/>
</p:tagLst>
</file>

<file path=ppt/tags/tag22.xml><?xml version="1.0" encoding="utf-8"?>
<p:tagLst xmlns:p="http://schemas.openxmlformats.org/presentationml/2006/main">
  <p:tag name="AS_UNIQUEID" val="139"/>
</p:tagLst>
</file>

<file path=ppt/tags/tag23.xml><?xml version="1.0" encoding="utf-8"?>
<p:tagLst xmlns:p="http://schemas.openxmlformats.org/presentationml/2006/main">
  <p:tag name="CAIXUAN:VERSION" val="PzPbCFwU3UEyS9VRfQX7"/>
</p:tagLst>
</file>

<file path=ppt/tags/tag24.xml><?xml version="1.0" encoding="utf-8"?>
<p:tagLst xmlns:p="http://schemas.openxmlformats.org/presentationml/2006/main">
  <p:tag name="AS_UNIQUEID" val="135"/>
</p:tagLst>
</file>

<file path=ppt/tags/tag25.xml><?xml version="1.0" encoding="utf-8"?>
<p:tagLst xmlns:p="http://schemas.openxmlformats.org/presentationml/2006/main">
  <p:tag name="CAIXUAN:VERSION" val="PzPbCFwU3UEyS10VoHCCr"/>
</p:tagLst>
</file>

<file path=ppt/tags/tag26.xml><?xml version="1.0" encoding="utf-8"?>
<p:tagLst xmlns:p="http://schemas.openxmlformats.org/presentationml/2006/main">
  <p:tag name="AS_UNIQUEID" val="615"/>
</p:tagLst>
</file>

<file path=ppt/tags/tag27.xml><?xml version="1.0" encoding="utf-8"?>
<p:tagLst xmlns:p="http://schemas.openxmlformats.org/presentationml/2006/main">
  <p:tag name="AS_UNIQUEID" val="615"/>
</p:tagLst>
</file>

<file path=ppt/tags/tag28.xml><?xml version="1.0" encoding="utf-8"?>
<p:tagLst xmlns:p="http://schemas.openxmlformats.org/presentationml/2006/main">
  <p:tag name="AS_UNIQUEID" val="615"/>
</p:tagLst>
</file>

<file path=ppt/tags/tag29.xml><?xml version="1.0" encoding="utf-8"?>
<p:tagLst xmlns:p="http://schemas.openxmlformats.org/presentationml/2006/main">
  <p:tag name="AS_UNIQUEID" val="615"/>
</p:tagLst>
</file>

<file path=ppt/tags/tag30.xml><?xml version="1.0" encoding="utf-8"?>
<p:tagLst xmlns:p="http://schemas.openxmlformats.org/presentationml/2006/main">
  <p:tag name="AS_UNIQUEID" val="615"/>
</p:tagLst>
</file>

<file path=ppt/tags/tag31.xml><?xml version="1.0" encoding="utf-8"?>
<p:tagLst xmlns:p="http://schemas.openxmlformats.org/presentationml/2006/main">
  <p:tag name="AS_UNIQUEID" val="631"/>
</p:tagLst>
</file>

<file path=ppt/tags/tag32.xml><?xml version="1.0" encoding="utf-8"?>
<p:tagLst xmlns:p="http://schemas.openxmlformats.org/presentationml/2006/main">
  <p:tag name="AS_UNIQUEID" val="615"/>
</p:tagLst>
</file>

<file path=ppt/tags/tag33.xml><?xml version="1.0" encoding="utf-8"?>
<p:tagLst xmlns:p="http://schemas.openxmlformats.org/presentationml/2006/main">
  <p:tag name="AS_UNIQUEID" val="615"/>
</p:tagLst>
</file>

<file path=ppt/tags/tag34.xml><?xml version="1.0" encoding="utf-8"?>
<p:tagLst xmlns:p="http://schemas.openxmlformats.org/presentationml/2006/main">
  <p:tag name="AS_UNIQUEID" val="615"/>
</p:tagLst>
</file>

<file path=ppt/tags/tag35.xml><?xml version="1.0" encoding="utf-8"?>
<p:tagLst xmlns:p="http://schemas.openxmlformats.org/presentationml/2006/main">
  <p:tag name="AS_UNIQUEID" val="615"/>
</p:tagLst>
</file>

<file path=ppt/tags/tag36.xml><?xml version="1.0" encoding="utf-8"?>
<p:tagLst xmlns:p="http://schemas.openxmlformats.org/presentationml/2006/main">
  <p:tag name="AS_UNIQUEID" val="615"/>
</p:tagLst>
</file>

<file path=ppt/tags/tag37.xml><?xml version="1.0" encoding="utf-8"?>
<p:tagLst xmlns:p="http://schemas.openxmlformats.org/presentationml/2006/main">
  <p:tag name="AS_UNIQUEID" val="615"/>
</p:tagLst>
</file>

<file path=ppt/tags/tag38.xml><?xml version="1.0" encoding="utf-8"?>
<p:tagLst xmlns:p="http://schemas.openxmlformats.org/presentationml/2006/main">
  <p:tag name="AS_UNIQUEID" val="615"/>
</p:tagLst>
</file>

<file path=ppt/tags/tag39.xml><?xml version="1.0" encoding="utf-8"?>
<p:tagLst xmlns:p="http://schemas.openxmlformats.org/presentationml/2006/main">
  <p:tag name="AS_UNIQUEID" val="615"/>
</p:tagLst>
</file>

<file path=ppt/tags/tag40.xml><?xml version="1.0" encoding="utf-8"?>
<p:tagLst xmlns:p="http://schemas.openxmlformats.org/presentationml/2006/main">
  <p:tag name="AS_UNIQUEID" val="615"/>
</p:tagLst>
</file>

<file path=ppt/tags/tag41.xml><?xml version="1.0" encoding="utf-8"?>
<p:tagLst xmlns:p="http://schemas.openxmlformats.org/presentationml/2006/main">
  <p:tag name="CAIXUAN:VERSION" val="PzPbCFwU3UEyS11VJYLhg"/>
</p:tagLst>
</file>

<file path=ppt/tags/tag42.xml><?xml version="1.0" encoding="utf-8"?>
<p:tagLst xmlns:p="http://schemas.openxmlformats.org/presentationml/2006/main">
  <p:tag name="AS_UNIQUEID" val="139"/>
</p:tagLst>
</file>

<file path=ppt/tags/tag43.xml><?xml version="1.0" encoding="utf-8"?>
<p:tagLst xmlns:p="http://schemas.openxmlformats.org/presentationml/2006/main">
  <p:tag name="AS_UNIQUEID" val="139"/>
</p:tagLst>
</file>

<file path=ppt/tags/tag44.xml><?xml version="1.0" encoding="utf-8"?>
<p:tagLst xmlns:p="http://schemas.openxmlformats.org/presentationml/2006/main">
  <p:tag name="CAIXUAN:VERSION" val="PzPbCFwU3UEyS12VppWrT"/>
</p:tagLst>
</file>

<file path=ppt/tags/tag45.xml><?xml version="1.0" encoding="utf-8"?>
<p:tagLst xmlns:p="http://schemas.openxmlformats.org/presentationml/2006/main">
  <p:tag name="CAIXUAN:VERSION" val="PzPbCFwU3UEyS13VzYc2Z"/>
</p:tagLst>
</file>

<file path=ppt/tags/tag46.xml><?xml version="1.0" encoding="utf-8"?>
<p:tagLst xmlns:p="http://schemas.openxmlformats.org/presentationml/2006/main">
  <p:tag name="CAIXUAN:VERSION" val="PzPbCFwU3UEyS14VpJiHu"/>
</p:tagLst>
</file>

<file path=ppt/tags/tag47.xml><?xml version="1.0" encoding="utf-8"?>
<p:tagLst xmlns:p="http://schemas.openxmlformats.org/presentationml/2006/main">
  <p:tag name="CAIXUAN:VERSION" val="PzPbCFwU3UEyS15VyU3r6"/>
</p:tagLst>
</file>

<file path=ppt/tags/tag48.xml><?xml version="1.0" encoding="utf-8"?>
<p:tagLst xmlns:p="http://schemas.openxmlformats.org/presentationml/2006/main">
  <p:tag name="AS_UNIQUEID" val="132"/>
  <p:tag name="KSO_WM_BEAUTIFY_FLAG" val=""/>
</p:tagLst>
</file>

<file path=ppt/tags/tag49.xml><?xml version="1.0" encoding="utf-8"?>
<p:tagLst xmlns:p="http://schemas.openxmlformats.org/presentationml/2006/main">
  <p:tag name="AS_UNIQUEID" val="135"/>
</p:tagLst>
</file>

<file path=ppt/tags/tag50.xml><?xml version="1.0" encoding="utf-8"?>
<p:tagLst xmlns:p="http://schemas.openxmlformats.org/presentationml/2006/main">
  <p:tag name="AS_UNIQUEID" val="135"/>
</p:tagLst>
</file>

<file path=ppt/tags/tag51.xml><?xml version="1.0" encoding="utf-8"?>
<p:tagLst xmlns:p="http://schemas.openxmlformats.org/presentationml/2006/main">
  <p:tag name="CAIXUAN:VERSION" val="PzPbCFwU3UEyS16ViVpt7"/>
</p:tagLst>
</file>

<file path=ppt/tags/tag52.xml><?xml version="1.0" encoding="utf-8"?>
<p:tagLst xmlns:p="http://schemas.openxmlformats.org/presentationml/2006/main">
  <p:tag name="CAIXUAN:VERSION" val="PzPbCFwU3UEyS17VHf7of"/>
</p:tagLst>
</file>

<file path=ppt/tags/tag53.xml><?xml version="1.0" encoding="utf-8"?>
<p:tagLst xmlns:p="http://schemas.openxmlformats.org/presentationml/2006/main">
  <p:tag name="CAIXUAN:VERSION" val="PzPbCFwU3UEyS18VBQK0J"/>
</p:tagLst>
</file>

<file path=ppt/tags/tag54.xml><?xml version="1.0" encoding="utf-8"?>
<p:tagLst xmlns:p="http://schemas.openxmlformats.org/presentationml/2006/main">
  <p:tag name="CAIXUAN:VERSION" val="PzPbCFwU3UEyS19Vn3rbb"/>
</p:tagLst>
</file>

<file path=ppt/tags/tag55.xml><?xml version="1.0" encoding="utf-8"?>
<p:tagLst xmlns:p="http://schemas.openxmlformats.org/presentationml/2006/main">
  <p:tag name="AS_UNIQUEID" val="890"/>
</p:tagLst>
</file>

<file path=ppt/tags/tag56.xml><?xml version="1.0" encoding="utf-8"?>
<p:tagLst xmlns:p="http://schemas.openxmlformats.org/presentationml/2006/main">
  <p:tag name="KSO_WM_UNIT_PLACING_PICTURE_USER_VIEWPORT" val="{&quot;height&quot;:1180.9023622047243,&quot;width&quot;:3096.426771653543}"/>
</p:tagLst>
</file>

<file path=ppt/tags/tag57.xml><?xml version="1.0" encoding="utf-8"?>
<p:tagLst xmlns:p="http://schemas.openxmlformats.org/presentationml/2006/main">
  <p:tag name="AS_UNIQUEID" val="866"/>
</p:tagLst>
</file>

<file path=ppt/tags/tag58.xml><?xml version="1.0" encoding="utf-8"?>
<p:tagLst xmlns:p="http://schemas.openxmlformats.org/presentationml/2006/main">
  <p:tag name="AS_UNIQUEID" val="866"/>
</p:tagLst>
</file>

<file path=ppt/tags/tag59.xml><?xml version="1.0" encoding="utf-8"?>
<p:tagLst xmlns:p="http://schemas.openxmlformats.org/presentationml/2006/main">
  <p:tag name="CAIXUAN:VERSION" val="PzPbCFwU3UEyS20VSWe5k"/>
</p:tagLst>
</file>

<file path=ppt/tags/tag60.xml><?xml version="1.0" encoding="utf-8"?>
<p:tagLst xmlns:p="http://schemas.openxmlformats.org/presentationml/2006/main">
  <p:tag name="AS_UNIQUEID" val="890"/>
</p:tagLst>
</file>

<file path=ppt/tags/tag61.xml><?xml version="1.0" encoding="utf-8"?>
<p:tagLst xmlns:p="http://schemas.openxmlformats.org/presentationml/2006/main">
  <p:tag name="CAIXUAN:VERSION" val="PzPbCFwU3UEyS21VxrcgJ"/>
</p:tagLst>
</file>

<file path=ppt/tags/tag62.xml><?xml version="1.0" encoding="utf-8"?>
<p:tagLst xmlns:p="http://schemas.openxmlformats.org/presentationml/2006/main">
  <p:tag name="PA" val="v5.2.11"/>
</p:tagLst>
</file>

<file path=ppt/tags/tag63.xml><?xml version="1.0" encoding="utf-8"?>
<p:tagLst xmlns:p="http://schemas.openxmlformats.org/presentationml/2006/main">
  <p:tag name="AS_UNIQUEID" val="139"/>
</p:tagLst>
</file>

<file path=ppt/tags/tag64.xml><?xml version="1.0" encoding="utf-8"?>
<p:tagLst xmlns:p="http://schemas.openxmlformats.org/presentationml/2006/main">
  <p:tag name="AS_UNIQUEID" val="139"/>
</p:tagLst>
</file>

<file path=ppt/tags/tag65.xml><?xml version="1.0" encoding="utf-8"?>
<p:tagLst xmlns:p="http://schemas.openxmlformats.org/presentationml/2006/main">
  <p:tag name="AS_UNIQUEID" val="139"/>
</p:tagLst>
</file>

<file path=ppt/tags/tag66.xml><?xml version="1.0" encoding="utf-8"?>
<p:tagLst xmlns:p="http://schemas.openxmlformats.org/presentationml/2006/main">
  <p:tag name="CAIXUAN:VERSION" val="PzPbCFwU3UEyS22Vu2E41"/>
</p:tagLst>
</file>

<file path=ppt/tags/tag67.xml><?xml version="1.0" encoding="utf-8"?>
<p:tagLst xmlns:p="http://schemas.openxmlformats.org/presentationml/2006/main">
  <p:tag name="CAIXUAN:VERSION" val="PzPbCFwU3UEyS23VhU8G8"/>
</p:tagLst>
</file>

<file path=ppt/tags/tag68.xml><?xml version="1.0" encoding="utf-8"?>
<p:tagLst xmlns:p="http://schemas.openxmlformats.org/presentationml/2006/main">
  <p:tag name="CAIXUAN:VERSION" val="PzPbCFwU3UEyS24VvRaxu"/>
</p:tagLst>
</file>

<file path=ppt/tags/tag69.xml><?xml version="1.0" encoding="utf-8"?>
<p:tagLst xmlns:p="http://schemas.openxmlformats.org/presentationml/2006/main">
  <p:tag name="CAIXUAN:VERSION" val="PzPbCFwU3UEyS25Vge9bm"/>
</p:tagLst>
</file>

<file path=ppt/tags/tag70.xml><?xml version="1.0" encoding="utf-8"?>
<p:tagLst xmlns:p="http://schemas.openxmlformats.org/presentationml/2006/main">
  <p:tag name="AS_UNIQUEID" val="139"/>
</p:tagLst>
</file>

<file path=ppt/tags/tag71.xml><?xml version="1.0" encoding="utf-8"?>
<p:tagLst xmlns:p="http://schemas.openxmlformats.org/presentationml/2006/main">
  <p:tag name="AS_UNIQUEID" val="139"/>
</p:tagLst>
</file>

<file path=ppt/tags/tag72.xml><?xml version="1.0" encoding="utf-8"?>
<p:tagLst xmlns:p="http://schemas.openxmlformats.org/presentationml/2006/main">
  <p:tag name="AS_UNIQUEID" val="139"/>
</p:tagLst>
</file>

<file path=ppt/tags/tag73.xml><?xml version="1.0" encoding="utf-8"?>
<p:tagLst xmlns:p="http://schemas.openxmlformats.org/presentationml/2006/main">
  <p:tag name="AS_UNIQUEID" val="139"/>
</p:tagLst>
</file>

<file path=ppt/tags/tag74.xml><?xml version="1.0" encoding="utf-8"?>
<p:tagLst xmlns:p="http://schemas.openxmlformats.org/presentationml/2006/main">
  <p:tag name="AS_UNIQUEID" val="139"/>
</p:tagLst>
</file>

<file path=ppt/tags/tag75.xml><?xml version="1.0" encoding="utf-8"?>
<p:tagLst xmlns:p="http://schemas.openxmlformats.org/presentationml/2006/main">
  <p:tag name="CAIXUAN:VERSION" val="PzPbCFwU3UEyS30VjE7s7"/>
</p:tagLst>
</file>

<file path=ppt/tags/tag76.xml><?xml version="1.0" encoding="utf-8"?>
<p:tagLst xmlns:p="http://schemas.openxmlformats.org/presentationml/2006/main">
  <p:tag name="AS_UNIQUEID" val="139"/>
</p:tagLst>
</file>

<file path=ppt/tags/tag77.xml><?xml version="1.0" encoding="utf-8"?>
<p:tagLst xmlns:p="http://schemas.openxmlformats.org/presentationml/2006/main">
  <p:tag name="AS_UNIQUEID" val="139"/>
</p:tagLst>
</file>

<file path=ppt/tags/tag78.xml><?xml version="1.0" encoding="utf-8"?>
<p:tagLst xmlns:p="http://schemas.openxmlformats.org/presentationml/2006/main">
  <p:tag name="AS_UNIQUEID" val="139"/>
</p:tagLst>
</file>

<file path=ppt/tags/tag79.xml><?xml version="1.0" encoding="utf-8"?>
<p:tagLst xmlns:p="http://schemas.openxmlformats.org/presentationml/2006/main">
  <p:tag name="AS_UNIQUEID" val="139"/>
</p:tagLst>
</file>

<file path=ppt/tags/tag80.xml><?xml version="1.0" encoding="utf-8"?>
<p:tagLst xmlns:p="http://schemas.openxmlformats.org/presentationml/2006/main">
  <p:tag name="AS_UNIQUEID" val="139"/>
</p:tagLst>
</file>

<file path=ppt/tags/tag81.xml><?xml version="1.0" encoding="utf-8"?>
<p:tagLst xmlns:p="http://schemas.openxmlformats.org/presentationml/2006/main">
  <p:tag name="CAIXUAN:VERSION" val="PzPbCFwU3UEyS31VZIk9d"/>
</p:tagLst>
</file>

<file path=ppt/tags/tag82.xml><?xml version="1.0" encoding="utf-8"?>
<p:tagLst xmlns:p="http://schemas.openxmlformats.org/presentationml/2006/main">
  <p:tag name="AS_UNIQUEID" val="139"/>
</p:tagLst>
</file>

<file path=ppt/tags/tag83.xml><?xml version="1.0" encoding="utf-8"?>
<p:tagLst xmlns:p="http://schemas.openxmlformats.org/presentationml/2006/main">
  <p:tag name="AS_UNIQUEID" val="139"/>
</p:tagLst>
</file>

<file path=ppt/tags/tag84.xml><?xml version="1.0" encoding="utf-8"?>
<p:tagLst xmlns:p="http://schemas.openxmlformats.org/presentationml/2006/main">
  <p:tag name="AS_UNIQUEID" val="139"/>
</p:tagLst>
</file>

<file path=ppt/tags/tag85.xml><?xml version="1.0" encoding="utf-8"?>
<p:tagLst xmlns:p="http://schemas.openxmlformats.org/presentationml/2006/main">
  <p:tag name="AS_UNIQUEID" val="139"/>
</p:tagLst>
</file>

<file path=ppt/tags/tag86.xml><?xml version="1.0" encoding="utf-8"?>
<p:tagLst xmlns:p="http://schemas.openxmlformats.org/presentationml/2006/main">
  <p:tag name="AS_UNIQUEID" val="139"/>
</p:tagLst>
</file>

<file path=ppt/tags/tag87.xml><?xml version="1.0" encoding="utf-8"?>
<p:tagLst xmlns:p="http://schemas.openxmlformats.org/presentationml/2006/main">
  <p:tag name="CAIXUAN:VERSION" val="PzPbCFwU3UEyS32VXnBcc"/>
</p:tagLst>
</file>

<file path=ppt/tags/tag88.xml><?xml version="1.0" encoding="utf-8"?>
<p:tagLst xmlns:p="http://schemas.openxmlformats.org/presentationml/2006/main">
  <p:tag name="AS_UNIQUEID" val="139"/>
</p:tagLst>
</file>

<file path=ppt/tags/tag89.xml><?xml version="1.0" encoding="utf-8"?>
<p:tagLst xmlns:p="http://schemas.openxmlformats.org/presentationml/2006/main">
  <p:tag name="AS_UNIQUEID" val="139"/>
</p:tagLst>
</file>

<file path=ppt/tags/tag90.xml><?xml version="1.0" encoding="utf-8"?>
<p:tagLst xmlns:p="http://schemas.openxmlformats.org/presentationml/2006/main">
  <p:tag name="AS_UNIQUEID" val="139"/>
</p:tagLst>
</file>

<file path=ppt/tags/tag91.xml><?xml version="1.0" encoding="utf-8"?>
<p:tagLst xmlns:p="http://schemas.openxmlformats.org/presentationml/2006/main">
  <p:tag name="AS_UNIQUEID" val="139"/>
</p:tagLst>
</file>

<file path=ppt/tags/tag92.xml><?xml version="1.0" encoding="utf-8"?>
<p:tagLst xmlns:p="http://schemas.openxmlformats.org/presentationml/2006/main">
  <p:tag name="AS_UNIQUEID" val="139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AS_UNIQUEID" val="139"/>
  <p:tag name="KSO_WM_BEAUTIFY_FLAG" val=""/>
</p:tagLst>
</file>

<file path=ppt/tags/tag95.xml><?xml version="1.0" encoding="utf-8"?>
<p:tagLst xmlns:p="http://schemas.openxmlformats.org/presentationml/2006/main">
  <p:tag name="CAIXUAN:VERSION" val="PzPbCFwU3UEyS26Vk3NA3"/>
</p:tagLst>
</file>

<file path=ppt/tags/tag96.xml><?xml version="1.0" encoding="utf-8"?>
<p:tagLst xmlns:p="http://schemas.openxmlformats.org/presentationml/2006/main">
  <p:tag name="AS_UNIQUEID" val="139"/>
</p:tagLst>
</file>

<file path=ppt/tags/tag97.xml><?xml version="1.0" encoding="utf-8"?>
<p:tagLst xmlns:p="http://schemas.openxmlformats.org/presentationml/2006/main">
  <p:tag name="AS_UNIQUEID" val="139"/>
</p:tagLst>
</file>

<file path=ppt/tags/tag98.xml><?xml version="1.0" encoding="utf-8"?>
<p:tagLst xmlns:p="http://schemas.openxmlformats.org/presentationml/2006/main">
  <p:tag name="CAIXUAN:VERSION" val="PzPbCFwU3UEyS27VUrGLc"/>
</p:tagLst>
</file>

<file path=ppt/tags/tag99.xml><?xml version="1.0" encoding="utf-8"?>
<p:tagLst xmlns:p="http://schemas.openxmlformats.org/presentationml/2006/main">
  <p:tag name="AS_UNIQUEID" val="139"/>
</p:tagLst>
</file>

<file path=ppt/tags/tag100.xml><?xml version="1.0" encoding="utf-8"?>
<p:tagLst xmlns:p="http://schemas.openxmlformats.org/presentationml/2006/main">
  <p:tag name="AS_UNIQUEID" val="139"/>
</p:tagLst>
</file>

<file path=ppt/tags/tag101.xml><?xml version="1.0" encoding="utf-8"?>
<p:tagLst xmlns:p="http://schemas.openxmlformats.org/presentationml/2006/main">
  <p:tag name="AS_UNIQUEID" val="139"/>
</p:tagLst>
</file>

<file path=ppt/tags/tag102.xml><?xml version="1.0" encoding="utf-8"?>
<p:tagLst xmlns:p="http://schemas.openxmlformats.org/presentationml/2006/main">
  <p:tag name="AS_UNIQUEID" val="139"/>
</p:tagLst>
</file>

<file path=ppt/tags/tag103.xml><?xml version="1.0" encoding="utf-8"?>
<p:tagLst xmlns:p="http://schemas.openxmlformats.org/presentationml/2006/main">
  <p:tag name="AS_UNIQUEID" val="139"/>
</p:tagLst>
</file>

<file path=ppt/tags/tag104.xml><?xml version="1.0" encoding="utf-8"?>
<p:tagLst xmlns:p="http://schemas.openxmlformats.org/presentationml/2006/main">
  <p:tag name="AS_UNIQUEID" val="139"/>
</p:tagLst>
</file>

<file path=ppt/tags/tag105.xml><?xml version="1.0" encoding="utf-8"?>
<p:tagLst xmlns:p="http://schemas.openxmlformats.org/presentationml/2006/main">
  <p:tag name="CAIXUAN:VERSION" val="PzPbCFwU3UEyS29VLBuPq"/>
</p:tagLst>
</file>

<file path=ppt/tags/tag106.xml><?xml version="1.0" encoding="utf-8"?>
<p:tagLst xmlns:p="http://schemas.openxmlformats.org/presentationml/2006/main">
  <p:tag name="AS_UNIQUEID" val="139"/>
</p:tagLst>
</file>

<file path=ppt/tags/tag107.xml><?xml version="1.0" encoding="utf-8"?>
<p:tagLst xmlns:p="http://schemas.openxmlformats.org/presentationml/2006/main">
  <p:tag name="AS_UNIQUEID" val="478"/>
</p:tagLst>
</file>

<file path=ppt/tags/tag108.xml><?xml version="1.0" encoding="utf-8"?>
<p:tagLst xmlns:p="http://schemas.openxmlformats.org/presentationml/2006/main">
  <p:tag name="CAIXUAN:VERSION" val="PzPbCFwU3UEyS34Vh3EOH"/>
</p:tagLst>
</file>

<file path=ppt/tags/tag109.xml><?xml version="1.0" encoding="utf-8"?>
<p:tagLst xmlns:p="http://schemas.openxmlformats.org/presentationml/2006/main">
  <p:tag name="AS_UNIQUEID" val="139"/>
</p:tagLst>
</file>

<file path=ppt/tags/tag110.xml><?xml version="1.0" encoding="utf-8"?>
<p:tagLst xmlns:p="http://schemas.openxmlformats.org/presentationml/2006/main">
  <p:tag name="AS_UNIQUEID" val="139"/>
</p:tagLst>
</file>

<file path=ppt/tags/tag111.xml><?xml version="1.0" encoding="utf-8"?>
<p:tagLst xmlns:p="http://schemas.openxmlformats.org/presentationml/2006/main">
  <p:tag name="AS_UNIQUEID" val="139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AS_UNIQUEID" val="478"/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CAIXUAN:VERSION" val="PzPbCFwU3UEyS33VwFZ77"/>
</p:tagLst>
</file>

<file path=ppt/tags/tag117.xml><?xml version="1.0" encoding="utf-8"?>
<p:tagLst xmlns:p="http://schemas.openxmlformats.org/presentationml/2006/main">
  <p:tag name="AS_UNIQUEID" val="139"/>
</p:tagLst>
</file>

<file path=ppt/tags/tag118.xml><?xml version="1.0" encoding="utf-8"?>
<p:tagLst xmlns:p="http://schemas.openxmlformats.org/presentationml/2006/main">
  <p:tag name="CAIXUAN:VERSION" val="PzPbCFwU3UEyS35V3QEsn"/>
</p:tagLst>
</file>

<file path=ppt/tags/tag119.xml><?xml version="1.0" encoding="utf-8"?>
<p:tagLst xmlns:p="http://schemas.openxmlformats.org/presentationml/2006/main">
  <p:tag name="CAIXUAN:VERSION" val="PzPbCFwU3UEyS36VZq2l8"/>
</p:tagLst>
</file>

<file path=ppt/tags/tag120.xml><?xml version="1.0" encoding="utf-8"?>
<p:tagLst xmlns:p="http://schemas.openxmlformats.org/presentationml/2006/main">
  <p:tag name="AS_UNIQUEID" val="139"/>
</p:tagLst>
</file>

<file path=ppt/tags/tag121.xml><?xml version="1.0" encoding="utf-8"?>
<p:tagLst xmlns:p="http://schemas.openxmlformats.org/presentationml/2006/main">
  <p:tag name="AS_UNIQUEID" val="139"/>
</p:tagLst>
</file>

<file path=ppt/tags/tag122.xml><?xml version="1.0" encoding="utf-8"?>
<p:tagLst xmlns:p="http://schemas.openxmlformats.org/presentationml/2006/main">
  <p:tag name="AS_UNIQUEID" val="139"/>
</p:tagLst>
</file>

<file path=ppt/tags/tag123.xml><?xml version="1.0" encoding="utf-8"?>
<p:tagLst xmlns:p="http://schemas.openxmlformats.org/presentationml/2006/main">
  <p:tag name="AS_UNIQUEID" val="139"/>
</p:tagLst>
</file>

<file path=ppt/tags/tag124.xml><?xml version="1.0" encoding="utf-8"?>
<p:tagLst xmlns:p="http://schemas.openxmlformats.org/presentationml/2006/main">
  <p:tag name="CAIXUAN:VERSION" val="PzPbCFwU3UEyS37VyqULt"/>
</p:tagLst>
</file>

<file path=ppt/tags/tag125.xml><?xml version="1.0" encoding="utf-8"?>
<p:tagLst xmlns:p="http://schemas.openxmlformats.org/presentationml/2006/main">
  <p:tag name="PA" val="v5.2.11"/>
</p:tagLst>
</file>

<file path=ppt/tags/tag126.xml><?xml version="1.0" encoding="utf-8"?>
<p:tagLst xmlns:p="http://schemas.openxmlformats.org/presentationml/2006/main">
  <p:tag name="CAIXUAN:VERSION" val="PzPbCFwU3UEyS38VJVdQF"/>
</p:tagLst>
</file>

<file path=ppt/tags/tag127.xml><?xml version="1.0" encoding="utf-8"?>
<p:tagLst xmlns:p="http://schemas.openxmlformats.org/presentationml/2006/main">
  <p:tag name="CAIXUAN:VERSION" val="PzPbCFwU3UEyS39VlAhpt"/>
</p:tagLst>
</file>

<file path=ppt/tags/tag128.xml><?xml version="1.0" encoding="utf-8"?>
<p:tagLst xmlns:p="http://schemas.openxmlformats.org/presentationml/2006/main">
  <p:tag name="CAIXUAN:VERSION" val="PzPbCFwU3UEyS40VAIi95"/>
</p:tagLst>
</file>

<file path=ppt/tags/tag129.xml><?xml version="1.0" encoding="utf-8"?>
<p:tagLst xmlns:p="http://schemas.openxmlformats.org/presentationml/2006/main">
  <p:tag name="CAIXUAN:VERSION" val="PzPbCFwU3UEyS41VzTjLv"/>
</p:tagLst>
</file>

<file path=ppt/tags/tag130.xml><?xml version="1.0" encoding="utf-8"?>
<p:tagLst xmlns:p="http://schemas.openxmlformats.org/presentationml/2006/main">
  <p:tag name="CAIXUAN:VERSION" val="PzPbCFwU3UEyS42VmPc1M"/>
</p:tagLst>
</file>

<file path=ppt/tags/tag131.xml><?xml version="1.0" encoding="utf-8"?>
<p:tagLst xmlns:p="http://schemas.openxmlformats.org/presentationml/2006/main">
  <p:tag name="CAIXUAN:VERSION" val="PzPbCFwU3UEyS43VInQ0G"/>
</p:tagLst>
</file>

<file path=ppt/tags/tag132.xml><?xml version="1.0" encoding="utf-8"?>
<p:tagLst xmlns:p="http://schemas.openxmlformats.org/presentationml/2006/main">
  <p:tag name="CAIXUAN:VERSION" val="PzPbCFwU3UEyS44VAB6rO"/>
</p:tagLst>
</file>

<file path=ppt/tags/tag133.xml><?xml version="1.0" encoding="utf-8"?>
<p:tagLst xmlns:p="http://schemas.openxmlformats.org/presentationml/2006/main">
  <p:tag name="AS_UNIQUEID" val="139"/>
</p:tagLst>
</file>

<file path=ppt/tags/tag134.xml><?xml version="1.0" encoding="utf-8"?>
<p:tagLst xmlns:p="http://schemas.openxmlformats.org/presentationml/2006/main">
  <p:tag name="AS_UNIQUEID" val="139"/>
</p:tagLst>
</file>

<file path=ppt/tags/tag135.xml><?xml version="1.0" encoding="utf-8"?>
<p:tagLst xmlns:p="http://schemas.openxmlformats.org/presentationml/2006/main">
  <p:tag name="CAIXUAN:VERSION" val="PzPbCFwU3UEyS45VsQBf8"/>
</p:tagLst>
</file>

<file path=ppt/tags/tag136.xml><?xml version="1.0" encoding="utf-8"?>
<p:tagLst xmlns:p="http://schemas.openxmlformats.org/presentationml/2006/main">
  <p:tag name="AS_UNIQUEID" val="139"/>
</p:tagLst>
</file>

<file path=ppt/tags/tag137.xml><?xml version="1.0" encoding="utf-8"?>
<p:tagLst xmlns:p="http://schemas.openxmlformats.org/presentationml/2006/main">
  <p:tag name="CAIXUAN:VERSION" val="PzPbCFwU3UEyS46Vt4EGt"/>
</p:tagLst>
</file>

<file path=ppt/tags/tag138.xml><?xml version="1.0" encoding="utf-8"?>
<p:tagLst xmlns:p="http://schemas.openxmlformats.org/presentationml/2006/main">
  <p:tag name="AS_UNIQUEID" val="139"/>
</p:tagLst>
</file>

<file path=ppt/tags/tag139.xml><?xml version="1.0" encoding="utf-8"?>
<p:tagLst xmlns:p="http://schemas.openxmlformats.org/presentationml/2006/main">
  <p:tag name="CAIXUAN:VERSION" val="PzPbCFwU3UEyS47VPJqCw"/>
</p:tagLst>
</file>

<file path=ppt/tags/tag140.xml><?xml version="1.0" encoding="utf-8"?>
<p:tagLst xmlns:p="http://schemas.openxmlformats.org/presentationml/2006/main">
  <p:tag name="AS_UNIQUEID" val="139"/>
</p:tagLst>
</file>

<file path=ppt/tags/tag141.xml><?xml version="1.0" encoding="utf-8"?>
<p:tagLst xmlns:p="http://schemas.openxmlformats.org/presentationml/2006/main">
  <p:tag name="AS_UNIQUEID" val="139"/>
</p:tagLst>
</file>

<file path=ppt/tags/tag142.xml><?xml version="1.0" encoding="utf-8"?>
<p:tagLst xmlns:p="http://schemas.openxmlformats.org/presentationml/2006/main">
  <p:tag name="CAIXUAN:VERSION" val="PzPbCFwU3UEyS49VWkIiT"/>
</p:tagLst>
</file>

<file path=ppt/tags/tag143.xml><?xml version="1.0" encoding="utf-8"?>
<p:tagLst xmlns:p="http://schemas.openxmlformats.org/presentationml/2006/main">
  <p:tag name="PA" val="v5.2.11"/>
</p:tagLst>
</file>

<file path=ppt/tags/tag144.xml><?xml version="1.0" encoding="utf-8"?>
<p:tagLst xmlns:p="http://schemas.openxmlformats.org/presentationml/2006/main">
  <p:tag name="CAIXUAN:VERSION" val="PzPbCFwU3UEyS50VgQ5FM"/>
</p:tagLst>
</file>

<file path=ppt/tags/tag145.xml><?xml version="1.0" encoding="utf-8"?>
<p:tagLst xmlns:p="http://schemas.openxmlformats.org/presentationml/2006/main">
  <p:tag name="CAIXUAN:VERSION" val="PzPbCFwU3UEyS51VCgRY4"/>
</p:tagLst>
</file>

<file path=ppt/tags/tag146.xml><?xml version="1.0" encoding="utf-8"?>
<p:tagLst xmlns:p="http://schemas.openxmlformats.org/presentationml/2006/main">
  <p:tag name="CAIXUAN:VERSION" val="PzPbCFwU3UEyS52VvpguY"/>
</p:tagLst>
</file>

<file path=ppt/tags/tag147.xml><?xml version="1.0" encoding="utf-8"?>
<p:tagLst xmlns:p="http://schemas.openxmlformats.org/presentationml/2006/main">
  <p:tag name="CAIXUAN:VERSION" val="PzPbCFwU3UEyS53Vhh0Tp"/>
</p:tagLst>
</file>

<file path=ppt/tags/tag148.xml><?xml version="1.0" encoding="utf-8"?>
<p:tagLst xmlns:p="http://schemas.openxmlformats.org/presentationml/2006/main">
  <p:tag name="CAIXUAN:VERSION" val="PzPbCFwU3UEyS54VR37iL"/>
</p:tagLst>
</file>

<file path=ppt/tags/tag149.xml><?xml version="1.0" encoding="utf-8"?>
<p:tagLst xmlns:p="http://schemas.openxmlformats.org/presentationml/2006/main">
  <p:tag name="CAIXUAN:PPT" val="PzPbCFwU3UEy"/>
  <p:tag name="CAIXUAN:BRANCH" val="PzPbCFwU3UEyB1"/>
  <p:tag name="KSO_WPP_MARK_KEY" val="972aa5b8-2fe9-4ea4-9ed4-064686d9f1a4"/>
  <p:tag name="COMMONDATA" val="eyJoZGlkIjoiMmVjNmY0ZjJhM2NmNmExOWJkMmMwNjNlOWRjZThkZTEifQ=="/>
  <p:tag name="DELSLIDEIDS" val=",PzPbCFwU3UEyS28#2023/04/23 09:51:08,"/>
  <p:tag name="ALLSLIDEIDS" val=",PzPbCFwU3UEyS1,PzPbCFwU3UEyS2,PzPbCFwU3UEyS3,PzPbCFwU3UEyS4,PzPbCFwU3UEyS5,PzPbCFwU3UEyS6,PzPbCFwU3UEyS7,PzPbCFwU3UEyS8,PzPbCFwU3UEyS9,PzPbCFwU3UEyS10,PzPbCFwU3UEyS11,PzPbCFwU3UEyS12,PzPbCFwU3UEyS13,PzPbCFwU3UEyS14,PzPbCFwU3UEyS15,PzPbCFwU3UEyS16,PzPbCFwU3UEyS17,PzPbCFwU3UEyS18,PzPbCFwU3UEyS19,PzPbCFwU3UEyS20,PzPbCFwU3UEyS21,PzPbCFwU3UEyS22,PzPbCFwU3UEyS23,PzPbCFwU3UEyS24,PzPbCFwU3UEyS25,PzPbCFwU3UEyS30,PzPbCFwU3UEyS31,PzPbCFwU3UEyS32,PzPbCFwU3UEyS26,PzPbCFwU3UEyS27,PzPbCFwU3UEyS29,PzPbCFwU3UEyS34,PzPbCFwU3UEyS33,PzPbCFwU3UEyS35,PzPbCFwU3UEyS36,PzPbCFwU3UEyS37,PzPbCFwU3UEyS38,PzPbCFwU3UEyS39,PzPbCFwU3UEyS40,PzPbCFwU3UEyS41,PzPbCFwU3UEyS42,PzPbCFwU3UEyS43,PzPbCFwU3UEyS44,PzPbCFwU3UEyS45,PzPbCFwU3UEyS46,PzPbCFwU3UEyS47,PzPbCFwU3UEyS49,PzPbCFwU3UEyS50,PzPbCFwU3UEyS51,PzPbCFwU3UEyS52,PzPbCFwU3UEyS53,PzPbCFwU3UEyS54,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5516</Words>
  <Application>WPS 演示</Application>
  <PresentationFormat>宽屏</PresentationFormat>
  <Paragraphs>520</Paragraphs>
  <Slides>53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53</vt:i4>
      </vt:variant>
    </vt:vector>
  </HeadingPairs>
  <TitlesOfParts>
    <vt:vector size="69" baseType="lpstr">
      <vt:lpstr>Arial</vt:lpstr>
      <vt:lpstr>宋体</vt:lpstr>
      <vt:lpstr>Wingdings</vt:lpstr>
      <vt:lpstr>微软雅黑</vt:lpstr>
      <vt:lpstr>Arial</vt:lpstr>
      <vt:lpstr>思源宋体 CN Heavy</vt:lpstr>
      <vt:lpstr>隶书</vt:lpstr>
      <vt:lpstr>等线</vt:lpstr>
      <vt:lpstr>Arial Unicode MS</vt:lpstr>
      <vt:lpstr>等线 Light</vt:lpstr>
      <vt:lpstr>Calibri</vt:lpstr>
      <vt:lpstr>华文楷体</vt:lpstr>
      <vt:lpstr>华文中宋</vt:lpstr>
      <vt:lpstr>Calibri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学科网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《装在套子里的人》（课件版权归属“一起课件”，只供个人使用，请勿私自传播，违者必究）</dc:title>
  <dc:creator>rbm.xkw.com</dc:creator>
  <cp:lastModifiedBy>萌萌</cp:lastModifiedBy>
  <cp:revision>38</cp:revision>
  <cp:lastPrinted>2022-04-14T21:38:00Z</cp:lastPrinted>
  <dcterms:created xsi:type="dcterms:W3CDTF">2022-04-14T21:38:00Z</dcterms:created>
  <dcterms:modified xsi:type="dcterms:W3CDTF">2023-05-15T07:25:05Z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1A35263B9FA146EA8903CE582B8CE916_12</vt:lpwstr>
  </property>
  <property fmtid="{D5CDD505-2E9C-101B-9397-08002B2CF9AE}" pid="3" name="KSOProductBuildVer">
    <vt:lpwstr>2052-11.1.0.14309</vt:lpwstr>
  </property>
</Properties>
</file>