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handoutMasterIdLst>
    <p:handoutMasterId r:id="rId164"/>
  </p:handoutMasterIdLst>
  <p:sldIdLst>
    <p:sldId id="262" r:id="rId2"/>
    <p:sldId id="272" r:id="rId3"/>
    <p:sldId id="277" r:id="rId4"/>
    <p:sldId id="463" r:id="rId5"/>
    <p:sldId id="464" r:id="rId6"/>
    <p:sldId id="462" r:id="rId7"/>
    <p:sldId id="256" r:id="rId8"/>
    <p:sldId id="261" r:id="rId9"/>
    <p:sldId id="278" r:id="rId10"/>
    <p:sldId id="436" r:id="rId11"/>
    <p:sldId id="465" r:id="rId12"/>
    <p:sldId id="279" r:id="rId13"/>
    <p:sldId id="281" r:id="rId14"/>
    <p:sldId id="282" r:id="rId15"/>
    <p:sldId id="283" r:id="rId16"/>
    <p:sldId id="285" r:id="rId17"/>
    <p:sldId id="397" r:id="rId18"/>
    <p:sldId id="286" r:id="rId19"/>
    <p:sldId id="288" r:id="rId20"/>
    <p:sldId id="289" r:id="rId21"/>
    <p:sldId id="297" r:id="rId22"/>
    <p:sldId id="299" r:id="rId23"/>
    <p:sldId id="303" r:id="rId24"/>
    <p:sldId id="304" r:id="rId25"/>
    <p:sldId id="437" r:id="rId26"/>
    <p:sldId id="310" r:id="rId27"/>
    <p:sldId id="438" r:id="rId28"/>
    <p:sldId id="466" r:id="rId29"/>
    <p:sldId id="439" r:id="rId30"/>
    <p:sldId id="440" r:id="rId31"/>
    <p:sldId id="311" r:id="rId32"/>
    <p:sldId id="313" r:id="rId33"/>
    <p:sldId id="314" r:id="rId34"/>
    <p:sldId id="467" r:id="rId35"/>
    <p:sldId id="468" r:id="rId36"/>
    <p:sldId id="315" r:id="rId37"/>
    <p:sldId id="398" r:id="rId38"/>
    <p:sldId id="316" r:id="rId39"/>
    <p:sldId id="318" r:id="rId40"/>
    <p:sldId id="319" r:id="rId41"/>
    <p:sldId id="469" r:id="rId42"/>
    <p:sldId id="470" r:id="rId43"/>
    <p:sldId id="441" r:id="rId44"/>
    <p:sldId id="320" r:id="rId45"/>
    <p:sldId id="399" r:id="rId46"/>
    <p:sldId id="322" r:id="rId47"/>
    <p:sldId id="323" r:id="rId48"/>
    <p:sldId id="400" r:id="rId49"/>
    <p:sldId id="401" r:id="rId50"/>
    <p:sldId id="324" r:id="rId51"/>
    <p:sldId id="325" r:id="rId52"/>
    <p:sldId id="402" r:id="rId53"/>
    <p:sldId id="326" r:id="rId54"/>
    <p:sldId id="327" r:id="rId55"/>
    <p:sldId id="403" r:id="rId56"/>
    <p:sldId id="328" r:id="rId57"/>
    <p:sldId id="258" r:id="rId58"/>
    <p:sldId id="329" r:id="rId59"/>
    <p:sldId id="442" r:id="rId60"/>
    <p:sldId id="443" r:id="rId61"/>
    <p:sldId id="472" r:id="rId62"/>
    <p:sldId id="471" r:id="rId63"/>
    <p:sldId id="331" r:id="rId64"/>
    <p:sldId id="444" r:id="rId65"/>
    <p:sldId id="332" r:id="rId66"/>
    <p:sldId id="445" r:id="rId67"/>
    <p:sldId id="333" r:id="rId68"/>
    <p:sldId id="334" r:id="rId69"/>
    <p:sldId id="335" r:id="rId70"/>
    <p:sldId id="336" r:id="rId71"/>
    <p:sldId id="448" r:id="rId72"/>
    <p:sldId id="337" r:id="rId73"/>
    <p:sldId id="451" r:id="rId74"/>
    <p:sldId id="338" r:id="rId75"/>
    <p:sldId id="341" r:id="rId76"/>
    <p:sldId id="344" r:id="rId77"/>
    <p:sldId id="346" r:id="rId78"/>
    <p:sldId id="452" r:id="rId79"/>
    <p:sldId id="347" r:id="rId80"/>
    <p:sldId id="407" r:id="rId81"/>
    <p:sldId id="349" r:id="rId82"/>
    <p:sldId id="408" r:id="rId83"/>
    <p:sldId id="409" r:id="rId84"/>
    <p:sldId id="410" r:id="rId85"/>
    <p:sldId id="350" r:id="rId86"/>
    <p:sldId id="459" r:id="rId87"/>
    <p:sldId id="351" r:id="rId88"/>
    <p:sldId id="411" r:id="rId89"/>
    <p:sldId id="352" r:id="rId90"/>
    <p:sldId id="353" r:id="rId91"/>
    <p:sldId id="412" r:id="rId92"/>
    <p:sldId id="354" r:id="rId93"/>
    <p:sldId id="355" r:id="rId94"/>
    <p:sldId id="413" r:id="rId95"/>
    <p:sldId id="414" r:id="rId96"/>
    <p:sldId id="356" r:id="rId97"/>
    <p:sldId id="357" r:id="rId98"/>
    <p:sldId id="358" r:id="rId99"/>
    <p:sldId id="359" r:id="rId100"/>
    <p:sldId id="416" r:id="rId101"/>
    <p:sldId id="360" r:id="rId102"/>
    <p:sldId id="266" r:id="rId103"/>
    <p:sldId id="361" r:id="rId104"/>
    <p:sldId id="362" r:id="rId105"/>
    <p:sldId id="418" r:id="rId106"/>
    <p:sldId id="363" r:id="rId107"/>
    <p:sldId id="453" r:id="rId108"/>
    <p:sldId id="420" r:id="rId109"/>
    <p:sldId id="364" r:id="rId110"/>
    <p:sldId id="421" r:id="rId111"/>
    <p:sldId id="422" r:id="rId112"/>
    <p:sldId id="423" r:id="rId113"/>
    <p:sldId id="424" r:id="rId114"/>
    <p:sldId id="365" r:id="rId115"/>
    <p:sldId id="454" r:id="rId116"/>
    <p:sldId id="455" r:id="rId117"/>
    <p:sldId id="456" r:id="rId118"/>
    <p:sldId id="457" r:id="rId119"/>
    <p:sldId id="461" r:id="rId120"/>
    <p:sldId id="366" r:id="rId121"/>
    <p:sldId id="425" r:id="rId122"/>
    <p:sldId id="426" r:id="rId123"/>
    <p:sldId id="427" r:id="rId124"/>
    <p:sldId id="473" r:id="rId125"/>
    <p:sldId id="367" r:id="rId126"/>
    <p:sldId id="369" r:id="rId127"/>
    <p:sldId id="370" r:id="rId128"/>
    <p:sldId id="371" r:id="rId129"/>
    <p:sldId id="372" r:id="rId130"/>
    <p:sldId id="474" r:id="rId131"/>
    <p:sldId id="373" r:id="rId132"/>
    <p:sldId id="374" r:id="rId133"/>
    <p:sldId id="375" r:id="rId134"/>
    <p:sldId id="376" r:id="rId135"/>
    <p:sldId id="429" r:id="rId136"/>
    <p:sldId id="377" r:id="rId137"/>
    <p:sldId id="378" r:id="rId138"/>
    <p:sldId id="379" r:id="rId139"/>
    <p:sldId id="380" r:id="rId140"/>
    <p:sldId id="381" r:id="rId141"/>
    <p:sldId id="382" r:id="rId142"/>
    <p:sldId id="383" r:id="rId143"/>
    <p:sldId id="384" r:id="rId144"/>
    <p:sldId id="431" r:id="rId145"/>
    <p:sldId id="385" r:id="rId146"/>
    <p:sldId id="432" r:id="rId147"/>
    <p:sldId id="386" r:id="rId148"/>
    <p:sldId id="387" r:id="rId149"/>
    <p:sldId id="388" r:id="rId150"/>
    <p:sldId id="433" r:id="rId151"/>
    <p:sldId id="389" r:id="rId152"/>
    <p:sldId id="390" r:id="rId153"/>
    <p:sldId id="391" r:id="rId154"/>
    <p:sldId id="392" r:id="rId155"/>
    <p:sldId id="393" r:id="rId156"/>
    <p:sldId id="434" r:id="rId157"/>
    <p:sldId id="394" r:id="rId158"/>
    <p:sldId id="395" r:id="rId159"/>
    <p:sldId id="396" r:id="rId160"/>
    <p:sldId id="435" r:id="rId161"/>
    <p:sldId id="263" r:id="rId1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9" autoAdjust="0"/>
    <p:restoredTop sz="93823" autoAdjust="0"/>
  </p:normalViewPr>
  <p:slideViewPr>
    <p:cSldViewPr snapToGrid="0">
      <p:cViewPr>
        <p:scale>
          <a:sx n="66" d="100"/>
          <a:sy n="66" d="100"/>
        </p:scale>
        <p:origin x="1422" y="9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33F91-AB70-44CB-BC24-94BB4807826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C4D17-E646-431C-9142-12F0D2D1B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9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98911-131D-479B-BC2C-1FE3E39696C9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F7985-5228-4A44-8227-58DC60FF96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25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7985-5228-4A44-8227-58DC60FF96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98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圆角矩形 2">
            <a:hlinkClick r:id="rId3" action="ppaction://hlinksldjump"/>
          </p:cNvPr>
          <p:cNvSpPr/>
          <p:nvPr userDrawn="1"/>
        </p:nvSpPr>
        <p:spPr>
          <a:xfrm>
            <a:off x="11519592" y="6475887"/>
            <a:ext cx="554462" cy="270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6">
            <a:hlinkClick r:id="rId4" action="ppaction://hlinksldjump"/>
          </p:cNvPr>
          <p:cNvSpPr txBox="1"/>
          <p:nvPr userDrawn="1"/>
        </p:nvSpPr>
        <p:spPr>
          <a:xfrm>
            <a:off x="11508077" y="6459951"/>
            <a:ext cx="5985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939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1508077" y="6459951"/>
            <a:ext cx="598563" cy="292388"/>
            <a:chOff x="11508077" y="6459951"/>
            <a:chExt cx="598563" cy="292388"/>
          </a:xfrm>
        </p:grpSpPr>
        <p:sp>
          <p:nvSpPr>
            <p:cNvPr id="7" name="圆角矩形 6">
              <a:hlinkClick r:id="rId2" action="ppaction://hlinksldjump"/>
            </p:cNvPr>
            <p:cNvSpPr/>
            <p:nvPr userDrawn="1"/>
          </p:nvSpPr>
          <p:spPr>
            <a:xfrm>
              <a:off x="11519592" y="6475887"/>
              <a:ext cx="554462" cy="2705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6">
              <a:hlinkClick r:id="rId3" action="ppaction://hlinksldjump"/>
            </p:cNvPr>
            <p:cNvSpPr txBox="1"/>
            <p:nvPr userDrawn="1"/>
          </p:nvSpPr>
          <p:spPr>
            <a:xfrm>
              <a:off x="11508077" y="6459951"/>
              <a:ext cx="5985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 录</a:t>
              </a:r>
            </a:p>
          </p:txBody>
        </p:sp>
      </p:grpSp>
      <p:sp>
        <p:nvSpPr>
          <p:cNvPr id="9" name="TextBox 26"/>
          <p:cNvSpPr txBox="1"/>
          <p:nvPr userDrawn="1"/>
        </p:nvSpPr>
        <p:spPr>
          <a:xfrm>
            <a:off x="706382" y="28047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方正新报宋_GBK" panose="03000509000000000000" pitchFamily="65" charset="-122"/>
                <a:cs typeface="Times New Roman" panose="02020603050405020304" pitchFamily="18" charset="0"/>
              </a:rPr>
              <a:t>高中总复习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方正新报宋_GBK" panose="03000509000000000000" pitchFamily="65" charset="-122"/>
                <a:cs typeface="Times New Roman" panose="02020603050405020304" pitchFamily="18" charset="0"/>
              </a:rPr>
              <a:t>语文（创新版）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8758"/>
            <a:ext cx="508986" cy="357419"/>
          </a:xfrm>
          <a:prstGeom prst="rect">
            <a:avLst/>
          </a:prstGeom>
          <a:solidFill>
            <a:srgbClr val="1F4E8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0369" y="14429"/>
            <a:ext cx="90025" cy="357419"/>
          </a:xfrm>
          <a:prstGeom prst="rect">
            <a:avLst/>
          </a:prstGeom>
          <a:solidFill>
            <a:srgbClr val="1F4E8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 userDrawn="1"/>
        </p:nvCxnSpPr>
        <p:spPr>
          <a:xfrm>
            <a:off x="773038" y="366455"/>
            <a:ext cx="11377264" cy="0"/>
          </a:xfrm>
          <a:prstGeom prst="straightConnector1">
            <a:avLst/>
          </a:prstGeom>
          <a:ln>
            <a:solidFill>
              <a:srgbClr val="21568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8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D8E2-A090-405E-BD65-5A274B06ADE8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78625-4113-44DE-A7CC-4725138C1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slide" Target="slide1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2.xml"/><Relationship Id="rId5" Type="http://schemas.openxmlformats.org/officeDocument/2006/relationships/slide" Target="slide57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12_1_0.9_1.4_0.9_1.1_语文_1_1_0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3740" y="1855556"/>
            <a:ext cx="12192000" cy="29406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85000"/>
                </a:schemeClr>
              </a:gs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-13740" y="2473205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　</a:t>
            </a:r>
            <a:endParaRPr lang="en-US" altLang="zh-CN" sz="45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文言</a:t>
            </a: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实词——词分古今，究源探义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4162" y="38291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高中总复习</a:t>
            </a: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语文（创新版）</a:t>
            </a:r>
          </a:p>
        </p:txBody>
      </p:sp>
      <p:sp>
        <p:nvSpPr>
          <p:cNvPr id="7" name="椭圆 6"/>
          <p:cNvSpPr/>
          <p:nvPr/>
        </p:nvSpPr>
        <p:spPr>
          <a:xfrm>
            <a:off x="256586" y="157736"/>
            <a:ext cx="86484" cy="864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2252A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0624" y="157736"/>
            <a:ext cx="86484" cy="86484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2252A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4663" y="157736"/>
            <a:ext cx="86484" cy="864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0" name="yt_table_10820" title="H_734.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0339"/>
              </p:ext>
            </p:extLst>
          </p:nvPr>
        </p:nvGraphicFramePr>
        <p:xfrm>
          <a:off x="324000" y="504000"/>
          <a:ext cx="11543997" cy="59070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6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2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999"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4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阐释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通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假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通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用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2facf"/>
                        </a:rPr>
                        <a:t>两个读音相同或相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近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8a5be"/>
                        </a:rPr>
                        <a:t>意义也相通的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78623"/>
                        </a:rPr>
                        <a:t>在古代可以写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78623"/>
                        </a:rPr>
                        <a:t>这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个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也可以写那个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失其所与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《烛之武退秦师》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知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就是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知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智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f1bbd"/>
                        </a:rPr>
                        <a:t>”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这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两个字在古代是通用的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cfc39"/>
                        </a:rPr>
                        <a:t>现代一般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cfc39"/>
                        </a:rPr>
                        <a:t>认为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知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假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借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96a5a"/>
                        </a:rPr>
                        <a:t>两个读音相同或相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近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f699f"/>
                        </a:rPr>
                        <a:t>意义毫不相干的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字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85016"/>
                        </a:rPr>
                        <a:t>在古代有时也可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以借用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旦日不可不蚤自来谢项王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蚤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本义是跳蚤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因为它和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早晨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07ef9"/>
                        </a:rPr>
                        <a:t>的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早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读音相同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被借用了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早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的意义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3b91c"/>
                        </a:rPr>
                        <a:t>。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早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是本字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蚤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的假借义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蚤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0132b"/>
                        </a:rPr>
                        <a:t>”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早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的假借字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蚤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早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3" name="yt_shape_11143"/>
          <p:cNvSpPr txBox="1"/>
          <p:nvPr/>
        </p:nvSpPr>
        <p:spPr>
          <a:xfrm>
            <a:off x="324071" y="504000"/>
            <a:ext cx="11924914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44" name="yt_shape_11144"/>
          <p:cNvSpPr txBox="1"/>
          <p:nvPr/>
        </p:nvSpPr>
        <p:spPr>
          <a:xfrm>
            <a:off x="324000" y="2274298"/>
            <a:ext cx="93358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句中的第一个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祝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是为动用法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……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祈祷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D4BCD7F-B054-6C5F-B995-1ADA5CE9D76A}"/>
              </a:ext>
            </a:extLst>
          </p:cNvPr>
          <p:cNvSpPr txBox="1"/>
          <p:nvPr/>
        </p:nvSpPr>
        <p:spPr>
          <a:xfrm>
            <a:off x="1656460" y="431794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送走以后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不是不想念她了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但每逢祭祀您一定为她祈祷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2_bfc85"/>
              </a:rPr>
              <a:t>祈祷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365334-FB7F-58C6-3FEF-51D1E1BDA2B5}"/>
              </a:ext>
            </a:extLst>
          </p:cNvPr>
          <p:cNvSpPr txBox="1"/>
          <p:nvPr/>
        </p:nvSpPr>
        <p:spPr>
          <a:xfrm>
            <a:off x="234060" y="1029202"/>
            <a:ext cx="116481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：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千万不要被赶回来啊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这难道不是从长远考虑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7_d4ca1"/>
              </a:rPr>
              <a:t>希望她有子孙相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36EAC0-2C74-5C54-CABF-C28084592FBA}"/>
              </a:ext>
            </a:extLst>
          </p:cNvPr>
          <p:cNvSpPr txBox="1"/>
          <p:nvPr/>
        </p:nvSpPr>
        <p:spPr>
          <a:xfrm>
            <a:off x="234060" y="1626610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继为王吗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4" grpId="0" build="allAtOnce"/>
      <p:bldP spid="2" grpId="0" build="allAtOnce"/>
      <p:bldP spid="3" grpId="0" build="allAtOnce"/>
      <p:bldP spid="4" grpId="0" build="allAtOnce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5" name="yt_shape_11145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146" name="yt_shape_11146"/>
          <p:cNvSpPr txBox="1"/>
          <p:nvPr/>
        </p:nvSpPr>
        <p:spPr>
          <a:xfrm>
            <a:off x="324071" y="1067814"/>
            <a:ext cx="11924914" cy="473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太后说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男人也疼爱小儿子吗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触龙回答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40491"/>
              </a:rPr>
              <a:t>比妇人爱得厉害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些。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太后笑着说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妇人更厉害。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触龙回答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e2326"/>
              </a:rPr>
              <a:t>老臣认为您疼爱燕后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超过爱长安君。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太后说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你错了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不像疼爱长安君那样厉害。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7812b"/>
              </a:rPr>
              <a:t>左师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公说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父母爱子女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就要为他们考虑得长远些。您送燕后出嫁时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02c51"/>
              </a:rPr>
              <a:t>她上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了车还握着她的脚后跟为她哭泣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惦念、伤心她的远嫁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3d2f3"/>
              </a:rPr>
              <a:t>这也够伤心的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了。送走以后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不是不想念她了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但每逢祭祀您一定为她祈祷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祈祷说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aa250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千万不要被赶回来啊。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’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这难道不是从长远考虑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5b3cd"/>
              </a:rPr>
              <a:t>希望她有子孙相继为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王吗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太后说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是这样。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80" y="1997233"/>
            <a:ext cx="9777734" cy="24538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1948" y="1787541"/>
            <a:ext cx="2952750" cy="2895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5050" y="2699915"/>
            <a:ext cx="59941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活动三　掌握推断文言实词词义的方法</a:t>
            </a:r>
          </a:p>
        </p:txBody>
      </p:sp>
    </p:spTree>
    <p:extLst>
      <p:ext uri="{BB962C8B-B14F-4D97-AF65-F5344CB8AC3E}">
        <p14:creationId xmlns:p14="http://schemas.microsoft.com/office/powerpoint/2010/main" val="29828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8" name="yt_shape_11148"/>
          <p:cNvSpPr txBox="1"/>
          <p:nvPr/>
        </p:nvSpPr>
        <p:spPr>
          <a:xfrm>
            <a:off x="324071" y="1092692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理解常见文言实词在文中的含义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需要结合具体的语境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4b48d"/>
              </a:rPr>
              <a:t>包括词语所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在的句子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段落以及整篇文章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还包括相应的知识背景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乃至文化背景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49" name="yt_shape_11149"/>
          <p:cNvSpPr txBox="1"/>
          <p:nvPr/>
        </p:nvSpPr>
        <p:spPr>
          <a:xfrm>
            <a:off x="324000" y="2259748"/>
            <a:ext cx="7540526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推断文言实词含义的基本方法有以下几种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0" name="yt_shape_11150"/>
          <p:cNvSpPr txBox="1"/>
          <p:nvPr/>
        </p:nvSpPr>
        <p:spPr>
          <a:xfrm>
            <a:off x="324000" y="504111"/>
            <a:ext cx="3949799" cy="4685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2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方法一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邻字助解法</a:t>
            </a:r>
          </a:p>
        </p:txBody>
      </p:sp>
      <p:sp>
        <p:nvSpPr>
          <p:cNvPr id="11151" name="yt_shape_11151"/>
          <p:cNvSpPr txBox="1"/>
          <p:nvPr/>
        </p:nvSpPr>
        <p:spPr>
          <a:xfrm>
            <a:off x="324000" y="1023501"/>
            <a:ext cx="8274701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itchFamily="20"/>
                <a:ea typeface="Times New Roman" pitchFamily="20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</a:t>
            </a:r>
            <a:r>
              <a:rPr lang="en-US" altLang="zh-CN" sz="1300" b="0" i="0" u="none">
                <a:solidFill>
                  <a:srgbClr val="1EE3CF"/>
                </a:solidFill>
                <a:effectLst/>
                <a:latin typeface="Times New Roman" pitchFamily="13"/>
                <a:ea typeface="宋体" pitchFamily="13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利用邻字助解法推断下列句中加点词的含义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52" name="yt_shape_11152"/>
          <p:cNvSpPr txBox="1"/>
          <p:nvPr/>
        </p:nvSpPr>
        <p:spPr>
          <a:xfrm>
            <a:off x="324000" y="1541865"/>
            <a:ext cx="9284593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虽蒙宽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宥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犹执谦退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53" name="yt_shape_11153"/>
          <p:cNvSpPr txBox="1"/>
          <p:nvPr/>
        </p:nvSpPr>
        <p:spPr>
          <a:xfrm>
            <a:off x="324000" y="2060229"/>
            <a:ext cx="8818824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百姓怨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望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而海内畔矣望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54" name="yt_shape_11154"/>
          <p:cNvSpPr txBox="1"/>
          <p:nvPr/>
        </p:nvSpPr>
        <p:spPr>
          <a:xfrm>
            <a:off x="324000" y="2578593"/>
            <a:ext cx="9284593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过蒙拔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擢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宠命优渥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55" name="yt_shape_11155"/>
          <p:cNvSpPr txBox="1"/>
          <p:nvPr/>
        </p:nvSpPr>
        <p:spPr>
          <a:xfrm>
            <a:off x="324000" y="3096957"/>
            <a:ext cx="11131252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议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治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乱之本根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求祖宗之故事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56" name="yt_shape_11156"/>
          <p:cNvSpPr txBox="1"/>
          <p:nvPr/>
        </p:nvSpPr>
        <p:spPr>
          <a:xfrm>
            <a:off x="324000" y="3615321"/>
            <a:ext cx="9284593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消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息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盈虚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终则有始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</a:t>
            </a:r>
            <a:r>
              <a:rPr sz="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11157" name="yt_shape_11157"/>
          <p:cNvSpPr txBox="1"/>
          <p:nvPr/>
        </p:nvSpPr>
        <p:spPr>
          <a:xfrm>
            <a:off x="324000" y="4133685"/>
            <a:ext cx="10255115" cy="4675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况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修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短随化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终期于尽修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58" name="yt_shape_11158"/>
          <p:cNvSpPr txBox="1"/>
          <p:nvPr/>
        </p:nvSpPr>
        <p:spPr>
          <a:xfrm>
            <a:off x="324071" y="4652049"/>
            <a:ext cx="11924914" cy="9654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  <a:tabLst>
                <a:tab pos="3600000" algn="l"/>
              </a:tabLst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今主上幼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冲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贼臣虎据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雄才奋用之秋也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冲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</a:t>
            </a:r>
            <a:r>
              <a:rPr lang="en-US" sz="20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</a:t>
            </a:r>
            <a:r>
              <a:rPr sz="20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</a:t>
            </a:r>
            <a:r>
              <a:rPr sz="1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 smtClean="0">
                <a:latin typeface="Times New Roman"/>
              </a:rPr>
              <a:t>⁠</a:t>
            </a:r>
            <a:r>
              <a:rPr sz="20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</a:t>
            </a:r>
            <a:r>
              <a:rPr sz="1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2" name="yt_shape_11159">
            <a:extLst>
              <a:ext uri="{FF2B5EF4-FFF2-40B4-BE49-F238E27FC236}">
                <a16:creationId xmlns:a16="http://schemas.microsoft.com/office/drawing/2014/main" id="{14661BB7-39AA-1D8B-1A5D-2AE242B9D94B}"/>
              </a:ext>
            </a:extLst>
          </p:cNvPr>
          <p:cNvSpPr txBox="1"/>
          <p:nvPr/>
        </p:nvSpPr>
        <p:spPr>
          <a:xfrm>
            <a:off x="324071" y="5173006"/>
            <a:ext cx="11924914" cy="9654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益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跅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tuò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不问生产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遂大困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寻死富阳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0.32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0.32"/>
              </a:rPr>
            </a:b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pic>
        <p:nvPicPr>
          <p:cNvPr id="4" name="yt_shape_1740966589054">
            <a:extLst>
              <a:ext uri="{FF2B5EF4-FFF2-40B4-BE49-F238E27FC236}">
                <a16:creationId xmlns:a16="http://schemas.microsoft.com/office/drawing/2014/main" id="{14D88EA9-D82C-B56F-3384-EEA195984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17649"/>
            <a:ext cx="727267" cy="2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4CCEC23-92FC-DC7F-B21F-D510725AE069}"/>
              </a:ext>
            </a:extLst>
          </p:cNvPr>
          <p:cNvSpPr txBox="1"/>
          <p:nvPr/>
        </p:nvSpPr>
        <p:spPr>
          <a:xfrm>
            <a:off x="5872789" y="1469659"/>
            <a:ext cx="3736086" cy="55665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宽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宽恕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D7CF1C-A87C-3E97-5507-0C94B264DAC6}"/>
              </a:ext>
            </a:extLst>
          </p:cNvPr>
          <p:cNvSpPr txBox="1"/>
          <p:nvPr/>
        </p:nvSpPr>
        <p:spPr>
          <a:xfrm>
            <a:off x="5411525" y="1988023"/>
            <a:ext cx="3736086" cy="55665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怨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怨恨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A3EBBE-CBE0-24CF-16C2-6889A68ABE93}"/>
              </a:ext>
            </a:extLst>
          </p:cNvPr>
          <p:cNvSpPr txBox="1"/>
          <p:nvPr/>
        </p:nvSpPr>
        <p:spPr>
          <a:xfrm>
            <a:off x="5872789" y="2506387"/>
            <a:ext cx="3736086" cy="55665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拔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提拔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93FC52-28A1-6B5F-1D35-B8A87DF76137}"/>
              </a:ext>
            </a:extLst>
          </p:cNvPr>
          <p:cNvSpPr txBox="1"/>
          <p:nvPr/>
        </p:nvSpPr>
        <p:spPr>
          <a:xfrm>
            <a:off x="7701589" y="3024751"/>
            <a:ext cx="3736086" cy="55665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乱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反义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安定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6A2B54-1BD4-2118-5A64-8BE24A9B23D0}"/>
              </a:ext>
            </a:extLst>
          </p:cNvPr>
          <p:cNvSpPr txBox="1"/>
          <p:nvPr/>
        </p:nvSpPr>
        <p:spPr>
          <a:xfrm>
            <a:off x="5872789" y="3543116"/>
            <a:ext cx="3736086" cy="55665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消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反义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生长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64DDCE-5858-E3AF-D014-52FD687CA4CA}"/>
              </a:ext>
            </a:extLst>
          </p:cNvPr>
          <p:cNvSpPr txBox="1"/>
          <p:nvPr/>
        </p:nvSpPr>
        <p:spPr>
          <a:xfrm>
            <a:off x="5767125" y="4061479"/>
            <a:ext cx="4802886" cy="55665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短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反义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寿命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长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E5007E-1E22-A23A-C593-AD70FFB572BC}"/>
              </a:ext>
            </a:extLst>
          </p:cNvPr>
          <p:cNvSpPr txBox="1"/>
          <p:nvPr/>
        </p:nvSpPr>
        <p:spPr>
          <a:xfrm>
            <a:off x="8616058" y="4579843"/>
            <a:ext cx="357594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幼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d6e53"/>
              </a:rPr>
              <a:t>年</a:t>
            </a:r>
            <a:r>
              <a:rPr lang="zh-CN" altLang="zh-CN" sz="28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幼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4211E6-5E6F-7B0E-6209-B8988155431E}"/>
              </a:ext>
            </a:extLst>
          </p:cNvPr>
          <p:cNvSpPr txBox="1"/>
          <p:nvPr/>
        </p:nvSpPr>
        <p:spPr>
          <a:xfrm>
            <a:off x="234060" y="4596607"/>
            <a:ext cx="891286" cy="537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236EB6-3679-949F-A3EF-FCD2C3FD9618}"/>
              </a:ext>
            </a:extLst>
          </p:cNvPr>
          <p:cNvSpPr txBox="1"/>
          <p:nvPr/>
        </p:nvSpPr>
        <p:spPr>
          <a:xfrm>
            <a:off x="9599420" y="5100800"/>
            <a:ext cx="2046986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弛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2a866"/>
              </a:rPr>
              <a:t>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8EACE7-65C8-C89C-4A23-5EF046166F97}"/>
              </a:ext>
            </a:extLst>
          </p:cNvPr>
          <p:cNvSpPr txBox="1"/>
          <p:nvPr/>
        </p:nvSpPr>
        <p:spPr>
          <a:xfrm>
            <a:off x="234060" y="5612864"/>
            <a:ext cx="1958086" cy="537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放纵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" name="yt_shape_11160"/>
          <p:cNvSpPr txBox="1"/>
          <p:nvPr/>
        </p:nvSpPr>
        <p:spPr>
          <a:xfrm>
            <a:off x="280495" y="6143421"/>
            <a:ext cx="1097326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9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至乃尚书郎乘马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纠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劾之纠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</a:t>
            </a:r>
            <a:r>
              <a:rPr sz="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160E9FA-6001-5EFE-28F5-F1D87D4E643B}"/>
              </a:ext>
            </a:extLst>
          </p:cNvPr>
          <p:cNvSpPr txBox="1"/>
          <p:nvPr/>
        </p:nvSpPr>
        <p:spPr>
          <a:xfrm>
            <a:off x="6434820" y="6071215"/>
            <a:ext cx="4802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劾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检举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告发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3" grpId="0" build="allAtOnce"/>
      <p:bldP spid="11154" grpId="0" build="allAtOnce"/>
      <p:bldP spid="11155" grpId="0" build="allAtOnce"/>
      <p:bldP spid="11156" grpId="0" build="allAtOnce"/>
      <p:bldP spid="11157" grpId="0" build="allAtOnce"/>
      <p:bldP spid="11158" grpId="0" build="allAtOnce"/>
      <p:bldP spid="2" grpId="0" build="allAtOnce"/>
      <p:bldP spid="3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23" grpId="0"/>
      <p:bldP spid="24" grpId="0" build="allAtOnce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" name="yt_image_11161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724999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" name="yt_shape_11163"/>
          <p:cNvSpPr txBox="1"/>
          <p:nvPr/>
        </p:nvSpPr>
        <p:spPr>
          <a:xfrm>
            <a:off x="324071" y="1316687"/>
            <a:ext cx="11924914" cy="4132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在文言文中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两个词连用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往往有两种情况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一种是邻字连用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66342"/>
              </a:rPr>
              <a:t>表达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同一个意思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6_26773"/>
              </a:rPr>
              <a:t>这时可以借助其中一个较为熟悉的实词的词义来推断另一个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较为生疏的实词的词义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前代圣君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博思咨诹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《后汉书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95da6"/>
              </a:rPr>
              <a:t>章帝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纪》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意为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咨询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另一种是邻字连用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c67b2"/>
              </a:rPr>
              <a:t>表达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相反或相对的意思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3_b74b3"/>
              </a:rPr>
              <a:t>这时可以借助一个实词的词义来推断另一个实词的词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陟罚臧否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不宜异同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《出师表》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反义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391eb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意为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提拔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臧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否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反义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意为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" name="yt_shape_11164"/>
          <p:cNvSpPr txBox="1"/>
          <p:nvPr/>
        </p:nvSpPr>
        <p:spPr>
          <a:xfrm>
            <a:off x="324000" y="504000"/>
            <a:ext cx="3949799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方法二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结构分析法</a:t>
            </a:r>
          </a:p>
        </p:txBody>
      </p:sp>
      <p:sp>
        <p:nvSpPr>
          <p:cNvPr id="11165" name="yt_shape_11165"/>
          <p:cNvSpPr txBox="1"/>
          <p:nvPr/>
        </p:nvSpPr>
        <p:spPr>
          <a:xfrm>
            <a:off x="324000" y="1088011"/>
            <a:ext cx="827470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itchFamily="20"/>
                <a:ea typeface="Times New Roman" pitchFamily="20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</a:t>
            </a:r>
            <a:r>
              <a:rPr lang="en-US" altLang="zh-CN" sz="1300" b="0" i="0" u="none">
                <a:solidFill>
                  <a:srgbClr val="1EE3CF"/>
                </a:solidFill>
                <a:effectLst/>
                <a:latin typeface="Times New Roman" pitchFamily="13"/>
                <a:ea typeface="宋体" pitchFamily="13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利用结构分析法推断下列句中加点词的含义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66" name="yt_shape_11166"/>
          <p:cNvSpPr txBox="1"/>
          <p:nvPr/>
        </p:nvSpPr>
        <p:spPr>
          <a:xfrm>
            <a:off x="324000" y="1670996"/>
            <a:ext cx="881882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灭六国者六国也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非秦也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族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秦者秦也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非天下也</a:t>
            </a:r>
          </a:p>
        </p:txBody>
      </p:sp>
      <p:sp>
        <p:nvSpPr>
          <p:cNvPr id="11167" name="yt_shape_11167"/>
          <p:cNvSpPr txBox="1"/>
          <p:nvPr/>
        </p:nvSpPr>
        <p:spPr>
          <a:xfrm>
            <a:off x="324071" y="2253981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</a:t>
            </a:r>
            <a:r>
              <a:rPr sz="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4.00504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4.00504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68" name="yt_shape_11168"/>
          <p:cNvSpPr txBox="1"/>
          <p:nvPr/>
        </p:nvSpPr>
        <p:spPr>
          <a:xfrm>
            <a:off x="324000" y="3421037"/>
            <a:ext cx="845975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追亡逐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北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69" name="yt_shape_11169"/>
          <p:cNvSpPr txBox="1"/>
          <p:nvPr/>
        </p:nvSpPr>
        <p:spPr>
          <a:xfrm>
            <a:off x="324000" y="4004022"/>
            <a:ext cx="450995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忠不必用兮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贤不必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</a:p>
        </p:txBody>
      </p:sp>
      <p:sp>
        <p:nvSpPr>
          <p:cNvPr id="11170" name="yt_shape_11170"/>
          <p:cNvSpPr txBox="1"/>
          <p:nvPr/>
        </p:nvSpPr>
        <p:spPr>
          <a:xfrm>
            <a:off x="324071" y="4587007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pic>
        <p:nvPicPr>
          <p:cNvPr id="3" name="yt_shape_1740966589126">
            <a:extLst>
              <a:ext uri="{FF2B5EF4-FFF2-40B4-BE49-F238E27FC236}">
                <a16:creationId xmlns:a16="http://schemas.microsoft.com/office/drawing/2014/main" id="{873966C5-AD62-252E-4309-6D5306543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14163"/>
            <a:ext cx="727267" cy="2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9C38267-D385-84B4-DE91-217C33800DDF}"/>
              </a:ext>
            </a:extLst>
          </p:cNvPr>
          <p:cNvSpPr txBox="1"/>
          <p:nvPr/>
        </p:nvSpPr>
        <p:spPr>
          <a:xfrm>
            <a:off x="1656460" y="2181775"/>
            <a:ext cx="99590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六国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秦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相对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灭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族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相对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由此可推知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  <a:sym typeface="_⨹_1_7f468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C7AC2E-38FB-5955-1FF2-C2900FD28F50}"/>
              </a:ext>
            </a:extLst>
          </p:cNvPr>
          <p:cNvSpPr txBox="1"/>
          <p:nvPr/>
        </p:nvSpPr>
        <p:spPr>
          <a:xfrm>
            <a:off x="234060" y="2779183"/>
            <a:ext cx="48028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族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就是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族灭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的意思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42C819-28B6-396A-E648-E2C6373D24F8}"/>
              </a:ext>
            </a:extLst>
          </p:cNvPr>
          <p:cNvSpPr txBox="1"/>
          <p:nvPr/>
        </p:nvSpPr>
        <p:spPr>
          <a:xfrm>
            <a:off x="3633525" y="3348831"/>
            <a:ext cx="51584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败逃的军队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跟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亡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相对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504807-34EF-DCC5-0DFE-D0C25E09E419}"/>
              </a:ext>
            </a:extLst>
          </p:cNvPr>
          <p:cNvSpPr txBox="1"/>
          <p:nvPr/>
        </p:nvSpPr>
        <p:spPr>
          <a:xfrm>
            <a:off x="1300860" y="4514801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忠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贤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相对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用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相对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忠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贤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28be7"/>
              </a:rPr>
              <a:t>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B5292A-82FF-AC90-4CEC-D9F416993A56}"/>
              </a:ext>
            </a:extLst>
          </p:cNvPr>
          <p:cNvSpPr txBox="1"/>
          <p:nvPr/>
        </p:nvSpPr>
        <p:spPr>
          <a:xfrm>
            <a:off x="234060" y="5112209"/>
            <a:ext cx="112036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那么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用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故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就是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重用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任用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的意思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8" grpId="0" build="allAtOnce"/>
      <p:bldP spid="11169" grpId="0" build="allAtOnce"/>
      <p:bldP spid="11170" grpId="0" build="allAtOnce"/>
      <p:bldP spid="2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" name="yt_shape_11171"/>
          <p:cNvSpPr txBox="1"/>
          <p:nvPr/>
        </p:nvSpPr>
        <p:spPr>
          <a:xfrm>
            <a:off x="324000" y="504000"/>
            <a:ext cx="774160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前太守臣逵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察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臣孝廉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后刺史臣荣举臣秀才</a:t>
            </a:r>
          </a:p>
        </p:txBody>
      </p:sp>
      <p:sp>
        <p:nvSpPr>
          <p:cNvPr id="11172" name="yt_shape_11172"/>
          <p:cNvSpPr txBox="1"/>
          <p:nvPr/>
        </p:nvSpPr>
        <p:spPr>
          <a:xfrm>
            <a:off x="324000" y="1086985"/>
            <a:ext cx="9694962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73" name="yt_shape_11173"/>
          <p:cNvSpPr txBox="1"/>
          <p:nvPr/>
        </p:nvSpPr>
        <p:spPr>
          <a:xfrm>
            <a:off x="324071" y="1650799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忧劳可以兴国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逸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豫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可以亡身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逸豫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66EF9C-8EE0-6A06-4A76-F74B6A01CAE6}"/>
              </a:ext>
            </a:extLst>
          </p:cNvPr>
          <p:cNvSpPr txBox="1"/>
          <p:nvPr/>
        </p:nvSpPr>
        <p:spPr>
          <a:xfrm>
            <a:off x="1300789" y="1014779"/>
            <a:ext cx="8714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从后文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举臣秀才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倒推前文的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察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应为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推荐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7DD54F-9484-70E2-4B5B-05CA0B2592D3}"/>
              </a:ext>
            </a:extLst>
          </p:cNvPr>
          <p:cNvSpPr txBox="1"/>
          <p:nvPr/>
        </p:nvSpPr>
        <p:spPr>
          <a:xfrm>
            <a:off x="8057259" y="1578593"/>
            <a:ext cx="34693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安乐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跟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忧劳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97954"/>
              </a:rPr>
              <a:t>相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7B6D1F-A4B6-4FFB-D688-BE68B63F9306}"/>
              </a:ext>
            </a:extLst>
          </p:cNvPr>
          <p:cNvSpPr txBox="1"/>
          <p:nvPr/>
        </p:nvSpPr>
        <p:spPr>
          <a:xfrm>
            <a:off x="234060" y="2176001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" grpId="0" build="allAtOnce"/>
      <p:bldP spid="2" grpId="0" build="allAtOnce"/>
      <p:bldP spid="3" grpId="0" build="allAtOnce"/>
      <p:bldP spid="4" grpId="0" build="allAtOnce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6" name="yt_shape_11176"/>
          <p:cNvSpPr txBox="1"/>
          <p:nvPr/>
        </p:nvSpPr>
        <p:spPr>
          <a:xfrm>
            <a:off x="266921" y="1266000"/>
            <a:ext cx="11924914" cy="473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古人行文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好用整齐的句式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如排比句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对偶句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并列结构等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5b7a3"/>
              </a:rPr>
              <a:t>其中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位置对称的词语一般词性相同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意义相同相近或相对相反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4aa3d"/>
              </a:rPr>
              <a:t>这样就可以由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已知词语的词性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词义推测未知词语的词性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怨天尤人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e7838"/>
              </a:rPr>
              <a:t>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天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尤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也必定相近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由此可知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尤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87582"/>
              </a:rPr>
              <a:t>应为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怨恨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归咎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求全责备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责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备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6ec82"/>
              </a:rPr>
              <a:t>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这种现象在各种典籍中均存在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千字文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a68e4"/>
              </a:rPr>
              <a:t>女慕贞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男效才良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慕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效法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升阶纳陛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70486"/>
              </a:rPr>
              <a:t>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转疑星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台阶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等等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3" name="yt_image_11174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921" y="72498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7" name="yt_shape_11177"/>
          <p:cNvSpPr txBox="1"/>
          <p:nvPr/>
        </p:nvSpPr>
        <p:spPr>
          <a:xfrm>
            <a:off x="324000" y="504000"/>
            <a:ext cx="3949799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方法三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联想迁移法</a:t>
            </a:r>
          </a:p>
        </p:txBody>
      </p:sp>
      <p:sp>
        <p:nvSpPr>
          <p:cNvPr id="11178" name="yt_shape_11178"/>
          <p:cNvSpPr txBox="1"/>
          <p:nvPr/>
        </p:nvSpPr>
        <p:spPr>
          <a:xfrm>
            <a:off x="324000" y="1088011"/>
            <a:ext cx="827470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itchFamily="20"/>
                <a:ea typeface="Times New Roman" pitchFamily="20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</a:t>
            </a:r>
            <a:r>
              <a:rPr lang="en-US" altLang="zh-CN" sz="1300" b="0" i="0" u="none">
                <a:solidFill>
                  <a:srgbClr val="1EE3CF"/>
                </a:solidFill>
                <a:effectLst/>
                <a:latin typeface="Times New Roman" pitchFamily="13"/>
                <a:ea typeface="宋体" pitchFamily="13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利用联想迁移法推断下列句中加点字的意思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79" name="yt_shape_11179"/>
          <p:cNvSpPr txBox="1"/>
          <p:nvPr/>
        </p:nvSpPr>
        <p:spPr>
          <a:xfrm>
            <a:off x="324000" y="1670996"/>
            <a:ext cx="702346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匪来贸丝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来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我谋即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80" name="yt_shape_11180"/>
          <p:cNvSpPr txBox="1"/>
          <p:nvPr/>
        </p:nvSpPr>
        <p:spPr>
          <a:xfrm>
            <a:off x="324071" y="2253981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本题可采用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联想迁移法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即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可联想到成语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49a79"/>
              </a:rPr>
              <a:t>若即若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离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即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接近、到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181" name="yt_shape_11181"/>
          <p:cNvSpPr txBox="1"/>
          <p:nvPr/>
        </p:nvSpPr>
        <p:spPr>
          <a:xfrm>
            <a:off x="324000" y="3440208"/>
            <a:ext cx="5228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赵奢之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伦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制其兵伦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11182" name="yt_shape_11182"/>
          <p:cNvSpPr txBox="1"/>
          <p:nvPr/>
        </p:nvSpPr>
        <p:spPr>
          <a:xfrm>
            <a:off x="324071" y="4023193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可联想到成语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88855"/>
              </a:rPr>
              <a:t>不伦不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类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伦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类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 </a:t>
            </a:r>
          </a:p>
        </p:txBody>
      </p:sp>
      <p:pic>
        <p:nvPicPr>
          <p:cNvPr id="3" name="yt_shape_1740966589198">
            <a:extLst>
              <a:ext uri="{FF2B5EF4-FFF2-40B4-BE49-F238E27FC236}">
                <a16:creationId xmlns:a16="http://schemas.microsoft.com/office/drawing/2014/main" id="{795B61AE-EF9D-92BA-331D-C561F24DF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14163"/>
            <a:ext cx="727267" cy="2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1376DA6-A095-5D29-09A9-2A0FCD9EB704}"/>
              </a:ext>
            </a:extLst>
          </p:cNvPr>
          <p:cNvSpPr txBox="1"/>
          <p:nvPr/>
        </p:nvSpPr>
        <p:spPr>
          <a:xfrm>
            <a:off x="5411525" y="1598790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接近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23684A-2B1C-3CAA-9D6A-F7DA907EA321}"/>
              </a:ext>
            </a:extLst>
          </p:cNvPr>
          <p:cNvSpPr txBox="1"/>
          <p:nvPr/>
        </p:nvSpPr>
        <p:spPr>
          <a:xfrm>
            <a:off x="4700325" y="3368002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类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0" grpId="0" build="allAtOnce"/>
      <p:bldP spid="11181" grpId="0" build="allAtOnce"/>
      <p:bldP spid="11182" grpId="0" build="allAtOnce"/>
      <p:bldP spid="2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0" name="yt_table_10820" title="H_734.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99686"/>
              </p:ext>
            </p:extLst>
          </p:nvPr>
        </p:nvGraphicFramePr>
        <p:xfrm>
          <a:off x="324000" y="504000"/>
          <a:ext cx="11543997" cy="25725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阐释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一个汉字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古字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9dcb0"/>
                        </a:rPr>
                        <a:t>原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几个意义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2222c"/>
                        </a:rPr>
                        <a:t>后为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2222c"/>
                        </a:rPr>
                        <a:t>区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分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f9dc2"/>
                        </a:rPr>
                        <a:t>另造一个新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f9dc2"/>
                        </a:rPr>
                        <a:t>字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今字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cb25"/>
                        </a:rPr>
                        <a:t>来表示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cb25"/>
                        </a:rPr>
                        <a:t>其中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一个或几个意义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师者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所以传道受业解惑也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494eb"/>
                        </a:rPr>
                        <a:t>《师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说》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受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是古字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是今字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7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3" name="yt_shape_11183"/>
          <p:cNvSpPr txBox="1"/>
          <p:nvPr/>
        </p:nvSpPr>
        <p:spPr>
          <a:xfrm>
            <a:off x="324000" y="504000"/>
            <a:ext cx="774160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腥臊并御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芳不得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薄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兮薄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84" name="yt_shape_11184"/>
          <p:cNvSpPr txBox="1"/>
          <p:nvPr/>
        </p:nvSpPr>
        <p:spPr>
          <a:xfrm>
            <a:off x="324071" y="1086985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可联想到成语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3fcc4"/>
              </a:rPr>
              <a:t>日薄西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山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迫近、接近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 </a:t>
            </a:r>
          </a:p>
        </p:txBody>
      </p:sp>
      <p:sp>
        <p:nvSpPr>
          <p:cNvPr id="11185" name="yt_shape_11185"/>
          <p:cNvSpPr txBox="1"/>
          <p:nvPr/>
        </p:nvSpPr>
        <p:spPr>
          <a:xfrm>
            <a:off x="324000" y="2273212"/>
            <a:ext cx="702346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每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责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辄倾数家之产责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86" name="yt_shape_11186"/>
          <p:cNvSpPr txBox="1"/>
          <p:nvPr/>
        </p:nvSpPr>
        <p:spPr>
          <a:xfrm>
            <a:off x="324071" y="2856197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责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可联想到词语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66200"/>
              </a:rPr>
              <a:t>求全责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备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责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要求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187" name="yt_shape_11187"/>
          <p:cNvSpPr txBox="1"/>
          <p:nvPr/>
        </p:nvSpPr>
        <p:spPr>
          <a:xfrm>
            <a:off x="324000" y="3547124"/>
            <a:ext cx="5228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善射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娴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将略娴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88" name="yt_shape_11188"/>
          <p:cNvSpPr txBox="1"/>
          <p:nvPr/>
        </p:nvSpPr>
        <p:spPr>
          <a:xfrm>
            <a:off x="324071" y="413010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娴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0_f7d91"/>
              </a:rPr>
              <a:t>可联想到现代汉语中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0_f7d91"/>
              </a:rPr>
              <a:t>词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娴熟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与《屈原列传》中的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娴于辞令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来判断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此处的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娴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_f205d"/>
              </a:rPr>
              <a:t>应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_f205d"/>
              </a:rPr>
              <a:t>为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熟习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7DFE46-8683-63E7-9CFD-923A4B97F53C}"/>
              </a:ext>
            </a:extLst>
          </p:cNvPr>
          <p:cNvSpPr txBox="1"/>
          <p:nvPr/>
        </p:nvSpPr>
        <p:spPr>
          <a:xfrm>
            <a:off x="5767125" y="431794"/>
            <a:ext cx="2313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迫近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接近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92EC3A-236B-CDA1-B5EC-AD202324D9A0}"/>
              </a:ext>
            </a:extLst>
          </p:cNvPr>
          <p:cNvSpPr txBox="1"/>
          <p:nvPr/>
        </p:nvSpPr>
        <p:spPr>
          <a:xfrm>
            <a:off x="6122725" y="2201006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要求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96DEFF-6346-3272-EB75-75CC43B4D1E7}"/>
              </a:ext>
            </a:extLst>
          </p:cNvPr>
          <p:cNvSpPr txBox="1"/>
          <p:nvPr/>
        </p:nvSpPr>
        <p:spPr>
          <a:xfrm>
            <a:off x="4344725" y="347491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熟习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4" grpId="0" build="allAtOnce"/>
      <p:bldP spid="11185" grpId="0" build="allAtOnce"/>
      <p:bldP spid="11186" grpId="0" build="allAtOnce"/>
      <p:bldP spid="11187" grpId="0" build="allAtOnce"/>
      <p:bldP spid="11188" grpId="0" build="allAtOnce"/>
      <p:bldP spid="2" grpId="0" build="allAtOnce"/>
      <p:bldP spid="3" grpId="0" build="allAtOnce"/>
      <p:bldP spid="4" grpId="0" build="allAtOnce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yt_shape_11189"/>
          <p:cNvSpPr txBox="1"/>
          <p:nvPr/>
        </p:nvSpPr>
        <p:spPr>
          <a:xfrm>
            <a:off x="324000" y="504000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象昇击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却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90" name="yt_shape_11190"/>
          <p:cNvSpPr txBox="1"/>
          <p:nvPr/>
        </p:nvSpPr>
        <p:spPr>
          <a:xfrm>
            <a:off x="324071" y="1086985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却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9_82093"/>
              </a:rPr>
              <a:t>可联想到课文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9_82093"/>
              </a:rPr>
              <a:t>《过秦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论》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中的语句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却匈奴七百余里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却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意为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击退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EC4B6D-5AED-93E1-1085-5A4CA4741F69}"/>
              </a:ext>
            </a:extLst>
          </p:cNvPr>
          <p:cNvSpPr txBox="1"/>
          <p:nvPr/>
        </p:nvSpPr>
        <p:spPr>
          <a:xfrm>
            <a:off x="3989125" y="43179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击退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0" grpId="0" build="allAtOnce"/>
      <p:bldP spid="2" grpId="0" build="allAtOnce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3" name="yt_shape_11193"/>
          <p:cNvSpPr txBox="1"/>
          <p:nvPr/>
        </p:nvSpPr>
        <p:spPr>
          <a:xfrm>
            <a:off x="267086" y="1113600"/>
            <a:ext cx="11924914" cy="473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联想课本法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尽管高考题目对考生来说是陌生的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但所考查的知识点均源于课内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fc68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考生应善于把考题与教材联系起来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找到命题的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本真源头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b5885"/>
              </a:rPr>
              <a:t>从而提高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答题效率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有的文言实词的意义与课文中的意义完全相同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a4d4c"/>
              </a:rPr>
              <a:t>有的甚至连其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所在句子的句式都相同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疾笃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帝遣黄门侍郎问所苦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aebaf"/>
              </a:rPr>
              <a:t>赐钱三十万以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营医药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若判断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的意思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可联系课文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陈情表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6541f"/>
              </a:rPr>
              <a:t>臣欲奉诏奔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则刘病日笃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句中的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严重、厉害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的意思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0b437"/>
              </a:rPr>
              <a:t>从而可判定此处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严重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厉害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的意思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3" name="yt_image_11191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086" y="60960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5" name="yt_shape_11195"/>
          <p:cNvSpPr txBox="1"/>
          <p:nvPr/>
        </p:nvSpPr>
        <p:spPr>
          <a:xfrm>
            <a:off x="324071" y="504000"/>
            <a:ext cx="11924914" cy="2925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联想成语法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成语大都是古代汉语中的词直接流传下来或由某个故事概括而成的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b11de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成语中个别字词的解法就是古汉语的解法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2_2191d"/>
              </a:rPr>
              <a:t>所以在解释中碰到不懂的字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不妨联想一些包含此字词的成语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问题有时便能迎刃而解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7e8ca"/>
              </a:rPr>
              <a:t>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喻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可以从成语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家喻户晓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喻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知其是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明白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7" name="yt_shape_11197"/>
          <p:cNvSpPr txBox="1"/>
          <p:nvPr/>
        </p:nvSpPr>
        <p:spPr>
          <a:xfrm>
            <a:off x="324000" y="504000"/>
            <a:ext cx="3949799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方法四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语法推断法</a:t>
            </a:r>
          </a:p>
        </p:txBody>
      </p:sp>
      <p:sp>
        <p:nvSpPr>
          <p:cNvPr id="11198" name="yt_shape_11198"/>
          <p:cNvSpPr txBox="1"/>
          <p:nvPr/>
        </p:nvSpPr>
        <p:spPr>
          <a:xfrm>
            <a:off x="324000" y="1088011"/>
            <a:ext cx="935191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itchFamily="20"/>
                <a:ea typeface="Times New Roman" pitchFamily="20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</a:t>
            </a:r>
            <a:r>
              <a:rPr lang="en-US" altLang="zh-CN" sz="1300" b="0" i="0" u="none">
                <a:solidFill>
                  <a:srgbClr val="1EE3CF"/>
                </a:solidFill>
                <a:effectLst/>
                <a:latin typeface="Times New Roman" pitchFamily="13"/>
                <a:ea typeface="宋体" pitchFamily="13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解释下面句子中加点词的含义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99" name="yt_shape_11199"/>
          <p:cNvSpPr txBox="1"/>
          <p:nvPr/>
        </p:nvSpPr>
        <p:spPr>
          <a:xfrm>
            <a:off x="324071" y="1670996"/>
            <a:ext cx="11924914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治官如治家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古人常有是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训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矣。盖一家之事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无缓急巨细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1dfd9"/>
              </a:rPr>
              <a:t>皆所当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知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。有所不知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则有所不治也。况牧民之长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百责所丛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若庠序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4a3d0"/>
              </a:rPr>
              <a:t>若传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若仓廥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若囹圄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若沟洫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若桥障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凡所司者甚众也。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相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时度力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38cdd"/>
              </a:rPr>
              <a:t>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者葺之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污者洁之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堙者疏之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缺者补之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3_e48ce"/>
              </a:rPr>
              <a:t>旧所无有者经营之。若曰彼之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何预我事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瞬息代去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自苦奚为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此念一萌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9_f6402"/>
              </a:rPr>
              <a:t>则庶务皆隳矣。前辈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谓公家之务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一毫不尽其心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即为苟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禄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获罪于天。</a:t>
            </a:r>
          </a:p>
        </p:txBody>
      </p:sp>
      <p:pic>
        <p:nvPicPr>
          <p:cNvPr id="3" name="yt_shape_1740966589287">
            <a:extLst>
              <a:ext uri="{FF2B5EF4-FFF2-40B4-BE49-F238E27FC236}">
                <a16:creationId xmlns:a16="http://schemas.microsoft.com/office/drawing/2014/main" id="{C2D3D448-CF7D-92E3-4AC8-34847C940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14163"/>
            <a:ext cx="727267" cy="2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0" name="yt_shape_11200"/>
          <p:cNvSpPr txBox="1"/>
          <p:nvPr/>
        </p:nvSpPr>
        <p:spPr>
          <a:xfrm>
            <a:off x="324000" y="504000"/>
            <a:ext cx="969496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治官如治家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古人常有是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训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矣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01" name="yt_shape_11201"/>
          <p:cNvSpPr txBox="1"/>
          <p:nvPr/>
        </p:nvSpPr>
        <p:spPr>
          <a:xfrm>
            <a:off x="324071" y="1086985"/>
            <a:ext cx="11543998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本题可采用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语法推断法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分析句子结构可以看出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1d9d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训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的前面为代词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这样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是训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共同构成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有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的宾语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f3e8e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训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应当解释为名词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教导、训诫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202" name="yt_shape_11202"/>
          <p:cNvSpPr txBox="1"/>
          <p:nvPr/>
        </p:nvSpPr>
        <p:spPr>
          <a:xfrm>
            <a:off x="324000" y="2876454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无缓急巨细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皆所当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知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03" name="yt_shape_11203"/>
          <p:cNvSpPr txBox="1"/>
          <p:nvPr/>
        </p:nvSpPr>
        <p:spPr>
          <a:xfrm>
            <a:off x="324071" y="345943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本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句主语为前面的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9a579"/>
              </a:rPr>
              <a:t>句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知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虽为动词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但不能作谓语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只能和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所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9_1dc4c"/>
              </a:rPr>
              <a:t>构成名词性短语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9_1dc4c"/>
              </a:rPr>
              <a:t>共同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宾语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知道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534A948-FA0A-E010-070C-2867558F0479}"/>
              </a:ext>
            </a:extLst>
          </p:cNvPr>
          <p:cNvSpPr txBox="1"/>
          <p:nvPr/>
        </p:nvSpPr>
        <p:spPr>
          <a:xfrm>
            <a:off x="7701589" y="431794"/>
            <a:ext cx="2313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教导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训诫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179267-94B5-9130-62A7-7E02012C88FD}"/>
              </a:ext>
            </a:extLst>
          </p:cNvPr>
          <p:cNvSpPr txBox="1"/>
          <p:nvPr/>
        </p:nvSpPr>
        <p:spPr>
          <a:xfrm>
            <a:off x="5767125" y="2804248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知道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1" grpId="0" build="allAtOnce"/>
      <p:bldP spid="11202" grpId="0" build="allAtOnce"/>
      <p:bldP spid="11203" grpId="0" build="allAtOnce"/>
      <p:bldP spid="2" grpId="0" build="allAtOnce"/>
      <p:bldP spid="3" grpId="0" build="allAtOnce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4" name="yt_shape_11204"/>
          <p:cNvSpPr txBox="1"/>
          <p:nvPr/>
        </p:nvSpPr>
        <p:spPr>
          <a:xfrm>
            <a:off x="324000" y="504000"/>
            <a:ext cx="784830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时度力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敝者葺之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05" name="yt_shape_11205"/>
          <p:cNvSpPr txBox="1"/>
          <p:nvPr/>
        </p:nvSpPr>
        <p:spPr>
          <a:xfrm>
            <a:off x="324071" y="1086985"/>
            <a:ext cx="11543998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本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句主语为承前省略的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_024d4"/>
              </a:rPr>
              <a:t>牧民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长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相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与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度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均为动词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后面分别带有宾语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时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9bfb3"/>
              </a:rPr>
              <a:t>与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力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故作谓语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不能当作名词来看待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应解释为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观察、察看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206" name="yt_shape_11206"/>
          <p:cNvSpPr txBox="1"/>
          <p:nvPr/>
        </p:nvSpPr>
        <p:spPr>
          <a:xfrm>
            <a:off x="324000" y="2876454"/>
            <a:ext cx="748923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即为苟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禄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获罪于天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07" name="yt_shape_11207"/>
          <p:cNvSpPr txBox="1"/>
          <p:nvPr/>
        </p:nvSpPr>
        <p:spPr>
          <a:xfrm>
            <a:off x="324071" y="345943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分析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句子结构可以看出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d3115"/>
              </a:rPr>
              <a:t>，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译为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为名词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若作宾语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可译为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407ce"/>
              </a:rPr>
              <a:t>就是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407ce"/>
              </a:rPr>
              <a:t>苟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且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俸禄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语意不通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那么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只能解释为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享受俸禄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30C4BF-5ACF-31E0-728B-95341C53A3B0}"/>
              </a:ext>
            </a:extLst>
          </p:cNvPr>
          <p:cNvSpPr txBox="1"/>
          <p:nvPr/>
        </p:nvSpPr>
        <p:spPr>
          <a:xfrm>
            <a:off x="5872789" y="431794"/>
            <a:ext cx="2313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观察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察看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6EC140-5BD8-D8CD-BD58-EBE9F8C758CC}"/>
              </a:ext>
            </a:extLst>
          </p:cNvPr>
          <p:cNvSpPr txBox="1"/>
          <p:nvPr/>
        </p:nvSpPr>
        <p:spPr>
          <a:xfrm>
            <a:off x="5872789" y="2804248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享受俸禄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5" grpId="0" build="allAtOnce"/>
      <p:bldP spid="11206" grpId="0" build="allAtOnce"/>
      <p:bldP spid="11207" grpId="0" build="allAtOnce"/>
      <p:bldP spid="2" grpId="0" build="allAtOnce"/>
      <p:bldP spid="3" grpId="0" build="allAtOnce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9" name="yt_shape_11209"/>
          <p:cNvSpPr txBox="1"/>
          <p:nvPr/>
        </p:nvSpPr>
        <p:spPr>
          <a:xfrm>
            <a:off x="324071" y="808800"/>
            <a:ext cx="11924914" cy="534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治理百官如同治理一个家庭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7_b3720"/>
              </a:rPr>
              <a:t>古人曾经有过这样的教导。作为一个家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庭主事的人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不论事情是缓还是急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是大还是小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0_0ba7e"/>
              </a:rPr>
              <a:t>都应当知道。有不知道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的情况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就不能治理好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这个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家庭。何况治理百姓的行政长官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c7a43"/>
              </a:rPr>
              <a:t>有很多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责任集于一身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像学校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像驿站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像粮仓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像监狱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像农田水利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dc375"/>
              </a:rPr>
              <a:t>像桥梁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堤坝等各种工程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总共主管的工作太多了。观察时机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估量能力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9588a"/>
              </a:rPr>
              <a:t>破损的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要修理它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肮脏的清扫它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堵塞的疏通它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缺失的补上它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6_684b9"/>
              </a:rPr>
              <a:t>以前所没有的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要谋划它。有人说它们不被修治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与我有什么关系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任期很快过去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888bb"/>
              </a:rPr>
              <a:t>自找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苦吃干什么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这样的念头一旦萌生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那么各种政务都会懈怠。前人说过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a2dbe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公家的事务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有一丝一毫不尽心尽力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就是苟且享受俸禄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6_4575c"/>
              </a:rPr>
              <a:t>要遭到上天的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惩罚。</a:t>
            </a:r>
          </a:p>
        </p:txBody>
      </p:sp>
      <p:sp>
        <p:nvSpPr>
          <p:cNvPr id="3" name="yt_shape_11208"/>
          <p:cNvSpPr txBox="1"/>
          <p:nvPr/>
        </p:nvSpPr>
        <p:spPr>
          <a:xfrm>
            <a:off x="324071" y="304800"/>
            <a:ext cx="2513509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【参考译文】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0" name="yt_image_11210" title="H_42.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0400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12" name="yt_shape_11212"/>
          <p:cNvSpPr txBox="1"/>
          <p:nvPr/>
        </p:nvSpPr>
        <p:spPr>
          <a:xfrm>
            <a:off x="324071" y="1095688"/>
            <a:ext cx="11924914" cy="5338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文言文与现代汉语相比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在词义上差别很大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1a1b9"/>
              </a:rPr>
              <a:t>但句子的语法结构基本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上还是一致的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除了一个特殊句式——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倒装句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外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1fbb8"/>
              </a:rPr>
              <a:t>文言文中的句子也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谓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的顺序排列的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2_d9c12"/>
              </a:rPr>
              <a:t>所以其相应成分上的词的词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性也与现代汉语一致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即主语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宾语一般是名词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谓语一般是动词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eb665"/>
              </a:rPr>
              <a:t>定语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一般是形容词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状语一般是副词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因此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4_1afaa"/>
              </a:rPr>
              <a:t>我们解释实词时就可以通过分析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这个词在句中所处的位置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所充当的成分先判定它的词性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58d06"/>
              </a:rPr>
              <a:t>进而推知它的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义项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昼夜勤作息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伶俜萦苦辛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《孔雀东南飞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并序》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34ce1"/>
              </a:rPr>
              <a:t>从句中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勤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分析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与之搭配的应是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作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而不是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由此可以判定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31cdc"/>
              </a:rPr>
              <a:t>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偏指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作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t_shape_2">
            <a:extLst>
              <a:ext uri="{FF2B5EF4-FFF2-40B4-BE49-F238E27FC236}">
                <a16:creationId xmlns:a16="http://schemas.microsoft.com/office/drawing/2014/main" id="{8F9894A0-E79F-F82F-E3EB-8F541E19E2C5}"/>
              </a:ext>
            </a:extLst>
          </p:cNvPr>
          <p:cNvSpPr txBox="1"/>
          <p:nvPr/>
        </p:nvSpPr>
        <p:spPr>
          <a:xfrm>
            <a:off x="324072" y="504000"/>
            <a:ext cx="11927459" cy="29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再如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三十年前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都人不知稻草何物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今所在皆稻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种水田利也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  <a:sym typeface="_⨹_2_45120"/>
              </a:rPr>
              <a:t>句中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/>
            </a:r>
            <a:b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</a:b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的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利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如果翻译为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得到利益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则是动词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而在此句中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利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  <a:sym typeface="_⨹_3_4a02c"/>
              </a:rPr>
              <a:t>字前有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/>
            </a:r>
            <a:b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</a:b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种水田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且后有表判断的虚词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也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可确定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利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  <a:sym typeface="_⨹_7_cfc40"/>
              </a:rPr>
              <a:t>在句中处于宾语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/>
            </a:r>
            <a:b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</a:b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位置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应作为名词才能说得通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故此句中的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利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为名词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应翻译为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  <a:sym typeface="_⨹_1_8757a"/>
              </a:rPr>
              <a:t>益</a:t>
            </a: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/>
            </a:r>
            <a:b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</a:br>
            <a:r>
              <a:rPr lang="zh-CN" altLang="zh-CN" sz="280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处</a:t>
            </a:r>
            <a:r>
              <a:rPr lang="en-US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宋体" pitchFamily="28"/>
                <a:ea typeface="宋体" pitchFamily="28"/>
              </a:rPr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" name="yt_shape_10823"/>
          <p:cNvSpPr txBox="1"/>
          <p:nvPr/>
        </p:nvSpPr>
        <p:spPr>
          <a:xfrm>
            <a:off x="324000" y="504000"/>
            <a:ext cx="800155" cy="2587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350" b="0" i="0" u="none" spc="5902">
                <a:solidFill>
                  <a:srgbClr val="1EE3CF"/>
                </a:solidFill>
                <a:effectLst/>
                <a:latin typeface="Times New Roman" pitchFamily="14"/>
                <a:ea typeface="宋体" pitchFamily="14"/>
              </a:rPr>
              <a:t> </a:t>
            </a:r>
          </a:p>
        </p:txBody>
      </p:sp>
      <p:pic>
        <p:nvPicPr>
          <p:cNvPr id="10822" name="yt_image_10822" title="H_23.52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654338"/>
            <a:ext cx="790684" cy="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25" name="yt_shape_10825"/>
          <p:cNvSpPr txBox="1"/>
          <p:nvPr/>
        </p:nvSpPr>
        <p:spPr>
          <a:xfrm>
            <a:off x="324000" y="1003731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下列句中不含通假字的一项是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826" name="yt_table_10826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25937"/>
              </p:ext>
            </p:extLst>
          </p:nvPr>
        </p:nvGraphicFramePr>
        <p:xfrm>
          <a:off x="324066" y="1586716"/>
          <a:ext cx="4321175" cy="2389632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1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燕王诚振怖大王之威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浩浩乎如冯虚御风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悟言一室之内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奚暇治礼义哉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</a:tbl>
          </a:graphicData>
        </a:graphic>
      </p:graphicFrame>
      <p:sp>
        <p:nvSpPr>
          <p:cNvPr id="10828" name="yt_shape_10828"/>
          <p:cNvSpPr txBox="1"/>
          <p:nvPr/>
        </p:nvSpPr>
        <p:spPr>
          <a:xfrm>
            <a:off x="324071" y="4026609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震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惧怕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凭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乘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  <a:sym typeface="_⨹_1_0f79c"/>
              </a:rPr>
              <a:t>C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悟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晤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面对。</a:t>
            </a:r>
          </a:p>
        </p:txBody>
      </p:sp>
      <p:sp>
        <p:nvSpPr>
          <p:cNvPr id="7" name="矩形 6"/>
          <p:cNvSpPr/>
          <p:nvPr/>
        </p:nvSpPr>
        <p:spPr>
          <a:xfrm>
            <a:off x="58056" y="3443723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8" grpId="0" build="allAtOnce"/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3" name="yt_shape_11213"/>
          <p:cNvSpPr txBox="1"/>
          <p:nvPr/>
        </p:nvSpPr>
        <p:spPr>
          <a:xfrm>
            <a:off x="324000" y="504000"/>
            <a:ext cx="3949799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方法五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语境推断法</a:t>
            </a:r>
          </a:p>
        </p:txBody>
      </p:sp>
      <p:sp>
        <p:nvSpPr>
          <p:cNvPr id="11214" name="yt_shape_11214"/>
          <p:cNvSpPr txBox="1"/>
          <p:nvPr/>
        </p:nvSpPr>
        <p:spPr>
          <a:xfrm>
            <a:off x="324000" y="1088011"/>
            <a:ext cx="935191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itchFamily="20"/>
                <a:ea typeface="Times New Roman" pitchFamily="20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</a:t>
            </a:r>
            <a:r>
              <a:rPr lang="en-US" altLang="zh-CN" sz="1300" b="0" i="0" u="none">
                <a:solidFill>
                  <a:srgbClr val="1EE3CF"/>
                </a:solidFill>
                <a:effectLst/>
                <a:latin typeface="Times New Roman" pitchFamily="13"/>
                <a:ea typeface="宋体" pitchFamily="13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解释下面句子中加点词的含义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15" name="yt_shape_11215"/>
          <p:cNvSpPr txBox="1"/>
          <p:nvPr/>
        </p:nvSpPr>
        <p:spPr>
          <a:xfrm>
            <a:off x="324071" y="1670996"/>
            <a:ext cx="11924914" cy="4754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吴履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字德基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兰溪人。少受业于闻人梦吉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0_e6c32"/>
              </a:rPr>
              <a:t>通《春秋》诸史。李文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忠镇浙东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聘为郡学正。久之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举于朝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授南康丞。南康俗悍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ef4ce"/>
              </a:rPr>
              <a:t>谓丞儒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易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之。居数月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摘发奸伏如老狱吏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则皆大惊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9_d4ff6"/>
              </a:rPr>
              <a:t>相率敛迹。履乃改崇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宽大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与民休息。知县周以中巡视田野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为部民所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詈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。捕之不获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2d0ab"/>
              </a:rPr>
              <a:t>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絷其乡邻。履阅狱问故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立释之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乃白以中。以中益怒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7994d"/>
              </a:rPr>
              <a:t>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慢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我。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履曰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犯公者一人耳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其邻何罪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今絷者众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而捕未已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ada8e"/>
              </a:rPr>
              <a:t>急且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奈何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以中意乃解。邑有淫祠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每祀辄有蛇出户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6_87a0d"/>
              </a:rPr>
              <a:t>民指为神。履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缚巫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责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沉神像于江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淫祠遂绝。为丞六年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百姓爱之。</a:t>
            </a:r>
          </a:p>
        </p:txBody>
      </p:sp>
      <p:pic>
        <p:nvPicPr>
          <p:cNvPr id="3" name="yt_shape_1740966589382">
            <a:extLst>
              <a:ext uri="{FF2B5EF4-FFF2-40B4-BE49-F238E27FC236}">
                <a16:creationId xmlns:a16="http://schemas.microsoft.com/office/drawing/2014/main" id="{361F0A29-F4AD-C778-77C5-3E82C3574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14163"/>
            <a:ext cx="727267" cy="2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6" name="yt_shape_11216"/>
          <p:cNvSpPr txBox="1"/>
          <p:nvPr/>
        </p:nvSpPr>
        <p:spPr>
          <a:xfrm>
            <a:off x="324000" y="504000"/>
            <a:ext cx="769441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南康俗悍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谓丞儒也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17" name="yt_shape_11217"/>
          <p:cNvSpPr txBox="1"/>
          <p:nvPr/>
        </p:nvSpPr>
        <p:spPr>
          <a:xfrm>
            <a:off x="324071" y="1086985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本题可采用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语境推断法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结合语境看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7fe66"/>
              </a:rPr>
              <a:t>南康一带民风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凶悍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百姓认为县丞是个文人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所以都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轻视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他。</a:t>
            </a:r>
          </a:p>
        </p:txBody>
      </p:sp>
      <p:sp>
        <p:nvSpPr>
          <p:cNvPr id="11218" name="yt_shape_11218"/>
          <p:cNvSpPr txBox="1"/>
          <p:nvPr/>
        </p:nvSpPr>
        <p:spPr>
          <a:xfrm>
            <a:off x="324000" y="2273212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为部民所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詈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19" name="yt_shape_11219"/>
          <p:cNvSpPr txBox="1"/>
          <p:nvPr/>
        </p:nvSpPr>
        <p:spPr>
          <a:xfrm>
            <a:off x="324071" y="2856197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结合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语境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5f063"/>
              </a:rPr>
              <a:t>知县周以中来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5f063"/>
              </a:rPr>
              <a:t>巡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察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百姓无礼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他非常生气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逮捕了很多民众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据此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3ff47"/>
              </a:rPr>
              <a:t>百姓的行为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3ff47"/>
              </a:rPr>
              <a:t>应是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辱骂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9B6757-3E37-DEFB-7B8F-D0D5B8C1E1B2}"/>
              </a:ext>
            </a:extLst>
          </p:cNvPr>
          <p:cNvSpPr txBox="1"/>
          <p:nvPr/>
        </p:nvSpPr>
        <p:spPr>
          <a:xfrm>
            <a:off x="6787189" y="43179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轻视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0AE975-6CCE-81C6-837F-82219902EDCC}"/>
              </a:ext>
            </a:extLst>
          </p:cNvPr>
          <p:cNvSpPr txBox="1"/>
          <p:nvPr/>
        </p:nvSpPr>
        <p:spPr>
          <a:xfrm>
            <a:off x="3989125" y="2201006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辱骂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7" grpId="0" build="allAtOnce"/>
      <p:bldP spid="11218" grpId="0" build="allAtOnce"/>
      <p:bldP spid="11219" grpId="0" build="allAtOnce"/>
      <p:bldP spid="2" grpId="0" build="allAtOnce"/>
      <p:bldP spid="3" grpId="0" build="allAtOnce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0" name="yt_shape_11220"/>
          <p:cNvSpPr txBox="1"/>
          <p:nvPr/>
        </p:nvSpPr>
        <p:spPr>
          <a:xfrm>
            <a:off x="324000" y="504000"/>
            <a:ext cx="969496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以中益怒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丞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慢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21" name="yt_shape_11221"/>
          <p:cNvSpPr txBox="1"/>
          <p:nvPr/>
        </p:nvSpPr>
        <p:spPr>
          <a:xfrm>
            <a:off x="324071" y="1086985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结合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语境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8_7bf9c"/>
              </a:rPr>
              <a:t>吴履察知百姓的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8_7bf9c"/>
              </a:rPr>
              <a:t>冤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情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在未通知周以中的情况下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立释之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在周以中看来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5_c7fc3"/>
              </a:rPr>
              <a:t>这是对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5_c7fc3"/>
              </a:rPr>
              <a:t>自己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大不敬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怠慢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之举。这样分析后可知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此处的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慢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ac911"/>
              </a:rPr>
              <a:t>显然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ac911"/>
              </a:rPr>
              <a:t>应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怠慢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不敬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78EA41-96D2-CE07-418D-37B49B6B3220}"/>
              </a:ext>
            </a:extLst>
          </p:cNvPr>
          <p:cNvSpPr txBox="1"/>
          <p:nvPr/>
        </p:nvSpPr>
        <p:spPr>
          <a:xfrm>
            <a:off x="7701589" y="431794"/>
            <a:ext cx="2313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怠慢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不敬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1" grpId="0" build="allAtOnce"/>
      <p:bldP spid="2" grpId="0" build="allAtOnce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2" name="yt_shape_11222"/>
          <p:cNvSpPr txBox="1"/>
          <p:nvPr/>
        </p:nvSpPr>
        <p:spPr>
          <a:xfrm>
            <a:off x="324000" y="504000"/>
            <a:ext cx="769441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履缚巫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责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沉神像于江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23" name="yt_shape_11223"/>
          <p:cNvSpPr txBox="1"/>
          <p:nvPr/>
        </p:nvSpPr>
        <p:spPr>
          <a:xfrm>
            <a:off x="324071" y="1086985"/>
            <a:ext cx="11543998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结合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语境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吴履捆绑了巫师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41014"/>
              </a:rPr>
              <a:t>，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并且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把神像沉到江里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于是消除了胡乱祭祀鬼神的现象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此处的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责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ffb96"/>
              </a:rPr>
              <a:t>不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仅仅是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责备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还应该含有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惩罚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的意思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应为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责罚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195A40-1E99-8084-FD8B-15C71F4B9DDB}"/>
              </a:ext>
            </a:extLst>
          </p:cNvPr>
          <p:cNvSpPr txBox="1"/>
          <p:nvPr/>
        </p:nvSpPr>
        <p:spPr>
          <a:xfrm>
            <a:off x="6787189" y="43179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责罚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" grpId="0" build="allAtOnce"/>
      <p:bldP spid="2" grpId="0" build="allAtOnce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t_image_11224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015" y="876168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t_shape_11226"/>
          <p:cNvSpPr txBox="1"/>
          <p:nvPr/>
        </p:nvSpPr>
        <p:spPr>
          <a:xfrm>
            <a:off x="267086" y="1467856"/>
            <a:ext cx="11924914" cy="2925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由于任何一个实词在特定的语言环境中只可能有一个意义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7def1"/>
              </a:rPr>
              <a:t>因此考生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可因文来定义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即根据具体的上下文语境来判断某个实词的具体义项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6040b"/>
              </a:rPr>
              <a:t>这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是在推断词义时最为常用的一种方法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5_fa8f2"/>
              </a:rPr>
              <a:t>即把自己认为的意思代入具体语境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中看句意是否通顺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代入后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如果句意通顺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那么可能就是正确的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7c3b4"/>
              </a:rPr>
              <a:t>反之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必是错误的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45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8" name="yt_shape_11228"/>
          <p:cNvSpPr txBox="1"/>
          <p:nvPr/>
        </p:nvSpPr>
        <p:spPr>
          <a:xfrm>
            <a:off x="324000" y="504000"/>
            <a:ext cx="7278787" cy="53655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56059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</a:rPr>
              <a:t> </a:t>
            </a:r>
          </a:p>
        </p:txBody>
      </p:sp>
      <p:pic>
        <p:nvPicPr>
          <p:cNvPr id="11227" name="yt_image_11227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04000"/>
            <a:ext cx="7206842" cy="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30" name="yt_shape_11230"/>
          <p:cNvSpPr txBox="1"/>
          <p:nvPr/>
        </p:nvSpPr>
        <p:spPr>
          <a:xfrm>
            <a:off x="324000" y="1161206"/>
            <a:ext cx="763029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请用邻字助解法推断下列句中加点词的含义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31" name="yt_shape_11231"/>
          <p:cNvSpPr txBox="1"/>
          <p:nvPr/>
        </p:nvSpPr>
        <p:spPr>
          <a:xfrm>
            <a:off x="324071" y="1744191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御史卢雍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又谓珪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傅珪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刚直忠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谠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当起用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4.00504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4.00504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32" name="yt_shape_11232"/>
          <p:cNvSpPr txBox="1"/>
          <p:nvPr/>
        </p:nvSpPr>
        <p:spPr>
          <a:xfrm>
            <a:off x="324071" y="2911247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明年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齐贤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人名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出守京兆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复条陈放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传主种放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操行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eee0c,isEnd"/>
              </a:rPr>
              <a:t>请加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贲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33" name="yt_shape_11233"/>
          <p:cNvSpPr txBox="1"/>
          <p:nvPr/>
        </p:nvSpPr>
        <p:spPr>
          <a:xfrm>
            <a:off x="324071" y="4078303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其于知友故旧殁后衰落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存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问过于生前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37d4c,isEnd"/>
              </a:rPr>
              <a:t>盖其性之笃厚然也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E1610BC-B82D-8053-44A6-EC900FA0DA43}"/>
              </a:ext>
            </a:extLst>
          </p:cNvPr>
          <p:cNvSpPr txBox="1"/>
          <p:nvPr/>
        </p:nvSpPr>
        <p:spPr>
          <a:xfrm>
            <a:off x="10444859" y="1671985"/>
            <a:ext cx="14246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忠诚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  <a:sym typeface="_⨹_1_bacf7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387CB4-61F7-039E-71EC-6E75F3E89831}"/>
              </a:ext>
            </a:extLst>
          </p:cNvPr>
          <p:cNvSpPr txBox="1"/>
          <p:nvPr/>
        </p:nvSpPr>
        <p:spPr>
          <a:xfrm>
            <a:off x="234060" y="2269393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正直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751D1C-38EA-8815-E590-40C05E6557E0}"/>
              </a:ext>
            </a:extLst>
          </p:cNvPr>
          <p:cNvSpPr txBox="1"/>
          <p:nvPr/>
        </p:nvSpPr>
        <p:spPr>
          <a:xfrm>
            <a:off x="2033396" y="3436449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褒美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F9A804-19BC-387C-310D-55C7842BE3FF}"/>
              </a:ext>
            </a:extLst>
          </p:cNvPr>
          <p:cNvSpPr txBox="1"/>
          <p:nvPr/>
        </p:nvSpPr>
        <p:spPr>
          <a:xfrm>
            <a:off x="4900675" y="4603505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慰问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2" grpId="0" build="allAtOnce"/>
      <p:bldP spid="11233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4" name="yt_shape_11234"/>
          <p:cNvSpPr txBox="1"/>
          <p:nvPr/>
        </p:nvSpPr>
        <p:spPr>
          <a:xfrm>
            <a:off x="324000" y="504000"/>
            <a:ext cx="763029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请用结构分析法推断下列句中加点词的含义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35" name="yt_shape_11235"/>
          <p:cNvSpPr txBox="1"/>
          <p:nvPr/>
        </p:nvSpPr>
        <p:spPr>
          <a:xfrm>
            <a:off x="324000" y="1086985"/>
            <a:ext cx="769441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简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能而任之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择善而从之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36" name="yt_shape_11236"/>
          <p:cNvSpPr txBox="1"/>
          <p:nvPr/>
        </p:nvSpPr>
        <p:spPr>
          <a:xfrm>
            <a:off x="324000" y="1669970"/>
            <a:ext cx="584775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则思慎始而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敬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敬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37" name="yt_shape_11237"/>
          <p:cNvSpPr txBox="1"/>
          <p:nvPr/>
        </p:nvSpPr>
        <p:spPr>
          <a:xfrm>
            <a:off x="324000" y="2252955"/>
            <a:ext cx="1102866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闾阎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扑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钟鸣鼎食之家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舸舰弥津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青雀黄龙之舳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38" name="yt_shape_11238"/>
          <p:cNvSpPr txBox="1"/>
          <p:nvPr/>
        </p:nvSpPr>
        <p:spPr>
          <a:xfrm>
            <a:off x="324000" y="2835940"/>
            <a:ext cx="677108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人众车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舆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万物殷富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39" name="yt_shape_11239"/>
          <p:cNvSpPr txBox="1"/>
          <p:nvPr/>
        </p:nvSpPr>
        <p:spPr>
          <a:xfrm>
            <a:off x="324000" y="3418925"/>
            <a:ext cx="881882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臣死之日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不使内有余帛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外有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赢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财赢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3CD5DE-8E4E-9514-59A6-054D167CA9E3}"/>
              </a:ext>
            </a:extLst>
          </p:cNvPr>
          <p:cNvSpPr txBox="1"/>
          <p:nvPr/>
        </p:nvSpPr>
        <p:spPr>
          <a:xfrm>
            <a:off x="6787189" y="101477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选拔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227B72-7012-64E0-11AE-F1E23C4EABD4}"/>
              </a:ext>
            </a:extLst>
          </p:cNvPr>
          <p:cNvSpPr txBox="1"/>
          <p:nvPr/>
        </p:nvSpPr>
        <p:spPr>
          <a:xfrm>
            <a:off x="4900604" y="159776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慎重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8FB3FE-C1A9-FA45-3326-FEDFEC253F91}"/>
              </a:ext>
            </a:extLst>
          </p:cNvPr>
          <p:cNvSpPr txBox="1"/>
          <p:nvPr/>
        </p:nvSpPr>
        <p:spPr>
          <a:xfrm>
            <a:off x="10444789" y="218074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满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6D469F-EE04-683A-1759-DF824B31EDBF}"/>
              </a:ext>
            </a:extLst>
          </p:cNvPr>
          <p:cNvSpPr txBox="1"/>
          <p:nvPr/>
        </p:nvSpPr>
        <p:spPr>
          <a:xfrm>
            <a:off x="5872789" y="276373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众多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A86BF3-B740-C478-5C98-AC90B4EE29BE}"/>
              </a:ext>
            </a:extLst>
          </p:cNvPr>
          <p:cNvSpPr txBox="1"/>
          <p:nvPr/>
        </p:nvSpPr>
        <p:spPr>
          <a:xfrm>
            <a:off x="7900725" y="334671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多余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6" grpId="0" build="allAtOnce"/>
      <p:bldP spid="11237" grpId="0" build="allAtOnce"/>
      <p:bldP spid="11238" grpId="0" build="allAtOnce"/>
      <p:bldP spid="11239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0" name="yt_shape_11240"/>
          <p:cNvSpPr txBox="1"/>
          <p:nvPr/>
        </p:nvSpPr>
        <p:spPr>
          <a:xfrm>
            <a:off x="324000" y="504000"/>
            <a:ext cx="763029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请用联想迁移法推断下列句中加点词的含义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41" name="yt_shape_11241"/>
          <p:cNvSpPr txBox="1"/>
          <p:nvPr/>
        </p:nvSpPr>
        <p:spPr>
          <a:xfrm>
            <a:off x="324000" y="1086985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若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贷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而不诛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则天下大义不明</a:t>
            </a:r>
          </a:p>
        </p:txBody>
      </p:sp>
      <p:sp>
        <p:nvSpPr>
          <p:cNvPr id="11242" name="yt_shape_11242"/>
          <p:cNvSpPr txBox="1"/>
          <p:nvPr/>
        </p:nvSpPr>
        <p:spPr>
          <a:xfrm>
            <a:off x="324000" y="1669970"/>
            <a:ext cx="646330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联系成语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43" name="yt_shape_11243"/>
          <p:cNvSpPr txBox="1"/>
          <p:nvPr/>
        </p:nvSpPr>
        <p:spPr>
          <a:xfrm>
            <a:off x="324071" y="2233784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敌见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惊退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逐至东门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左右稍集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合战破之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韩轨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人名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67db7"/>
              </a:rPr>
              <a:t>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投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城遁走</a:t>
            </a:r>
          </a:p>
        </p:txBody>
      </p:sp>
      <p:sp>
        <p:nvSpPr>
          <p:cNvPr id="11244" name="yt_shape_11244"/>
          <p:cNvSpPr txBox="1"/>
          <p:nvPr/>
        </p:nvSpPr>
        <p:spPr>
          <a:xfrm>
            <a:off x="324000" y="3420011"/>
            <a:ext cx="7540526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联系成语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45" name="yt_shape_11245"/>
          <p:cNvSpPr txBox="1"/>
          <p:nvPr/>
        </p:nvSpPr>
        <p:spPr>
          <a:xfrm>
            <a:off x="324000" y="3983825"/>
            <a:ext cx="5228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李超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字魁梧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淄之西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鄙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</a:t>
            </a:r>
          </a:p>
        </p:txBody>
      </p:sp>
      <p:sp>
        <p:nvSpPr>
          <p:cNvPr id="11246" name="yt_shape_11246"/>
          <p:cNvSpPr txBox="1"/>
          <p:nvPr/>
        </p:nvSpPr>
        <p:spPr>
          <a:xfrm>
            <a:off x="324000" y="4566810"/>
            <a:ext cx="789959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联系课文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47" name="yt_shape_11247"/>
          <p:cNvSpPr txBox="1"/>
          <p:nvPr/>
        </p:nvSpPr>
        <p:spPr>
          <a:xfrm>
            <a:off x="324000" y="5130624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阮籍与深为友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籍每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适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俄顷辄去</a:t>
            </a:r>
          </a:p>
        </p:txBody>
      </p:sp>
      <p:sp>
        <p:nvSpPr>
          <p:cNvPr id="11248" name="yt_shape_11248"/>
          <p:cNvSpPr txBox="1"/>
          <p:nvPr/>
        </p:nvSpPr>
        <p:spPr>
          <a:xfrm>
            <a:off x="324000" y="5713609"/>
            <a:ext cx="789959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联系课文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CB1891E-5329-19BF-088A-5D354BE59F85}"/>
              </a:ext>
            </a:extLst>
          </p:cNvPr>
          <p:cNvSpPr txBox="1"/>
          <p:nvPr/>
        </p:nvSpPr>
        <p:spPr>
          <a:xfrm>
            <a:off x="1300789" y="1597764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宽恕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8CE8CF-2D8B-5D1C-9472-6B3F639DAD6E}"/>
              </a:ext>
            </a:extLst>
          </p:cNvPr>
          <p:cNvSpPr txBox="1"/>
          <p:nvPr/>
        </p:nvSpPr>
        <p:spPr>
          <a:xfrm>
            <a:off x="4856789" y="1597764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严惩不贷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93F5F8-B712-3C19-47E8-D9A546844ABC}"/>
              </a:ext>
            </a:extLst>
          </p:cNvPr>
          <p:cNvSpPr txBox="1"/>
          <p:nvPr/>
        </p:nvSpPr>
        <p:spPr>
          <a:xfrm>
            <a:off x="1300789" y="3347805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放下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放弃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AC6F70-515E-8E60-91A4-4784717D9700}"/>
              </a:ext>
            </a:extLst>
          </p:cNvPr>
          <p:cNvSpPr txBox="1"/>
          <p:nvPr/>
        </p:nvSpPr>
        <p:spPr>
          <a:xfrm>
            <a:off x="5923589" y="3347805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投笔从戎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83CCD4-2896-8FC8-2D0A-A9A6A3836409}"/>
              </a:ext>
            </a:extLst>
          </p:cNvPr>
          <p:cNvSpPr txBox="1"/>
          <p:nvPr/>
        </p:nvSpPr>
        <p:spPr>
          <a:xfrm>
            <a:off x="1300789" y="4494604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边邑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18078A-84F2-F7E9-1B69-F41053969B66}"/>
              </a:ext>
            </a:extLst>
          </p:cNvPr>
          <p:cNvSpPr txBox="1"/>
          <p:nvPr/>
        </p:nvSpPr>
        <p:spPr>
          <a:xfrm>
            <a:off x="4856789" y="4494604"/>
            <a:ext cx="33804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《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烛之武退秦师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3BD306-3209-487E-C8F6-F8008C87CAC5}"/>
              </a:ext>
            </a:extLst>
          </p:cNvPr>
          <p:cNvSpPr txBox="1"/>
          <p:nvPr/>
        </p:nvSpPr>
        <p:spPr>
          <a:xfrm>
            <a:off x="1300789" y="5641403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去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C77C30-5758-F232-E847-EB4AB9F901C0}"/>
              </a:ext>
            </a:extLst>
          </p:cNvPr>
          <p:cNvSpPr txBox="1"/>
          <p:nvPr/>
        </p:nvSpPr>
        <p:spPr>
          <a:xfrm>
            <a:off x="5567989" y="5641403"/>
            <a:ext cx="26692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《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石钟山记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" grpId="0" build="allAtOnce"/>
      <p:bldP spid="11244" grpId="0" build="allAtOnce"/>
      <p:bldP spid="11245" grpId="0" build="allAtOnce"/>
      <p:bldP spid="11246" grpId="0" build="allAtOnce"/>
      <p:bldP spid="11247" grpId="0" build="allAtOnce"/>
      <p:bldP spid="11248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9" name="yt_shape_11249"/>
          <p:cNvSpPr txBox="1"/>
          <p:nvPr/>
        </p:nvSpPr>
        <p:spPr>
          <a:xfrm>
            <a:off x="324000" y="504000"/>
            <a:ext cx="1086194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请用语法推断法推断下列句中加点词的含义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并指出其活用类型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50" name="yt_shape_11250"/>
          <p:cNvSpPr txBox="1"/>
          <p:nvPr/>
        </p:nvSpPr>
        <p:spPr>
          <a:xfrm>
            <a:off x="324000" y="1086985"/>
            <a:ext cx="955851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君所交皆一时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贤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隽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贤隽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51" name="yt_shape_11251"/>
          <p:cNvSpPr txBox="1"/>
          <p:nvPr/>
        </p:nvSpPr>
        <p:spPr>
          <a:xfrm>
            <a:off x="324000" y="1669970"/>
            <a:ext cx="1036181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存思不息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乃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庐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于墓侧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52" name="yt_shape_11252"/>
          <p:cNvSpPr txBox="1"/>
          <p:nvPr/>
        </p:nvSpPr>
        <p:spPr>
          <a:xfrm>
            <a:off x="324071" y="2252955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鄂侯争之急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辨之疾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纣王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脯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鄂侯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53" name="yt_shape_11253"/>
          <p:cNvSpPr txBox="1"/>
          <p:nvPr/>
        </p:nvSpPr>
        <p:spPr>
          <a:xfrm>
            <a:off x="324071" y="3420011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本草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中所载诸食物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益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人者不尽可口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578f2,isEnd"/>
              </a:rPr>
              <a:t>可口者未必益人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7B03C7-0DF0-2439-A5EC-A652B537D89D}"/>
              </a:ext>
            </a:extLst>
          </p:cNvPr>
          <p:cNvSpPr txBox="1"/>
          <p:nvPr/>
        </p:nvSpPr>
        <p:spPr>
          <a:xfrm>
            <a:off x="5432861" y="1014779"/>
            <a:ext cx="4447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贤才　形容词活用为名词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705D28-5CE4-21D7-53F7-DD3A3E0F0E2E}"/>
              </a:ext>
            </a:extLst>
          </p:cNvPr>
          <p:cNvSpPr txBox="1"/>
          <p:nvPr/>
        </p:nvSpPr>
        <p:spPr>
          <a:xfrm>
            <a:off x="5872789" y="1597764"/>
            <a:ext cx="4802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结庐而居　名词活用为动词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20A266-C170-AD81-CBC6-A4CE9B409FD2}"/>
              </a:ext>
            </a:extLst>
          </p:cNvPr>
          <p:cNvSpPr txBox="1"/>
          <p:nvPr/>
        </p:nvSpPr>
        <p:spPr>
          <a:xfrm>
            <a:off x="8616059" y="2180749"/>
            <a:ext cx="31137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9_c063f"/>
              </a:rPr>
              <a:t>杀后把尸体做成肉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FB892F-3647-D36D-F7D8-178DF342AE15}"/>
              </a:ext>
            </a:extLst>
          </p:cNvPr>
          <p:cNvSpPr txBox="1"/>
          <p:nvPr/>
        </p:nvSpPr>
        <p:spPr>
          <a:xfrm>
            <a:off x="234060" y="2778157"/>
            <a:ext cx="3736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干　名词活用为动词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B19AE-4C16-A87C-43AE-F1E9BDB5A6E6}"/>
              </a:ext>
            </a:extLst>
          </p:cNvPr>
          <p:cNvSpPr txBox="1"/>
          <p:nvPr/>
        </p:nvSpPr>
        <p:spPr>
          <a:xfrm>
            <a:off x="4900675" y="3945213"/>
            <a:ext cx="5514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使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受益　形容词的使动用法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1" grpId="0" build="allAtOnce"/>
      <p:bldP spid="11252" grpId="0" build="allAtOnce"/>
      <p:bldP spid="11253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4" name="yt_shape_11254"/>
          <p:cNvSpPr txBox="1"/>
          <p:nvPr/>
        </p:nvSpPr>
        <p:spPr>
          <a:xfrm>
            <a:off x="324000" y="504000"/>
            <a:ext cx="763029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请用语境推断法推断下列句中加点词的含义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55" name="yt_shape_11255"/>
          <p:cNvSpPr txBox="1"/>
          <p:nvPr/>
        </p:nvSpPr>
        <p:spPr>
          <a:xfrm>
            <a:off x="324000" y="1086985"/>
            <a:ext cx="677108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梅以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欹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正则无景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56" name="yt_shape_11256"/>
          <p:cNvSpPr txBox="1"/>
          <p:nvPr/>
        </p:nvSpPr>
        <p:spPr>
          <a:xfrm>
            <a:off x="324000" y="1669970"/>
            <a:ext cx="1154162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天保中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郡县大水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食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者千余家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57" name="yt_shape_11257"/>
          <p:cNvSpPr txBox="1"/>
          <p:nvPr/>
        </p:nvSpPr>
        <p:spPr>
          <a:xfrm>
            <a:off x="324000" y="2252955"/>
            <a:ext cx="1138773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后青州大蝗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侵入平原界辄死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岁屡有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年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百姓歌之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58" name="yt_shape_11258"/>
          <p:cNvSpPr txBox="1"/>
          <p:nvPr/>
        </p:nvSpPr>
        <p:spPr>
          <a:xfrm>
            <a:off x="324000" y="2835940"/>
            <a:ext cx="108234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360000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最喜小儿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亡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赖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溪头卧剥莲蓬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亡赖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41AAE5-984E-6372-4489-68894969E921}"/>
              </a:ext>
            </a:extLst>
          </p:cNvPr>
          <p:cNvSpPr txBox="1"/>
          <p:nvPr/>
        </p:nvSpPr>
        <p:spPr>
          <a:xfrm>
            <a:off x="5872789" y="101477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倾斜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56025D-16FC-15A5-8EED-71498038ECC7}"/>
              </a:ext>
            </a:extLst>
          </p:cNvPr>
          <p:cNvSpPr txBox="1"/>
          <p:nvPr/>
        </p:nvSpPr>
        <p:spPr>
          <a:xfrm>
            <a:off x="9885989" y="1597764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断绝粮食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BFBC31-DF39-CCEA-6048-3DD7BAEBA286}"/>
              </a:ext>
            </a:extLst>
          </p:cNvPr>
          <p:cNvSpPr txBox="1"/>
          <p:nvPr/>
        </p:nvSpPr>
        <p:spPr>
          <a:xfrm>
            <a:off x="10444789" y="218074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丰收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374B05-A559-E067-345C-E5CDAA75804F}"/>
              </a:ext>
            </a:extLst>
          </p:cNvPr>
          <p:cNvSpPr txBox="1"/>
          <p:nvPr/>
        </p:nvSpPr>
        <p:spPr>
          <a:xfrm>
            <a:off x="9885989" y="276373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顽皮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6" grpId="0" build="allAtOnce"/>
      <p:bldP spid="11257" grpId="0" build="allAtOnce"/>
      <p:bldP spid="11258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9" name="yt_shape_10829"/>
          <p:cNvSpPr txBox="1"/>
          <p:nvPr/>
        </p:nvSpPr>
        <p:spPr>
          <a:xfrm>
            <a:off x="324000" y="504000"/>
            <a:ext cx="834843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下列句中加点词的解释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不正确的一项是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30" name="yt_shape_10830"/>
          <p:cNvSpPr txBox="1"/>
          <p:nvPr/>
        </p:nvSpPr>
        <p:spPr>
          <a:xfrm>
            <a:off x="324071" y="1086985"/>
            <a:ext cx="12248915" cy="2925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 eaLnBrk="1" latinLnBrk="0" hangingPunct="0">
              <a:lnSpc>
                <a:spcPct val="140000"/>
              </a:lnSpc>
              <a:tabLst>
                <a:tab pos="5854501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举酒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客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嘱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劝人饮酒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5854501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所赖君子见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机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达人知命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预兆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5854501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料大王士卒足以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项王乎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挡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阻挡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5854501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夙遭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闵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凶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闵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可忧患的事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bafbb"/>
              </a:rPr>
              <a:t>多指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疾病死丧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31" name="yt_shape_10831"/>
          <p:cNvSpPr txBox="1"/>
          <p:nvPr/>
        </p:nvSpPr>
        <p:spPr>
          <a:xfrm>
            <a:off x="324000" y="4063767"/>
            <a:ext cx="499656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不是通假字。</a:t>
            </a:r>
          </a:p>
        </p:txBody>
      </p:sp>
      <p:sp>
        <p:nvSpPr>
          <p:cNvPr id="5" name="矩形 4"/>
          <p:cNvSpPr/>
          <p:nvPr/>
        </p:nvSpPr>
        <p:spPr>
          <a:xfrm>
            <a:off x="71850" y="1698673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1" grpId="0" build="allAtOnce"/>
      <p:bldP spid="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96" y="1966447"/>
            <a:ext cx="9777734" cy="24538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078" y="1778623"/>
            <a:ext cx="2947035" cy="2847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28868" y="2544507"/>
            <a:ext cx="5301672" cy="80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课时跟踪检测</a:t>
            </a:r>
          </a:p>
        </p:txBody>
      </p:sp>
    </p:spTree>
    <p:extLst>
      <p:ext uri="{BB962C8B-B14F-4D97-AF65-F5344CB8AC3E}">
        <p14:creationId xmlns:p14="http://schemas.microsoft.com/office/powerpoint/2010/main" val="35946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0" name="yt_shape_11260"/>
          <p:cNvSpPr txBox="1"/>
          <p:nvPr/>
        </p:nvSpPr>
        <p:spPr>
          <a:xfrm>
            <a:off x="324071" y="504000"/>
            <a:ext cx="11543998" cy="431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250" b="0" i="0" u="none" spc="90368">
                <a:solidFill>
                  <a:srgbClr val="1EE3CF"/>
                </a:solidFill>
                <a:effectLst/>
                <a:latin typeface="Times New Roman" pitchFamily="22"/>
                <a:ea typeface="宋体" pitchFamily="22"/>
              </a:rPr>
              <a:t> </a:t>
            </a:r>
          </a:p>
        </p:txBody>
      </p:sp>
      <p:sp>
        <p:nvSpPr>
          <p:cNvPr id="11262" name="yt_shape_11262"/>
          <p:cNvSpPr txBox="1"/>
          <p:nvPr/>
        </p:nvSpPr>
        <p:spPr>
          <a:xfrm>
            <a:off x="324000" y="506767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阅读下面文言语段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63" name="yt_shape_11263"/>
          <p:cNvSpPr txBox="1"/>
          <p:nvPr/>
        </p:nvSpPr>
        <p:spPr>
          <a:xfrm>
            <a:off x="324071" y="1070581"/>
            <a:ext cx="11543998" cy="2945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壬戌秋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八月既望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予至杭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闻西湖之上有宝石山甚胜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4_60b28"/>
              </a:rPr>
              <a:t>将以斯夕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玩月其上。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故人周学谕与予自山之阴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酌元学士黄晋卿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1f063"/>
              </a:rPr>
              <a:t>读书之轩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俯瞰金湖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一碧万顷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而吴山前据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类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3_7af1b"/>
              </a:rPr>
              <a:t>屏障然。其余若凤凰、南屏之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万松、慈云之岭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又皆蜿蜒回拱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欲趋而先。其东则钱塘之江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5d31f"/>
              </a:rPr>
              <a:t>弥漫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浩渺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极目无际。而西陵诸山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出没烟霏翠霭间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诚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天下之绝境也。</a:t>
            </a:r>
          </a:p>
        </p:txBody>
      </p:sp>
      <p:sp>
        <p:nvSpPr>
          <p:cNvPr id="11264" name="yt_shape_11264"/>
          <p:cNvSpPr txBox="1"/>
          <p:nvPr/>
        </p:nvSpPr>
        <p:spPr>
          <a:xfrm>
            <a:off x="324071" y="3742684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夕阳既没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明月在轩。山姿水色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倏焉而变。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予情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愈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飞觞痛饮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e575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巡阑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忘寐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盖不知夜之几何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恍然若置身广寒清虚之府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乐可言耶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</a:p>
        </p:txBody>
      </p:sp>
      <p:sp>
        <p:nvSpPr>
          <p:cNvPr id="11265" name="yt_shape_11265"/>
          <p:cNvSpPr txBox="1"/>
          <p:nvPr/>
        </p:nvSpPr>
        <p:spPr>
          <a:xfrm>
            <a:off x="6122796" y="4909740"/>
            <a:ext cx="57451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节选自都穆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月夜游宝石山记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  <p:sp>
        <p:nvSpPr>
          <p:cNvPr id="8" name="yt_shape_11266"/>
          <p:cNvSpPr txBox="1"/>
          <p:nvPr/>
        </p:nvSpPr>
        <p:spPr>
          <a:xfrm>
            <a:off x="324000" y="5417761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〔注〕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既望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农历每月十六日。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山之阴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山的北面。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黄晋卿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  <a:sym typeface="_⨹_1_2afd9"/>
              </a:rPr>
              <a:t>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元代人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官至侍讲学士。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轩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小屋。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巡阑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飞觞痛饮将要结束。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yt_shape_11267"/>
          <p:cNvSpPr txBox="1"/>
          <p:nvPr/>
        </p:nvSpPr>
        <p:spPr>
          <a:xfrm>
            <a:off x="324000" y="504000"/>
            <a:ext cx="439864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解释文中加点词的含义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68" name="yt_shape_11268"/>
          <p:cNvSpPr txBox="1"/>
          <p:nvPr/>
        </p:nvSpPr>
        <p:spPr>
          <a:xfrm>
            <a:off x="324000" y="1086985"/>
            <a:ext cx="415088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类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屏障然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像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269" name="yt_shape_11269"/>
          <p:cNvSpPr txBox="1"/>
          <p:nvPr/>
        </p:nvSpPr>
        <p:spPr>
          <a:xfrm>
            <a:off x="324000" y="1669970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诚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天下之绝境也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确实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270" name="yt_shape_11270"/>
          <p:cNvSpPr txBox="1"/>
          <p:nvPr/>
        </p:nvSpPr>
        <p:spPr>
          <a:xfrm>
            <a:off x="324000" y="2252955"/>
            <a:ext cx="450995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予情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愈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更加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C64826-7620-702B-C7D8-45471D4F3CBE}"/>
              </a:ext>
            </a:extLst>
          </p:cNvPr>
          <p:cNvSpPr txBox="1"/>
          <p:nvPr/>
        </p:nvSpPr>
        <p:spPr>
          <a:xfrm>
            <a:off x="3277925" y="1040179"/>
            <a:ext cx="535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像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256EE2C-5EF8-1DE6-A64D-3FE81A14B434}"/>
              </a:ext>
            </a:extLst>
          </p:cNvPr>
          <p:cNvSpPr txBox="1"/>
          <p:nvPr/>
        </p:nvSpPr>
        <p:spPr>
          <a:xfrm>
            <a:off x="4344725" y="1623164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确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实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433282-0347-837F-86D9-D15F86FC502C}"/>
              </a:ext>
            </a:extLst>
          </p:cNvPr>
          <p:cNvSpPr txBox="1"/>
          <p:nvPr/>
        </p:nvSpPr>
        <p:spPr>
          <a:xfrm>
            <a:off x="3277925" y="220614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加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allAtOnce"/>
      <p:bldP spid="11270" grpId="0" build="allAtOnce"/>
      <p:bldP spid="2" grpId="0" build="allAtOnce"/>
      <p:bldP spid="3" grpId="0" build="allAtOnce"/>
      <p:bldP spid="4" grpId="0" build="allAtOnce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yt_shape_11271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72" name="yt_shape_11272"/>
          <p:cNvSpPr txBox="1"/>
          <p:nvPr/>
        </p:nvSpPr>
        <p:spPr>
          <a:xfrm>
            <a:off x="324000" y="1086985"/>
            <a:ext cx="843820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闻西湖之上有宝石山甚胜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将以斯夕玩月其上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73" name="yt_shape_11273"/>
          <p:cNvSpPr txBox="1"/>
          <p:nvPr/>
        </p:nvSpPr>
        <p:spPr>
          <a:xfrm>
            <a:off x="324071" y="1669970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74" name="yt_shape_11274"/>
          <p:cNvSpPr txBox="1"/>
          <p:nvPr/>
        </p:nvSpPr>
        <p:spPr>
          <a:xfrm>
            <a:off x="324000" y="2837026"/>
            <a:ext cx="807913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夕阳既没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明月在轩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山姿水色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倏焉而变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75" name="yt_shape_11275"/>
          <p:cNvSpPr txBox="1"/>
          <p:nvPr/>
        </p:nvSpPr>
        <p:spPr>
          <a:xfrm>
            <a:off x="324071" y="3420011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</a:t>
            </a:r>
            <a:r>
              <a:rPr sz="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011D5C9-7273-D663-6539-187223A40511}"/>
              </a:ext>
            </a:extLst>
          </p:cNvPr>
          <p:cNvSpPr txBox="1"/>
          <p:nvPr/>
        </p:nvSpPr>
        <p:spPr>
          <a:xfrm>
            <a:off x="1656460" y="1597764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听说西湖之上有座宝石山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风景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非常优美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5_46200"/>
              </a:rPr>
              <a:t>准备今天晚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4E070D-D77E-56A1-17BA-2ACAF466C925}"/>
              </a:ext>
            </a:extLst>
          </p:cNvPr>
          <p:cNvSpPr txBox="1"/>
          <p:nvPr/>
        </p:nvSpPr>
        <p:spPr>
          <a:xfrm>
            <a:off x="234060" y="2195172"/>
            <a:ext cx="3736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上在宝石山上赏月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63A4DD-13A7-4798-7A90-E84766D7938B}"/>
              </a:ext>
            </a:extLst>
          </p:cNvPr>
          <p:cNvSpPr txBox="1"/>
          <p:nvPr/>
        </p:nvSpPr>
        <p:spPr>
          <a:xfrm>
            <a:off x="1656460" y="3347805"/>
            <a:ext cx="98701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夕阳已经下山了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明月照进了小屋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山的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优美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姿态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2_38ea6"/>
              </a:rPr>
              <a:t>水的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2FE659-4A28-3878-EC67-0B3ABE8220DF}"/>
              </a:ext>
            </a:extLst>
          </p:cNvPr>
          <p:cNvSpPr txBox="1"/>
          <p:nvPr/>
        </p:nvSpPr>
        <p:spPr>
          <a:xfrm>
            <a:off x="234060" y="3945213"/>
            <a:ext cx="5514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动人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色彩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极快地变化着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uild="allAtOnce"/>
      <p:bldP spid="11275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yt_shape_11276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277" name="yt_shape_11277"/>
          <p:cNvSpPr txBox="1"/>
          <p:nvPr/>
        </p:nvSpPr>
        <p:spPr>
          <a:xfrm>
            <a:off x="324071" y="1067814"/>
            <a:ext cx="11924914" cy="5358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壬戌年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公元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1502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秋天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农历八月十六日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我到达杭州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ead39"/>
              </a:rPr>
              <a:t>听说西湖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之上有座宝石山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风景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非常优美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2_50dad"/>
              </a:rPr>
              <a:t>准备今天晚上在宝石山上赏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月。老朋友周学谕和我从山的北面登上宝石山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1_c0c64"/>
              </a:rPr>
              <a:t>在元代学士黄溍曾经读书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的小屋里喝酒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俯瞰夕阳下的西湖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万顷碧绿之中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893d7"/>
              </a:rPr>
              <a:t>闪烁着璀璨的金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波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而吴山挡在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宝石山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前面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6_bd52d"/>
              </a:rPr>
              <a:t>就像护卫的屏障。其他像凤凰山、南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屏山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万松岭、慈云岭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都蜿蜒高下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环绕于左右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好似争先恐后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6ce2f"/>
              </a:rPr>
              <a:t>朝宝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石山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趋奔而来。宝石山的东边是钱塘江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晚雾弥漫其中显得浩渺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2ea2e"/>
              </a:rPr>
              <a:t>放眼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望去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无边无际。而西部的群山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笼罩在暮烟翠霭之间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若沉若浮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499f0"/>
              </a:rPr>
              <a:t>若隐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若现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确实是天下绝妙的境地呀。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yt_shape_11278"/>
          <p:cNvSpPr txBox="1"/>
          <p:nvPr/>
        </p:nvSpPr>
        <p:spPr>
          <a:xfrm>
            <a:off x="324071" y="504000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夕阳已经下山了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明月照进了小屋。山的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优美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姿态、水的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1394e"/>
              </a:rPr>
              <a:t>动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色彩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极快地变化着。我的情怀更加豁达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举杯痛饮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将要结束时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633c7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忘记了睡觉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不知道黑夜已经到了什么时候了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1_519a6"/>
              </a:rPr>
              <a:t>恍然间好像置身在广寒清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虚之府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这种快乐又岂是语言所能表达出来的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yt_shape_11279"/>
          <p:cNvSpPr txBox="1"/>
          <p:nvPr/>
        </p:nvSpPr>
        <p:spPr>
          <a:xfrm>
            <a:off x="324000" y="504000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阅读下面文言语段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80" name="yt_shape_11280"/>
          <p:cNvSpPr txBox="1"/>
          <p:nvPr/>
        </p:nvSpPr>
        <p:spPr>
          <a:xfrm>
            <a:off x="324071" y="1067814"/>
            <a:ext cx="11924914" cy="4151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三年五月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以陶侃为征西大将军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15_fdd7a"/>
              </a:rPr>
              <a:t>都督荆、湘、雍、梁四州诸军事。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荆州刺史、荆州士女相庆。侃性聪敏恭勤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终日敛膝危坐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军府众事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61eb1"/>
              </a:rPr>
              <a:t>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摄无遗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未尝少闲。常语人曰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大禹圣人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乃惜寸阴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至于众人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4b879"/>
              </a:rPr>
              <a:t>当惜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分阴。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岂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可但逸游荒醉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生无益于时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死无闻于后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是自弃也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6e18d"/>
              </a:rPr>
              <a:t>尝造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其木屑竹头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侃皆令籍而掌之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人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咸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不解所以。后正会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积雪始晴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70b4a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厅事前余雪犹湿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乃以木屑布地。及桓温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伐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0_fe43c"/>
              </a:rPr>
              <a:t>又以侃所贮竹头作丁装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船。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其综理微密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皆此类也。</a:t>
            </a:r>
          </a:p>
        </p:txBody>
      </p:sp>
      <p:sp>
        <p:nvSpPr>
          <p:cNvPr id="11281" name="yt_shape_11281"/>
          <p:cNvSpPr txBox="1"/>
          <p:nvPr/>
        </p:nvSpPr>
        <p:spPr>
          <a:xfrm>
            <a:off x="7918160" y="5270251"/>
            <a:ext cx="3949799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节选自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资治通鉴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yt_shape_11282"/>
          <p:cNvSpPr txBox="1"/>
          <p:nvPr/>
        </p:nvSpPr>
        <p:spPr>
          <a:xfrm>
            <a:off x="324000" y="504000"/>
            <a:ext cx="439864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解释文中加点词的含义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83" name="yt_shape_11283"/>
          <p:cNvSpPr txBox="1"/>
          <p:nvPr/>
        </p:nvSpPr>
        <p:spPr>
          <a:xfrm>
            <a:off x="324000" y="1086985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岂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可但逸游荒醉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怎么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284" name="yt_shape_11284"/>
          <p:cNvSpPr txBox="1"/>
          <p:nvPr/>
        </p:nvSpPr>
        <p:spPr>
          <a:xfrm>
            <a:off x="324000" y="1669970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咸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不解所以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全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都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285" name="yt_shape_11285"/>
          <p:cNvSpPr txBox="1"/>
          <p:nvPr/>
        </p:nvSpPr>
        <p:spPr>
          <a:xfrm>
            <a:off x="324000" y="2252955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及桓温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伐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讨伐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4DA299-8440-4AB1-C9D5-497CA743077D}"/>
              </a:ext>
            </a:extLst>
          </p:cNvPr>
          <p:cNvSpPr txBox="1"/>
          <p:nvPr/>
        </p:nvSpPr>
        <p:spPr>
          <a:xfrm>
            <a:off x="4344725" y="104017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么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B35ED6-F5C6-BC77-9330-DD2697B189F1}"/>
              </a:ext>
            </a:extLst>
          </p:cNvPr>
          <p:cNvSpPr txBox="1"/>
          <p:nvPr/>
        </p:nvSpPr>
        <p:spPr>
          <a:xfrm>
            <a:off x="3989125" y="162316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都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D0D4BA-B5AD-964F-4036-E1287B9FDD3A}"/>
              </a:ext>
            </a:extLst>
          </p:cNvPr>
          <p:cNvSpPr txBox="1"/>
          <p:nvPr/>
        </p:nvSpPr>
        <p:spPr>
          <a:xfrm>
            <a:off x="3633525" y="220614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伐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build="allAtOnce"/>
      <p:bldP spid="11285" grpId="0" build="allAtOnce"/>
      <p:bldP spid="2" grpId="0" build="allAtOnce"/>
      <p:bldP spid="3" grpId="0" build="allAtOnce"/>
      <p:bldP spid="4" grpId="0" build="allAtOnce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yt_shape_11286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87" name="yt_shape_11287"/>
          <p:cNvSpPr txBox="1"/>
          <p:nvPr/>
        </p:nvSpPr>
        <p:spPr>
          <a:xfrm>
            <a:off x="324071" y="1086985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三年五月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以陶侃为征西大将军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都督荆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湘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雍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92660"/>
              </a:rPr>
              <a:t>梁四州诸军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事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88" name="yt_shape_11288"/>
          <p:cNvSpPr txBox="1"/>
          <p:nvPr/>
        </p:nvSpPr>
        <p:spPr>
          <a:xfrm>
            <a:off x="324071" y="2254041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289" name="yt_shape_11289"/>
          <p:cNvSpPr txBox="1"/>
          <p:nvPr/>
        </p:nvSpPr>
        <p:spPr>
          <a:xfrm>
            <a:off x="324000" y="3421097"/>
            <a:ext cx="484748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其综理微密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皆此类也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90" name="yt_shape_11290"/>
          <p:cNvSpPr txBox="1"/>
          <p:nvPr/>
        </p:nvSpPr>
        <p:spPr>
          <a:xfrm>
            <a:off x="324000" y="4004082"/>
            <a:ext cx="8258671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FF6382-DDB0-1673-B14C-12F97B4BBDAB}"/>
              </a:ext>
            </a:extLst>
          </p:cNvPr>
          <p:cNvSpPr txBox="1"/>
          <p:nvPr/>
        </p:nvSpPr>
        <p:spPr>
          <a:xfrm>
            <a:off x="1656460" y="2181835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三年五月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朝廷任命陶侃为征西大将军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统领荆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湘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2_e8e52"/>
              </a:rPr>
              <a:t>梁四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C70C31-2162-55E4-5F71-9C17DA203716}"/>
              </a:ext>
            </a:extLst>
          </p:cNvPr>
          <p:cNvSpPr txBox="1"/>
          <p:nvPr/>
        </p:nvSpPr>
        <p:spPr>
          <a:xfrm>
            <a:off x="234060" y="2779243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州军事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7296E0-00DC-4B24-C248-5E8F408C9961}"/>
              </a:ext>
            </a:extLst>
          </p:cNvPr>
          <p:cNvSpPr txBox="1"/>
          <p:nvPr/>
        </p:nvSpPr>
        <p:spPr>
          <a:xfrm>
            <a:off x="1656389" y="3931876"/>
            <a:ext cx="6936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陶侃治理事务的仔细和缜密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一向如此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build="allAtOnce"/>
      <p:bldP spid="11290" grpId="0" build="allAtOnce"/>
      <p:bldP spid="2" grpId="0" build="allAtOnce"/>
      <p:bldP spid="3" grpId="0" build="allAtOnce"/>
      <p:bldP spid="4" grpId="0" build="allAtOnce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yt_shape_11291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292" name="yt_shape_11292"/>
          <p:cNvSpPr txBox="1"/>
          <p:nvPr/>
        </p:nvSpPr>
        <p:spPr>
          <a:xfrm>
            <a:off x="324071" y="1067814"/>
            <a:ext cx="11924914" cy="50662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三年五月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朝廷任命陶侃为征西大将军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2_e2902"/>
              </a:rPr>
              <a:t>统领荆、湘、雍、梁四州军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事。荆州刺史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4_5b4bc"/>
              </a:rPr>
              <a:t>荆州的男女百姓交相庆贺。陶侃性情聪明敏锐、恭敬勤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整天盘膝正襟危坐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对军府中众多事务检视督察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无所遗漏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12468"/>
              </a:rPr>
              <a:t>没有一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刻闲暇。他常常对人说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大禹这样的圣人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尚且珍惜每寸光阴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768ee"/>
              </a:rPr>
              <a:t>至于一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般人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应当珍惜每分光阴。怎能只求逸游沉醉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活着对时世毫无贡献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1b4df"/>
              </a:rPr>
              <a:t>死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后默默无闻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这是自暴自弃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陶侃曾经造船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剩下的木屑和竹头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62417"/>
              </a:rPr>
              <a:t>都令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人登录并且掌管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大家都不明白其中的原因。后来元旦群臣朝会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a853b"/>
              </a:rPr>
              <a:t>正逢积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雪后开始放晴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厅堂前面残留的积雪仍然潮湿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1_c9447"/>
              </a:rPr>
              <a:t>于是用木屑铺洒在地上。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等到桓温讨伐蜀地时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2_88002"/>
              </a:rPr>
              <a:t>又用陶侃所贮存的竹头作隼钉装配船只。陶侃治理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事务的仔细和缜密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一向如此。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" name="yt_shape_10833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pic>
        <p:nvPicPr>
          <p:cNvPr id="10832" name="yt_image_10832" title="H_42.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3318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5" name="yt_image_10835" title="H_275.88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9477" y="1277226"/>
            <a:ext cx="7073045" cy="35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3" name="yt_shape_11293"/>
          <p:cNvSpPr txBox="1"/>
          <p:nvPr/>
        </p:nvSpPr>
        <p:spPr>
          <a:xfrm>
            <a:off x="324000" y="313500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阅读下面文言语段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294" name="yt_shape_11294"/>
          <p:cNvSpPr txBox="1"/>
          <p:nvPr/>
        </p:nvSpPr>
        <p:spPr>
          <a:xfrm>
            <a:off x="324071" y="877314"/>
            <a:ext cx="11543998" cy="2945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去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新城之北三十里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山渐深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草木泉石渐幽。稍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西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一峰高绝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a1627"/>
              </a:rPr>
              <a:t>有蹊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介然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仅可步。如四五里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乃闻鸡声。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有僧布袍蹑履来迎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与之语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6b6b1"/>
              </a:rPr>
              <a:t>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如麋鹿不可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接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。顶有屋数十间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曲折依崖壁为栏楯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8d4cf"/>
              </a:rPr>
              <a:t>如蜗鼠缭绕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乃得出。既坐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山风飒然而至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堂殿铃铎皆鸣。二三子相顾而惊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f4ca1"/>
              </a:rPr>
              <a:t>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知身之在何境也。且暮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皆宿。</a:t>
            </a:r>
          </a:p>
        </p:txBody>
      </p:sp>
      <p:sp>
        <p:nvSpPr>
          <p:cNvPr id="11295" name="yt_shape_11295"/>
          <p:cNvSpPr txBox="1"/>
          <p:nvPr/>
        </p:nvSpPr>
        <p:spPr>
          <a:xfrm>
            <a:off x="324071" y="3549417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1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于时九月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天高露清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山空月明。仰视星斗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皆光大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如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适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c4b36"/>
              </a:rPr>
              <a:t>在人上。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窗间竹数十竿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相摩戛</a:t>
            </a:r>
            <a:r>
              <a:rPr lang="en-US" altLang="zh-CN" sz="2800" b="0" i="0" u="sng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声切切不已。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二三子不得寐。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迟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明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皆去。</a:t>
            </a:r>
          </a:p>
        </p:txBody>
      </p:sp>
      <p:sp>
        <p:nvSpPr>
          <p:cNvPr id="11296" name="yt_shape_11296"/>
          <p:cNvSpPr txBox="1"/>
          <p:nvPr/>
        </p:nvSpPr>
        <p:spPr>
          <a:xfrm>
            <a:off x="267086" y="4507044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既还家数日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犹恍惚若有遇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因追记之。后不复到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然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往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往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7124a"/>
              </a:rPr>
              <a:t>想见其事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也。</a:t>
            </a:r>
          </a:p>
        </p:txBody>
      </p:sp>
      <p:sp>
        <p:nvSpPr>
          <p:cNvPr id="6" name="yt_shape_11297"/>
          <p:cNvSpPr txBox="1"/>
          <p:nvPr/>
        </p:nvSpPr>
        <p:spPr>
          <a:xfrm>
            <a:off x="5045509" y="5176464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选自晁补之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新城游北山记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有删改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7" name="yt_shape_11298"/>
          <p:cNvSpPr txBox="1"/>
          <p:nvPr/>
        </p:nvSpPr>
        <p:spPr>
          <a:xfrm>
            <a:off x="324000" y="5740278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〔注〕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介然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界限分明的样子。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shǔn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栏杆上的横木。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  <a:sym typeface="_⨹_1_20321"/>
              </a:rPr>
              <a:t>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迂回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回环旋转。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摩戛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两物相摩擦。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yt_shape_11299"/>
          <p:cNvSpPr txBox="1"/>
          <p:nvPr/>
        </p:nvSpPr>
        <p:spPr>
          <a:xfrm>
            <a:off x="324000" y="504000"/>
            <a:ext cx="439864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解释文中加点词的含义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00" name="yt_shape_11300"/>
          <p:cNvSpPr txBox="1"/>
          <p:nvPr/>
        </p:nvSpPr>
        <p:spPr>
          <a:xfrm>
            <a:off x="324000" y="1086985"/>
            <a:ext cx="594624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去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新城之北三十里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距离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01" name="yt_shape_11301"/>
          <p:cNvSpPr txBox="1"/>
          <p:nvPr/>
        </p:nvSpPr>
        <p:spPr>
          <a:xfrm>
            <a:off x="324000" y="1669970"/>
            <a:ext cx="594624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稍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西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一峰高绝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往西走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02" name="yt_shape_11302"/>
          <p:cNvSpPr txBox="1"/>
          <p:nvPr/>
        </p:nvSpPr>
        <p:spPr>
          <a:xfrm>
            <a:off x="324000" y="2252955"/>
            <a:ext cx="5228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如麋鹿不可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接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接近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03" name="yt_shape_11303"/>
          <p:cNvSpPr txBox="1"/>
          <p:nvPr/>
        </p:nvSpPr>
        <p:spPr>
          <a:xfrm>
            <a:off x="324000" y="2835940"/>
            <a:ext cx="5228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适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在人上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正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刚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04" name="yt_shape_11304"/>
          <p:cNvSpPr txBox="1"/>
          <p:nvPr/>
        </p:nvSpPr>
        <p:spPr>
          <a:xfrm>
            <a:off x="324000" y="3418925"/>
            <a:ext cx="489057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迟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明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皆去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黎明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05" name="yt_shape_11305"/>
          <p:cNvSpPr txBox="1"/>
          <p:nvPr/>
        </p:nvSpPr>
        <p:spPr>
          <a:xfrm>
            <a:off x="324000" y="4001910"/>
            <a:ext cx="596778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然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往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往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想见其事也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常常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BB22D4-08B6-402A-4535-81AAB51E7855}"/>
              </a:ext>
            </a:extLst>
          </p:cNvPr>
          <p:cNvSpPr txBox="1"/>
          <p:nvPr/>
        </p:nvSpPr>
        <p:spPr>
          <a:xfrm>
            <a:off x="4700325" y="104017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离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85B611-4ECE-377E-560F-DF7CDEDC7A50}"/>
              </a:ext>
            </a:extLst>
          </p:cNvPr>
          <p:cNvSpPr txBox="1"/>
          <p:nvPr/>
        </p:nvSpPr>
        <p:spPr>
          <a:xfrm>
            <a:off x="4344725" y="162316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往西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走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6DB9D5-CF6B-7F78-303A-75F2AE980F8C}"/>
              </a:ext>
            </a:extLst>
          </p:cNvPr>
          <p:cNvSpPr txBox="1"/>
          <p:nvPr/>
        </p:nvSpPr>
        <p:spPr>
          <a:xfrm>
            <a:off x="3989125" y="220614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近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4FD6B9-BA81-7030-B880-310EF3A091B7}"/>
              </a:ext>
            </a:extLst>
          </p:cNvPr>
          <p:cNvSpPr txBox="1"/>
          <p:nvPr/>
        </p:nvSpPr>
        <p:spPr>
          <a:xfrm>
            <a:off x="3633525" y="278913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正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刚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BE1009-1D88-DFEF-B5F2-0F147A396D9C}"/>
              </a:ext>
            </a:extLst>
          </p:cNvPr>
          <p:cNvSpPr txBox="1"/>
          <p:nvPr/>
        </p:nvSpPr>
        <p:spPr>
          <a:xfrm>
            <a:off x="3654861" y="337211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明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6ADF93-CCF8-BD2E-6E8E-B2F8EB31AF85}"/>
              </a:ext>
            </a:extLst>
          </p:cNvPr>
          <p:cNvSpPr txBox="1"/>
          <p:nvPr/>
        </p:nvSpPr>
        <p:spPr>
          <a:xfrm>
            <a:off x="4721661" y="3955104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常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常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build="allAtOnce"/>
      <p:bldP spid="11302" grpId="0" build="allAtOnce"/>
      <p:bldP spid="11303" grpId="0" build="allAtOnce"/>
      <p:bldP spid="11304" grpId="0" build="allAtOnce"/>
      <p:bldP spid="11305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yt_shape_11306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07" name="yt_shape_11307"/>
          <p:cNvSpPr txBox="1"/>
          <p:nvPr/>
        </p:nvSpPr>
        <p:spPr>
          <a:xfrm>
            <a:off x="324000" y="1086985"/>
            <a:ext cx="412933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有僧布袍蹑履来迎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08" name="yt_shape_11308"/>
          <p:cNvSpPr txBox="1"/>
          <p:nvPr/>
        </p:nvSpPr>
        <p:spPr>
          <a:xfrm>
            <a:off x="324000" y="1669970"/>
            <a:ext cx="789959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309" name="yt_shape_11309"/>
          <p:cNvSpPr txBox="1"/>
          <p:nvPr/>
        </p:nvSpPr>
        <p:spPr>
          <a:xfrm>
            <a:off x="324000" y="2233784"/>
            <a:ext cx="700191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窗间竹数十竿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相摩戛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声切切不已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10" name="yt_shape_11310"/>
          <p:cNvSpPr txBox="1"/>
          <p:nvPr/>
        </p:nvSpPr>
        <p:spPr>
          <a:xfrm>
            <a:off x="324071" y="2816769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8.505039,H:47.04"/>
              </a:rPr>
              <a:t/>
            </a:r>
            <a:b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8.5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B6A9E7-7D04-F088-24CE-ABDC330A993A}"/>
              </a:ext>
            </a:extLst>
          </p:cNvPr>
          <p:cNvSpPr txBox="1"/>
          <p:nvPr/>
        </p:nvSpPr>
        <p:spPr>
          <a:xfrm>
            <a:off x="1656389" y="1597764"/>
            <a:ext cx="6580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有僧人穿着布袍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趿着鞋子前来相迎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53682B-2457-5BEE-D77B-D517234A5135}"/>
              </a:ext>
            </a:extLst>
          </p:cNvPr>
          <p:cNvSpPr txBox="1"/>
          <p:nvPr/>
        </p:nvSpPr>
        <p:spPr>
          <a:xfrm>
            <a:off x="1754885" y="2744563"/>
            <a:ext cx="1002893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窗间有数十竿竹子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被风吹动互相摩擦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8_e87ed"/>
              </a:rPr>
              <a:t>不停地发出急促的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FAE2CD-C9A3-23D3-6E78-AC241E03D810}"/>
              </a:ext>
            </a:extLst>
          </p:cNvPr>
          <p:cNvSpPr txBox="1"/>
          <p:nvPr/>
        </p:nvSpPr>
        <p:spPr>
          <a:xfrm>
            <a:off x="234060" y="3341971"/>
            <a:ext cx="1678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声响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 build="allAtOnce"/>
      <p:bldP spid="11310" grpId="0" build="allAtOnce"/>
      <p:bldP spid="2" grpId="0" build="allAtOnce"/>
      <p:bldP spid="3" grpId="0" build="allAtOnce"/>
      <p:bldP spid="4" grpId="0" build="allAtOnce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1" name="yt_shape_11311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312" name="yt_shape_11312"/>
          <p:cNvSpPr txBox="1"/>
          <p:nvPr/>
        </p:nvSpPr>
        <p:spPr>
          <a:xfrm>
            <a:off x="324071" y="1067814"/>
            <a:ext cx="11924914" cy="4754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距离新城的北面三十里处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越往里走山就越深了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全都是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cbca6"/>
              </a:rPr>
              <a:t>野草树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木和泉水岩石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环境越来越幽静。稍稍往西走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有一座很高的山峰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324bf"/>
              </a:rPr>
              <a:t>山下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有一条小路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窄得只可容人行走。走了约四五里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0_9a6b4"/>
              </a:rPr>
              <a:t>才听到鸡叫声。有僧人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穿着布袍、趿着鞋子前来相迎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与他交谈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他惊愕地与你对视着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59607"/>
              </a:rPr>
              <a:t>像麋鹿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一样不可接近。山顶有数十间房屋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曲折回旋依着崖壁而建并筑有栏杆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c2130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要像蜗牛一样爬行、老鼠一样攀援迂回着走才能够出来。坐定之后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4cd05"/>
              </a:rPr>
              <a:t>一阵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山风吹来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堂殿上的铃铎都响了起来。大家惊慌相视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8_78237"/>
              </a:rPr>
              <a:t>不知道身在何处。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已近黄昏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就都睡在山上。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3" name="yt_shape_11313"/>
          <p:cNvSpPr txBox="1"/>
          <p:nvPr/>
        </p:nvSpPr>
        <p:spPr>
          <a:xfrm>
            <a:off x="324071" y="504000"/>
            <a:ext cx="11543998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此时正是九月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天空高旷露水清莹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山间空寂月光明亮。仰看星斗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5dccf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都大而光亮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好像正在人头顶上。窗间有数十竿竹子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9d175"/>
              </a:rPr>
              <a:t>被风吹动互相摩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不停地发出急促的声响。大家不能入睡。黎明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就都离开了。</a:t>
            </a:r>
          </a:p>
        </p:txBody>
      </p:sp>
      <p:sp>
        <p:nvSpPr>
          <p:cNvPr id="11314" name="yt_shape_11314"/>
          <p:cNvSpPr txBox="1"/>
          <p:nvPr/>
        </p:nvSpPr>
        <p:spPr>
          <a:xfrm>
            <a:off x="324071" y="2293469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回家几天之后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脑海中还是恍恍惚惚地浮现出山上的情景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2b766"/>
              </a:rPr>
              <a:t>于是追记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了这些。后来我没有再到北山去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然而常常想起这次游山的事。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" name="yt_shape_11315"/>
          <p:cNvSpPr txBox="1"/>
          <p:nvPr/>
        </p:nvSpPr>
        <p:spPr>
          <a:xfrm>
            <a:off x="324000" y="504000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阅读下面文言语段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16" name="yt_shape_11316"/>
          <p:cNvSpPr txBox="1"/>
          <p:nvPr/>
        </p:nvSpPr>
        <p:spPr>
          <a:xfrm>
            <a:off x="324071" y="1067814"/>
            <a:ext cx="11924914" cy="2925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宋濂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字景濂。性诚谨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官内庭久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未尝讦人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过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所居室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署曰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1_1faf6"/>
              </a:rPr>
              <a:t>温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树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。客问禁中语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即指示之。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尝与客饮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帝密使人侦视。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翼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日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42053"/>
              </a:rPr>
              <a:t>问濂昨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饮酒否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坐客为谁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馔何物。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濂具以实对。笑曰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诚然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卿不朕欺。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1_d4c9e"/>
              </a:rPr>
              <a:t>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间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召问群臣臧否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濂惟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举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其善者曰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善者与臣友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臣知之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其不善者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f5875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不能知也。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7" name="yt_shape_11317"/>
          <p:cNvSpPr txBox="1"/>
          <p:nvPr/>
        </p:nvSpPr>
        <p:spPr>
          <a:xfrm>
            <a:off x="324071" y="504000"/>
            <a:ext cx="11924914" cy="3529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主事茹太素上书万余言。帝怒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问廷臣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或指其书曰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彼不敬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a1539"/>
              </a:rPr>
              <a:t>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诽谤非法。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问濂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彼尽忠于陛下耳。陛下方开言路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恶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bea22"/>
              </a:rPr>
              <a:t>可深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罪。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既而帝览其书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有足采者。悉召廷臣诘责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因呼濂字曰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微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1ef21"/>
              </a:rPr>
              <a:t>景濂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几误罪言者。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于是帝廷誉之曰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朕闻太上为圣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其次为贤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9cbdf"/>
              </a:rPr>
              <a:t>其次为君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子。宋景濂事朕十九年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未尝有一言之伪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诮一人之短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始终无二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e134e"/>
              </a:rPr>
              <a:t>非止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君子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抑可谓贤矣。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</p:txBody>
      </p:sp>
      <p:sp>
        <p:nvSpPr>
          <p:cNvPr id="11318" name="yt_shape_11318"/>
          <p:cNvSpPr txBox="1"/>
          <p:nvPr/>
        </p:nvSpPr>
        <p:spPr>
          <a:xfrm>
            <a:off x="7438861" y="4084024"/>
            <a:ext cx="4429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节选自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明史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宋濂传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9" name="yt_shape_11319"/>
          <p:cNvSpPr txBox="1"/>
          <p:nvPr/>
        </p:nvSpPr>
        <p:spPr>
          <a:xfrm>
            <a:off x="324000" y="504000"/>
            <a:ext cx="439864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解释文中加点词的含义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20" name="yt_shape_11320"/>
          <p:cNvSpPr txBox="1"/>
          <p:nvPr/>
        </p:nvSpPr>
        <p:spPr>
          <a:xfrm>
            <a:off x="324000" y="1086985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未尝讦人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过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过失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21" name="yt_shape_11321"/>
          <p:cNvSpPr txBox="1"/>
          <p:nvPr/>
        </p:nvSpPr>
        <p:spPr>
          <a:xfrm>
            <a:off x="324000" y="1669970"/>
            <a:ext cx="668593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翼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日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问濂昨饮酒否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第二天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22" name="yt_shape_11322"/>
          <p:cNvSpPr txBox="1"/>
          <p:nvPr/>
        </p:nvSpPr>
        <p:spPr>
          <a:xfrm>
            <a:off x="324000" y="2252955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间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召问群臣臧否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间或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偶尔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23" name="yt_shape_11323"/>
          <p:cNvSpPr txBox="1"/>
          <p:nvPr/>
        </p:nvSpPr>
        <p:spPr>
          <a:xfrm>
            <a:off x="324000" y="2835940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濂惟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其善者曰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举出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24" name="yt_shape_11324"/>
          <p:cNvSpPr txBox="1"/>
          <p:nvPr/>
        </p:nvSpPr>
        <p:spPr>
          <a:xfrm>
            <a:off x="324000" y="3418925"/>
            <a:ext cx="450995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恶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可深罪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怎么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25" name="yt_shape_11325"/>
          <p:cNvSpPr txBox="1"/>
          <p:nvPr/>
        </p:nvSpPr>
        <p:spPr>
          <a:xfrm>
            <a:off x="324000" y="4001910"/>
            <a:ext cx="630531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微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景濂几误罪言者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[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如果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没有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]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FA9262-6E2E-BBD4-8960-8B7111C929CE}"/>
              </a:ext>
            </a:extLst>
          </p:cNvPr>
          <p:cNvSpPr txBox="1"/>
          <p:nvPr/>
        </p:nvSpPr>
        <p:spPr>
          <a:xfrm>
            <a:off x="3633525" y="104017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过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失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07E553-4F93-DFF8-738E-FA6B2D8F0A6B}"/>
              </a:ext>
            </a:extLst>
          </p:cNvPr>
          <p:cNvSpPr txBox="1"/>
          <p:nvPr/>
        </p:nvSpPr>
        <p:spPr>
          <a:xfrm>
            <a:off x="5077261" y="162316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第二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天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193D61-DC3B-2ADC-7A78-ACD099D2AD43}"/>
              </a:ext>
            </a:extLst>
          </p:cNvPr>
          <p:cNvSpPr txBox="1"/>
          <p:nvPr/>
        </p:nvSpPr>
        <p:spPr>
          <a:xfrm>
            <a:off x="4344725" y="2206149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间或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偶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尔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ECBBCD-8646-6E6C-4332-C1D533A369BA}"/>
              </a:ext>
            </a:extLst>
          </p:cNvPr>
          <p:cNvSpPr txBox="1"/>
          <p:nvPr/>
        </p:nvSpPr>
        <p:spPr>
          <a:xfrm>
            <a:off x="4344725" y="2789134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举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出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88EBF0-AD5E-913A-78FD-7243470D8941}"/>
              </a:ext>
            </a:extLst>
          </p:cNvPr>
          <p:cNvSpPr txBox="1"/>
          <p:nvPr/>
        </p:nvSpPr>
        <p:spPr>
          <a:xfrm>
            <a:off x="3277925" y="337211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么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B3ADDA-7014-2B36-D3DF-A8D8E716F2D9}"/>
              </a:ext>
            </a:extLst>
          </p:cNvPr>
          <p:cNvSpPr txBox="1"/>
          <p:nvPr/>
        </p:nvSpPr>
        <p:spPr>
          <a:xfrm>
            <a:off x="4166925" y="3955104"/>
            <a:ext cx="2313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如果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没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有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1" grpId="0" build="allAtOnce"/>
      <p:bldP spid="11322" grpId="0" build="allAtOnce"/>
      <p:bldP spid="11323" grpId="0" build="allAtOnce"/>
      <p:bldP spid="11324" grpId="0" build="allAtOnce"/>
      <p:bldP spid="11325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6" name="yt_shape_11326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27" name="yt_shape_11327"/>
          <p:cNvSpPr txBox="1"/>
          <p:nvPr/>
        </p:nvSpPr>
        <p:spPr>
          <a:xfrm>
            <a:off x="324000" y="1086985"/>
            <a:ext cx="879728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所居室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署曰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温树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客问禁中语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即指示之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28" name="yt_shape_11328"/>
          <p:cNvSpPr txBox="1"/>
          <p:nvPr/>
        </p:nvSpPr>
        <p:spPr>
          <a:xfrm>
            <a:off x="324071" y="1669970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329" name="yt_shape_11329"/>
          <p:cNvSpPr txBox="1"/>
          <p:nvPr/>
        </p:nvSpPr>
        <p:spPr>
          <a:xfrm>
            <a:off x="324000" y="2837026"/>
            <a:ext cx="772006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濂具以实对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笑曰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诚然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卿不朕欺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</a:p>
        </p:txBody>
      </p:sp>
      <p:sp>
        <p:nvSpPr>
          <p:cNvPr id="11330" name="yt_shape_11330"/>
          <p:cNvSpPr txBox="1"/>
          <p:nvPr/>
        </p:nvSpPr>
        <p:spPr>
          <a:xfrm>
            <a:off x="324071" y="3420011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</a:t>
            </a:r>
            <a:r>
              <a:rPr sz="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A816C9-325C-59AA-D230-8C663D614AC7}"/>
              </a:ext>
            </a:extLst>
          </p:cNvPr>
          <p:cNvSpPr txBox="1"/>
          <p:nvPr/>
        </p:nvSpPr>
        <p:spPr>
          <a:xfrm>
            <a:off x="1656460" y="1597764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他的居室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命名为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温树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客人问到宫中的事情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5_d8c16"/>
              </a:rPr>
              <a:t>宋濂就用手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0D401D-3EDE-7D43-9148-0189C6263217}"/>
              </a:ext>
            </a:extLst>
          </p:cNvPr>
          <p:cNvSpPr txBox="1"/>
          <p:nvPr/>
        </p:nvSpPr>
        <p:spPr>
          <a:xfrm>
            <a:off x="234060" y="2195172"/>
            <a:ext cx="5869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指着给客人看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表示不想谈论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573BB7-FC00-442D-61A1-97B6B75CA115}"/>
              </a:ext>
            </a:extLst>
          </p:cNvPr>
          <p:cNvSpPr txBox="1"/>
          <p:nvPr/>
        </p:nvSpPr>
        <p:spPr>
          <a:xfrm>
            <a:off x="1656460" y="3347805"/>
            <a:ext cx="91589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宋濂都据实回答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皇帝笑着说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：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确实如此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5_423a2"/>
              </a:rPr>
              <a:t>你没有欺骗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B3483D-DE8D-3F34-A5AC-9F6D58BB76C6}"/>
              </a:ext>
            </a:extLst>
          </p:cNvPr>
          <p:cNvSpPr txBox="1"/>
          <p:nvPr/>
        </p:nvSpPr>
        <p:spPr>
          <a:xfrm>
            <a:off x="234060" y="3945213"/>
            <a:ext cx="1602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build="allAtOnce"/>
      <p:bldP spid="11330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1" name="yt_shape_11331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332" name="yt_shape_11332"/>
          <p:cNvSpPr txBox="1"/>
          <p:nvPr/>
        </p:nvSpPr>
        <p:spPr>
          <a:xfrm>
            <a:off x="324071" y="1067814"/>
            <a:ext cx="11924914" cy="473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宋濂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字景濂。宋濂性情诚恳谨慎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长期在宫中为官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e1f9d"/>
              </a:rPr>
              <a:t>却从不攻击他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人过失。他的居室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命名为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温树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。客人问到宫中的事情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32ab7"/>
              </a:rPr>
              <a:t>宋濂就用手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指着给客人看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表示不想谈论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。宋濂曾经与客人饮酒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ca6a7"/>
              </a:rPr>
              <a:t>皇帝暗中派人去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侦探察看。第二天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皇帝问宋濂昨天饮酒没有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座中的来客是谁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b5d90"/>
              </a:rPr>
              <a:t>饭菜是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什么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宋濂都据实回答。皇帝笑着说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确实如此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你没有欺骗我。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8b742"/>
              </a:rPr>
              <a:t>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帝间或问起大臣们的好坏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宋濂只举出那些好的大臣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723ad"/>
              </a:rPr>
              <a:t>好的大臣和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我交朋友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所以我了解他们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那些不好的大臣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我不和他们交往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e4e6e"/>
              </a:rPr>
              <a:t>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不能了解他们。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7" name="yt_shape_10837"/>
          <p:cNvSpPr txBox="1"/>
          <p:nvPr/>
        </p:nvSpPr>
        <p:spPr>
          <a:xfrm>
            <a:off x="6095968" y="504000"/>
            <a:ext cx="64" cy="3525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40000"/>
              </a:lnSpc>
            </a:pPr>
            <a:endParaRPr/>
          </a:p>
        </p:txBody>
      </p:sp>
      <p:graphicFrame>
        <p:nvGraphicFramePr>
          <p:cNvPr id="10838" name="yt_table_10838" title="H_54.2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4327"/>
              </p:ext>
            </p:extLst>
          </p:nvPr>
        </p:nvGraphicFramePr>
        <p:xfrm>
          <a:off x="324000" y="1059684"/>
          <a:ext cx="11543998" cy="6888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二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一词多义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40" name="yt_shape_10840"/>
          <p:cNvSpPr txBox="1"/>
          <p:nvPr/>
        </p:nvSpPr>
        <p:spPr>
          <a:xfrm>
            <a:off x="324071" y="2018380"/>
            <a:ext cx="11924914" cy="4132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古代汉语以单音节词为主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6_3294f"/>
              </a:rPr>
              <a:t>很多文言词具有两个或者两个以上的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义项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即一个词具有多种含义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这就是一词多义现象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2a006"/>
              </a:rPr>
              <a:t>一词多义现象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在文言文中相当普遍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把握一词多义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要注意了解词的本义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f8a91"/>
              </a:rPr>
              <a:t>引申义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和比喻义等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indent="714497"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本义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在多义词的诸多义项中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总有一个是最原始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最具体的意义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2e32e"/>
              </a:rPr>
              <a:t>称之为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本义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兵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的本义是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兵器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的本义是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3" name="yt_shape_11333"/>
          <p:cNvSpPr txBox="1"/>
          <p:nvPr/>
        </p:nvSpPr>
        <p:spPr>
          <a:xfrm>
            <a:off x="324071" y="504000"/>
            <a:ext cx="11924914" cy="5338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主事茹太素上奏章一万多字。皇帝大怒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询问朝中的臣子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089b8"/>
              </a:rPr>
              <a:t>有人指着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茹太素的奏章说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这里不敬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这里的批评不合法制。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皇帝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f8bf6"/>
              </a:rPr>
              <a:t>问宋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宋濂回答说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他只是对陛下尽忠罢了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陛下正广开言路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d1e20"/>
              </a:rPr>
              <a:t>怎么能够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重责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呢。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不久皇帝看茹太素的奏章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2_cf887"/>
              </a:rPr>
              <a:t>有值得采纳的内容。把朝臣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都招来斥责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于是口呼宋濂的字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如果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没有景濂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97a17"/>
              </a:rPr>
              <a:t>几乎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错误地怪罪进谏的人。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于是皇帝又当场称赞宋濂说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72c29"/>
              </a:rPr>
              <a:t>我听说最上等的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是圣人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其次是贤人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再次为君子。宋景濂为朕效力十九年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bd5cf"/>
              </a:rPr>
              <a:t>从未说过一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句假话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也从未讥讽别人的短处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始终如一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他岂只是君子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2d2c4"/>
              </a:rPr>
              <a:t>还真可以说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是贤人了。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4" name="yt_shape_11334"/>
          <p:cNvSpPr txBox="1"/>
          <p:nvPr/>
        </p:nvSpPr>
        <p:spPr>
          <a:xfrm>
            <a:off x="324000" y="504000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五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阅读下面文言语段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35" name="yt_shape_11335"/>
          <p:cNvSpPr txBox="1"/>
          <p:nvPr/>
        </p:nvSpPr>
        <p:spPr>
          <a:xfrm>
            <a:off x="324071" y="1067814"/>
            <a:ext cx="11924914" cy="4151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韦贯之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名纯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避宪宗讳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遂以字行。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少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举进士。德宗末年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45b81"/>
              </a:rPr>
              <a:t>人有以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贯之名荐于京兆尹李实者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实举笏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示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所记曰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此其姓名也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与我同里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84501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素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闻其贤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愿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识之而进于上。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说者喜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骤以其语告于贯之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且曰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1_67229"/>
              </a:rPr>
              <a:t>子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今日诣实而明日受贺矣。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贯之唯唯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数岁终不往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然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7_c6a15"/>
              </a:rPr>
              <a:t>后竟不迁。永贞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始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除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监察御史。有张宿者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有口辩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得幸于宪宗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擢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7_23636"/>
              </a:rPr>
              <a:t>为左补阙。将使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淄青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宰臣裴度欲为请章服。贯之曰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此人得幸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何要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假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其恩宠耶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1_37251"/>
              </a:rPr>
              <a:t>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其事遂寝。宿深衔之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卒为所构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诬以朋党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罢为吏部侍郎。</a:t>
            </a:r>
          </a:p>
        </p:txBody>
      </p:sp>
      <p:sp>
        <p:nvSpPr>
          <p:cNvPr id="11336" name="yt_shape_11336"/>
          <p:cNvSpPr txBox="1"/>
          <p:nvPr/>
        </p:nvSpPr>
        <p:spPr>
          <a:xfrm>
            <a:off x="5404652" y="5270251"/>
            <a:ext cx="646330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旧唐书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新唐书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有删改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7" name="yt_shape_11337"/>
          <p:cNvSpPr txBox="1"/>
          <p:nvPr/>
        </p:nvSpPr>
        <p:spPr>
          <a:xfrm>
            <a:off x="324000" y="504000"/>
            <a:ext cx="439864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解释文中加点词的含义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38" name="yt_shape_11338"/>
          <p:cNvSpPr txBox="1"/>
          <p:nvPr/>
        </p:nvSpPr>
        <p:spPr>
          <a:xfrm>
            <a:off x="324000" y="1086985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少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举进士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年轻时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39" name="yt_shape_11339"/>
          <p:cNvSpPr txBox="1"/>
          <p:nvPr/>
        </p:nvSpPr>
        <p:spPr>
          <a:xfrm>
            <a:off x="324000" y="1669970"/>
            <a:ext cx="630531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实举笏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示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所记曰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给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……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看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40" name="yt_shape_11340"/>
          <p:cNvSpPr txBox="1"/>
          <p:nvPr/>
        </p:nvSpPr>
        <p:spPr>
          <a:xfrm>
            <a:off x="324000" y="2252955"/>
            <a:ext cx="450995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素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闻其贤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一向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41" name="yt_shape_11341"/>
          <p:cNvSpPr txBox="1"/>
          <p:nvPr/>
        </p:nvSpPr>
        <p:spPr>
          <a:xfrm>
            <a:off x="324000" y="2835940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愿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识之而进于上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希望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42" name="yt_shape_11342"/>
          <p:cNvSpPr txBox="1"/>
          <p:nvPr/>
        </p:nvSpPr>
        <p:spPr>
          <a:xfrm>
            <a:off x="324000" y="3418925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然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后竟不迁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这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43" name="yt_shape_11343"/>
          <p:cNvSpPr txBox="1"/>
          <p:nvPr/>
        </p:nvSpPr>
        <p:spPr>
          <a:xfrm>
            <a:off x="324000" y="4001910"/>
            <a:ext cx="1147557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8519830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除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监察御史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授予官职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44" name="yt_shape_11344"/>
          <p:cNvSpPr txBox="1"/>
          <p:nvPr/>
        </p:nvSpPr>
        <p:spPr>
          <a:xfrm>
            <a:off x="324000" y="4584895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擢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为左补阙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提升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45" name="yt_shape_11345"/>
          <p:cNvSpPr txBox="1"/>
          <p:nvPr/>
        </p:nvSpPr>
        <p:spPr>
          <a:xfrm>
            <a:off x="324000" y="5167880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何要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假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其恩宠耶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授予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给予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913C1A-449A-9D80-AB4D-6724625AAC74}"/>
              </a:ext>
            </a:extLst>
          </p:cNvPr>
          <p:cNvSpPr txBox="1"/>
          <p:nvPr/>
        </p:nvSpPr>
        <p:spPr>
          <a:xfrm>
            <a:off x="3277925" y="104017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年轻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时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A2300D-474D-6E86-2980-39BFFD303EB7}"/>
              </a:ext>
            </a:extLst>
          </p:cNvPr>
          <p:cNvSpPr txBox="1"/>
          <p:nvPr/>
        </p:nvSpPr>
        <p:spPr>
          <a:xfrm>
            <a:off x="4344725" y="1623164"/>
            <a:ext cx="16024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636ECD-12C1-ADA8-8313-2B107C4BF9B0}"/>
              </a:ext>
            </a:extLst>
          </p:cNvPr>
          <p:cNvSpPr txBox="1"/>
          <p:nvPr/>
        </p:nvSpPr>
        <p:spPr>
          <a:xfrm>
            <a:off x="3277925" y="220614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一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向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A0CB00-BD0B-CE45-8009-DEF537A4901F}"/>
              </a:ext>
            </a:extLst>
          </p:cNvPr>
          <p:cNvSpPr txBox="1"/>
          <p:nvPr/>
        </p:nvSpPr>
        <p:spPr>
          <a:xfrm>
            <a:off x="4344725" y="2789134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望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3E9C65-F101-EDD5-CAEA-0DD1B32FBA9C}"/>
              </a:ext>
            </a:extLst>
          </p:cNvPr>
          <p:cNvSpPr txBox="1"/>
          <p:nvPr/>
        </p:nvSpPr>
        <p:spPr>
          <a:xfrm>
            <a:off x="3989125" y="3372119"/>
            <a:ext cx="535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这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B77144-5DA0-2059-1B45-132AE6579854}"/>
              </a:ext>
            </a:extLst>
          </p:cNvPr>
          <p:cNvSpPr txBox="1"/>
          <p:nvPr/>
        </p:nvSpPr>
        <p:spPr>
          <a:xfrm>
            <a:off x="9464984" y="3955104"/>
            <a:ext cx="16024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授予官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职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7FA2D4-9B14-9966-DB71-6AD4BC4F3BDE}"/>
              </a:ext>
            </a:extLst>
          </p:cNvPr>
          <p:cNvSpPr txBox="1"/>
          <p:nvPr/>
        </p:nvSpPr>
        <p:spPr>
          <a:xfrm>
            <a:off x="3633525" y="4538089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提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升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5DBB94-8D69-1C3F-2938-93DCC059C4A7}"/>
              </a:ext>
            </a:extLst>
          </p:cNvPr>
          <p:cNvSpPr txBox="1"/>
          <p:nvPr/>
        </p:nvSpPr>
        <p:spPr>
          <a:xfrm>
            <a:off x="4344725" y="5121074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授予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予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9" grpId="0" build="allAtOnce"/>
      <p:bldP spid="11340" grpId="0" build="allAtOnce"/>
      <p:bldP spid="11341" grpId="0" build="allAtOnce"/>
      <p:bldP spid="11342" grpId="0" build="allAtOnce"/>
      <p:bldP spid="11343" grpId="0" build="allAtOnce"/>
      <p:bldP spid="11344" grpId="0" build="allAtOnce"/>
      <p:bldP spid="11345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6" name="yt_shape_11346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47" name="yt_shape_11347"/>
          <p:cNvSpPr txBox="1"/>
          <p:nvPr/>
        </p:nvSpPr>
        <p:spPr>
          <a:xfrm>
            <a:off x="324071" y="1086985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说者喜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骤以其语告于贯之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且曰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706d0"/>
              </a:rPr>
              <a:t>子今日诣实而明日受贺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</a:p>
        </p:txBody>
      </p:sp>
      <p:sp>
        <p:nvSpPr>
          <p:cNvPr id="11348" name="yt_shape_11348"/>
          <p:cNvSpPr txBox="1"/>
          <p:nvPr/>
        </p:nvSpPr>
        <p:spPr>
          <a:xfrm>
            <a:off x="324071" y="2254041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349" name="yt_shape_11349"/>
          <p:cNvSpPr txBox="1"/>
          <p:nvPr/>
        </p:nvSpPr>
        <p:spPr>
          <a:xfrm>
            <a:off x="324000" y="3421097"/>
            <a:ext cx="1059264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其事遂寝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宿深衔之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卒为所构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诬以朋党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罢为吏部侍郎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50" name="yt_shape_11350"/>
          <p:cNvSpPr txBox="1"/>
          <p:nvPr/>
        </p:nvSpPr>
        <p:spPr>
          <a:xfrm>
            <a:off x="324071" y="4004082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FF8B80-0F18-8951-67EC-2B50B215380C}"/>
              </a:ext>
            </a:extLst>
          </p:cNvPr>
          <p:cNvSpPr txBox="1"/>
          <p:nvPr/>
        </p:nvSpPr>
        <p:spPr>
          <a:xfrm>
            <a:off x="1656460" y="2181835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向李实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推荐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韦贯之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的人很高兴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0_bf5d8"/>
              </a:rPr>
              <a:t>急忙把李实的话告诉韦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4BA969-962C-9E5D-B426-EB074BCE0CC3}"/>
              </a:ext>
            </a:extLst>
          </p:cNvPr>
          <p:cNvSpPr txBox="1"/>
          <p:nvPr/>
        </p:nvSpPr>
        <p:spPr>
          <a:xfrm>
            <a:off x="234060" y="2779243"/>
            <a:ext cx="10492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贯之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并且说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：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您今天到李实那里去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明天就能受到庆贺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869916-898F-64C5-AFDD-12CE8EEB69EA}"/>
              </a:ext>
            </a:extLst>
          </p:cNvPr>
          <p:cNvSpPr txBox="1"/>
          <p:nvPr/>
        </p:nvSpPr>
        <p:spPr>
          <a:xfrm>
            <a:off x="1656460" y="3931876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这件事就停止不办了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张宿对此怀恨在心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，（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韦贯之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4_586ec"/>
              </a:rPr>
              <a:t>最终还是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5DF73A-10CD-9DF0-AC46-663B7682E022}"/>
              </a:ext>
            </a:extLst>
          </p:cNvPr>
          <p:cNvSpPr txBox="1"/>
          <p:nvPr/>
        </p:nvSpPr>
        <p:spPr>
          <a:xfrm>
            <a:off x="234060" y="4529284"/>
            <a:ext cx="115592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被张宿陷害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诬陷他结朋连党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罢免了他的官职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让他做了吏部侍郎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9" grpId="0" build="allAtOnce"/>
      <p:bldP spid="11350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yt_shape_11351"/>
          <p:cNvSpPr txBox="1"/>
          <p:nvPr/>
        </p:nvSpPr>
        <p:spPr>
          <a:xfrm>
            <a:off x="324000" y="504111"/>
            <a:ext cx="1795363" cy="41607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352" name="yt_shape_11352"/>
          <p:cNvSpPr txBox="1"/>
          <p:nvPr/>
        </p:nvSpPr>
        <p:spPr>
          <a:xfrm>
            <a:off x="324071" y="970987"/>
            <a:ext cx="11543998" cy="422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1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韦贯之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名纯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避宪宗名讳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7_a2bfd"/>
              </a:rPr>
              <a:t>以字行于世。年轻时就考中进士科。德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宗末年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有人把韦贯之推荐给京兆尹李实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3_dac5b"/>
              </a:rPr>
              <a:t>李实举起笏板给人看他所记下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来的名字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这是他的姓名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和我是同乡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一向听说他很贤能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295c2"/>
              </a:rPr>
              <a:t>希望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认识他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然后引荐给皇上。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向李实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推荐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韦贯之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的人很高兴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31cab"/>
              </a:rPr>
              <a:t>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忙把李实的话告诉韦贯之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并且说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您今天到李实那里去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fed6e"/>
              </a:rPr>
              <a:t>明天就能受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到庆贺。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韦贯之唯诺而已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但几年中始终不肯前往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8_7cc94"/>
              </a:rPr>
              <a:t>这件事之后他的官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位也没有升迁。永贞年间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9_77aa1"/>
              </a:rPr>
              <a:t>韦贯之才被授任为监察御史。有个叫张宿的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很有口才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受到宪宗的宠幸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被提升为左补阙。张宿将要出使淄青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2f264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宰相裴度要替他请求章服。</a:t>
            </a:r>
          </a:p>
        </p:txBody>
      </p:sp>
      <p:sp>
        <p:nvSpPr>
          <p:cNvPr id="2" name="yt_shape_2">
            <a:extLst>
              <a:ext uri="{FF2B5EF4-FFF2-40B4-BE49-F238E27FC236}">
                <a16:creationId xmlns:a16="http://schemas.microsoft.com/office/drawing/2014/main" id="{009F510B-EA20-E20B-E9BD-55BAC0C8CE8A}"/>
              </a:ext>
            </a:extLst>
          </p:cNvPr>
          <p:cNvSpPr txBox="1"/>
          <p:nvPr/>
        </p:nvSpPr>
        <p:spPr>
          <a:xfrm>
            <a:off x="324071" y="5248842"/>
            <a:ext cx="11927459" cy="1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韦贯之说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：</a:t>
            </a:r>
            <a:r>
              <a:rPr lang="en-US" altLang="zh-CN" sz="2800" dirty="0">
                <a:solidFill>
                  <a:srgbClr val="C00000"/>
                </a:solidFill>
                <a:latin typeface="楷体" pitchFamily="28"/>
                <a:ea typeface="楷体" pitchFamily="28"/>
              </a:rPr>
              <a:t>“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此人已备受皇帝宠幸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为什么还要再给他优厚的宠幸呢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？</a:t>
            </a:r>
            <a:r>
              <a:rPr lang="en-US" altLang="zh-CN" sz="2800" dirty="0">
                <a:solidFill>
                  <a:srgbClr val="C00000"/>
                </a:solidFill>
                <a:latin typeface="楷体" pitchFamily="28"/>
                <a:ea typeface="楷体" pitchFamily="28"/>
                <a:sym typeface="_⨹_1_b903f"/>
              </a:rPr>
              <a:t>”</a:t>
            </a:r>
            <a:r>
              <a:rPr lang="en-US" altLang="zh-CN" sz="2800" dirty="0">
                <a:solidFill>
                  <a:srgbClr val="C00000"/>
                </a:solidFill>
                <a:latin typeface="楷体" pitchFamily="28"/>
                <a:ea typeface="楷体" pitchFamily="28"/>
              </a:rPr>
              <a:t/>
            </a:r>
            <a:br>
              <a:rPr lang="en-US" altLang="zh-CN" sz="2800" dirty="0">
                <a:solidFill>
                  <a:srgbClr val="C00000"/>
                </a:solidFill>
                <a:latin typeface="楷体" pitchFamily="28"/>
                <a:ea typeface="楷体" pitchFamily="28"/>
              </a:rPr>
            </a:b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这件事就停止不办了。张宿对此怀恨在心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，（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韦贯之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）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  <a:sym typeface="_⨹_8_e5495"/>
              </a:rPr>
              <a:t>最终还是被张宿陷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/>
            </a:r>
            <a:b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</a:b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害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诬陷他结朋连党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罢免了他的官职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让他做了吏部侍郎。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3" name="yt_shape_11353"/>
          <p:cNvSpPr txBox="1"/>
          <p:nvPr/>
        </p:nvSpPr>
        <p:spPr>
          <a:xfrm>
            <a:off x="324000" y="504000"/>
            <a:ext cx="682238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阅读下面文言语段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54" name="yt_shape_11354"/>
          <p:cNvSpPr txBox="1"/>
          <p:nvPr/>
        </p:nvSpPr>
        <p:spPr>
          <a:xfrm>
            <a:off x="324071" y="1067814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广西总帅府一郑牢者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老隶也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性鲠直敢言。都督韩观威严不可犯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c1cd6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亦知牢。观每醉后杀人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牢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度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有不可杀者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辄不杀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留俟其醒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84549"/>
              </a:rPr>
              <a:t>白以不敢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杀之故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以是观尤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德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5" name="yt_shape_11355"/>
          <p:cNvSpPr txBox="1"/>
          <p:nvPr/>
        </p:nvSpPr>
        <p:spPr>
          <a:xfrm>
            <a:off x="324071" y="504000"/>
            <a:ext cx="11924914" cy="4151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观卒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山忠毅公云继任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公固廉正贤者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下车首延高年耆德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2_68044"/>
              </a:rPr>
              <a:t>询边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事。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有以郑牢言者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云进之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世谓为将者不计贪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矧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f5e29"/>
              </a:rPr>
              <a:t>广西素尚货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我亦可贪否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牢曰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大人初到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如一洁新白袍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有一沾污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3d88d"/>
              </a:rPr>
              <a:t>如白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袍点墨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终不可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湔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也。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公又曰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人云土夷馈送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苟不纳之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4_4c3a9"/>
              </a:rPr>
              <a:t>彼必疑且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忿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奈何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牢言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居官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黩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则朝廷有重法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乃不畏朝廷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ed4ee"/>
              </a:rPr>
              <a:t>反畏蛮子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公亦笑纳之。公镇广西逾十年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廉操终始不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渝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固不由牢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5bb60"/>
              </a:rPr>
              <a:t>而牢亦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可尚云。</a:t>
            </a:r>
          </a:p>
        </p:txBody>
      </p:sp>
      <p:sp>
        <p:nvSpPr>
          <p:cNvPr id="11356" name="yt_shape_11356"/>
          <p:cNvSpPr txBox="1"/>
          <p:nvPr/>
        </p:nvSpPr>
        <p:spPr>
          <a:xfrm>
            <a:off x="7200015" y="4706437"/>
            <a:ext cx="4667945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选自叶盛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郑牢论戒贪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7" name="yt_shape_11357"/>
          <p:cNvSpPr txBox="1"/>
          <p:nvPr/>
        </p:nvSpPr>
        <p:spPr>
          <a:xfrm>
            <a:off x="324000" y="504000"/>
            <a:ext cx="439864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解释文中加点词的含义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58" name="yt_shape_11358"/>
          <p:cNvSpPr txBox="1"/>
          <p:nvPr/>
        </p:nvSpPr>
        <p:spPr>
          <a:xfrm>
            <a:off x="324000" y="1086985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牢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度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有不可杀者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估计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推测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59" name="yt_shape_11359"/>
          <p:cNvSpPr txBox="1"/>
          <p:nvPr/>
        </p:nvSpPr>
        <p:spPr>
          <a:xfrm>
            <a:off x="324000" y="1669970"/>
            <a:ext cx="630531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以是观尤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德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感激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感恩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60" name="yt_shape_11360"/>
          <p:cNvSpPr txBox="1"/>
          <p:nvPr/>
        </p:nvSpPr>
        <p:spPr>
          <a:xfrm>
            <a:off x="324000" y="2252955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矧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广西素尚货利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况且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何况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61" name="yt_shape_11361"/>
          <p:cNvSpPr txBox="1"/>
          <p:nvPr/>
        </p:nvSpPr>
        <p:spPr>
          <a:xfrm>
            <a:off x="324000" y="2835940"/>
            <a:ext cx="48690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终不可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湔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洗涤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62" name="yt_shape_11362"/>
          <p:cNvSpPr txBox="1"/>
          <p:nvPr/>
        </p:nvSpPr>
        <p:spPr>
          <a:xfrm>
            <a:off x="324000" y="3418925"/>
            <a:ext cx="55871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居官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黩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贪污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贪赃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363" name="yt_shape_11363"/>
          <p:cNvSpPr txBox="1"/>
          <p:nvPr/>
        </p:nvSpPr>
        <p:spPr>
          <a:xfrm>
            <a:off x="324000" y="4001910"/>
            <a:ext cx="5228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廉操终始不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渝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改变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F055030-D1D4-B220-0280-1049BD5592BE}"/>
              </a:ext>
            </a:extLst>
          </p:cNvPr>
          <p:cNvSpPr txBox="1"/>
          <p:nvPr/>
        </p:nvSpPr>
        <p:spPr>
          <a:xfrm>
            <a:off x="4344725" y="1040179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估计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F9536E-5EFE-D3D6-7B10-D754637A5293}"/>
              </a:ext>
            </a:extLst>
          </p:cNvPr>
          <p:cNvSpPr txBox="1"/>
          <p:nvPr/>
        </p:nvSpPr>
        <p:spPr>
          <a:xfrm>
            <a:off x="3989125" y="1623164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感激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恩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44E7FA-87B2-F1CF-7B74-6448F4899310}"/>
              </a:ext>
            </a:extLst>
          </p:cNvPr>
          <p:cNvSpPr txBox="1"/>
          <p:nvPr/>
        </p:nvSpPr>
        <p:spPr>
          <a:xfrm>
            <a:off x="4344725" y="2206149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况且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况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241319-B89F-0AE5-1578-E80FBDB922C2}"/>
              </a:ext>
            </a:extLst>
          </p:cNvPr>
          <p:cNvSpPr txBox="1"/>
          <p:nvPr/>
        </p:nvSpPr>
        <p:spPr>
          <a:xfrm>
            <a:off x="3633525" y="2789134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洗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涤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472DFC-11AA-AF6D-8B2B-8325E194504D}"/>
              </a:ext>
            </a:extLst>
          </p:cNvPr>
          <p:cNvSpPr txBox="1"/>
          <p:nvPr/>
        </p:nvSpPr>
        <p:spPr>
          <a:xfrm>
            <a:off x="3277925" y="3372119"/>
            <a:ext cx="1958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贪污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贪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赃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9593AF-A404-6064-9FE8-D4D8D2D180F9}"/>
              </a:ext>
            </a:extLst>
          </p:cNvPr>
          <p:cNvSpPr txBox="1"/>
          <p:nvPr/>
        </p:nvSpPr>
        <p:spPr>
          <a:xfrm>
            <a:off x="3989125" y="3955104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变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9" grpId="0" build="allAtOnce"/>
      <p:bldP spid="11360" grpId="0" build="allAtOnce"/>
      <p:bldP spid="11361" grpId="0" build="allAtOnce"/>
      <p:bldP spid="11362" grpId="0" build="allAtOnce"/>
      <p:bldP spid="11363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4" name="yt_shape_11364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65" name="yt_shape_11365"/>
          <p:cNvSpPr txBox="1"/>
          <p:nvPr/>
        </p:nvSpPr>
        <p:spPr>
          <a:xfrm>
            <a:off x="324000" y="1086985"/>
            <a:ext cx="807913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公固廉正贤者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下车首延高年耆德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询边事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366" name="yt_shape_11366"/>
          <p:cNvSpPr txBox="1"/>
          <p:nvPr/>
        </p:nvSpPr>
        <p:spPr>
          <a:xfrm>
            <a:off x="324071" y="1669970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</a:t>
            </a:r>
            <a:r>
              <a:rPr sz="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367" name="yt_shape_11367"/>
          <p:cNvSpPr txBox="1"/>
          <p:nvPr/>
        </p:nvSpPr>
        <p:spPr>
          <a:xfrm>
            <a:off x="324000" y="2837026"/>
            <a:ext cx="843820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人云土夷馈送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苟不纳之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彼必疑且忿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奈何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</a:p>
        </p:txBody>
      </p:sp>
      <p:sp>
        <p:nvSpPr>
          <p:cNvPr id="11368" name="yt_shape_11368"/>
          <p:cNvSpPr txBox="1"/>
          <p:nvPr/>
        </p:nvSpPr>
        <p:spPr>
          <a:xfrm>
            <a:off x="324071" y="3420011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5.50504,H:47.04"/>
              </a:rPr>
              <a:t/>
            </a:r>
            <a:b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5.50504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17EE4B-7EE6-7E2F-96FB-53DA09F60D6E}"/>
              </a:ext>
            </a:extLst>
          </p:cNvPr>
          <p:cNvSpPr txBox="1"/>
          <p:nvPr/>
        </p:nvSpPr>
        <p:spPr>
          <a:xfrm>
            <a:off x="1656460" y="1597764"/>
            <a:ext cx="98701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山云本来就是廉洁正直的贤人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3_aaa9e"/>
              </a:rPr>
              <a:t>上任后首先接见年长有德行的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D71624-9349-0577-F3AE-06B2F93D6F8F}"/>
              </a:ext>
            </a:extLst>
          </p:cNvPr>
          <p:cNvSpPr txBox="1"/>
          <p:nvPr/>
        </p:nvSpPr>
        <p:spPr>
          <a:xfrm>
            <a:off x="234060" y="2195172"/>
            <a:ext cx="3736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询问边疆事务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A00A5E-D885-46BB-1775-D8D040F75EE8}"/>
              </a:ext>
            </a:extLst>
          </p:cNvPr>
          <p:cNvSpPr txBox="1"/>
          <p:nvPr/>
        </p:nvSpPr>
        <p:spPr>
          <a:xfrm>
            <a:off x="1754885" y="3347805"/>
            <a:ext cx="1011783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有人说当地土著送礼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如果不接受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他们必定怀疑且愤怒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  <a:sym typeface="_⨹_1_8a631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5AD875-8B76-0046-2F01-A51C9EFE4D98}"/>
              </a:ext>
            </a:extLst>
          </p:cNvPr>
          <p:cNvSpPr txBox="1"/>
          <p:nvPr/>
        </p:nvSpPr>
        <p:spPr>
          <a:xfrm>
            <a:off x="234060" y="3945213"/>
            <a:ext cx="205333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怎么办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？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 build="allAtOnce"/>
      <p:bldP spid="11368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" name="yt_shape_11369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370" name="yt_shape_11370"/>
          <p:cNvSpPr txBox="1"/>
          <p:nvPr/>
        </p:nvSpPr>
        <p:spPr>
          <a:xfrm>
            <a:off x="324071" y="1067814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广西总帅府有一个叫郑牢的人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是个老隶卒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0_a0d14"/>
              </a:rPr>
              <a:t>性格刚直敢言。都督韩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观威严不可侵犯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也知道郑牢的为人。韩观每次醉酒后杀人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48293"/>
              </a:rPr>
              <a:t>郑牢推测有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些人不该杀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就不杀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等韩观醒来后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告诉他不敢杀的原因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7d602"/>
              </a:rPr>
              <a:t>因此韩观特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别感激他。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3" name="yt_shape_10843"/>
          <p:cNvSpPr txBox="1"/>
          <p:nvPr/>
        </p:nvSpPr>
        <p:spPr>
          <a:xfrm>
            <a:off x="324071" y="504000"/>
            <a:ext cx="11924914" cy="2925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引申义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引申义是从本义引申出来的意义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同基本意义有相类似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b6dd7"/>
              </a:rPr>
              <a:t>相对立或相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关联的意义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词义的引申方式主要有以下两种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连锁式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本义和引申义环环相扣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步步延伸开去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6591d"/>
              </a:rPr>
              <a:t>因此各引申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义与本义之间的联系有密有疏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例如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pic>
        <p:nvPicPr>
          <p:cNvPr id="10846" name="yt_image_10846" title="H_157.8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8910" y="3574487"/>
            <a:ext cx="6874178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yt_shape_11371"/>
          <p:cNvSpPr txBox="1"/>
          <p:nvPr/>
        </p:nvSpPr>
        <p:spPr>
          <a:xfrm>
            <a:off x="324071" y="504000"/>
            <a:ext cx="11924914" cy="5358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韩观去世后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忠毅公山云继任总帅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山云本来就是廉洁正直的贤人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c4109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上任后首先接见年长有德行的人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询问边疆事务。有人推荐郑牢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0dabb"/>
              </a:rPr>
              <a:t>山云请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了他来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世人都说做将领的不计较贪财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何况广西一向崇尚财利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5a789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我也可以贪财吗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郑牢说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大人刚到任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就像一件洁白的新袍子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31e6b"/>
              </a:rPr>
              <a:t>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一点污点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就像白袍子上点了墨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永远洗不掉。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山云又说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b6207"/>
              </a:rPr>
              <a:t>有人说当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地土著送礼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如果不接受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他们必定怀疑且愤怒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怎么办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郑牢说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64b1c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做官贪污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朝廷有重法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你不惧怕朝廷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反而怕土著人吗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28c73"/>
              </a:rPr>
              <a:t>山云也笑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着接受了他的建议。山云镇守广西十多年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廉洁操守始终不变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5ea64"/>
              </a:rPr>
              <a:t>这固然不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是因为郑牢的缘故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但郑牢也值得称赞。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374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2CE74F-02DD-4AC0-A86F-3C8DF00FACEC}"/>
              </a:ext>
            </a:extLst>
          </p:cNvPr>
          <p:cNvSpPr txBox="1"/>
          <p:nvPr/>
        </p:nvSpPr>
        <p:spPr>
          <a:xfrm>
            <a:off x="3245195" y="1901122"/>
            <a:ext cx="67129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宋体" pitchFamily="2" charset="-122"/>
                <a:cs typeface="+mn-cs"/>
              </a:rPr>
              <a:t>THANKS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8DE397-53CD-43DF-B436-EAF0D0085C34}"/>
              </a:ext>
            </a:extLst>
          </p:cNvPr>
          <p:cNvSpPr/>
          <p:nvPr/>
        </p:nvSpPr>
        <p:spPr>
          <a:xfrm>
            <a:off x="3208861" y="3052285"/>
            <a:ext cx="5931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演示完毕 感谢观看</a:t>
            </a:r>
          </a:p>
        </p:txBody>
      </p:sp>
      <p:sp>
        <p:nvSpPr>
          <p:cNvPr id="8" name="矩形 7"/>
          <p:cNvSpPr/>
          <p:nvPr/>
        </p:nvSpPr>
        <p:spPr>
          <a:xfrm>
            <a:off x="839416" y="764704"/>
            <a:ext cx="10297144" cy="5184576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6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8" name="yt_shape_10848"/>
          <p:cNvSpPr txBox="1"/>
          <p:nvPr/>
        </p:nvSpPr>
        <p:spPr>
          <a:xfrm>
            <a:off x="324071" y="504000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辐射式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词义的引申环绕着一个中心向不同的方向展开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c1f70"/>
              </a:rPr>
              <a:t>各引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申义与本义之间的联系紧密度相同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例如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pic>
        <p:nvPicPr>
          <p:cNvPr id="10849" name="yt_image_10849" title="H_177.9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2104" y="1823420"/>
            <a:ext cx="7067791" cy="22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1" name="yt_shape_10851"/>
          <p:cNvSpPr txBox="1"/>
          <p:nvPr/>
        </p:nvSpPr>
        <p:spPr>
          <a:xfrm>
            <a:off x="324071" y="504000"/>
            <a:ext cx="11543998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4497"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比喻义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词的比喻义是在比喻的基础上所产生的意义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它使用比喻的手法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b0d6e"/>
              </a:rPr>
              <a:t>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语言风格特殊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色彩鲜明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例如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pic>
        <p:nvPicPr>
          <p:cNvPr id="10853" name="yt_image_10853" title="H_151.46835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404" y="2407431"/>
            <a:ext cx="6897190" cy="19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" name="yt_image_10855" title="H_23.52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4533807"/>
            <a:ext cx="790684" cy="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7" name="yt_shape_10857"/>
          <p:cNvSpPr txBox="1"/>
          <p:nvPr/>
        </p:nvSpPr>
        <p:spPr>
          <a:xfrm>
            <a:off x="324071" y="4883233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下列文言实词有多个义项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先体会一下这些义项之间的联系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8228e"/>
              </a:rPr>
              <a:t>然后为后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面语句选择正确的解释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" name="yt_shape_10858"/>
          <p:cNvSpPr txBox="1"/>
          <p:nvPr/>
        </p:nvSpPr>
        <p:spPr>
          <a:xfrm>
            <a:off x="324000" y="504000"/>
            <a:ext cx="161582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graphicFrame>
        <p:nvGraphicFramePr>
          <p:cNvPr id="10859" name="yt_table_10859" title="H_390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84033"/>
              </p:ext>
            </p:extLst>
          </p:nvPr>
        </p:nvGraphicFramePr>
        <p:xfrm>
          <a:off x="324000" y="1239349"/>
          <a:ext cx="11543998" cy="4962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词义关联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道理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规律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13ea4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主张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取道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8278d"/>
                        </a:rPr>
                        <a:t>经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过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风尚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9c3ae"/>
                        </a:rPr>
                        <a:t>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想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学说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68874"/>
                        </a:rPr>
                        <a:t>途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径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方法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g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38e57"/>
                        </a:rPr>
                        <a:t>道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路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h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说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i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道义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道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的本义是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路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道路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路的作用是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引导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081ce"/>
                        </a:rPr>
                        <a:t>”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人到某地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故有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引导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后写作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导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325de"/>
                        </a:rPr>
                        <a:t>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过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引导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可形成一种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风尚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抽象意义即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  <a:sym typeface="_⨹_1_cf5f6"/>
                        </a:rPr>
                        <a:t>途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/>
                      </a:r>
                      <a:b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</a:b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方法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又特指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正当手段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君子爱财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06eec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取之有道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途径和方法往往是一种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道理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  <a:sym typeface="_⨹_1_61ca5"/>
                        </a:rPr>
                        <a:t>规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/>
                      </a:r>
                      <a:b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</a:b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律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道理和规律需要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述说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而后成为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思想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351c5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学说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70" y="1313180"/>
            <a:ext cx="6242130" cy="3492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EDA45AD-0823-FD2F-5A33-30AD8DDBC409}"/>
              </a:ext>
            </a:extLst>
          </p:cNvPr>
          <p:cNvSpPr/>
          <p:nvPr/>
        </p:nvSpPr>
        <p:spPr>
          <a:xfrm>
            <a:off x="0" y="1556816"/>
            <a:ext cx="7531840" cy="2950377"/>
          </a:xfrm>
          <a:prstGeom prst="rect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accent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2D7433-BB5E-F502-98EF-45DB1E6FF4E2}"/>
              </a:ext>
            </a:extLst>
          </p:cNvPr>
          <p:cNvSpPr/>
          <p:nvPr/>
        </p:nvSpPr>
        <p:spPr>
          <a:xfrm>
            <a:off x="409575" y="1868659"/>
            <a:ext cx="6637174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accent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6963" y="2208387"/>
            <a:ext cx="6569786" cy="129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掌握理解五类实词（古今异义词、多义实词、通假字、偏义复词</a:t>
            </a:r>
            <a:r>
              <a:rPr lang="zh-CN" altLang="en-US" dirty="0" smtClean="0"/>
              <a:t>、活用</a:t>
            </a:r>
            <a:r>
              <a:rPr lang="zh-CN" altLang="en-US" dirty="0"/>
              <a:t>词）的方法。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掌握推断文言实词词义的方法。</a:t>
            </a:r>
          </a:p>
        </p:txBody>
      </p:sp>
      <p:pic>
        <p:nvPicPr>
          <p:cNvPr id="6" name="复习目标彩.jpg" descr="id:2147511539;FounderCES"/>
          <p:cNvPicPr/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r="75919"/>
          <a:stretch/>
        </p:blipFill>
        <p:spPr>
          <a:xfrm>
            <a:off x="2992840" y="1345915"/>
            <a:ext cx="1137370" cy="5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a14="http://schemas.microsoft.com/office/drawing/2010/main" xmlns:a16="http://schemas.microsoft.com/office/drawing/2014/main"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1" name="yt_shape_10861"/>
          <p:cNvSpPr txBox="1"/>
          <p:nvPr/>
        </p:nvSpPr>
        <p:spPr>
          <a:xfrm>
            <a:off x="324000" y="504000"/>
            <a:ext cx="66643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有碑仆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《游褒禅山记》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2" name="yt_shape_10862"/>
          <p:cNvSpPr txBox="1"/>
          <p:nvPr/>
        </p:nvSpPr>
        <p:spPr>
          <a:xfrm>
            <a:off x="324000" y="1086985"/>
            <a:ext cx="807984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从郦山下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芷阳间行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《鸿门宴》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3" name="yt_shape_10863"/>
          <p:cNvSpPr txBox="1"/>
          <p:nvPr/>
        </p:nvSpPr>
        <p:spPr>
          <a:xfrm>
            <a:off x="324000" y="1669970"/>
            <a:ext cx="843891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师者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所以传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受业解惑也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《师说》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4" name="yt_shape_10864"/>
          <p:cNvSpPr txBox="1"/>
          <p:nvPr/>
        </p:nvSpPr>
        <p:spPr>
          <a:xfrm>
            <a:off x="324000" y="2252955"/>
            <a:ext cx="702346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师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之不传也久矣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《师说》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5" name="yt_shape_10865"/>
          <p:cNvSpPr txBox="1"/>
          <p:nvPr/>
        </p:nvSpPr>
        <p:spPr>
          <a:xfrm>
            <a:off x="324000" y="2835940"/>
            <a:ext cx="624600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策之不以其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《马说》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6" name="yt_shape_10866"/>
          <p:cNvSpPr txBox="1"/>
          <p:nvPr/>
        </p:nvSpPr>
        <p:spPr>
          <a:xfrm>
            <a:off x="324000" y="3418925"/>
            <a:ext cx="702346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⑥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不相为谋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《论语》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7" name="yt_shape_10867"/>
          <p:cNvSpPr txBox="1"/>
          <p:nvPr/>
        </p:nvSpPr>
        <p:spPr>
          <a:xfrm>
            <a:off x="324000" y="4001910"/>
            <a:ext cx="700262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于是废先王之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《过秦论》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e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68" name="yt_shape_10868"/>
          <p:cNvSpPr txBox="1"/>
          <p:nvPr/>
        </p:nvSpPr>
        <p:spPr>
          <a:xfrm>
            <a:off x="324000" y="4584895"/>
            <a:ext cx="730238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伐无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道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诛暴秦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《陈涉世家》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9803E9-E3ED-827B-1674-E666900D58C8}"/>
              </a:ext>
            </a:extLst>
          </p:cNvPr>
          <p:cNvSpPr txBox="1"/>
          <p:nvPr/>
        </p:nvSpPr>
        <p:spPr>
          <a:xfrm>
            <a:off x="5944925" y="457194"/>
            <a:ext cx="357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g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19C7D5-FDAA-DFC4-D0AE-5CC8CED8EECA}"/>
              </a:ext>
            </a:extLst>
          </p:cNvPr>
          <p:cNvSpPr txBox="1"/>
          <p:nvPr/>
        </p:nvSpPr>
        <p:spPr>
          <a:xfrm>
            <a:off x="7367325" y="1040179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c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0B5A22-80AD-F6B8-2BF8-7B937856D385}"/>
              </a:ext>
            </a:extLst>
          </p:cNvPr>
          <p:cNvSpPr txBox="1"/>
          <p:nvPr/>
        </p:nvSpPr>
        <p:spPr>
          <a:xfrm>
            <a:off x="7722925" y="1623164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a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B13938-8FD3-B3F6-3B23-7690B65DC04D}"/>
              </a:ext>
            </a:extLst>
          </p:cNvPr>
          <p:cNvSpPr txBox="1"/>
          <p:nvPr/>
        </p:nvSpPr>
        <p:spPr>
          <a:xfrm>
            <a:off x="6300525" y="2206149"/>
            <a:ext cx="357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d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F210D6-CEE9-2170-6337-9EEF49FAE4DD}"/>
              </a:ext>
            </a:extLst>
          </p:cNvPr>
          <p:cNvSpPr txBox="1"/>
          <p:nvPr/>
        </p:nvSpPr>
        <p:spPr>
          <a:xfrm>
            <a:off x="5589325" y="2789134"/>
            <a:ext cx="2991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f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822C46-F23D-CC24-2F99-F05EE166135B}"/>
              </a:ext>
            </a:extLst>
          </p:cNvPr>
          <p:cNvSpPr txBox="1"/>
          <p:nvPr/>
        </p:nvSpPr>
        <p:spPr>
          <a:xfrm>
            <a:off x="6300525" y="3372119"/>
            <a:ext cx="357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b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8EF197-66BF-C93F-6622-41A8364E8C93}"/>
              </a:ext>
            </a:extLst>
          </p:cNvPr>
          <p:cNvSpPr txBox="1"/>
          <p:nvPr/>
        </p:nvSpPr>
        <p:spPr>
          <a:xfrm>
            <a:off x="6300525" y="3955104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e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1306F2-C71C-EAAF-421D-7AA0EC2D956C}"/>
              </a:ext>
            </a:extLst>
          </p:cNvPr>
          <p:cNvSpPr txBox="1"/>
          <p:nvPr/>
        </p:nvSpPr>
        <p:spPr>
          <a:xfrm>
            <a:off x="6656125" y="4538089"/>
            <a:ext cx="278511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i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" grpId="0" build="allAtOnce"/>
      <p:bldP spid="10863" grpId="0" build="allAtOnce"/>
      <p:bldP spid="10864" grpId="0" build="allAtOnce"/>
      <p:bldP spid="10865" grpId="0" build="allAtOnce"/>
      <p:bldP spid="10866" grpId="0" build="allAtOnce"/>
      <p:bldP spid="10867" grpId="0" build="allAtOnce"/>
      <p:bldP spid="10868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9" name="yt_shape_10869"/>
          <p:cNvSpPr txBox="1"/>
          <p:nvPr/>
        </p:nvSpPr>
        <p:spPr>
          <a:xfrm>
            <a:off x="324000" y="504000"/>
            <a:ext cx="161582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graphicFrame>
        <p:nvGraphicFramePr>
          <p:cNvPr id="10870" name="yt_table_10870" title="H_343.6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65823"/>
              </p:ext>
            </p:extLst>
          </p:nvPr>
        </p:nvGraphicFramePr>
        <p:xfrm>
          <a:off x="324000" y="1239349"/>
          <a:ext cx="11543998" cy="43647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词义关联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读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en-US" altLang="zh-CN" sz="28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zhǔ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这里指劝人饮酒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891f1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隶属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类似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e49fa"/>
                        </a:rPr>
                        <a:t>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撰写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嘱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嘱托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属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的本义是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连接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撰写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28ca9"/>
                        </a:rPr>
                        <a:t>”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正是把一个个字连接起来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跟随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1a2c3"/>
                        </a:rPr>
                        <a:t>”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也是连接的形象描述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11752"/>
                        </a:rPr>
                        <a:t>跟随某人自然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属于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某人一伙的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隶属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14a47"/>
                        </a:rPr>
                        <a:t>当然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是同一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类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被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管辖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  <a:sym typeface="_⨹_1_6e826"/>
                        </a:rPr>
                        <a:t>亲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/>
                      </a:r>
                      <a:b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</a:b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属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更是属于同一类的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3" name="yt_shape_10873"/>
          <p:cNvSpPr txBox="1"/>
          <p:nvPr/>
        </p:nvSpPr>
        <p:spPr>
          <a:xfrm>
            <a:off x="324000" y="1737714"/>
            <a:ext cx="1023427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举酒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诵明月之诗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歌窈窕之章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《赤壁赋》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74" name="yt_shape_10874"/>
          <p:cNvSpPr txBox="1"/>
          <p:nvPr/>
        </p:nvSpPr>
        <p:spPr>
          <a:xfrm>
            <a:off x="324000" y="2320699"/>
            <a:ext cx="1061418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十三学得琵琶成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教坊第一部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《琵琶行并序》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75" name="yt_shape_10875"/>
          <p:cNvSpPr txBox="1"/>
          <p:nvPr/>
        </p:nvSpPr>
        <p:spPr>
          <a:xfrm>
            <a:off x="324000" y="2903684"/>
            <a:ext cx="736169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神情与苏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黄不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《核舟记》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76" name="yt_shape_10876"/>
          <p:cNvSpPr txBox="1"/>
          <p:nvPr/>
        </p:nvSpPr>
        <p:spPr>
          <a:xfrm>
            <a:off x="324000" y="3486669"/>
            <a:ext cx="810067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有良田美池桑竹之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《桃花源记》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83F53D-83F0-BCCB-8EAE-EFEE297516D8}"/>
              </a:ext>
            </a:extLst>
          </p:cNvPr>
          <p:cNvSpPr txBox="1"/>
          <p:nvPr/>
        </p:nvSpPr>
        <p:spPr>
          <a:xfrm>
            <a:off x="9500925" y="1690908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a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D6F6DAD-F268-C2C4-3609-5A8EFFCF9C66}"/>
              </a:ext>
            </a:extLst>
          </p:cNvPr>
          <p:cNvSpPr txBox="1"/>
          <p:nvPr/>
        </p:nvSpPr>
        <p:spPr>
          <a:xfrm>
            <a:off x="9856525" y="2273893"/>
            <a:ext cx="357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b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88C615-2E27-36AD-52C3-098645BFB8A2}"/>
              </a:ext>
            </a:extLst>
          </p:cNvPr>
          <p:cNvSpPr txBox="1"/>
          <p:nvPr/>
        </p:nvSpPr>
        <p:spPr>
          <a:xfrm>
            <a:off x="6656125" y="2856878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c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A1C2E1-B2C7-5E42-0DE8-5AF741632E4C}"/>
              </a:ext>
            </a:extLst>
          </p:cNvPr>
          <p:cNvSpPr txBox="1"/>
          <p:nvPr/>
        </p:nvSpPr>
        <p:spPr>
          <a:xfrm>
            <a:off x="7367325" y="3439863"/>
            <a:ext cx="357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d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yt_shape_10872"/>
          <p:cNvSpPr txBox="1"/>
          <p:nvPr/>
        </p:nvSpPr>
        <p:spPr>
          <a:xfrm>
            <a:off x="324000" y="1103941"/>
            <a:ext cx="732322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予作文以记之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《岳阳楼记》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25E7DA-C608-46DA-611A-CB87C574F6B8}"/>
              </a:ext>
            </a:extLst>
          </p:cNvPr>
          <p:cNvSpPr txBox="1"/>
          <p:nvPr/>
        </p:nvSpPr>
        <p:spPr>
          <a:xfrm>
            <a:off x="6656125" y="1057135"/>
            <a:ext cx="2991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f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7" name="yt_shape_10877"/>
          <p:cNvSpPr txBox="1"/>
          <p:nvPr/>
        </p:nvSpPr>
        <p:spPr>
          <a:xfrm>
            <a:off x="324000" y="504000"/>
            <a:ext cx="161582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graphicFrame>
        <p:nvGraphicFramePr>
          <p:cNvPr id="10878" name="yt_table_10878" title="H_437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48427"/>
              </p:ext>
            </p:extLst>
          </p:nvPr>
        </p:nvGraphicFramePr>
        <p:xfrm>
          <a:off x="324000" y="1239349"/>
          <a:ext cx="11543998" cy="4962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词义关联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横渡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断绝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穿过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78782"/>
                        </a:rPr>
                        <a:t>；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与人世隔绝的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0e2d5"/>
                        </a:rPr>
                        <a:t>到了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0e2d5"/>
                        </a:rPr>
                        <a:t>极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点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itchFamily="28"/>
                        <a:ea typeface="宋体" pitchFamily="28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绝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的本义是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绳索断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6721f"/>
                        </a:rPr>
                        <a:t>由此引申出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6721f"/>
                        </a:rPr>
                        <a:t>一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般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意义上的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比喻引申出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横渡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4a0c5"/>
                        </a:rPr>
                        <a:t>的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意义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由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义可引申出许多意义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f6eb5"/>
                        </a:rPr>
                        <a:t>与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f6eb5"/>
                        </a:rPr>
                        <a:t>人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断绝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关系叫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绝交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气断自然就是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 smtClean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  <a:sym typeface="_⨹_1_20ffa"/>
                        </a:rPr>
                        <a:t>死</a:t>
                      </a:r>
                      <a:r>
                        <a:rPr lang="zh-CN" altLang="zh-CN" sz="2800" b="1" i="0" u="none" dirty="0" smtClean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亡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绝命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路断了当然就是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到了尽头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54966"/>
                        </a:rPr>
                        <a:t>，</a:t>
                      </a:r>
                      <a:r>
                        <a:rPr lang="zh-CN" altLang="zh-CN" sz="2800" b="1" i="0" u="none" dirty="0" smtClean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到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了极点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由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到了极点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85313"/>
                        </a:rPr>
                        <a:t>引申出程度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85313"/>
                        </a:rPr>
                        <a:t>副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极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和动词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超越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7_7ff32"/>
                        </a:rPr>
                        <a:t>到了极点就是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7_7ff32"/>
                        </a:rPr>
                        <a:t>超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一切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0" name="yt_shape_10880"/>
          <p:cNvSpPr txBox="1"/>
          <p:nvPr/>
        </p:nvSpPr>
        <p:spPr>
          <a:xfrm>
            <a:off x="324000" y="504000"/>
            <a:ext cx="879798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云气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负青天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然后图南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《逍遥游》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81" name="yt_shape_10881"/>
          <p:cNvSpPr txBox="1"/>
          <p:nvPr/>
        </p:nvSpPr>
        <p:spPr>
          <a:xfrm>
            <a:off x="324000" y="1086985"/>
            <a:ext cx="915705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假舟楫者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非能水也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而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江河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《劝学》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82" name="yt_shape_10882"/>
          <p:cNvSpPr txBox="1"/>
          <p:nvPr/>
        </p:nvSpPr>
        <p:spPr>
          <a:xfrm>
            <a:off x="324000" y="1669970"/>
            <a:ext cx="810067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率妻子邑人来此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《桃花源记》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883" name="yt_shape_10883"/>
          <p:cNvSpPr txBox="1"/>
          <p:nvPr/>
        </p:nvSpPr>
        <p:spPr>
          <a:xfrm>
            <a:off x="324000" y="2252955"/>
            <a:ext cx="556633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以为妙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绝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《口技》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e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C588F0A-124C-D664-4DA6-33EDC7558C67}"/>
              </a:ext>
            </a:extLst>
          </p:cNvPr>
          <p:cNvSpPr txBox="1"/>
          <p:nvPr/>
        </p:nvSpPr>
        <p:spPr>
          <a:xfrm>
            <a:off x="8078525" y="457194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c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9FDC6F-BF99-80E9-9098-A59336DFA2D6}"/>
              </a:ext>
            </a:extLst>
          </p:cNvPr>
          <p:cNvSpPr txBox="1"/>
          <p:nvPr/>
        </p:nvSpPr>
        <p:spPr>
          <a:xfrm>
            <a:off x="8434125" y="1040179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a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E85CA2-12D5-3F6B-FB07-8A74CC2C03E8}"/>
              </a:ext>
            </a:extLst>
          </p:cNvPr>
          <p:cNvSpPr txBox="1"/>
          <p:nvPr/>
        </p:nvSpPr>
        <p:spPr>
          <a:xfrm>
            <a:off x="7367325" y="1623164"/>
            <a:ext cx="3578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d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D2000F-E0AB-C22F-6DF0-9EA88286F57D}"/>
              </a:ext>
            </a:extLst>
          </p:cNvPr>
          <p:cNvSpPr txBox="1"/>
          <p:nvPr/>
        </p:nvSpPr>
        <p:spPr>
          <a:xfrm>
            <a:off x="4878125" y="2206149"/>
            <a:ext cx="3372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e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86" name="yt_table_10886" title="H_531.8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72975"/>
              </p:ext>
            </p:extLst>
          </p:nvPr>
        </p:nvGraphicFramePr>
        <p:xfrm>
          <a:off x="324000" y="1278700"/>
          <a:ext cx="11543998" cy="4876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7560c"/>
                        </a:rPr>
                        <a:t>巧借本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义寻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关联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对常见常用的多义词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7_1460f"/>
                        </a:rPr>
                        <a:t>要了解多义词意义衍变分化的规律和特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它往往以其本义为基础引申出其他义项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725af"/>
                        </a:rPr>
                        <a:t>众多义项间有着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直接或间接的联系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识记多义词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2_beab9"/>
                        </a:rPr>
                        <a:t>一定要找出其本义或基本义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寻求众多义项之间的关联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例如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会意字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像两个人相随行走在路上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本义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跟随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随从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吾从而师之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引申义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①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听从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服从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从善如流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②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次要的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66007"/>
                        </a:rPr>
                        <a:t>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③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同一宗族次于至亲者叫从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从弟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b8659"/>
                        </a:rPr>
                        <a:t>紧扣语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境细推敲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itchFamily="28"/>
                        <a:ea typeface="宋体" pitchFamily="28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每个词语虽然都有它自己的含义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2_ce554"/>
                        </a:rPr>
                        <a:t>但同一词语在不同的语境中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往往含义不同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或为本义或为引申义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只有紧扣语境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58e0b"/>
                        </a:rPr>
                        <a:t>才能确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切地解释词语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yt_image_10884">
            <a:extLst>
              <a:ext uri="">
                <a16:creationId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4229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yt_shape_10888"/>
          <p:cNvSpPr txBox="1"/>
          <p:nvPr/>
        </p:nvSpPr>
        <p:spPr>
          <a:xfrm>
            <a:off x="324000" y="504000"/>
            <a:ext cx="65" cy="3525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endParaRPr/>
          </a:p>
        </p:txBody>
      </p:sp>
      <p:graphicFrame>
        <p:nvGraphicFramePr>
          <p:cNvPr id="10889" name="yt_table_10889" title="H_54.2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93246"/>
              </p:ext>
            </p:extLst>
          </p:nvPr>
        </p:nvGraphicFramePr>
        <p:xfrm>
          <a:off x="324000" y="1059684"/>
          <a:ext cx="11543998" cy="6888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古今异义词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91" name="yt_shape_10891"/>
          <p:cNvSpPr txBox="1"/>
          <p:nvPr/>
        </p:nvSpPr>
        <p:spPr>
          <a:xfrm>
            <a:off x="324071" y="2018380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文言文中出现的某个词语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在形式上与现代汉语某个词语完全一致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0fa72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但在古代与在现代的意义与用法有差异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这类词叫作古今异义词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2f924"/>
              </a:rPr>
              <a:t>特别是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现代有些双音节词在古代很可能是两个单音节词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2f034"/>
              </a:rPr>
              <a:t>这种意义和用法上的差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异是在语言演变的过程中出现的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有以下几种类型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2" name="yt_table_10892" title="H_640.3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426369"/>
              </p:ext>
            </p:extLst>
          </p:nvPr>
        </p:nvGraphicFramePr>
        <p:xfrm>
          <a:off x="324000" y="504000"/>
          <a:ext cx="11639881" cy="5394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解读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典例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扩大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6cfe6_⨹_8_8e17b"/>
                        </a:rPr>
                        <a:t>指同样的词语在古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代的意义窄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6d469_⨹_2_6b22e"/>
                        </a:rPr>
                        <a:t>而在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b604d_⨹_8_2493a"/>
                        </a:rPr>
                        <a:t>现代汉语中的意义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变宽了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中国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古义一般指中原地区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也指京师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d443b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今义则指整个中国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江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河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e4f59"/>
                        </a:rPr>
                        <a:t>古义一般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特指长江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黄河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将军战河北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8432b"/>
                        </a:rPr>
                        <a:t>臣战河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南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今义则泛指一般的江河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缩小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4a251"/>
                        </a:rPr>
                        <a:t>古义的范围大于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17bc5"/>
                        </a:rPr>
                        <a:t>今义一般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包含在古义之中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谷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古义是庄稼和粮食的总称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92421_⨹_5_c813c"/>
                        </a:rPr>
                        <a:t>现在北方的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谷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专指小米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南方的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谷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则专指稻米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7f28b_⨹_1_3159b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古义泛指气味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乳臭未干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0fead_⨹_1_021a9"/>
                        </a:rPr>
                        <a:t>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今义形容难闻的气味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2" name="yt_table_10892" title="H_640.3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92052"/>
              </p:ext>
            </p:extLst>
          </p:nvPr>
        </p:nvGraphicFramePr>
        <p:xfrm>
          <a:off x="324000" y="961200"/>
          <a:ext cx="11639881" cy="3169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解读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典例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转移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f93d3"/>
                        </a:rPr>
                        <a:t>词义由表示甲事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33b04"/>
                        </a:rPr>
                        <a:t>物变为表示乙事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物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兵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古义多指兵器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兵刃既接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aca95_⨹_3_5da03"/>
                        </a:rPr>
                        <a:t>弃甲曳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兵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而走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《寡人之于国也》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1a022_⨹_6_4c29c"/>
                        </a:rPr>
                        <a:t>今义一般指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1a022_⨹_6_4c29c"/>
                        </a:rPr>
                        <a:t>士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兵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涕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古义指眼泪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1ec3a_⨹_6_deb23"/>
                        </a:rPr>
                        <a:t>长太息以掩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1ec3a_⨹_6_deb23"/>
                        </a:rPr>
                        <a:t>涕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兮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《离骚》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今义一般指鼻涕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3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4" name="yt_table_10894" title="H_444.9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43025"/>
              </p:ext>
            </p:extLst>
          </p:nvPr>
        </p:nvGraphicFramePr>
        <p:xfrm>
          <a:off x="324000" y="504000"/>
          <a:ext cx="11639881" cy="56509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解读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典例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弱化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同样的词语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13d96"/>
                        </a:rPr>
                        <a:t>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f1001"/>
                        </a:rPr>
                        <a:t>古代表示的语义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较强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b07d6"/>
                        </a:rPr>
                        <a:t>现在表示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的语义较弱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病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古代的基本义是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重病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dec94_⨹_5_b10ca"/>
                        </a:rPr>
                        <a:t>轻微的病一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般用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疾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而现在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1_31c20_⨹_11_db6b2"/>
                        </a:rPr>
                        <a:t>只要是生理上或心理上出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现不正常的情况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都通称为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病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bf8b5_⨹_5_2c42d"/>
                        </a:rPr>
                        <a:t>不再单纯表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重病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这个意思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词义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强化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同样的词语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dedd2"/>
                        </a:rPr>
                        <a:t>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7fc79"/>
                        </a:rPr>
                        <a:t>古代表示的语义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较弱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e0f16"/>
                        </a:rPr>
                        <a:t>现在表示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的语义增强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恨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古代多表示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遗憾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不满意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50aa3_⨹_1_f3eb5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现在则表示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仇恨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怨恨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1" name="yt_shape_10811"/>
          <p:cNvSpPr txBox="1"/>
          <p:nvPr/>
        </p:nvSpPr>
        <p:spPr>
          <a:xfrm>
            <a:off x="324000" y="504000"/>
            <a:ext cx="7278787" cy="53655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56059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</a:rPr>
              <a:t> </a:t>
            </a:r>
          </a:p>
        </p:txBody>
      </p:sp>
      <p:pic>
        <p:nvPicPr>
          <p:cNvPr id="10810" name="yt_image_10810" title="H_47.76">
            <a:extLst>
              <a:ext uri="">
                <a16:creationId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04000"/>
            <a:ext cx="7206842" cy="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07424"/>
              </p:ext>
            </p:extLst>
          </p:nvPr>
        </p:nvGraphicFramePr>
        <p:xfrm>
          <a:off x="437282" y="1461245"/>
          <a:ext cx="11278467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320031">
                  <a:extLst>
                    <a:ext uri="{9D8B030D-6E8A-4147-A177-3AD203B41FA5}">
                      <a16:colId xmlns:a16="http://schemas.microsoft.com/office/drawing/2014/main" val="1430902351"/>
                    </a:ext>
                  </a:extLst>
                </a:gridCol>
                <a:gridCol w="2545951">
                  <a:extLst>
                    <a:ext uri="{9D8B030D-6E8A-4147-A177-3AD203B41FA5}">
                      <a16:colId xmlns:a16="http://schemas.microsoft.com/office/drawing/2014/main" val="2548240968"/>
                    </a:ext>
                  </a:extLst>
                </a:gridCol>
                <a:gridCol w="2735711">
                  <a:extLst>
                    <a:ext uri="{9D8B030D-6E8A-4147-A177-3AD203B41FA5}">
                      <a16:colId xmlns:a16="http://schemas.microsoft.com/office/drawing/2014/main" val="1656788814"/>
                    </a:ext>
                  </a:extLst>
                </a:gridCol>
                <a:gridCol w="4676774">
                  <a:extLst>
                    <a:ext uri="{9D8B030D-6E8A-4147-A177-3AD203B41FA5}">
                      <a16:colId xmlns:a16="http://schemas.microsoft.com/office/drawing/2014/main" val="3878828415"/>
                    </a:ext>
                  </a:extLst>
                </a:gridCol>
              </a:tblGrid>
              <a:tr h="37587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年份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卷别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设问方式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设题角度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70277"/>
                  </a:ext>
                </a:extLst>
              </a:tr>
              <a:tr h="751748"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新课标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下列对材料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文中加点的词语及相关内容的解说，不正确的一项是</a:t>
                      </a:r>
                    </a:p>
                  </a:txBody>
                  <a:tcPr marL="7831" marR="78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意动用法：壮、贵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722262"/>
                  </a:ext>
                </a:extLst>
              </a:tr>
              <a:tr h="7517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新课标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通假字：燕、式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意动用法：怪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16433"/>
                  </a:ext>
                </a:extLst>
              </a:tr>
              <a:tr h="3758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全国甲卷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多义实词：藉、即、固、但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13797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6" name="yt_table_10896" title="H_49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94203"/>
              </p:ext>
            </p:extLst>
          </p:nvPr>
        </p:nvGraphicFramePr>
        <p:xfrm>
          <a:off x="324000" y="504000"/>
          <a:ext cx="11639881" cy="50535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解读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典例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感情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色彩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变化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259de"/>
                        </a:rPr>
                        <a:t>词语在演变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259de"/>
                        </a:rPr>
                        <a:t>过程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28ac0"/>
                        </a:rPr>
                        <a:t>感情色彩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28ac0"/>
                        </a:rPr>
                        <a:t>发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了变化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卑鄙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古义指身份低微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见识短浅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208ef_⨹_2_d0b05"/>
                        </a:rPr>
                        <a:t>无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208ef_⨹_2_d0b05"/>
                        </a:rPr>
                        <a:t>贬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今义指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语言、行为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恶劣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不道德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e2a34_⨹_2_e9426"/>
                        </a:rPr>
                        <a:t>是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e2a34_⨹_2_e9426"/>
                        </a:rPr>
                        <a:t>贬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义词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itchFamily="28"/>
                        <a:ea typeface="宋体" pitchFamily="28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名称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说法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改变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1b49b"/>
                        </a:rPr>
                        <a:t>古代汉语中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1b49b"/>
                        </a:rPr>
                        <a:t>表示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214f7"/>
                        </a:rPr>
                        <a:t>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214f7"/>
                        </a:rPr>
                        <a:t>一意义的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214f7"/>
                        </a:rPr>
                        <a:t>词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ec45d"/>
                        </a:rPr>
                        <a:t>在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ec45d"/>
                        </a:rPr>
                        <a:t>现代汉语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7914a"/>
                        </a:rPr>
                        <a:t>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7914a"/>
                        </a:rPr>
                        <a:t>已经不再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7914a"/>
                        </a:rPr>
                        <a:t>使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25437"/>
                        </a:rPr>
                        <a:t>换成了另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25437"/>
                        </a:rPr>
                        <a:t>一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说法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目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改称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眼睛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寡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改称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少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9" name="yt_shape_10899"/>
          <p:cNvSpPr txBox="1"/>
          <p:nvPr/>
        </p:nvSpPr>
        <p:spPr>
          <a:xfrm>
            <a:off x="324000" y="504000"/>
            <a:ext cx="800155" cy="2587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350" b="0" i="0" u="none" spc="5902">
                <a:solidFill>
                  <a:srgbClr val="1EE3CF"/>
                </a:solidFill>
                <a:effectLst/>
                <a:latin typeface="Times New Roman" pitchFamily="14"/>
                <a:ea typeface="宋体" pitchFamily="14"/>
              </a:rPr>
              <a:t> </a:t>
            </a:r>
          </a:p>
        </p:txBody>
      </p:sp>
      <p:pic>
        <p:nvPicPr>
          <p:cNvPr id="10898" name="yt_image_10898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654338"/>
            <a:ext cx="790684" cy="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01" name="yt_shape_10901"/>
          <p:cNvSpPr txBox="1"/>
          <p:nvPr/>
        </p:nvSpPr>
        <p:spPr>
          <a:xfrm>
            <a:off x="324000" y="1003731"/>
            <a:ext cx="834843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下列句中加点词的解释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不正确的一项是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902" name="yt_shape_10902"/>
          <p:cNvSpPr txBox="1"/>
          <p:nvPr/>
        </p:nvSpPr>
        <p:spPr>
          <a:xfrm>
            <a:off x="324000" y="1586716"/>
            <a:ext cx="9521837" cy="23419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0" indent="0" algn="l" eaLnBrk="1" latinLnBrk="0" hangingPunct="0">
              <a:lnSpc>
                <a:spcPct val="140000"/>
              </a:lnSpc>
              <a:tabLst>
                <a:tab pos="6229638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引以为流觞曲水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列坐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次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它的旁边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6229638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再拜奉大将军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足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足下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对人的尊称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6229638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君子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博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学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而日参省乎己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博学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学问广博精深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6229638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或取诸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怀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抱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悟言一室之内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怀抱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思想抱负</a:t>
            </a:r>
          </a:p>
        </p:txBody>
      </p:sp>
      <p:sp>
        <p:nvSpPr>
          <p:cNvPr id="10903" name="yt_shape_10903"/>
          <p:cNvSpPr txBox="1"/>
          <p:nvPr/>
        </p:nvSpPr>
        <p:spPr>
          <a:xfrm>
            <a:off x="324000" y="3979427"/>
            <a:ext cx="490679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博学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广泛地学习。</a:t>
            </a:r>
          </a:p>
        </p:txBody>
      </p:sp>
      <p:sp>
        <p:nvSpPr>
          <p:cNvPr id="7" name="矩形 6"/>
          <p:cNvSpPr/>
          <p:nvPr/>
        </p:nvSpPr>
        <p:spPr>
          <a:xfrm>
            <a:off x="109950" y="2727373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3" grpId="0" build="allAtOnce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4" name="yt_shape_10904"/>
          <p:cNvSpPr txBox="1"/>
          <p:nvPr/>
        </p:nvSpPr>
        <p:spPr>
          <a:xfrm>
            <a:off x="324000" y="504000"/>
            <a:ext cx="870751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下列句中加点的词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古今意义相同的一项是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05" name="yt_table_10905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92287"/>
              </p:ext>
            </p:extLst>
          </p:nvPr>
        </p:nvGraphicFramePr>
        <p:xfrm>
          <a:off x="324066" y="1086985"/>
          <a:ext cx="5075047" cy="2389632"/>
        </p:xfrm>
        <a:graphic>
          <a:graphicData uri="http://schemas.openxmlformats.org/drawingml/2006/table">
            <a:tbl>
              <a:tblPr/>
              <a:tblGrid>
                <a:gridCol w="5075047">
                  <a:extLst>
                    <a:ext uri="{9D8B030D-6E8A-4147-A177-3AD203B41FA5}">
                      <a16:colId xmlns:a16="http://schemas.microsoft.com/office/drawing/2014/main" val="10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欲苟顺私情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则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告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诉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坐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须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臾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沛公起如厕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臣所以去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亲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戚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而事君者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墙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往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往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而是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</a:tbl>
          </a:graphicData>
        </a:graphic>
      </p:graphicFrame>
      <p:sp>
        <p:nvSpPr>
          <p:cNvPr id="10907" name="yt_shape_10907"/>
          <p:cNvSpPr txBox="1"/>
          <p:nvPr/>
        </p:nvSpPr>
        <p:spPr>
          <a:xfrm>
            <a:off x="324071" y="3526878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古今意义相同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都解释为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一会儿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古义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_b727c"/>
              </a:rPr>
              <a:t>申诉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苦衷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。今义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说给别人听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让人知道。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古义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b60ef"/>
              </a:rPr>
              <a:t>包括父母兄弟在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内的内外亲属。今义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2_23cb7"/>
              </a:rPr>
              <a:t>跟自己家庭有婚姻关系或血统关系的家庭或它的成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员。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古义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到处。今义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常常。</a:t>
            </a:r>
          </a:p>
        </p:txBody>
      </p:sp>
      <p:sp>
        <p:nvSpPr>
          <p:cNvPr id="5" name="矩形 4"/>
          <p:cNvSpPr/>
          <p:nvPr/>
        </p:nvSpPr>
        <p:spPr>
          <a:xfrm>
            <a:off x="71850" y="1698673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4="http://schemas.microsoft.com/office/drawing/2010/main"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7" grpId="0" build="allAtOnce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9" name="yt_shape_10909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pic>
        <p:nvPicPr>
          <p:cNvPr id="10908" name="yt_image_10908" title="H_42.6">
            <a:extLst>
              <a:ext uri="">
                <a16:creationId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3318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911" name="yt_table_10911" title="H_922.5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10622"/>
              </p:ext>
            </p:extLst>
          </p:nvPr>
        </p:nvGraphicFramePr>
        <p:xfrm>
          <a:off x="324000" y="1277226"/>
          <a:ext cx="11543998" cy="43647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9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方法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2_fd60b"/>
                        </a:rPr>
                        <a:t>要区分所给词语是否由两个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词组成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c2ac3"/>
                        </a:rPr>
                        <a:t>古汉语以单音词为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0_fa278"/>
                        </a:rPr>
                        <a:t>双音词往往有其固定义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0_f450e"/>
                        </a:rPr>
                        <a:t>所以对文言文中的双音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2_70794"/>
                        </a:rPr>
                        <a:t>词一定要结合上下文细致比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对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璧有瑕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请指示王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7_16bf7"/>
                        </a:rPr>
                        <a:t>《廉颇蔺相如列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传》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指示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指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两个词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0e6a3"/>
                        </a:rPr>
                        <a:t>依上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下文可译为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指出来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给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……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看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58144"/>
                        </a:rPr>
                        <a:t>而在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现代汉语中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指示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为一个词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9" name="yt_shape_10909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graphicFrame>
        <p:nvGraphicFramePr>
          <p:cNvPr id="10911" name="yt_table_10911" title="H_922.5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69053"/>
              </p:ext>
            </p:extLst>
          </p:nvPr>
        </p:nvGraphicFramePr>
        <p:xfrm>
          <a:off x="324000" y="515226"/>
          <a:ext cx="11543998" cy="4962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9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方法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2_61d58"/>
                        </a:rPr>
                        <a:t>即使所给词语古今都是一个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9_85d62"/>
                        </a:rPr>
                        <a:t>也要看其含义是否相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0_bad89"/>
                        </a:rPr>
                        <a:t>依据就是其所在的具体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语境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宣言曰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我见相如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必辱之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8c409"/>
                        </a:rPr>
                        <a:t>《廉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颇蔺相如列传》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宣言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在此为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扬言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8f2b5"/>
                        </a:rPr>
                        <a:t>在现代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汉语中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宣言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作名词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则为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_99388"/>
                        </a:rPr>
                        <a:t>国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家、政党或团体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0_ebf1b"/>
                        </a:rPr>
                        <a:t>对重大问题公开表示意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见以进行宣传号召的文告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9b150"/>
                        </a:rPr>
                        <a:t>作动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则为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宣告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声明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之意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78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9" name="yt_shape_10909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graphicFrame>
        <p:nvGraphicFramePr>
          <p:cNvPr id="10911" name="yt_table_10911" title="H_922.5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79967"/>
              </p:ext>
            </p:extLst>
          </p:nvPr>
        </p:nvGraphicFramePr>
        <p:xfrm>
          <a:off x="324000" y="515226"/>
          <a:ext cx="11543998" cy="37673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9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方法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2_3f07a"/>
                        </a:rPr>
                        <a:t>结合所给词语的感情色彩是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否一致加以区分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先帝不以臣卑鄙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《出师表》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卑鄙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的含义是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地位卑贱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99992"/>
                        </a:rPr>
                        <a:t>见识浅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陋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在古代汉语中是自谦的词语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ebf83"/>
                        </a:rPr>
                        <a:t>在现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代汉语中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卑鄙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意为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4_8227f"/>
                        </a:rPr>
                        <a:t>语言、行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恶劣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不道德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是贬义词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90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3" name="yt_shape_10913"/>
          <p:cNvSpPr txBox="1"/>
          <p:nvPr/>
        </p:nvSpPr>
        <p:spPr>
          <a:xfrm>
            <a:off x="324000" y="504000"/>
            <a:ext cx="65" cy="3525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endParaRPr/>
          </a:p>
        </p:txBody>
      </p:sp>
      <p:graphicFrame>
        <p:nvGraphicFramePr>
          <p:cNvPr id="10914" name="yt_table_10914" title="H_54.2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64277"/>
              </p:ext>
            </p:extLst>
          </p:nvPr>
        </p:nvGraphicFramePr>
        <p:xfrm>
          <a:off x="324000" y="538984"/>
          <a:ext cx="11543998" cy="6888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四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同义复词和偏义复词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916" name="yt_shape_10916"/>
          <p:cNvSpPr txBox="1"/>
          <p:nvPr/>
        </p:nvSpPr>
        <p:spPr>
          <a:xfrm>
            <a:off x="324071" y="1497680"/>
            <a:ext cx="11924914" cy="473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古代汉语以单音节词为主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一般是一个字一个词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b54f7"/>
              </a:rPr>
              <a:t>现代汉语以双音节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合成词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两个字一个词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但古代汉语中也有特殊现象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972aa"/>
              </a:rPr>
              <a:t>存有少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量双音节词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即复词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同义复词和偏义复词就是较典型的两类词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同义复词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是指构成合成词的两个语素的意义相同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根本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5aadf"/>
              </a:rPr>
              <a:t>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本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都是指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植物长在土里的部分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谤讥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谤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讥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d3657"/>
              </a:rPr>
              <a:t>”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都是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批评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的意思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偏义复词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是指由两个意义相近或相对的语素构成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4d9e0"/>
              </a:rPr>
              <a:t>而词义却偏在其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中一个语素上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另一个语素只起陪衬作用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有两种类型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9" name="yt_table_10919" title="H_444.9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86874"/>
              </p:ext>
            </p:extLst>
          </p:nvPr>
        </p:nvGraphicFramePr>
        <p:xfrm>
          <a:off x="324000" y="504000"/>
          <a:ext cx="11543998" cy="56509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0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例句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语义相对的偏义复词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此诚危急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存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亡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之秋也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《出师表》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存亡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偏义复词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此处只有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亡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6c34b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存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为衬字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语义相近的偏义复词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今有一人入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园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圃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窃其桃李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《墨子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</a:rPr>
                        <a:t>·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_49e03"/>
                        </a:rPr>
                        <a:t>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攻》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园圃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偏义复词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圃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是相近词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8b61d"/>
                        </a:rPr>
                        <a:t>分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别是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种树的地方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种菜的地方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8846d"/>
                        </a:rPr>
                        <a:t>此处只取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园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之意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2" name="yt_shape_10922"/>
          <p:cNvSpPr txBox="1"/>
          <p:nvPr/>
        </p:nvSpPr>
        <p:spPr>
          <a:xfrm>
            <a:off x="324000" y="504000"/>
            <a:ext cx="800155" cy="2587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350" b="0" i="0" u="none" spc="5902">
                <a:solidFill>
                  <a:srgbClr val="1EE3CF"/>
                </a:solidFill>
                <a:effectLst/>
                <a:latin typeface="Times New Roman" pitchFamily="14"/>
                <a:ea typeface="宋体" pitchFamily="14"/>
              </a:rPr>
              <a:t> </a:t>
            </a:r>
          </a:p>
        </p:txBody>
      </p:sp>
      <p:pic>
        <p:nvPicPr>
          <p:cNvPr id="10921" name="yt_image_10921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654338"/>
            <a:ext cx="790684" cy="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24" name="yt_shape_10924"/>
          <p:cNvSpPr txBox="1"/>
          <p:nvPr/>
        </p:nvSpPr>
        <p:spPr>
          <a:xfrm>
            <a:off x="324000" y="1003731"/>
            <a:ext cx="978473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下列句中加点词的用法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与其他三项不同的一项是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25" name="yt_table_10925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14056"/>
              </p:ext>
            </p:extLst>
          </p:nvPr>
        </p:nvGraphicFramePr>
        <p:xfrm>
          <a:off x="324066" y="1586716"/>
          <a:ext cx="4698810" cy="2389632"/>
        </p:xfrm>
        <a:graphic>
          <a:graphicData uri="http://schemas.openxmlformats.org/drawingml/2006/table">
            <a:tbl>
              <a:tblPr/>
              <a:tblGrid>
                <a:gridCol w="4698810">
                  <a:extLst>
                    <a:ext uri="{9D8B030D-6E8A-4147-A177-3AD203B41FA5}">
                      <a16:colId xmlns:a16="http://schemas.microsoft.com/office/drawing/2014/main" val="1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此诚危急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存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亡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之秋也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备他盗之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出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入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与非常也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申之以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孝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悌</a:t>
                      </a:r>
                      <a:r>
                        <a:rPr lang="zh-CN" altLang="zh-CN" sz="4200" b="0" i="0" u="none" spc="-1008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契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阔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谈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心念旧恩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5"/>
                  </a:ext>
                </a:extLst>
              </a:tr>
            </a:tbl>
          </a:graphicData>
        </a:graphic>
      </p:graphicFrame>
      <p:sp>
        <p:nvSpPr>
          <p:cNvPr id="10927" name="yt_shape_10927"/>
          <p:cNvSpPr txBox="1"/>
          <p:nvPr/>
        </p:nvSpPr>
        <p:spPr>
          <a:xfrm>
            <a:off x="324071" y="4026609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spc="150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spc="150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spc="150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孝悌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善事父母为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孝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敬爱兄长为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悌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  <a:sym typeface="_⨹_1_0d5f8"/>
              </a:rPr>
              <a:t>A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en-US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偏义复词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偏义在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亡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存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是衬字。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偏义复词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_2b988"/>
              </a:rPr>
              <a:t>偏义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入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出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是衬字。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偏义复词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偏义在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契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阔</a:t>
            </a:r>
            <a:r>
              <a:rPr lang="en-US" altLang="zh-CN" sz="2800" b="0" i="0" u="none" spc="150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ff953"/>
              </a:rPr>
              <a:t>是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衬字。</a:t>
            </a:r>
          </a:p>
        </p:txBody>
      </p:sp>
      <p:sp>
        <p:nvSpPr>
          <p:cNvPr id="7" name="矩形 6"/>
          <p:cNvSpPr/>
          <p:nvPr/>
        </p:nvSpPr>
        <p:spPr>
          <a:xfrm>
            <a:off x="109950" y="2892473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7" grpId="0" build="allAtOnce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8" name="yt_shape_10928"/>
          <p:cNvSpPr txBox="1"/>
          <p:nvPr/>
        </p:nvSpPr>
        <p:spPr>
          <a:xfrm>
            <a:off x="324000" y="504000"/>
            <a:ext cx="942565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下列句中加点词的用法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属于偏义复词的一项是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929" name="yt_shape_10929"/>
          <p:cNvSpPr txBox="1"/>
          <p:nvPr/>
        </p:nvSpPr>
        <p:spPr>
          <a:xfrm>
            <a:off x="324000" y="1086985"/>
            <a:ext cx="10074681" cy="113543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0" indent="0" algn="l" eaLnBrk="1" latinLnBrk="0" hangingPunct="0">
              <a:lnSpc>
                <a:spcPct val="140000"/>
              </a:lnSpc>
              <a:tabLst>
                <a:tab pos="5143459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不推恩无以保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妻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子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仰足以事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父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母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5143459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茕茕孑立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影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相吊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沛公曰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孰与君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少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长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</a:p>
        </p:txBody>
      </p:sp>
      <p:sp>
        <p:nvSpPr>
          <p:cNvPr id="10930" name="yt_shape_10930"/>
          <p:cNvSpPr txBox="1"/>
          <p:nvPr/>
        </p:nvSpPr>
        <p:spPr>
          <a:xfrm>
            <a:off x="324071" y="2273212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偏义在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长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少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是衬字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f6f5c"/>
              </a:rPr>
              <a:t>三项都是并列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结构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在语境中具有实在意义。</a:t>
            </a:r>
          </a:p>
        </p:txBody>
      </p:sp>
      <p:sp>
        <p:nvSpPr>
          <p:cNvPr id="5" name="矩形 4"/>
          <p:cNvSpPr/>
          <p:nvPr/>
        </p:nvSpPr>
        <p:spPr>
          <a:xfrm>
            <a:off x="5240750" y="1654704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0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63066"/>
              </p:ext>
            </p:extLst>
          </p:nvPr>
        </p:nvGraphicFramePr>
        <p:xfrm>
          <a:off x="311728" y="813890"/>
          <a:ext cx="11483108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1152346">
                  <a:extLst>
                    <a:ext uri="{9D8B030D-6E8A-4147-A177-3AD203B41FA5}">
                      <a16:colId xmlns:a16="http://schemas.microsoft.com/office/drawing/2014/main" val="703569946"/>
                    </a:ext>
                  </a:extLst>
                </a:gridCol>
                <a:gridCol w="2360164">
                  <a:extLst>
                    <a:ext uri="{9D8B030D-6E8A-4147-A177-3AD203B41FA5}">
                      <a16:colId xmlns:a16="http://schemas.microsoft.com/office/drawing/2014/main" val="1150149171"/>
                    </a:ext>
                  </a:extLst>
                </a:gridCol>
                <a:gridCol w="4205933">
                  <a:extLst>
                    <a:ext uri="{9D8B030D-6E8A-4147-A177-3AD203B41FA5}">
                      <a16:colId xmlns:a16="http://schemas.microsoft.com/office/drawing/2014/main" val="638016611"/>
                    </a:ext>
                  </a:extLst>
                </a:gridCol>
                <a:gridCol w="3764665">
                  <a:extLst>
                    <a:ext uri="{9D8B030D-6E8A-4147-A177-3AD203B41FA5}">
                      <a16:colId xmlns:a16="http://schemas.microsoft.com/office/drawing/2014/main" val="875541724"/>
                    </a:ext>
                  </a:extLst>
                </a:gridCol>
              </a:tblGrid>
              <a:tr h="35126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年份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卷别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设问方式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设题角度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93084"/>
                  </a:ext>
                </a:extLst>
              </a:tr>
              <a:tr h="702536">
                <a:tc rowSpan="4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新课标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下列对材料中加点的词语及相关内容的解说，不正确的一项是</a:t>
                      </a:r>
                    </a:p>
                  </a:txBody>
                  <a:tcPr marL="7318" marR="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多义实词：劝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古今异义词：诬说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473585"/>
                  </a:ext>
                </a:extLst>
              </a:tr>
              <a:tr h="3512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新课标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多义实词：片、果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68238"/>
                  </a:ext>
                </a:extLst>
              </a:tr>
              <a:tr h="3512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全国甲卷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下列对文中加点的词语及相关内容的解说，不正确的一项是</a:t>
                      </a:r>
                    </a:p>
                  </a:txBody>
                  <a:tcPr marL="7318" marR="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64400"/>
                  </a:ext>
                </a:extLst>
              </a:tr>
              <a:tr h="3512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全国乙卷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多义实词：穷、出入、绝世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7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2" name="yt_shape_10932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pic>
        <p:nvPicPr>
          <p:cNvPr id="10931" name="yt_image_10931" title="H_42.6">
            <a:extLst>
              <a:ext uri="">
                <a16:creationId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3318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934" name="yt_table_10934" title="H_1063.6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95495"/>
              </p:ext>
            </p:extLst>
          </p:nvPr>
        </p:nvGraphicFramePr>
        <p:xfrm>
          <a:off x="324000" y="1277226"/>
          <a:ext cx="11543999" cy="4962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8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在语境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中辨别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在特定语境中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词语的运用要符合句子的语境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因此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19276"/>
                        </a:rPr>
                        <a:t>是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不是偏义复词要结合具体的语境来判断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e6ce"/>
                        </a:rPr>
                        <a:t>备他盗之出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入与非常也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中的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出入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6f10"/>
                        </a:rPr>
                        <a:t>结合前文语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境可知其偏指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入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61ef8"/>
                        </a:rPr>
                        <a:t>从语法的角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度分析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通过分析词语在语句中充当的语法成分加以判断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d519a"/>
                        </a:rPr>
                        <a:t>昼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夜勤作息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伶俜萦苦辛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《孔雀东南飞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仿宋" pitchFamily="28"/>
                        </a:rPr>
                        <a:t>并序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》），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dd075"/>
                        </a:rPr>
                        <a:t>从句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勤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分析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与之搭配的应是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作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而不是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69543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由此可以判定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作息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偏指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作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2" name="yt_shape_10932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graphicFrame>
        <p:nvGraphicFramePr>
          <p:cNvPr id="10934" name="yt_table_10934" title="H_1063.6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29042"/>
              </p:ext>
            </p:extLst>
          </p:nvPr>
        </p:nvGraphicFramePr>
        <p:xfrm>
          <a:off x="324000" y="743553"/>
          <a:ext cx="11543999" cy="487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8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abaa"/>
                        </a:rPr>
                        <a:t>区别同义复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f4d1c"/>
                        </a:rPr>
                        <a:t>词和语素意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992ce"/>
                        </a:rPr>
                        <a:t>义相似的偏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义复词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同义复词指的是词义相同的两个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或两个以上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词连用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4269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表示同一个意思的复合词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能谤讥于市朝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fba49"/>
                        </a:rPr>
                        <a:t>闻寡人之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耳者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受下赏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《邹忌讽齐王纳谏》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谤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61bf9"/>
                        </a:rPr>
                        <a:t>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讥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连用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两者词义相近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都是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9_bdf87"/>
                        </a:rPr>
                        <a:t>指责别人的过错或短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同义复词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4_df4bb"/>
                        </a:rPr>
                        <a:t>构成词语的两个语素的意义在句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中都有所保留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意义相似的偏义复词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3e848"/>
                        </a:rPr>
                        <a:t>两个语素的词义有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交叉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但外延不同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翻译时要根据具体语境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26032"/>
                        </a:rPr>
                        <a:t>只取其中一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个语素的意义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2" name="yt_shape_10932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graphicFrame>
        <p:nvGraphicFramePr>
          <p:cNvPr id="10934" name="yt_table_10934" title="H_1063.6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73434"/>
              </p:ext>
            </p:extLst>
          </p:nvPr>
        </p:nvGraphicFramePr>
        <p:xfrm>
          <a:off x="324000" y="1201026"/>
          <a:ext cx="11543999" cy="36758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8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8f7ba"/>
                        </a:rPr>
                        <a:t>区别语素意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44361"/>
                        </a:rPr>
                        <a:t>义相反或相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7affa"/>
                        </a:rPr>
                        <a:t>对的偏义复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8bb2b"/>
                        </a:rPr>
                        <a:t>词和语素意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bb61c"/>
                        </a:rPr>
                        <a:t>义相反的两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个连用实词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无毛羽以御寒暑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《汉书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</a:rPr>
                        <a:t>·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刑法志》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与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0e27d"/>
                        </a:rPr>
                        <a:t>寒暑易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始一反焉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《愚公移山》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前一个句子中的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57e2b"/>
                        </a:rPr>
                        <a:t>寒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暑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是偏义复词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偏指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寒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后一个句子中的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寒暑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7aec1"/>
                        </a:rPr>
                        <a:t>”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是两个单音节词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兼有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寒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暑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838fc"/>
                        </a:rPr>
                        <a:t>是两个实词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连用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00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" name="yt_shape_10936"/>
          <p:cNvSpPr txBox="1"/>
          <p:nvPr/>
        </p:nvSpPr>
        <p:spPr>
          <a:xfrm>
            <a:off x="324071" y="504000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特别提醒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需要注意的是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同义词连用与偏义复词很相似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1_a7766"/>
              </a:rPr>
              <a:t>而考生要善于把二者区分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开来。同义词连用时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其中的每一个实词的意义都有所保留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96768"/>
              </a:rPr>
              <a:t>而偏义复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是在某一语境下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其中一个语素的意义失去了。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9" name="yt_shape_10939"/>
          <p:cNvSpPr txBox="1"/>
          <p:nvPr/>
        </p:nvSpPr>
        <p:spPr>
          <a:xfrm>
            <a:off x="2430138" y="504000"/>
            <a:ext cx="7278787" cy="53655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56059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</a:rPr>
              <a:t> </a:t>
            </a:r>
          </a:p>
        </p:txBody>
      </p:sp>
      <p:pic>
        <p:nvPicPr>
          <p:cNvPr id="10938" name="yt_image_10938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05" y="449507"/>
            <a:ext cx="7206842" cy="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41" name="yt_shape_10941"/>
          <p:cNvSpPr txBox="1"/>
          <p:nvPr/>
        </p:nvSpPr>
        <p:spPr>
          <a:xfrm>
            <a:off x="324000" y="1110418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0942" name="yt_shape_10942"/>
          <p:cNvSpPr txBox="1"/>
          <p:nvPr/>
        </p:nvSpPr>
        <p:spPr>
          <a:xfrm>
            <a:off x="324071" y="1693403"/>
            <a:ext cx="11924914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客有过主人者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见其灶直突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傍有积薪。客谓主人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更为曲突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58c8c"/>
              </a:rPr>
              <a:t>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徙其薪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且有火患。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主人嘿然不应。俄而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家果失火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8252c"/>
              </a:rPr>
              <a:t>邻里共救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幸而得息。于是杀牛置酒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谢其邻人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灼烂者在于上行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95ba3"/>
              </a:rPr>
              <a:t>余各以功次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而不录言曲突者。人谓主人曰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乡使听客之言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不弗牛酒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80aec"/>
              </a:rPr>
              <a:t>终亡火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患。今论功而请宾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曲突徙薪亡恩泽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焦头烂额为上客耶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1b30a"/>
              </a:rPr>
              <a:t>主人乃寤而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请之。</a:t>
            </a:r>
          </a:p>
        </p:txBody>
      </p:sp>
      <p:sp>
        <p:nvSpPr>
          <p:cNvPr id="10943" name="yt_shape_10943"/>
          <p:cNvSpPr txBox="1"/>
          <p:nvPr/>
        </p:nvSpPr>
        <p:spPr>
          <a:xfrm>
            <a:off x="324000" y="4632198"/>
            <a:ext cx="538609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找出下列各句中的通假字并解释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0944" name="yt_shape_10944"/>
          <p:cNvSpPr txBox="1"/>
          <p:nvPr/>
        </p:nvSpPr>
        <p:spPr>
          <a:xfrm>
            <a:off x="324000" y="5196012"/>
            <a:ext cx="934166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见其灶直突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傍有积薪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45" name="yt_shape_10945"/>
          <p:cNvSpPr txBox="1"/>
          <p:nvPr/>
        </p:nvSpPr>
        <p:spPr>
          <a:xfrm>
            <a:off x="324000" y="5778997"/>
            <a:ext cx="934166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且有火患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C8464B-E0B0-1F7C-3C67-F44899EE1D71}"/>
              </a:ext>
            </a:extLst>
          </p:cNvPr>
          <p:cNvSpPr txBox="1"/>
          <p:nvPr/>
        </p:nvSpPr>
        <p:spPr>
          <a:xfrm>
            <a:off x="5573704" y="5123806"/>
            <a:ext cx="4091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傍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旁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旁边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610317-FED1-14B3-231D-C821099D5E57}"/>
              </a:ext>
            </a:extLst>
          </p:cNvPr>
          <p:cNvSpPr txBox="1"/>
          <p:nvPr/>
        </p:nvSpPr>
        <p:spPr>
          <a:xfrm>
            <a:off x="5573704" y="5706791"/>
            <a:ext cx="4091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不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否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否则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5" grpId="0" build="allAtOnce"/>
      <p:bldP spid="2" grpId="0" build="allAtOnce"/>
      <p:bldP spid="3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" name="yt_shape_10946"/>
          <p:cNvSpPr txBox="1"/>
          <p:nvPr/>
        </p:nvSpPr>
        <p:spPr>
          <a:xfrm>
            <a:off x="324000" y="504000"/>
            <a:ext cx="934166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主人嘿然不应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47" name="yt_shape_10947"/>
          <p:cNvSpPr txBox="1"/>
          <p:nvPr/>
        </p:nvSpPr>
        <p:spPr>
          <a:xfrm>
            <a:off x="324000" y="1086985"/>
            <a:ext cx="898258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邻里共救之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幸而得息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</a:t>
            </a:r>
            <a:r>
              <a:rPr sz="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10948" name="yt_shape_10948"/>
          <p:cNvSpPr txBox="1"/>
          <p:nvPr/>
        </p:nvSpPr>
        <p:spPr>
          <a:xfrm>
            <a:off x="324000" y="1669970"/>
            <a:ext cx="484748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乡使听客之言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不弗牛酒</a:t>
            </a:r>
          </a:p>
        </p:txBody>
      </p:sp>
      <p:sp>
        <p:nvSpPr>
          <p:cNvPr id="10949" name="yt_shape_10949"/>
          <p:cNvSpPr txBox="1"/>
          <p:nvPr/>
        </p:nvSpPr>
        <p:spPr>
          <a:xfrm>
            <a:off x="324000" y="2252955"/>
            <a:ext cx="8258671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50" name="yt_shape_10950"/>
          <p:cNvSpPr txBox="1"/>
          <p:nvPr/>
        </p:nvSpPr>
        <p:spPr>
          <a:xfrm>
            <a:off x="324000" y="2816769"/>
            <a:ext cx="934166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曲突徙薪亡恩泽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51" name="yt_shape_10951"/>
          <p:cNvSpPr txBox="1"/>
          <p:nvPr/>
        </p:nvSpPr>
        <p:spPr>
          <a:xfrm>
            <a:off x="324000" y="3399754"/>
            <a:ext cx="1041887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4984012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主人乃寤而请之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D1024DD-25CD-4731-DF47-F337F0031E9D}"/>
              </a:ext>
            </a:extLst>
          </p:cNvPr>
          <p:cNvSpPr txBox="1"/>
          <p:nvPr/>
        </p:nvSpPr>
        <p:spPr>
          <a:xfrm>
            <a:off x="5573704" y="431794"/>
            <a:ext cx="4091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嘿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默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沉默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360E16-F7ED-CFE1-7FEC-B3691BD0FEBF}"/>
              </a:ext>
            </a:extLst>
          </p:cNvPr>
          <p:cNvSpPr txBox="1"/>
          <p:nvPr/>
        </p:nvSpPr>
        <p:spPr>
          <a:xfrm>
            <a:off x="5573704" y="1014779"/>
            <a:ext cx="37360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息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熄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灭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B36B6F-9AD4-3206-9F32-5ADBA4DDA68F}"/>
              </a:ext>
            </a:extLst>
          </p:cNvPr>
          <p:cNvSpPr txBox="1"/>
          <p:nvPr/>
        </p:nvSpPr>
        <p:spPr>
          <a:xfrm>
            <a:off x="589589" y="2180749"/>
            <a:ext cx="80032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乡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当初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弗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费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破费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A6F8E4-D893-6D12-E757-93D0C4E09AF8}"/>
              </a:ext>
            </a:extLst>
          </p:cNvPr>
          <p:cNvSpPr txBox="1"/>
          <p:nvPr/>
        </p:nvSpPr>
        <p:spPr>
          <a:xfrm>
            <a:off x="5573704" y="2744563"/>
            <a:ext cx="4091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亡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无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没有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8E46BC-B1D8-240C-5929-A3C4300B9327}"/>
              </a:ext>
            </a:extLst>
          </p:cNvPr>
          <p:cNvSpPr txBox="1"/>
          <p:nvPr/>
        </p:nvSpPr>
        <p:spPr>
          <a:xfrm>
            <a:off x="5573704" y="3327548"/>
            <a:ext cx="51584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寤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悟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醒悟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觉悟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7" grpId="0" build="allAtOnce"/>
      <p:bldP spid="10948" grpId="0" build="allAtOnce"/>
      <p:bldP spid="10949" grpId="0" build="allAtOnce"/>
      <p:bldP spid="10950" grpId="0" build="allAtOnce"/>
      <p:bldP spid="10951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2" name="yt_shape_10952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0953" name="yt_shape_10953"/>
          <p:cNvSpPr txBox="1"/>
          <p:nvPr/>
        </p:nvSpPr>
        <p:spPr>
          <a:xfrm>
            <a:off x="324071" y="1067814"/>
            <a:ext cx="11924914" cy="5358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有一个拜访主人的客人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看到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主人家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炉灶的烟囱是直的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86aef"/>
              </a:rPr>
              <a:t>旁边还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堆积着柴草。客人对主人说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重新造一个弯曲的烟囱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fc277"/>
              </a:rPr>
              <a:t>将柴草远离烟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囱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否则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就会有发生火灾的忧患。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主人沉默不应。不久后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baa68"/>
              </a:rPr>
              <a:t>家中果然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失火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邻居们一同来救火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幸好把火扑灭了。于是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主人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e6594"/>
              </a:rPr>
              <a:t>杀牛置办酒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答谢邻人们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被火烧伤的人安排在上席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2_835d9"/>
              </a:rPr>
              <a:t>其余的按照功劳依次排定座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却不邀请提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曲突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建议的客人。有人对主人说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91e0d"/>
              </a:rPr>
              <a:t>当初如果听了那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位客人的话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也不用破费杀牛摆设酒席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4_3eeca"/>
              </a:rPr>
              <a:t>始终也不会有火患。现在评论功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劳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邀请宾客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为什么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提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‘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曲突徙薪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’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2_4f266"/>
              </a:rPr>
              <a:t>建议的人没有受到答谢、恩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惠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而被烧伤的人却成了上客呢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主人这才醒悟去邀请那位客人。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4" name="yt_shape_10954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0955" name="yt_shape_10955"/>
          <p:cNvSpPr txBox="1"/>
          <p:nvPr/>
        </p:nvSpPr>
        <p:spPr>
          <a:xfrm>
            <a:off x="324071" y="1086985"/>
            <a:ext cx="11924914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陈新甲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长寿人。万历时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举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于乡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5_4c921"/>
              </a:rPr>
              <a:t>为定州知州。崇祯元年入为刑部员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外郎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进郎中。迁宁前兵备佥事。宁前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关外要地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新甲以才能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著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ae5cd"/>
              </a:rPr>
              <a:t>。四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大凌新城被围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援师云集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征缮悉倚赖焉。及城破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坐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6_f52bd"/>
              </a:rPr>
              <a:t>削籍。巡抚方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一藻惜其才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请留之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未报。监视中官马云程亦以为言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6_c5d8b"/>
              </a:rPr>
              <a:t>乃报可。新甲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臣蒙使过之恩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由监视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疏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此心未白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清议随之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不敢受。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a2c58"/>
              </a:rPr>
              <a:t>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许。寻进副使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仍莅宁远。</a:t>
            </a:r>
          </a:p>
        </p:txBody>
      </p:sp>
      <p:sp>
        <p:nvSpPr>
          <p:cNvPr id="10956" name="yt_shape_10956"/>
          <p:cNvSpPr txBox="1"/>
          <p:nvPr/>
        </p:nvSpPr>
        <p:spPr>
          <a:xfrm>
            <a:off x="7438861" y="4686180"/>
            <a:ext cx="4429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明史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陈新甲传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  <p:sp>
        <p:nvSpPr>
          <p:cNvPr id="10957" name="yt_shape_10957"/>
          <p:cNvSpPr txBox="1"/>
          <p:nvPr/>
        </p:nvSpPr>
        <p:spPr>
          <a:xfrm>
            <a:off x="324000" y="5269165"/>
            <a:ext cx="8976816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解释语段中的加点实词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并分析其在其他句子中的含义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" name="yt_shape_10958"/>
          <p:cNvSpPr txBox="1"/>
          <p:nvPr/>
        </p:nvSpPr>
        <p:spPr>
          <a:xfrm>
            <a:off x="324000" y="504000"/>
            <a:ext cx="125675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</a:p>
        </p:txBody>
      </p:sp>
      <p:sp>
        <p:nvSpPr>
          <p:cNvPr id="10959" name="yt_shape_10959"/>
          <p:cNvSpPr txBox="1"/>
          <p:nvPr/>
        </p:nvSpPr>
        <p:spPr>
          <a:xfrm>
            <a:off x="324071" y="1086985"/>
            <a:ext cx="12393136" cy="513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716983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万历时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于乡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</a:t>
            </a:r>
            <a:r>
              <a:rPr sz="20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5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10960" name="yt_shape_10960"/>
          <p:cNvSpPr txBox="1"/>
          <p:nvPr/>
        </p:nvSpPr>
        <p:spPr>
          <a:xfrm>
            <a:off x="324000" y="1650799"/>
            <a:ext cx="987962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716983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杀人如不能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《鸿门宴》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61" name="yt_shape_10961"/>
          <p:cNvSpPr txBox="1"/>
          <p:nvPr/>
        </p:nvSpPr>
        <p:spPr>
          <a:xfrm>
            <a:off x="324000" y="2214613"/>
            <a:ext cx="1131591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716983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后刺史臣荣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臣秀才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《陈情表》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62" name="yt_shape_10962"/>
          <p:cNvSpPr txBox="1"/>
          <p:nvPr/>
        </p:nvSpPr>
        <p:spPr>
          <a:xfrm>
            <a:off x="324000" y="2778427"/>
            <a:ext cx="1131591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716983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南取汉中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西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《过秦论》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63" name="yt_shape_10963"/>
          <p:cNvSpPr txBox="1"/>
          <p:nvPr/>
        </p:nvSpPr>
        <p:spPr>
          <a:xfrm>
            <a:off x="324000" y="3342241"/>
            <a:ext cx="1131591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716983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何不作衣裳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莫令事不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举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《孔雀东南飞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并序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64" name="yt_shape_10964"/>
          <p:cNvSpPr txBox="1"/>
          <p:nvPr/>
        </p:nvSpPr>
        <p:spPr>
          <a:xfrm>
            <a:off x="324000" y="3906055"/>
            <a:ext cx="125675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著</a:t>
            </a:r>
          </a:p>
        </p:txBody>
      </p:sp>
      <p:sp>
        <p:nvSpPr>
          <p:cNvPr id="10965" name="yt_shape_10965"/>
          <p:cNvSpPr txBox="1"/>
          <p:nvPr/>
        </p:nvSpPr>
        <p:spPr>
          <a:xfrm>
            <a:off x="324000" y="4489040"/>
            <a:ext cx="5048562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新甲以才能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著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66" name="yt_shape_10966"/>
          <p:cNvSpPr txBox="1"/>
          <p:nvPr/>
        </p:nvSpPr>
        <p:spPr>
          <a:xfrm>
            <a:off x="324000" y="5052854"/>
            <a:ext cx="987962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7294899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著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灵宪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《张衡传》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67" name="yt_shape_10967"/>
          <p:cNvSpPr txBox="1"/>
          <p:nvPr/>
        </p:nvSpPr>
        <p:spPr>
          <a:xfrm>
            <a:off x="324000" y="5616668"/>
            <a:ext cx="8443337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7294899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脱我战时袍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著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我旧时裳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《木兰诗》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5BFBB7E-2F7A-AC82-23A5-ACFD56FC3A13}"/>
              </a:ext>
            </a:extLst>
          </p:cNvPr>
          <p:cNvSpPr txBox="1"/>
          <p:nvPr/>
        </p:nvSpPr>
        <p:spPr>
          <a:xfrm>
            <a:off x="9031168" y="1014779"/>
            <a:ext cx="33804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科举时代考中举人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5DB697-793A-A049-631A-F3CE70811864}"/>
              </a:ext>
            </a:extLst>
          </p:cNvPr>
          <p:cNvSpPr txBox="1"/>
          <p:nvPr/>
        </p:nvSpPr>
        <p:spPr>
          <a:xfrm>
            <a:off x="9031096" y="1578593"/>
            <a:ext cx="8912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尽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39A1B9-F910-D9B9-EA90-B35B2AB4B7E4}"/>
              </a:ext>
            </a:extLst>
          </p:cNvPr>
          <p:cNvSpPr txBox="1"/>
          <p:nvPr/>
        </p:nvSpPr>
        <p:spPr>
          <a:xfrm>
            <a:off x="9031096" y="2142407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推举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推荐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C32626-C09E-27B8-1FFF-51F71769BD8B}"/>
              </a:ext>
            </a:extLst>
          </p:cNvPr>
          <p:cNvSpPr txBox="1"/>
          <p:nvPr/>
        </p:nvSpPr>
        <p:spPr>
          <a:xfrm>
            <a:off x="9031096" y="2706221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攻克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攻占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444AC3-7A5A-DF3C-5979-DD1B01EDCF55}"/>
              </a:ext>
            </a:extLst>
          </p:cNvPr>
          <p:cNvSpPr txBox="1"/>
          <p:nvPr/>
        </p:nvSpPr>
        <p:spPr>
          <a:xfrm>
            <a:off x="9031096" y="3270035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完成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成功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A0D3FC-4A98-A265-310B-A68DC0B441AA}"/>
              </a:ext>
            </a:extLst>
          </p:cNvPr>
          <p:cNvSpPr txBox="1"/>
          <p:nvPr/>
        </p:nvSpPr>
        <p:spPr>
          <a:xfrm>
            <a:off x="3100125" y="4416834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显露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显扬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96A19F-3C40-CA72-520C-95BB42A4819D}"/>
              </a:ext>
            </a:extLst>
          </p:cNvPr>
          <p:cNvSpPr txBox="1"/>
          <p:nvPr/>
        </p:nvSpPr>
        <p:spPr>
          <a:xfrm>
            <a:off x="7884468" y="4980648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写作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撰述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9D3045-C1D5-2F2A-9E2B-AE9FF22F9916}"/>
              </a:ext>
            </a:extLst>
          </p:cNvPr>
          <p:cNvSpPr txBox="1"/>
          <p:nvPr/>
        </p:nvSpPr>
        <p:spPr>
          <a:xfrm>
            <a:off x="7884468" y="5544462"/>
            <a:ext cx="8912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穿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" grpId="0" build="allAtOnce"/>
      <p:bldP spid="10961" grpId="0" build="allAtOnce"/>
      <p:bldP spid="10962" grpId="0" build="allAtOnce"/>
      <p:bldP spid="10963" grpId="0" build="allAtOnce"/>
      <p:bldP spid="10964" grpId="0" build="allAtOnce"/>
      <p:bldP spid="10965" grpId="0" build="allAtOnce"/>
      <p:bldP spid="10966" grpId="0" build="allAtOnce"/>
      <p:bldP spid="10967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8" name="yt_shape_10968"/>
          <p:cNvSpPr txBox="1"/>
          <p:nvPr/>
        </p:nvSpPr>
        <p:spPr>
          <a:xfrm>
            <a:off x="324000" y="504000"/>
            <a:ext cx="125675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坐</a:t>
            </a:r>
          </a:p>
        </p:txBody>
      </p:sp>
      <p:sp>
        <p:nvSpPr>
          <p:cNvPr id="10969" name="yt_shape_10969"/>
          <p:cNvSpPr txBox="1"/>
          <p:nvPr/>
        </p:nvSpPr>
        <p:spPr>
          <a:xfrm>
            <a:off x="324000" y="1086985"/>
            <a:ext cx="1059777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361462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及城破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坐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削籍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70" name="yt_shape_10970"/>
          <p:cNvSpPr txBox="1"/>
          <p:nvPr/>
        </p:nvSpPr>
        <p:spPr>
          <a:xfrm>
            <a:off x="324071" y="1650799"/>
            <a:ext cx="11674991" cy="513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361462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因击沛公于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坐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《鸿门宴》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71" name="yt_shape_10971"/>
          <p:cNvSpPr txBox="1"/>
          <p:nvPr/>
        </p:nvSpPr>
        <p:spPr>
          <a:xfrm>
            <a:off x="324000" y="2214613"/>
            <a:ext cx="1059777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361462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停车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坐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爱枫林晚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霜叶红于二月花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《山行》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72" name="yt_shape_10972"/>
          <p:cNvSpPr txBox="1"/>
          <p:nvPr/>
        </p:nvSpPr>
        <p:spPr>
          <a:xfrm>
            <a:off x="324000" y="2778427"/>
            <a:ext cx="1059777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8361462" algn="l"/>
              </a:tabLst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以手抚膺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坐</a:t>
            </a:r>
            <a:r>
              <a:rPr lang="zh-CN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长叹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《蜀道难》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 dirty="0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10973" name="yt_shape_10973"/>
          <p:cNvSpPr txBox="1"/>
          <p:nvPr/>
        </p:nvSpPr>
        <p:spPr>
          <a:xfrm>
            <a:off x="324000" y="3342241"/>
            <a:ext cx="125675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疏</a:t>
            </a:r>
          </a:p>
        </p:txBody>
      </p:sp>
      <p:sp>
        <p:nvSpPr>
          <p:cNvPr id="10974" name="yt_shape_10974"/>
          <p:cNvSpPr txBox="1"/>
          <p:nvPr/>
        </p:nvSpPr>
        <p:spPr>
          <a:xfrm>
            <a:off x="324000" y="3925226"/>
            <a:ext cx="8084264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6583857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由监视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疏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75" name="yt_shape_10975"/>
          <p:cNvSpPr txBox="1"/>
          <p:nvPr/>
        </p:nvSpPr>
        <p:spPr>
          <a:xfrm>
            <a:off x="324000" y="4489040"/>
            <a:ext cx="8084264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6583857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王怒而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疏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屈平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《屈原列传》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76" name="yt_shape_10976"/>
          <p:cNvSpPr txBox="1"/>
          <p:nvPr/>
        </p:nvSpPr>
        <p:spPr>
          <a:xfrm>
            <a:off x="324000" y="5052854"/>
            <a:ext cx="9161482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6583857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恭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疏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短引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《滕王阁序》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77" name="yt_shape_10977"/>
          <p:cNvSpPr txBox="1"/>
          <p:nvPr/>
        </p:nvSpPr>
        <p:spPr>
          <a:xfrm>
            <a:off x="324000" y="5616668"/>
            <a:ext cx="8802410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  <a:tabLst>
                <a:tab pos="6583857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以金笼进上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细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疏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其能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《促织》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宋体" pitchFamily="3"/>
                <a:ea typeface="宋体" pitchFamily="3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448544D-110B-D3EE-28AD-8CCB2C9560BD}"/>
              </a:ext>
            </a:extLst>
          </p:cNvPr>
          <p:cNvSpPr txBox="1"/>
          <p:nvPr/>
        </p:nvSpPr>
        <p:spPr>
          <a:xfrm>
            <a:off x="8951268" y="1014779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犯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罪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809EDD-8D21-DD2C-CA57-1D2C2FC10D6C}"/>
              </a:ext>
            </a:extLst>
          </p:cNvPr>
          <p:cNvSpPr txBox="1"/>
          <p:nvPr/>
        </p:nvSpPr>
        <p:spPr>
          <a:xfrm>
            <a:off x="8951340" y="1578593"/>
            <a:ext cx="30248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座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座位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B9E232-36F6-C338-6A95-99D2B9E0E20F}"/>
              </a:ext>
            </a:extLst>
          </p:cNvPr>
          <p:cNvSpPr txBox="1"/>
          <p:nvPr/>
        </p:nvSpPr>
        <p:spPr>
          <a:xfrm>
            <a:off x="8951268" y="2142407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因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由于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AD2D93-44DD-8F59-1CF7-65F9D0862330}"/>
              </a:ext>
            </a:extLst>
          </p:cNvPr>
          <p:cNvSpPr txBox="1"/>
          <p:nvPr/>
        </p:nvSpPr>
        <p:spPr>
          <a:xfrm>
            <a:off x="8951268" y="2706221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徒然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0A2581-1F7F-37F3-E422-0448F3973D71}"/>
              </a:ext>
            </a:extLst>
          </p:cNvPr>
          <p:cNvSpPr txBox="1"/>
          <p:nvPr/>
        </p:nvSpPr>
        <p:spPr>
          <a:xfrm>
            <a:off x="7173268" y="3853020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奏章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13BE0C-F4DE-172E-7D11-0068912C9363}"/>
              </a:ext>
            </a:extLst>
          </p:cNvPr>
          <p:cNvSpPr txBox="1"/>
          <p:nvPr/>
        </p:nvSpPr>
        <p:spPr>
          <a:xfrm>
            <a:off x="7173268" y="4416834"/>
            <a:ext cx="1246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疏远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D53DC9-70D9-A4FF-5975-4D3FFF2409A8}"/>
              </a:ext>
            </a:extLst>
          </p:cNvPr>
          <p:cNvSpPr txBox="1"/>
          <p:nvPr/>
        </p:nvSpPr>
        <p:spPr>
          <a:xfrm>
            <a:off x="7173268" y="4980648"/>
            <a:ext cx="2313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书写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撰写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3AD7D0-CCE4-CC3B-54A3-3BCCE72A3AB5}"/>
              </a:ext>
            </a:extLst>
          </p:cNvPr>
          <p:cNvSpPr txBox="1"/>
          <p:nvPr/>
        </p:nvSpPr>
        <p:spPr>
          <a:xfrm>
            <a:off x="7173268" y="5544462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分条陈述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0" grpId="0" build="allAtOnce"/>
      <p:bldP spid="10971" grpId="0" build="allAtOnce"/>
      <p:bldP spid="10972" grpId="0" build="allAtOnce"/>
      <p:bldP spid="10973" grpId="0" build="allAtOnce"/>
      <p:bldP spid="10974" grpId="0" build="allAtOnce"/>
      <p:bldP spid="10975" grpId="0" build="allAtOnce"/>
      <p:bldP spid="10976" grpId="0" build="allAtOnce"/>
      <p:bldP spid="10977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506"/>
              </p:ext>
            </p:extLst>
          </p:nvPr>
        </p:nvGraphicFramePr>
        <p:xfrm>
          <a:off x="256309" y="712362"/>
          <a:ext cx="11538526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016019">
                  <a:extLst>
                    <a:ext uri="{9D8B030D-6E8A-4147-A177-3AD203B41FA5}">
                      <a16:colId xmlns:a16="http://schemas.microsoft.com/office/drawing/2014/main" val="1940428331"/>
                    </a:ext>
                  </a:extLst>
                </a:gridCol>
                <a:gridCol w="2716139">
                  <a:extLst>
                    <a:ext uri="{9D8B030D-6E8A-4147-A177-3AD203B41FA5}">
                      <a16:colId xmlns:a16="http://schemas.microsoft.com/office/drawing/2014/main" val="3788899368"/>
                    </a:ext>
                  </a:extLst>
                </a:gridCol>
                <a:gridCol w="3476254">
                  <a:extLst>
                    <a:ext uri="{9D8B030D-6E8A-4147-A177-3AD203B41FA5}">
                      <a16:colId xmlns:a16="http://schemas.microsoft.com/office/drawing/2014/main" val="1998902632"/>
                    </a:ext>
                  </a:extLst>
                </a:gridCol>
                <a:gridCol w="4330114">
                  <a:extLst>
                    <a:ext uri="{9D8B030D-6E8A-4147-A177-3AD203B41FA5}">
                      <a16:colId xmlns:a16="http://schemas.microsoft.com/office/drawing/2014/main" val="1370310551"/>
                    </a:ext>
                  </a:extLst>
                </a:gridCol>
              </a:tblGrid>
              <a:tr h="37587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年份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卷别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设问方式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设题角度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3045"/>
                  </a:ext>
                </a:extLst>
              </a:tr>
              <a:tr h="375874">
                <a:tc rowSpan="4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新高考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下列对文中加点的词语及相关内容的解说，不正确的一项是</a:t>
                      </a:r>
                    </a:p>
                  </a:txBody>
                  <a:tcPr marL="7831" marR="78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79706"/>
                  </a:ext>
                </a:extLst>
              </a:tr>
              <a:tr h="3758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新高考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古今异义词：尊重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431241"/>
                  </a:ext>
                </a:extLst>
              </a:tr>
              <a:tr h="7517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全国甲卷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古今异义词：宣言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多义实词：约、孤、阴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50353"/>
                  </a:ext>
                </a:extLst>
              </a:tr>
              <a:tr h="3758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全国乙卷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多义实词：食、放、靡、悲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34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8" name="yt_shape_10978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0979" name="yt_shape_10979"/>
          <p:cNvSpPr txBox="1"/>
          <p:nvPr/>
        </p:nvSpPr>
        <p:spPr>
          <a:xfrm>
            <a:off x="324071" y="1067814"/>
            <a:ext cx="11924914" cy="5358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陈新甲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长寿人。万历年间乡试中举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3_4e0c3"/>
              </a:rPr>
              <a:t>做了定州知州。崇祯元年进入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朝中当上刑部员外郎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2_b63cf"/>
              </a:rPr>
              <a:t>又升为郎中。调任宁前兵备佥事。宁前是山海关外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的重地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陈新甲在这里凭借自己的才干出了名。崇祯四年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020bf"/>
              </a:rPr>
              <a:t>大凌新城被包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支援的军队像云一样聚集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8_8a814"/>
              </a:rPr>
              <a:t>出战、修城等事全靠他处理。等到城被攻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陈新甲因犯罪被削去官籍。巡抚方一藻爱惜他的才干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8f6a9"/>
              </a:rPr>
              <a:t>上书请朝廷留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用他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朝廷没有答复。监视中官马云程也为此上书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70cd1"/>
              </a:rPr>
              <a:t>朝廷才答复说可以。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陈新甲说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我受到戴罪任职的恩典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是因为监视中官的奏疏得以批复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63375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我心里自觉羞辱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清议也会随之而来批评我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我不敢接受这个恩典。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db35c"/>
              </a:rPr>
              <a:t>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廷不许他推辞。不久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陈新甲又升任副使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仍在宁远任职。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0" name="yt_shape_10980"/>
          <p:cNvSpPr txBox="1"/>
          <p:nvPr/>
        </p:nvSpPr>
        <p:spPr>
          <a:xfrm>
            <a:off x="324071" y="504000"/>
            <a:ext cx="11543998" cy="5321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下列文段中加点的词语在文中的意思与现代汉语相同的一项是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0981" name="yt_shape_10981"/>
          <p:cNvSpPr txBox="1"/>
          <p:nvPr/>
        </p:nvSpPr>
        <p:spPr>
          <a:xfrm>
            <a:off x="324071" y="1086985"/>
            <a:ext cx="11924914" cy="2945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楚人贫居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读《淮南子》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螳螂伺蝉自障叶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可以隐形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e77fd"/>
              </a:rPr>
              <a:t>遂于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树下仰取叶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——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螳螂执叶伺蝉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以摘之。叶落树下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树下先有落叶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be18b"/>
              </a:rPr>
              <a:t>不能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复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分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别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。扫取数斗归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一一以叶自障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问其妻曰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汝见我不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48ddb"/>
              </a:rPr>
              <a:t>妻始时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恒答言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经日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厌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倦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绐云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。默然大喜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df4ab"/>
              </a:rPr>
              <a:t>赍叶入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面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取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人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spc="-196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物</a:t>
            </a:r>
            <a:r>
              <a:rPr lang="en-US" altLang="zh-CN" sz="4200" b="0" i="0" u="none" spc="-1008" baseline="-25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。吏遂缚诣县。</a:t>
            </a:r>
          </a:p>
        </p:txBody>
      </p:sp>
      <p:sp>
        <p:nvSpPr>
          <p:cNvPr id="10982" name="yt_shape_10982"/>
          <p:cNvSpPr txBox="1"/>
          <p:nvPr/>
        </p:nvSpPr>
        <p:spPr>
          <a:xfrm>
            <a:off x="324000" y="4082938"/>
            <a:ext cx="6144759" cy="113543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0" indent="0" algn="l" eaLnBrk="1" latinLnBrk="0" hangingPunct="0">
              <a:lnSpc>
                <a:spcPct val="140000"/>
              </a:lnSpc>
              <a:tabLst>
                <a:tab pos="3740991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不能复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分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别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乃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厌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倦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不堪</a:t>
            </a:r>
          </a:p>
          <a:p>
            <a:pPr marL="0" indent="0" algn="l" eaLnBrk="1" latinLnBrk="0" hangingPunct="0">
              <a:lnSpc>
                <a:spcPct val="140000"/>
              </a:lnSpc>
              <a:tabLst>
                <a:tab pos="3740991" algn="l"/>
              </a:tabLst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面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取人物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对面取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人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物</a:t>
            </a:r>
            <a:r>
              <a:rPr lang="zh-CN" altLang="zh-CN" sz="4200" b="0" i="0" u="none" spc="-1008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．</a:t>
            </a:r>
          </a:p>
        </p:txBody>
      </p:sp>
      <p:sp>
        <p:nvSpPr>
          <p:cNvPr id="5" name="矩形 4"/>
          <p:cNvSpPr/>
          <p:nvPr/>
        </p:nvSpPr>
        <p:spPr>
          <a:xfrm>
            <a:off x="3845563" y="4082938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3" name="yt_shape_10983"/>
          <p:cNvSpPr txBox="1"/>
          <p:nvPr/>
        </p:nvSpPr>
        <p:spPr>
          <a:xfrm>
            <a:off x="324071" y="504000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A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分别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在文中是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分辨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的意思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而现在多是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88b0a"/>
              </a:rPr>
              <a:t>各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自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离别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的意思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对面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在文中是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当面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的意思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acfb0"/>
              </a:rPr>
              <a:t>而现在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多是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正前方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对过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的意思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人物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在文中是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4_75f1d"/>
              </a:rPr>
              <a:t>别人的物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而现在多是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在某方面有代表性或具有突出特点的人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的意思。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4" name="yt_shape_10984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0985" name="yt_shape_10985"/>
          <p:cNvSpPr txBox="1"/>
          <p:nvPr/>
        </p:nvSpPr>
        <p:spPr>
          <a:xfrm>
            <a:off x="324071" y="1067814"/>
            <a:ext cx="11924914" cy="4754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有一个楚国人生活贫困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读《淮南子》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读到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7169f"/>
              </a:rPr>
              <a:t>螳螂窥伺蝉时用树叶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遮蔽自己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这样可以隐藏起身体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于是到树下仰头摘取树叶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——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d0beb"/>
              </a:rPr>
              <a:t>螳螂捕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蝉时借以隐形的那片树叶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把它摘下来。树叶落到树下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da09d"/>
              </a:rPr>
              <a:t>树下原先有落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他不能够再分辨出来了。他就扫了几斗回去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0_4a7d4"/>
              </a:rPr>
              <a:t>一片一片地拿树叶遮蔽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自己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问他的妻子说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你能看得见我吗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妻子开始时一直回答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c240e"/>
              </a:rPr>
              <a:t>看得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楚人整天这样问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妻子于是厌倦到不能忍受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就骗他说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ba7d8"/>
              </a:rPr>
              <a:t>看不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。楚人沉默不出声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心中大喜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带着树叶来到市场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6da0e"/>
              </a:rPr>
              <a:t>当面拿人家的物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品。吏卒于是绑着他去县衙。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6" name="yt_shape_10986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0987" name="yt_shape_10987"/>
          <p:cNvSpPr txBox="1"/>
          <p:nvPr/>
        </p:nvSpPr>
        <p:spPr>
          <a:xfrm>
            <a:off x="324071" y="1086985"/>
            <a:ext cx="11543998" cy="2945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宪宗即位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窦群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转膳部员外、兼侍御史知杂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8_13320"/>
              </a:rPr>
              <a:t>出为唐州刺史。节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度使于</a:t>
            </a:r>
            <a:r>
              <a:rPr lang="en-US" altLang="zh-CN" sz="1550" b="0" i="0" u="none">
                <a:solidFill>
                  <a:srgbClr val="1EE3CF"/>
                </a:solidFill>
                <a:effectLst/>
                <a:latin typeface="Times New Roman" pitchFamily="16"/>
                <a:ea typeface="Times New Roman" pitchFamily="16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</a:t>
            </a:r>
            <a:r>
              <a:rPr lang="en-US" altLang="zh-CN" sz="1600" b="0" i="0" u="none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素闻其名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既谒见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群危言激切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1550" b="0" i="0" u="none">
                <a:solidFill>
                  <a:srgbClr val="1EE3CF"/>
                </a:solidFill>
                <a:effectLst/>
                <a:latin typeface="Times New Roman" pitchFamily="16"/>
                <a:ea typeface="Times New Roman" pitchFamily="16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</a:t>
            </a:r>
            <a:r>
              <a:rPr lang="en-US" altLang="zh-CN" sz="1600" b="0" i="0" u="none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  <a:sym typeface="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甚悦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0_99df4"/>
              </a:rPr>
              <a:t>奏留充山南东道节度副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使、检校兵部郎中、兼御史中丞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7_3669f"/>
              </a:rPr>
              <a:t>赐紫金鱼袋。宰相武元衡、李吉甫皆爱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重之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召入为吏部郎中。元衡辅政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5_c04df"/>
              </a:rPr>
              <a:t>举群代己为中丞。群奏刑部郎中吕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温、羊士谔为御史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吉甫以羊、吕险躁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持之数日不下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群等怒怨吉甫。</a:t>
            </a:r>
          </a:p>
        </p:txBody>
      </p:sp>
      <p:sp>
        <p:nvSpPr>
          <p:cNvPr id="10988" name="yt_shape_10988"/>
          <p:cNvSpPr txBox="1"/>
          <p:nvPr/>
        </p:nvSpPr>
        <p:spPr>
          <a:xfrm>
            <a:off x="324071" y="4082938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群性狠戾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颇复恩雠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临事不顾生死。是时征入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云欲大用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fba2c"/>
              </a:rPr>
              <a:t>人皆惧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闻其卒方安。</a:t>
            </a:r>
          </a:p>
        </p:txBody>
      </p:sp>
      <p:sp>
        <p:nvSpPr>
          <p:cNvPr id="10989" name="yt_shape_10989"/>
          <p:cNvSpPr txBox="1"/>
          <p:nvPr/>
        </p:nvSpPr>
        <p:spPr>
          <a:xfrm>
            <a:off x="7438971" y="5218377"/>
            <a:ext cx="442909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《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旧唐书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窦群传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  <p:pic>
        <p:nvPicPr>
          <p:cNvPr id="3" name="yt_shape_1740966588287">
            <a:extLst>
              <a:ext uri="{FF2B5EF4-FFF2-40B4-BE49-F238E27FC236}">
                <a16:creationId xmlns:a16="http://schemas.microsoft.com/office/drawing/2014/main" id="{68E2399C-0091-297B-892B-D053E0414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1" y="1902451"/>
            <a:ext cx="189102" cy="16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yt_shape_1740966588324">
            <a:extLst>
              <a:ext uri="{FF2B5EF4-FFF2-40B4-BE49-F238E27FC236}">
                <a16:creationId xmlns:a16="http://schemas.microsoft.com/office/drawing/2014/main" id="{9E89A5CF-FE54-A4F9-A747-714F2E384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4" y="1902450"/>
            <a:ext cx="189104" cy="16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1" name="yt_shape_10991"/>
          <p:cNvSpPr txBox="1"/>
          <p:nvPr/>
        </p:nvSpPr>
        <p:spPr>
          <a:xfrm>
            <a:off x="425600" y="1505486"/>
            <a:ext cx="800219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群等怒怨吉甫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92" name="yt_shape_10992"/>
          <p:cNvSpPr txBox="1"/>
          <p:nvPr/>
        </p:nvSpPr>
        <p:spPr>
          <a:xfrm>
            <a:off x="425671" y="2088471"/>
            <a:ext cx="11924914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群性狠戾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颇复恩雠　　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en-US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4.00504,H:47.04"/>
              </a:rPr>
              <a:t/>
            </a:r>
            <a:br>
              <a:rPr lang="en-US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sym typeface="W:14.00504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0993" name="yt_shape_10993"/>
          <p:cNvSpPr txBox="1"/>
          <p:nvPr/>
        </p:nvSpPr>
        <p:spPr>
          <a:xfrm>
            <a:off x="425600" y="3858769"/>
            <a:ext cx="907940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临事不顾生死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15E50D-BB71-5D4A-711A-90C5E1F41DA9}"/>
              </a:ext>
            </a:extLst>
          </p:cNvPr>
          <p:cNvSpPr txBox="1"/>
          <p:nvPr/>
        </p:nvSpPr>
        <p:spPr>
          <a:xfrm>
            <a:off x="4348789" y="1433280"/>
            <a:ext cx="4091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怒怨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同义复词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怨恨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EC6416-797F-0EC7-FE78-4656EC370134}"/>
              </a:ext>
            </a:extLst>
          </p:cNvPr>
          <p:cNvSpPr txBox="1"/>
          <p:nvPr/>
        </p:nvSpPr>
        <p:spPr>
          <a:xfrm>
            <a:off x="5491860" y="2016265"/>
            <a:ext cx="59585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恩雠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偏义复词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颇复恩雠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2_2cbb9"/>
              </a:rPr>
              <a:t>中的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792DD0-9C01-25E5-0C64-F4E0C79B0188}"/>
              </a:ext>
            </a:extLst>
          </p:cNvPr>
          <p:cNvSpPr txBox="1"/>
          <p:nvPr/>
        </p:nvSpPr>
        <p:spPr>
          <a:xfrm>
            <a:off x="335660" y="2613673"/>
            <a:ext cx="117370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复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是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报复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的意思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因此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恩雠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一词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偏向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雠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即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仇恨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  <a:sym typeface="_⨹_1_8a8cb"/>
              </a:rPr>
              <a:t>”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/>
            </a:r>
            <a:b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DC4F7D5-8D5A-641E-2CEA-C8914B5CD01D}"/>
              </a:ext>
            </a:extLst>
          </p:cNvPr>
          <p:cNvSpPr txBox="1"/>
          <p:nvPr/>
        </p:nvSpPr>
        <p:spPr>
          <a:xfrm>
            <a:off x="335660" y="3211081"/>
            <a:ext cx="1602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的意思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DF1175-A332-C14B-4164-E7AB64315721}"/>
              </a:ext>
            </a:extLst>
          </p:cNvPr>
          <p:cNvSpPr txBox="1"/>
          <p:nvPr/>
        </p:nvSpPr>
        <p:spPr>
          <a:xfrm>
            <a:off x="4348789" y="3786563"/>
            <a:ext cx="51584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生死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：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偏义复词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偏向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死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”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yt_shape_10990"/>
          <p:cNvSpPr txBox="1"/>
          <p:nvPr/>
        </p:nvSpPr>
        <p:spPr>
          <a:xfrm>
            <a:off x="425600" y="935832"/>
            <a:ext cx="789959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找出下列各句中的偏义复词或同义复词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并解释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2" grpId="0" build="allAtOnce"/>
      <p:bldP spid="10993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4" name="yt_shape_10994"/>
          <p:cNvSpPr txBox="1"/>
          <p:nvPr/>
        </p:nvSpPr>
        <p:spPr>
          <a:xfrm>
            <a:off x="324000" y="504111"/>
            <a:ext cx="1795363" cy="48070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0995" name="yt_shape_10995"/>
          <p:cNvSpPr txBox="1"/>
          <p:nvPr/>
        </p:nvSpPr>
        <p:spPr>
          <a:xfrm>
            <a:off x="324071" y="1035620"/>
            <a:ext cx="11543998" cy="44209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宪宗即位后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调任窦群为膳部员外郎、兼侍御史知杂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393b6"/>
              </a:rPr>
              <a:t>出京任唐州刺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史。节度使于</a:t>
            </a:r>
            <a:r>
              <a:rPr lang="en-US" altLang="zh-CN" sz="1550" b="0" i="0" u="none" dirty="0">
                <a:solidFill>
                  <a:srgbClr val="C00000"/>
                </a:solidFill>
                <a:effectLst/>
                <a:latin typeface="Times New Roman" pitchFamily="16"/>
                <a:ea typeface="Times New Roman" pitchFamily="16"/>
                <a:sym typeface="Finished"/>
              </a:rPr>
              <a:t> 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  <a:sym typeface="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  <a:sym typeface=""/>
              </a:rPr>
              <a:t> </a:t>
            </a:r>
            <a:r>
              <a:rPr lang="en-US" altLang="zh-CN" sz="1600" b="0" i="0" u="none" dirty="0" smtClean="0">
                <a:solidFill>
                  <a:srgbClr val="C00000"/>
                </a:solidFill>
                <a:effectLst/>
                <a:latin typeface="Times New Roman" pitchFamily="16"/>
                <a:ea typeface="宋体" pitchFamily="16"/>
                <a:sym typeface="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一向听说窦群的名声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拜见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并和他交谈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a330b"/>
              </a:rPr>
              <a:t>窦群言辞正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直激切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于</a:t>
            </a:r>
            <a:r>
              <a:rPr lang="en-US" altLang="zh-CN" sz="1550" b="0" i="0" u="none" dirty="0">
                <a:solidFill>
                  <a:srgbClr val="C00000"/>
                </a:solidFill>
                <a:effectLst/>
                <a:latin typeface="Times New Roman" pitchFamily="16"/>
                <a:ea typeface="Times New Roman" pitchFamily="16"/>
                <a:sym typeface="Finished"/>
              </a:rPr>
              <a:t> 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  <a:sym typeface=""/>
              </a:rPr>
              <a:t> 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  <a:sym typeface=""/>
              </a:rPr>
              <a:t>  </a:t>
            </a:r>
            <a:r>
              <a:rPr lang="en-US" altLang="zh-CN" sz="1600" b="0" i="0" u="none" dirty="0" smtClean="0">
                <a:solidFill>
                  <a:srgbClr val="C00000"/>
                </a:solidFill>
                <a:effectLst/>
                <a:latin typeface="Times New Roman" pitchFamily="16"/>
                <a:ea typeface="宋体" pitchFamily="16"/>
                <a:sym typeface=""/>
              </a:rPr>
              <a:t> 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非常喜悦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1_fd9b0"/>
              </a:rPr>
              <a:t>于是奏请让窦群担任山南东道节度副使、检校兵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部郎中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并兼任御史中丞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0_31725"/>
              </a:rPr>
              <a:t>赏赐紫衣和金鱼袋。宰相武元衡、李吉甫也都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很喜欢和器重窦群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征召窦群入京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任命他为吏部郎中。武元衡辅政后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d589e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1_44890"/>
              </a:rPr>
              <a:t>荐举窦群代替自己为御史中丞。窦群奏请以刑部郎中吕温、羊士谔为御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史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李吉甫认为这二人轻薄浮躁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相持数日不准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0_48374"/>
              </a:rPr>
              <a:t>窦群等人便因此怨恨李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吉甫。</a:t>
            </a:r>
          </a:p>
        </p:txBody>
      </p:sp>
      <p:sp>
        <p:nvSpPr>
          <p:cNvPr id="2" name="yt_shape_10996">
            <a:extLst>
              <a:ext uri="{FF2B5EF4-FFF2-40B4-BE49-F238E27FC236}">
                <a16:creationId xmlns:a16="http://schemas.microsoft.com/office/drawing/2014/main" id="{56197C0E-44AB-8D71-9CDE-2BA9B2466F73}"/>
              </a:ext>
            </a:extLst>
          </p:cNvPr>
          <p:cNvSpPr txBox="1"/>
          <p:nvPr/>
        </p:nvSpPr>
        <p:spPr>
          <a:xfrm>
            <a:off x="324071" y="5507374"/>
            <a:ext cx="11924914" cy="10600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窦群生性凶恶残暴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喜欢复仇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6_85881"/>
              </a:rPr>
              <a:t>面对事情不顾及死的危险。当时征召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他入朝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说要重用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人皆惶恐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及至听说他病死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方才安心。</a:t>
            </a:r>
          </a:p>
        </p:txBody>
      </p:sp>
      <p:pic>
        <p:nvPicPr>
          <p:cNvPr id="4" name="yt_shape_1740966588558">
            <a:extLst>
              <a:ext uri="{FF2B5EF4-FFF2-40B4-BE49-F238E27FC236}">
                <a16:creationId xmlns:a16="http://schemas.microsoft.com/office/drawing/2014/main" id="{3C69D954-F479-E747-0115-CF5E5A491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48" y="1737843"/>
            <a:ext cx="304549" cy="259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yt_shape_1740966588645">
            <a:extLst>
              <a:ext uri="{FF2B5EF4-FFF2-40B4-BE49-F238E27FC236}">
                <a16:creationId xmlns:a16="http://schemas.microsoft.com/office/drawing/2014/main" id="{9B40F4F2-FFF8-2533-316E-D5A0D17C3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20" y="2279590"/>
            <a:ext cx="335004" cy="28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78" y="1973036"/>
            <a:ext cx="9777734" cy="245382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77000" y="2595140"/>
            <a:ext cx="5622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活动二　掌握实词活用的规律特点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335"/>
          <a:stretch/>
        </p:blipFill>
        <p:spPr>
          <a:xfrm>
            <a:off x="2979300" y="1794624"/>
            <a:ext cx="2858902" cy="28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8" name="yt_shape_10998"/>
          <p:cNvSpPr txBox="1"/>
          <p:nvPr/>
        </p:nvSpPr>
        <p:spPr>
          <a:xfrm>
            <a:off x="324071" y="508492"/>
            <a:ext cx="11924914" cy="3529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词类活用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是指在特定的语言环境中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2_34a17"/>
              </a:rPr>
              <a:t>一个词临时改变它的语法功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能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具备了另一类词的语法特点的现象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它包括名词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5e0a9"/>
              </a:rPr>
              <a:t>形容词等的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活用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名词的活用有名词作动词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名词作状语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名词的使动用法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4edca"/>
              </a:rPr>
              <a:t>名词的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意动用法等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动词的活用有动词作名词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动词的使动用法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88cab"/>
              </a:rPr>
              <a:t>动词的为动用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法等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形容词的活用有形容词作名词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形容词作动词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3c7ef"/>
              </a:rPr>
              <a:t>形容词的使动用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形容词的意动用法等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0999" name="yt_shape_10999"/>
          <p:cNvSpPr txBox="1"/>
          <p:nvPr/>
        </p:nvSpPr>
        <p:spPr>
          <a:xfrm>
            <a:off x="324000" y="4037728"/>
            <a:ext cx="3231654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一、名词作状语</a:t>
            </a:r>
          </a:p>
        </p:txBody>
      </p:sp>
      <p:sp>
        <p:nvSpPr>
          <p:cNvPr id="11000" name="yt_shape_11000"/>
          <p:cNvSpPr txBox="1"/>
          <p:nvPr/>
        </p:nvSpPr>
        <p:spPr>
          <a:xfrm>
            <a:off x="324000" y="4621739"/>
            <a:ext cx="9694962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请找出下列各句中名词活用为状语的词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1" name="yt_table_11001" title="H_578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02256"/>
              </p:ext>
            </p:extLst>
          </p:nvPr>
        </p:nvGraphicFramePr>
        <p:xfrm>
          <a:off x="324000" y="504000"/>
          <a:ext cx="11543998" cy="54498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8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上食埃土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下饮黄泉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《劝学》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f0e74,isEnd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</a:t>
                      </a:r>
                      <a:r>
                        <a:rPr sz="8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日削月割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《六国论》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            </a:t>
                      </a:r>
                      <a:r>
                        <a:rPr sz="1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南取汉中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西举巴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7e1e6,isEnd"/>
                        </a:rPr>
                        <a:t>《过秦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论》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</a:t>
                      </a:r>
                      <a:r>
                        <a:rPr sz="8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良庖岁更刀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割也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族庖月更刀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da27a,isEnd"/>
                        </a:rPr>
                        <a:t>折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《庖丁解牛》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</a:t>
                      </a:r>
                      <a:r>
                        <a:rPr sz="1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表示时间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b33bc,isEnd"/>
                        </a:rPr>
                        <a:t>方位的名词用在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动词前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如果不作主语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02894,isEnd"/>
                        </a:rPr>
                        <a:t>常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常活用为状语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5_5ae3f,isEnd"/>
                        </a:rPr>
                        <a:t>方位名词译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_81180,isEnd"/>
                        </a:rPr>
                        <a:t>为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向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在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_a9b48,isEnd"/>
                        </a:rPr>
                        <a:t>从</a:t>
                      </a:r>
                      <a:r>
                        <a:rPr lang="en-US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等介词结构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32369,isEnd"/>
                        </a:rPr>
                        <a:t>时间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32369,isEnd"/>
                        </a:rPr>
                        <a:t>状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译为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7_78089,isEnd"/>
                        </a:rPr>
                        <a:t>每日、每年、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7_78089,isEnd"/>
                        </a:rPr>
                        <a:t>每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一天天地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73417,isEnd"/>
                        </a:rPr>
                        <a:t>一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73417,isEnd"/>
                        </a:rPr>
                        <a:t>月月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地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一年年地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e45c9,isEnd"/>
                        </a:rPr>
                        <a:t>一天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e45c9,isEnd"/>
                        </a:rPr>
                        <a:t>比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一天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2BB95A7-C59A-C013-6E95-AAECE3DEF46B}"/>
              </a:ext>
            </a:extLst>
          </p:cNvPr>
          <p:cNvSpPr txBox="1"/>
          <p:nvPr/>
        </p:nvSpPr>
        <p:spPr>
          <a:xfrm>
            <a:off x="353003" y="1498425"/>
            <a:ext cx="34693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上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向上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下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6E8523-6B1B-8AA9-3E6B-39B6B0418B5C}"/>
              </a:ext>
            </a:extLst>
          </p:cNvPr>
          <p:cNvSpPr txBox="1"/>
          <p:nvPr/>
        </p:nvSpPr>
        <p:spPr>
          <a:xfrm>
            <a:off x="353003" y="2572991"/>
            <a:ext cx="48917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日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一天天地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月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一月月地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1E348E-6525-88F7-F838-7C780D683CD1}"/>
              </a:ext>
            </a:extLst>
          </p:cNvPr>
          <p:cNvSpPr txBox="1"/>
          <p:nvPr/>
        </p:nvSpPr>
        <p:spPr>
          <a:xfrm>
            <a:off x="1426185" y="3634857"/>
            <a:ext cx="34693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南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向南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西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向西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65239F-A583-E48B-B7CB-9A2FE84BB663}"/>
              </a:ext>
            </a:extLst>
          </p:cNvPr>
          <p:cNvSpPr txBox="1"/>
          <p:nvPr/>
        </p:nvSpPr>
        <p:spPr>
          <a:xfrm>
            <a:off x="324000" y="5288204"/>
            <a:ext cx="33804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岁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每年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月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每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月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13783"/>
              </p:ext>
            </p:extLst>
          </p:nvPr>
        </p:nvGraphicFramePr>
        <p:xfrm>
          <a:off x="736600" y="1306586"/>
          <a:ext cx="10515600" cy="3683826"/>
        </p:xfrm>
        <a:graphic>
          <a:graphicData uri="http://schemas.openxmlformats.org/drawingml/2006/table">
            <a:tbl>
              <a:tblPr firstRow="1" firstCol="1" bandRow="1"/>
              <a:tblGrid>
                <a:gridCol w="10515600">
                  <a:extLst>
                    <a:ext uri="{9D8B030D-6E8A-4147-A177-3AD203B41FA5}">
                      <a16:colId xmlns:a16="http://schemas.microsoft.com/office/drawing/2014/main" val="1029169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命题特点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018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实词是文言文学习的重中之重。过去近十年的高考，一直把文言实词放在翻译中考查；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年恢复了单独设题考查文言实词的形式，或采用与文化常识一起考查的形式。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实词考查重点以词类活用、古今异义词、多义实词为主。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实词考查高度重视与教材的关联。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3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1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3" name="yt_table_11003" title="H_842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19225"/>
              </p:ext>
            </p:extLst>
          </p:nvPr>
        </p:nvGraphicFramePr>
        <p:xfrm>
          <a:off x="324000" y="504000"/>
          <a:ext cx="11543998" cy="32552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8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辞楼下殿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辇来于秦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4_bcad7,isEnd"/>
                        </a:rPr>
                        <a:t>《阿房宫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赋》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</a:t>
                      </a:r>
                      <a:r>
                        <a:rPr sz="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6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失期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法皆斩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《陈涉世家》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95928,isEnd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</a:t>
                      </a:r>
                      <a:r>
                        <a:rPr sz="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名词用在动词前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7e3f0,isEnd"/>
                        </a:rPr>
                        <a:t>表工具或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凭借的手段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7accb,isEnd"/>
                        </a:rPr>
                        <a:t>译为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用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按照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7EA058D-AC96-8761-2AD4-47C8700069A6}"/>
              </a:ext>
            </a:extLst>
          </p:cNvPr>
          <p:cNvSpPr txBox="1"/>
          <p:nvPr/>
        </p:nvSpPr>
        <p:spPr>
          <a:xfrm>
            <a:off x="2502510" y="1935931"/>
            <a:ext cx="30248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辇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用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乘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5F29BE-BC28-D50F-C50A-C81A254D2E1A}"/>
              </a:ext>
            </a:extLst>
          </p:cNvPr>
          <p:cNvSpPr txBox="1"/>
          <p:nvPr/>
        </p:nvSpPr>
        <p:spPr>
          <a:xfrm>
            <a:off x="1588110" y="3130747"/>
            <a:ext cx="2669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按照秦法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3" name="yt_table_11003" title="H_842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29930"/>
              </p:ext>
            </p:extLst>
          </p:nvPr>
        </p:nvGraphicFramePr>
        <p:xfrm>
          <a:off x="324000" y="504000"/>
          <a:ext cx="11543998" cy="51389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8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7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项伯亦拔剑起舞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常以身翼蔽沛公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8bfdb,isEnd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2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</a:t>
                      </a:r>
                      <a:r>
                        <a:rPr sz="1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  <a: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  <a:sym typeface="W:7.005039,H:47.04"/>
                        </a:rPr>
                        <a:t/>
                      </a:r>
                      <a:b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  <a:sym typeface="W:7.005039,H:47.04"/>
                        </a:rPr>
                      </a:b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</a:t>
                      </a:r>
                      <a:r>
                        <a:rPr sz="1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表示动作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行为的特征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56112_⨹_1_64dc5,isEnd,isEnd"/>
                        </a:rPr>
                        <a:t>状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态的名词用作状语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1f43d_⨹_2_43c3e,isEnd,isEnd"/>
                        </a:rPr>
                        <a:t>译为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像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一样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8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天下云集响应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赢粮而景从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09c06,isEnd"/>
                        </a:rPr>
                        <a:t>《过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秦论》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2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                        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  <a: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itchFamily="28"/>
                          <a:ea typeface="宋体" pitchFamily="28"/>
                          <a:sym typeface="W:14.00504,H:47.04"/>
                        </a:rPr>
                        <a:t/>
                      </a:r>
                      <a:b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itchFamily="28"/>
                          <a:ea typeface="宋体" pitchFamily="28"/>
                          <a:sym typeface="W:14.00504,H:47.04"/>
                        </a:rPr>
                      </a:b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</a:t>
                      </a:r>
                      <a:r>
                        <a:rPr sz="1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F93410C-0244-69C5-99A4-45B426A007BB}"/>
              </a:ext>
            </a:extLst>
          </p:cNvPr>
          <p:cNvSpPr txBox="1"/>
          <p:nvPr/>
        </p:nvSpPr>
        <p:spPr>
          <a:xfrm>
            <a:off x="3246385" y="1903388"/>
            <a:ext cx="34693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翼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7_541f6"/>
              </a:rPr>
              <a:t>像鸟张开翅膀一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43C235-35AF-10C6-990F-954773C10B39}"/>
              </a:ext>
            </a:extLst>
          </p:cNvPr>
          <p:cNvSpPr txBox="1"/>
          <p:nvPr/>
        </p:nvSpPr>
        <p:spPr>
          <a:xfrm>
            <a:off x="448264" y="2538363"/>
            <a:ext cx="891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样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304423-C3D0-8570-CD85-71BDB627992D}"/>
              </a:ext>
            </a:extLst>
          </p:cNvPr>
          <p:cNvSpPr txBox="1"/>
          <p:nvPr/>
        </p:nvSpPr>
        <p:spPr>
          <a:xfrm>
            <a:off x="294972" y="4370100"/>
            <a:ext cx="67586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云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像云块一样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响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像回声　　一样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  <a:sym typeface="_⨹_1_e2d59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2EF624-B8A7-24D8-BD7F-D5386E213BF0}"/>
              </a:ext>
            </a:extLst>
          </p:cNvPr>
          <p:cNvSpPr txBox="1"/>
          <p:nvPr/>
        </p:nvSpPr>
        <p:spPr>
          <a:xfrm>
            <a:off x="294972" y="4967508"/>
            <a:ext cx="2669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景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像影子一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样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3" name="yt_table_11003" title="H_842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3427"/>
              </p:ext>
            </p:extLst>
          </p:nvPr>
        </p:nvGraphicFramePr>
        <p:xfrm>
          <a:off x="324000" y="504000"/>
          <a:ext cx="11543998" cy="39441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8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9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臣本布衣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躬耕于南阳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bca0e,isEnd"/>
                        </a:rPr>
                        <a:t>《出师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表》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</a:t>
                      </a:r>
                      <a:r>
                        <a:rPr sz="1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表示动作行为的方法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f98bc_⨹_2_c2ed2,isEnd,isEnd"/>
                        </a:rPr>
                        <a:t>译为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亲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当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群臣吏民能面刺寡人之过者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e5874,isEnd"/>
                        </a:rPr>
                        <a:t>受上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赏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《邹忌讽齐王纳谏》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2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  <a: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itchFamily="28"/>
                          <a:ea typeface="宋体" pitchFamily="28"/>
                          <a:sym typeface="W:14.00504,H:47.04"/>
                        </a:rPr>
                        <a:t/>
                      </a:r>
                      <a:b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itchFamily="28"/>
                          <a:ea typeface="宋体" pitchFamily="28"/>
                          <a:sym typeface="W:14.00504,H:47.04"/>
                        </a:rPr>
                      </a:b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1C1EA63-E5F3-A2F9-A800-85D1793C71DC}"/>
              </a:ext>
            </a:extLst>
          </p:cNvPr>
          <p:cNvSpPr txBox="1"/>
          <p:nvPr/>
        </p:nvSpPr>
        <p:spPr>
          <a:xfrm>
            <a:off x="2413157" y="1799550"/>
            <a:ext cx="30248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躬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亲自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亲身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F23606-E2A9-9C24-0D53-5F09136CCDAF}"/>
              </a:ext>
            </a:extLst>
          </p:cNvPr>
          <p:cNvSpPr txBox="1"/>
          <p:nvPr/>
        </p:nvSpPr>
        <p:spPr>
          <a:xfrm>
            <a:off x="6095999" y="3181420"/>
            <a:ext cx="10690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面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  <a:sym typeface="_⨹_1_b9555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589C16-3CB0-A116-EDF2-845BC89A0DE6}"/>
              </a:ext>
            </a:extLst>
          </p:cNvPr>
          <p:cNvSpPr txBox="1"/>
          <p:nvPr/>
        </p:nvSpPr>
        <p:spPr>
          <a:xfrm>
            <a:off x="324000" y="3757092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当面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5" name="yt_shape_11005"/>
          <p:cNvSpPr txBox="1"/>
          <p:nvPr/>
        </p:nvSpPr>
        <p:spPr>
          <a:xfrm>
            <a:off x="324000" y="504000"/>
            <a:ext cx="9694962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二、名词作动词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试找出下列各句中名词活用为动词的词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3" name="yt_table_11007" title="H_897.1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22577"/>
              </p:ext>
            </p:extLst>
          </p:nvPr>
        </p:nvGraphicFramePr>
        <p:xfrm>
          <a:off x="324000" y="1831356"/>
          <a:ext cx="11543998" cy="454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5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风乎舞雩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8_567f0,isEnd"/>
                        </a:rPr>
                        <a:t>《子路、曾皙、冉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有、公西华侍坐》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</a:t>
                      </a:r>
                      <a:r>
                        <a:rPr sz="1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名词放在介宾短语前面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0f8aa,isEnd"/>
                        </a:rPr>
                        <a:t>名词用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作动词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籍吏民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封府库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而待将军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0c853,isEnd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</a:t>
                      </a:r>
                      <a:r>
                        <a:rPr sz="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非并列修饰关系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2245e,isEnd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且无谓语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构成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谓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0b9c3,isEnd"/>
                        </a:rPr>
                        <a:t>或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宾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关系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535D524-C0BB-8528-4B5E-1C1FEF0BD2F6}"/>
              </a:ext>
            </a:extLst>
          </p:cNvPr>
          <p:cNvSpPr txBox="1"/>
          <p:nvPr/>
        </p:nvSpPr>
        <p:spPr>
          <a:xfrm>
            <a:off x="321285" y="3863362"/>
            <a:ext cx="16024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风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风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C6D24D-1771-37C6-451C-8B3ECC8B1975}"/>
              </a:ext>
            </a:extLst>
          </p:cNvPr>
          <p:cNvSpPr txBox="1"/>
          <p:nvPr/>
        </p:nvSpPr>
        <p:spPr>
          <a:xfrm>
            <a:off x="321285" y="5747026"/>
            <a:ext cx="23136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造册登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记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7" name="yt_table_11007" title="H_897.1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7509"/>
              </p:ext>
            </p:extLst>
          </p:nvPr>
        </p:nvGraphicFramePr>
        <p:xfrm>
          <a:off x="324000" y="504000"/>
          <a:ext cx="11543998" cy="5724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5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名之者谁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太守自谓也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72844,isEnd"/>
                        </a:rPr>
                        <a:t>《醉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翁亭记》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</a:t>
                      </a:r>
                      <a:r>
                        <a:rPr sz="1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代词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假舟楫者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非能水也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0271c,isEnd"/>
                        </a:rPr>
                        <a:t>而绝江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《劝学》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</a:t>
                      </a:r>
                      <a:r>
                        <a:rPr sz="1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副词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能愿动词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名词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置人所罾鱼腹中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4_ce5f7,isEnd"/>
                        </a:rPr>
                        <a:t>《陈涉世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家》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</a:t>
                      </a:r>
                      <a:r>
                        <a:rPr sz="16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助词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所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9_a7d62,isEnd"/>
                        </a:rPr>
                        <a:t>后面的名词活用为动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6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下江陵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顺流而东也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d63d5,isEnd"/>
                        </a:rPr>
                        <a:t>《赤壁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赋》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</a:t>
                      </a:r>
                      <a:r>
                        <a:rPr sz="4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古代汉语中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4f580,isEnd"/>
                        </a:rPr>
                        <a:t>不仅普通名词能活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用为动词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9_ccd19,isEnd"/>
                        </a:rPr>
                        <a:t>方位名词也常常活用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为动词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790B6AF-A84E-A023-CA37-22C374B5736B}"/>
              </a:ext>
            </a:extLst>
          </p:cNvPr>
          <p:cNvSpPr txBox="1"/>
          <p:nvPr/>
        </p:nvSpPr>
        <p:spPr>
          <a:xfrm>
            <a:off x="2252828" y="1597983"/>
            <a:ext cx="16024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名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命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A31B6F-702F-1517-5748-B987454CEE86}"/>
              </a:ext>
            </a:extLst>
          </p:cNvPr>
          <p:cNvSpPr txBox="1"/>
          <p:nvPr/>
        </p:nvSpPr>
        <p:spPr>
          <a:xfrm>
            <a:off x="3111221" y="2884240"/>
            <a:ext cx="16024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水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游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CAA506-915B-523C-1CAC-FA88234CAFD8}"/>
              </a:ext>
            </a:extLst>
          </p:cNvPr>
          <p:cNvSpPr txBox="1"/>
          <p:nvPr/>
        </p:nvSpPr>
        <p:spPr>
          <a:xfrm>
            <a:off x="2290928" y="3917817"/>
            <a:ext cx="23136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罾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用网捕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9107AD-AEA0-1753-3433-F03832EEBC94}"/>
              </a:ext>
            </a:extLst>
          </p:cNvPr>
          <p:cNvSpPr txBox="1"/>
          <p:nvPr/>
        </p:nvSpPr>
        <p:spPr>
          <a:xfrm>
            <a:off x="324000" y="5592536"/>
            <a:ext cx="40916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下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攻占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东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向东进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军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9" name="yt_shape_11009"/>
          <p:cNvSpPr txBox="1"/>
          <p:nvPr/>
        </p:nvSpPr>
        <p:spPr>
          <a:xfrm>
            <a:off x="324000" y="504000"/>
            <a:ext cx="10054034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三、形容词作动词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试找出下列各句中形容词活用为动词的词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7741"/>
              </p:ext>
            </p:extLst>
          </p:nvPr>
        </p:nvGraphicFramePr>
        <p:xfrm>
          <a:off x="190500" y="1978025"/>
          <a:ext cx="11543998" cy="38526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7384">
                  <a:extLst>
                    <a:ext uri="{9D8B030D-6E8A-4147-A177-3AD203B41FA5}">
                      <a16:colId xmlns:a16="http://schemas.microsoft.com/office/drawing/2014/main" val="3031376026"/>
                    </a:ext>
                  </a:extLst>
                </a:gridCol>
                <a:gridCol w="5446614">
                  <a:extLst>
                    <a:ext uri="{9D8B030D-6E8A-4147-A177-3AD203B41FA5}">
                      <a16:colId xmlns:a16="http://schemas.microsoft.com/office/drawing/2014/main" val="3914046343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0985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因人之力而敝之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43b65,isEnd"/>
                        </a:rPr>
                        <a:t>《烛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之武退秦师》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素善留侯张良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7a76c,isEnd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</a:t>
                      </a:r>
                      <a:r>
                        <a:rPr sz="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形容词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宾语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7_e28e9,isEnd"/>
                        </a:rPr>
                        <a:t>形容词又没有使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动、意动的意味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6_48e63,isEnd"/>
                        </a:rPr>
                        <a:t>就是活用为动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1370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86C293C-772E-C771-E646-30BA63A12FAC}"/>
              </a:ext>
            </a:extLst>
          </p:cNvPr>
          <p:cNvSpPr txBox="1"/>
          <p:nvPr/>
        </p:nvSpPr>
        <p:spPr>
          <a:xfrm>
            <a:off x="304950" y="3692963"/>
            <a:ext cx="1691323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敝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损害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720E63-705B-64D9-267C-9D840E7FC834}"/>
              </a:ext>
            </a:extLst>
          </p:cNvPr>
          <p:cNvSpPr txBox="1"/>
          <p:nvPr/>
        </p:nvSpPr>
        <p:spPr>
          <a:xfrm>
            <a:off x="1184394" y="5158727"/>
            <a:ext cx="19580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善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交好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11" name="yt_table_11011" title="H_6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22143"/>
              </p:ext>
            </p:extLst>
          </p:nvPr>
        </p:nvGraphicFramePr>
        <p:xfrm>
          <a:off x="324000" y="504000"/>
          <a:ext cx="11543998" cy="5779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欲穷千里目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更上一层楼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528e3,isEnd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《登鹳雀楼》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</a:t>
                      </a:r>
                      <a:r>
                        <a:rPr sz="1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能愿动词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形容词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5_46f36,isEnd"/>
                        </a:rPr>
                        <a:t>形容词放在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能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足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可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欲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7d9c9,isEnd"/>
                        </a:rPr>
                        <a:t>等能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愿动词后面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活用为动词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固前圣之所厚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《离骚》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c4834,isEnd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</a:t>
                      </a:r>
                      <a:r>
                        <a:rPr sz="1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相与枕藉乎舟中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6_3f30b,isEnd"/>
                        </a:rPr>
                        <a:t>不知东方之既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白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《赤壁赋》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</a:t>
                      </a:r>
                      <a:r>
                        <a:rPr sz="16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所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或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既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形容词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a0548,isEnd"/>
                        </a:rPr>
                        <a:t>形容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词在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所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既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字后面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1feb4,isEnd"/>
                        </a:rPr>
                        <a:t>活用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为动词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D96C1CC0-559D-569C-2BD8-D91B47629B57}"/>
              </a:ext>
            </a:extLst>
          </p:cNvPr>
          <p:cNvSpPr txBox="1"/>
          <p:nvPr/>
        </p:nvSpPr>
        <p:spPr>
          <a:xfrm>
            <a:off x="384784" y="2519480"/>
            <a:ext cx="16024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穷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看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尽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2658BF-E7AE-906D-53A2-39FAE8813878}"/>
              </a:ext>
            </a:extLst>
          </p:cNvPr>
          <p:cNvSpPr txBox="1"/>
          <p:nvPr/>
        </p:nvSpPr>
        <p:spPr>
          <a:xfrm>
            <a:off x="1606271" y="3840550"/>
            <a:ext cx="19580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厚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推崇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A4DF08-EA45-CD7D-67E9-BE34716F4EDD}"/>
              </a:ext>
            </a:extLst>
          </p:cNvPr>
          <p:cNvSpPr txBox="1"/>
          <p:nvPr/>
        </p:nvSpPr>
        <p:spPr>
          <a:xfrm>
            <a:off x="384784" y="5599603"/>
            <a:ext cx="2669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白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发白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天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亮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3" name="yt_shape_11013"/>
          <p:cNvSpPr txBox="1"/>
          <p:nvPr/>
        </p:nvSpPr>
        <p:spPr>
          <a:xfrm>
            <a:off x="0" y="302516"/>
            <a:ext cx="10054034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四、形容词作名词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试找出下列各句中形容词活用为名词的词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3" name="yt_table_11015" title="H_437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36574"/>
              </p:ext>
            </p:extLst>
          </p:nvPr>
        </p:nvGraphicFramePr>
        <p:xfrm>
          <a:off x="324000" y="1475550"/>
          <a:ext cx="11543998" cy="4389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4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将军身被坚执锐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《陈涉世家》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4ded2,isEnd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                        </a:t>
                      </a:r>
                      <a:r>
                        <a:rPr sz="1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秦孝公据崤函之固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《过秦论》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6f77c,isEnd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	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行李之往来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共其乏困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5_7902a,isEnd"/>
                        </a:rPr>
                        <a:t>《烛之武退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秦师》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形容词处于主语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103f9,isEnd"/>
                        </a:rPr>
                        <a:t>宾语的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位置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2b17,isEnd"/>
                        </a:rPr>
                        <a:t>有时前面有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其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夫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8342c,isEnd"/>
                        </a:rPr>
                        <a:t>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指示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代词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d7ff4,isEnd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于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以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5b00b,isEnd"/>
                        </a:rPr>
                        <a:t>等介词或数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活用作名词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60E4AF8-029B-662D-C4F5-F01393F42312}"/>
              </a:ext>
            </a:extLst>
          </p:cNvPr>
          <p:cNvSpPr txBox="1"/>
          <p:nvPr/>
        </p:nvSpPr>
        <p:spPr>
          <a:xfrm>
            <a:off x="340335" y="2471872"/>
            <a:ext cx="56029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坚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坚固的铁甲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锐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锐利的武器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85C49E-0AA9-0799-71BA-2E2B8CF1AF90}"/>
              </a:ext>
            </a:extLst>
          </p:cNvPr>
          <p:cNvSpPr txBox="1"/>
          <p:nvPr/>
        </p:nvSpPr>
        <p:spPr>
          <a:xfrm>
            <a:off x="1629353" y="3689160"/>
            <a:ext cx="30248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固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险固的地势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99ABAB-BA30-E5E3-7A96-A06B39F9DD71}"/>
              </a:ext>
            </a:extLst>
          </p:cNvPr>
          <p:cNvSpPr txBox="1"/>
          <p:nvPr/>
        </p:nvSpPr>
        <p:spPr>
          <a:xfrm>
            <a:off x="407588" y="5230416"/>
            <a:ext cx="30248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乏困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缺少的资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粮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7" name="yt_shape_11017"/>
          <p:cNvSpPr txBox="1"/>
          <p:nvPr/>
        </p:nvSpPr>
        <p:spPr>
          <a:xfrm>
            <a:off x="324000" y="504000"/>
            <a:ext cx="9694962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五、动词作名词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试找出下列各句中动词活用为名词的词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11019" name="yt_table_11019" title="H_350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18207"/>
              </p:ext>
            </p:extLst>
          </p:nvPr>
        </p:nvGraphicFramePr>
        <p:xfrm>
          <a:off x="324000" y="1804189"/>
          <a:ext cx="11543998" cy="454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5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燕赵之收藏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韩魏之经营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c5653,isEnd"/>
                        </a:rPr>
                        <a:t>。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《阿房宫赋》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                      </a:t>
                      </a:r>
                      <a:r>
                        <a:rPr sz="1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动词处在主语或宾语的位置上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c4069,isEnd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有时还受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之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其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e2722,isEnd"/>
                        </a:rPr>
                        <a:t>等词语的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限制或修饰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具有了名词的特点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夫大国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难测也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惧有伏焉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16ff1,isEnd"/>
                        </a:rPr>
                        <a:t>。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《曹刿论战》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</a:t>
                      </a:r>
                      <a:r>
                        <a:rPr sz="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两个动词相连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7_ebc88,isEnd"/>
                        </a:rPr>
                        <a:t>如果不是连动谓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那么有一个活用为名词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_d8a39,isEnd"/>
                        </a:rPr>
                        <a:t>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主语或宾语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6DF3B3C-6B46-2CE8-8414-4BD77072347A}"/>
              </a:ext>
            </a:extLst>
          </p:cNvPr>
          <p:cNvSpPr txBox="1"/>
          <p:nvPr/>
        </p:nvSpPr>
        <p:spPr>
          <a:xfrm>
            <a:off x="330810" y="3826670"/>
            <a:ext cx="55140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收藏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经营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收藏的　　金玉珍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宝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13FA44-1522-42A5-DD5C-055823739E1F}"/>
              </a:ext>
            </a:extLst>
          </p:cNvPr>
          <p:cNvSpPr txBox="1"/>
          <p:nvPr/>
        </p:nvSpPr>
        <p:spPr>
          <a:xfrm>
            <a:off x="311760" y="5729384"/>
            <a:ext cx="16024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兵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1" name="yt_shape_11021"/>
          <p:cNvSpPr txBox="1"/>
          <p:nvPr/>
        </p:nvSpPr>
        <p:spPr>
          <a:xfrm>
            <a:off x="324000" y="504000"/>
            <a:ext cx="8617744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六、使动用法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指出下列各句中有活用现象的词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3" name="yt_table_11023" title="H_484.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5531"/>
              </p:ext>
            </p:extLst>
          </p:nvPr>
        </p:nvGraphicFramePr>
        <p:xfrm>
          <a:off x="324000" y="1647000"/>
          <a:ext cx="11543998" cy="454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2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先破秦入咸阳者王之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26e9a,isEnd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</a:t>
                      </a:r>
                      <a:r>
                        <a:rPr sz="1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项伯杀人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臣活之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2_2b5fc,isEnd"/>
                        </a:rPr>
                        <a:t>《鸿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门宴》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</a:t>
                      </a:r>
                      <a:r>
                        <a:rPr sz="1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焚百家之言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以愚黔首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4f2bb,isEnd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《过秦论》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</a:t>
                      </a:r>
                      <a:r>
                        <a:rPr sz="1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使动用法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一般情况下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49f58,isEnd"/>
                        </a:rPr>
                        <a:t>谓语动词是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主语发出的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而使动用法中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3_610f1,isEnd"/>
                        </a:rPr>
                        <a:t>谓语动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词是宾语发出的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具有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62081,isEnd"/>
                        </a:rPr>
                        <a:t>使宾语怎么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样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侧重客观行动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12ad6,isEnd"/>
                        </a:rPr>
                        <a:t>名词的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6_e6f84,isEnd"/>
                        </a:rPr>
                        <a:t>使动用法、形容词的使动用法可以这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样分析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12_0b1d0,isEnd"/>
                        </a:rPr>
                        <a:t>先判断名词、形容词用作动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然后又用作使动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53C1AE0-89B5-3DFC-5273-237F749D5674}"/>
              </a:ext>
            </a:extLst>
          </p:cNvPr>
          <p:cNvSpPr txBox="1"/>
          <p:nvPr/>
        </p:nvSpPr>
        <p:spPr>
          <a:xfrm>
            <a:off x="321285" y="2772845"/>
            <a:ext cx="3113723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王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使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成为王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869987-3573-60D0-F3ED-4C8029091890}"/>
              </a:ext>
            </a:extLst>
          </p:cNvPr>
          <p:cNvSpPr txBox="1"/>
          <p:nvPr/>
        </p:nvSpPr>
        <p:spPr>
          <a:xfrm>
            <a:off x="416535" y="4021839"/>
            <a:ext cx="3113723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活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使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活下来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D0987E-0EE6-DCBB-D3D5-1DB0E1D0413A}"/>
              </a:ext>
            </a:extLst>
          </p:cNvPr>
          <p:cNvSpPr txBox="1"/>
          <p:nvPr/>
        </p:nvSpPr>
        <p:spPr>
          <a:xfrm>
            <a:off x="321285" y="5605037"/>
            <a:ext cx="2669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愚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使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愚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昧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2" y="0"/>
            <a:ext cx="4635855" cy="6858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676806" y="5580618"/>
            <a:ext cx="19078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hlinkClick r:id="rId4" action="ppaction://hlinksldjump"/>
          </p:cNvPr>
          <p:cNvSpPr txBox="1"/>
          <p:nvPr/>
        </p:nvSpPr>
        <p:spPr>
          <a:xfrm>
            <a:off x="5941871" y="1617052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活动一　掌握四类文言实词</a:t>
            </a:r>
          </a:p>
        </p:txBody>
      </p:sp>
      <p:sp>
        <p:nvSpPr>
          <p:cNvPr id="11" name="文本框 10">
            <a:hlinkClick r:id="rId5" action="ppaction://hlinksldjump"/>
          </p:cNvPr>
          <p:cNvSpPr txBox="1"/>
          <p:nvPr/>
        </p:nvSpPr>
        <p:spPr>
          <a:xfrm>
            <a:off x="5941871" y="2457561"/>
            <a:ext cx="502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活动二　掌握实词活用的规律特点</a:t>
            </a:r>
          </a:p>
        </p:txBody>
      </p:sp>
      <p:sp>
        <p:nvSpPr>
          <p:cNvPr id="12" name="文本框 11">
            <a:hlinkClick r:id="rId6" action="ppaction://hlinksldjump"/>
          </p:cNvPr>
          <p:cNvSpPr txBox="1"/>
          <p:nvPr/>
        </p:nvSpPr>
        <p:spPr>
          <a:xfrm>
            <a:off x="5941871" y="3408906"/>
            <a:ext cx="606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活动三　掌握推断文言实词词义的方法</a:t>
            </a:r>
          </a:p>
        </p:txBody>
      </p:sp>
      <p:sp>
        <p:nvSpPr>
          <p:cNvPr id="15" name="文本框 14">
            <a:hlinkClick r:id="rId7" action="ppaction://hlinksldjump"/>
          </p:cNvPr>
          <p:cNvSpPr txBox="1"/>
          <p:nvPr/>
        </p:nvSpPr>
        <p:spPr>
          <a:xfrm>
            <a:off x="5981434" y="4430067"/>
            <a:ext cx="20235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课时跟踪检测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873" y="4022971"/>
            <a:ext cx="6572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11" grpId="0"/>
      <p:bldP spid="12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5" name="yt_shape_11025"/>
          <p:cNvSpPr txBox="1"/>
          <p:nvPr/>
        </p:nvSpPr>
        <p:spPr>
          <a:xfrm>
            <a:off x="304950" y="504000"/>
            <a:ext cx="8617744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/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七、意动用法</a:t>
            </a:r>
          </a:p>
          <a:p>
            <a:pPr algn="l" eaLnBrk="1" latinLnBrk="0" hangingPunct="0"/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指出下列各句中有活用现象的词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3" name="yt_table_11027" title="H_531.8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21572"/>
              </p:ext>
            </p:extLst>
          </p:nvPr>
        </p:nvGraphicFramePr>
        <p:xfrm>
          <a:off x="324000" y="1399350"/>
          <a:ext cx="11543998" cy="4968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5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侣鱼虾而友麋鹿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879ee,isEnd"/>
                        </a:rPr>
                        <a:t>《赤壁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赋》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                                  </a:t>
                      </a:r>
                      <a:r>
                        <a:rPr sz="100" spc="-100" dirty="0" smtClean="0">
                          <a:latin typeface="Times New Roman"/>
                        </a:rPr>
                        <a:t>⁠</a:t>
                      </a:r>
                      <a:endParaRPr sz="100" spc="-100" dirty="0">
                        <a:latin typeface="Times New Roman"/>
                      </a:endParaRP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其下圣人也亦远矣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ce507,isEnd"/>
                        </a:rPr>
                        <a:t>而耻学于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《师说》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sz="2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                                  </a:t>
                      </a:r>
                      <a:r>
                        <a:rPr sz="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  <a: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  <a:sym typeface="W:7.005039,H:47.04"/>
                        </a:rPr>
                        <a:t/>
                      </a:r>
                      <a:br>
                        <a:rPr lang="zh-CN" altLang="zh-CN" sz="2800" b="0" i="0" u="sng" dirty="0">
                          <a:solidFill>
                            <a:srgbClr val="C0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  <a:sym typeface="W:7.005039,H:47.04"/>
                        </a:rPr>
                      </a:b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</a:t>
                      </a:r>
                      <a:r>
                        <a:rPr sz="1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后人哀之而不鉴之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4_bccb8,isEnd"/>
                        </a:rPr>
                        <a:t>《阿房宫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赋》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</a:p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</a:t>
                      </a:r>
                      <a:r>
                        <a:rPr sz="8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意动用法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9_2eca8,isEnd"/>
                        </a:rPr>
                        <a:t>主语认为宾语所代表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4_ac166,isEnd"/>
                        </a:rPr>
                        <a:t>的人或事物有谓语自身所代表的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性质或状态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e4b17,isEnd"/>
                        </a:rPr>
                        <a:t>或者把宾语当作谓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语所代表的人或事物去看待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22d56,isEnd"/>
                        </a:rPr>
                        <a:t>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价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一般可译成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以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2_c8305,isEnd"/>
                        </a:rPr>
                        <a:t>……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……”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或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认为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2_cc712,isEnd"/>
                        </a:rPr>
                        <a:t>……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……”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或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……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739cb,isEnd"/>
                        </a:rPr>
                        <a:t>当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作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"/>
                        </a:rPr>
                        <a:t>……”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86A4DE2-B221-7B7A-2F00-4F9A04297265}"/>
              </a:ext>
            </a:extLst>
          </p:cNvPr>
          <p:cNvSpPr txBox="1"/>
          <p:nvPr/>
        </p:nvSpPr>
        <p:spPr>
          <a:xfrm>
            <a:off x="321285" y="2563295"/>
            <a:ext cx="63141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侣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为侣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；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　　友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A39640-8367-D1EA-B05C-4543BDBC085B}"/>
              </a:ext>
            </a:extLst>
          </p:cNvPr>
          <p:cNvSpPr txBox="1"/>
          <p:nvPr/>
        </p:nvSpPr>
        <p:spPr>
          <a:xfrm>
            <a:off x="366910" y="4047814"/>
            <a:ext cx="5958522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耻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为耻　　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把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3_48580"/>
              </a:rPr>
              <a:t>当作耻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140C54-CE7D-6CA2-4948-2BA9A8978551}"/>
              </a:ext>
            </a:extLst>
          </p:cNvPr>
          <p:cNvSpPr txBox="1"/>
          <p:nvPr/>
        </p:nvSpPr>
        <p:spPr>
          <a:xfrm>
            <a:off x="385960" y="4325115"/>
            <a:ext cx="1069023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R="0" lvl="0" defTabSz="914400" rtl="0" eaLnBrk="1" fontAlgn="ctr" latinLnBrk="0" hangingPunct="0">
              <a:lnSpc>
                <a:spcPct val="14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辱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C3F967-E105-AB6A-98CC-E171FE760081}"/>
              </a:ext>
            </a:extLst>
          </p:cNvPr>
          <p:cNvSpPr txBox="1"/>
          <p:nvPr/>
        </p:nvSpPr>
        <p:spPr>
          <a:xfrm>
            <a:off x="321285" y="5815221"/>
            <a:ext cx="30248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鉴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9" name="yt_shape_11029"/>
          <p:cNvSpPr txBox="1"/>
          <p:nvPr/>
        </p:nvSpPr>
        <p:spPr>
          <a:xfrm>
            <a:off x="324000" y="504111"/>
            <a:ext cx="1436291" cy="4409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特别提醒</a:t>
            </a:r>
          </a:p>
        </p:txBody>
      </p:sp>
      <p:sp>
        <p:nvSpPr>
          <p:cNvPr id="11030" name="yt_shape_11030"/>
          <p:cNvSpPr txBox="1"/>
          <p:nvPr/>
        </p:nvSpPr>
        <p:spPr>
          <a:xfrm>
            <a:off x="4659709" y="995866"/>
            <a:ext cx="2872581" cy="4409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1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使动与意动的区分</a:t>
            </a:r>
          </a:p>
        </p:txBody>
      </p:sp>
      <p:sp>
        <p:nvSpPr>
          <p:cNvPr id="11031" name="yt_shape_11031"/>
          <p:cNvSpPr txBox="1"/>
          <p:nvPr/>
        </p:nvSpPr>
        <p:spPr>
          <a:xfrm>
            <a:off x="324071" y="1487621"/>
            <a:ext cx="11543998" cy="8900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1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有些使动用法与意动用法较难区分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必须紧扣上下文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6_ad14a"/>
              </a:rPr>
              <a:t>研究句子本身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所表达的意思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方能确定其是何种用法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试看以下两组例句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32" name="yt_shape_11032"/>
              <p:cNvSpPr txBox="1"/>
              <p:nvPr/>
            </p:nvSpPr>
            <p:spPr>
              <a:xfrm>
                <a:off x="324000" y="2428473"/>
                <a:ext cx="8437503" cy="10572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10000"/>
                  </a:lnSpc>
                </a:pP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小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altLang="zh-CN" sz="28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56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zh-CN" altLang="zh-CN" sz="28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宋体" panose="02040503050406030204" pitchFamily="56" charset="0"/>
                                      <a:ea typeface="宋体" panose="02040503050406030204" pitchFamily="56" charset="0"/>
                                    </a:rPr>
                                    <m:t>①工师得大木，则王喜；匠人斫而小之，则王怒。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zh-CN" altLang="zh-CN" sz="28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宋体" panose="02040503050406030204" pitchFamily="56" charset="0"/>
                                      <a:ea typeface="宋体" panose="02040503050406030204" pitchFamily="56" charset="0"/>
                                    </a:rPr>
                                    <m:t>②孔子登东山而小鲁，登泰山而小天下。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CN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楷体" pitchFamily="28"/>
                </a:endParaRPr>
              </a:p>
            </p:txBody>
          </p:sp>
        </mc:Choice>
        <mc:Fallback xmlns:a16="http://schemas.microsoft.com/office/drawing/2014/main" xmlns="">
          <p:sp>
            <p:nvSpPr>
              <p:cNvPr id="11032" name="yt_shape_11032" descr="{&quot;rangeId&quot;:179,&quot;color&quot;:&quot;B&quot;,&quot;IsSplitBraceMath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2428473"/>
                <a:ext cx="8437503" cy="1057277"/>
              </a:xfrm>
              <a:prstGeom prst="rect">
                <a:avLst/>
              </a:prstGeom>
              <a:blipFill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34" name="yt_shape_11034"/>
          <p:cNvSpPr txBox="1"/>
          <p:nvPr/>
        </p:nvSpPr>
        <p:spPr>
          <a:xfrm>
            <a:off x="324000" y="3536550"/>
            <a:ext cx="8976816" cy="435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1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小之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使之小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使它小了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</p:txBody>
      </p:sp>
      <p:sp>
        <p:nvSpPr>
          <p:cNvPr id="11035" name="yt_shape_11035"/>
          <p:cNvSpPr txBox="1"/>
          <p:nvPr/>
        </p:nvSpPr>
        <p:spPr>
          <a:xfrm>
            <a:off x="324071" y="4022597"/>
            <a:ext cx="11543998" cy="9092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1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……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小鲁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小天下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意即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ffce3"/>
              </a:rPr>
              <a:t>认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为鲁地变小了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认为天下变小了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</p:txBody>
      </p:sp>
      <p:sp>
        <p:nvSpPr>
          <p:cNvPr id="2" name="yt_shape_11036">
            <a:extLst>
              <a:ext uri="{FF2B5EF4-FFF2-40B4-BE49-F238E27FC236}">
                <a16:creationId xmlns:a16="http://schemas.microsoft.com/office/drawing/2014/main" id="{E82BDCAC-3AA1-0CE5-BC0C-8CD0A3CA4EDC}"/>
              </a:ext>
            </a:extLst>
          </p:cNvPr>
          <p:cNvSpPr txBox="1"/>
          <p:nvPr/>
        </p:nvSpPr>
        <p:spPr>
          <a:xfrm>
            <a:off x="324071" y="4982620"/>
            <a:ext cx="11924914" cy="138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1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由以上两例不难看出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使动侧重于客观行动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9_f19ee"/>
              </a:rPr>
              <a:t>而意动侧重于主观感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是个人的看法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事实未见得如此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小天下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7_5dfbc"/>
              </a:rPr>
              <a:t>其实天下并未变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只是孔子的一种主观感受。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7" name="yt_shape_11037"/>
          <p:cNvSpPr txBox="1"/>
          <p:nvPr/>
        </p:nvSpPr>
        <p:spPr>
          <a:xfrm>
            <a:off x="324000" y="484950"/>
            <a:ext cx="8617744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八、为动用法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指出下列各句中有活用现象的词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解释并总结规律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3" name="yt_table_11039" title="H_499.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50971"/>
              </p:ext>
            </p:extLst>
          </p:nvPr>
        </p:nvGraphicFramePr>
        <p:xfrm>
          <a:off x="324000" y="1494600"/>
          <a:ext cx="11543998" cy="4962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教材复习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规律总结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哀吾生之须臾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aa619,isEnd"/>
                        </a:rPr>
                        <a:t>《赤壁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赋》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</a:t>
                      </a:r>
                      <a:r>
                        <a:rPr lang="en-US"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</a:t>
                      </a:r>
                      <a:r>
                        <a:rPr sz="16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3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为动用法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动词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8_7cb33_⨹_8_89770_⨹_8_4d2dc,isEnd,isEnd,isEnd"/>
                        </a:rPr>
                        <a:t>包括活用为动词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8_7cb33_⨹_8_89770_⨹_8_4d2dc,isEnd,isEnd,isEnd"/>
                        </a:rPr>
                        <a:t>的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名词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、形容词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带宾语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含有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2_3d1df_⨹_2_4cf1c_⨹_2_63047,isEnd,isEnd,isEnd"/>
                        </a:rPr>
                        <a:t>为了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宾语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怎么样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的意思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5_aad26_⨹_5_a7a23_⨹_5_cc8a0,isEnd,isEnd,isEnd"/>
                        </a:rPr>
                        <a:t>一般可译为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,isEnd,isEnd,isEnd"/>
                        </a:rPr>
                        <a:t>……”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多情自古伤离别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b9a09,isEnd"/>
                        </a:rPr>
                        <a:t>《雨霖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铃》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</a:t>
                      </a:r>
                      <a:r>
                        <a:rPr lang="en-US"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</a:t>
                      </a:r>
                      <a:r>
                        <a:rPr sz="16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等死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死国可乎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  <a:sym typeface="_⨹_3_18b30,isEnd"/>
                        </a:rPr>
                        <a:t>《陈涉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世家》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,isEnd"/>
                        </a:rPr>
                        <a:t>	</a:t>
                      </a:r>
                      <a:r>
                        <a:rPr sz="3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                           </a:t>
                      </a:r>
                      <a:r>
                        <a:rPr sz="12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9244007-65AE-4354-F72E-2107C3ECFB91}"/>
              </a:ext>
            </a:extLst>
          </p:cNvPr>
          <p:cNvSpPr txBox="1"/>
          <p:nvPr/>
        </p:nvSpPr>
        <p:spPr>
          <a:xfrm>
            <a:off x="2331060" y="2897956"/>
            <a:ext cx="2669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哀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哀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D531D3-5C09-A057-ADF8-346E47130BC7}"/>
              </a:ext>
            </a:extLst>
          </p:cNvPr>
          <p:cNvSpPr txBox="1"/>
          <p:nvPr/>
        </p:nvSpPr>
        <p:spPr>
          <a:xfrm>
            <a:off x="2369160" y="4301312"/>
            <a:ext cx="2669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伤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伤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心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F47C60-D0AA-06AF-88BD-654E22126E7C}"/>
              </a:ext>
            </a:extLst>
          </p:cNvPr>
          <p:cNvSpPr txBox="1"/>
          <p:nvPr/>
        </p:nvSpPr>
        <p:spPr>
          <a:xfrm>
            <a:off x="2159610" y="5676754"/>
            <a:ext cx="37360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第二个死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为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……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而</a:t>
            </a:r>
            <a:r>
              <a:rPr kumimoji="0" lang="zh-CN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死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1" name="yt_shape_11041"/>
          <p:cNvSpPr txBox="1"/>
          <p:nvPr/>
        </p:nvSpPr>
        <p:spPr>
          <a:xfrm>
            <a:off x="324000" y="504000"/>
            <a:ext cx="1436291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特别提醒</a:t>
            </a:r>
          </a:p>
        </p:txBody>
      </p:sp>
      <p:sp>
        <p:nvSpPr>
          <p:cNvPr id="11042" name="yt_shape_11042"/>
          <p:cNvSpPr txBox="1"/>
          <p:nvPr/>
        </p:nvSpPr>
        <p:spPr>
          <a:xfrm>
            <a:off x="4480173" y="1092692"/>
            <a:ext cx="3231654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其他类型的词类活用</a:t>
            </a:r>
          </a:p>
        </p:txBody>
      </p:sp>
      <p:sp>
        <p:nvSpPr>
          <p:cNvPr id="11043" name="yt_shape_11043"/>
          <p:cNvSpPr txBox="1"/>
          <p:nvPr/>
        </p:nvSpPr>
        <p:spPr>
          <a:xfrm>
            <a:off x="324000" y="1681384"/>
            <a:ext cx="11131252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文言文中任何一类词皆可活用。比如数词就可用作动词、形容词。</a:t>
            </a:r>
          </a:p>
        </p:txBody>
      </p:sp>
      <p:graphicFrame>
        <p:nvGraphicFramePr>
          <p:cNvPr id="11044" name="yt_table_11044" title="H_256.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83256"/>
              </p:ext>
            </p:extLst>
          </p:nvPr>
        </p:nvGraphicFramePr>
        <p:xfrm>
          <a:off x="324000" y="2416733"/>
          <a:ext cx="11543999" cy="3261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类别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示例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数词用作动词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①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六王毕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四海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作动词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统一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《阿房宫赋》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②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固知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死生为虚诞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作动词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把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楷体" pitchFamily="28"/>
                          <a:ea typeface="楷体" pitchFamily="28"/>
                        </a:rPr>
                        <a:t>……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看作一样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55cf1"/>
                        </a:rPr>
                        <a:t>）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《兰亭集序》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数词用作形容词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用心</a:t>
                      </a:r>
                      <a:r>
                        <a:rPr lang="zh-CN" altLang="zh-CN" sz="2800" b="0" i="0" u="none" spc="-196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</a:t>
                      </a:r>
                      <a:r>
                        <a:rPr lang="zh-CN" altLang="zh-CN" sz="4200" b="0" i="0" u="none" spc="-1008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．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也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作形容词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专一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）（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《劝学》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7" name="yt_shape_11047"/>
          <p:cNvSpPr txBox="1"/>
          <p:nvPr/>
        </p:nvSpPr>
        <p:spPr>
          <a:xfrm>
            <a:off x="324000" y="504000"/>
            <a:ext cx="1850507" cy="47910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500" b="0" i="0" u="none" spc="13805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</a:rPr>
              <a:t> </a:t>
            </a:r>
          </a:p>
        </p:txBody>
      </p:sp>
      <p:pic>
        <p:nvPicPr>
          <p:cNvPr id="11046" name="yt_image_1104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33180"/>
            <a:ext cx="1832253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9" name="yt_shape_11049"/>
          <p:cNvSpPr txBox="1"/>
          <p:nvPr/>
        </p:nvSpPr>
        <p:spPr>
          <a:xfrm>
            <a:off x="4121100" y="1124862"/>
            <a:ext cx="3949799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词类活用翻译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黑体" pitchFamily="28"/>
                <a:ea typeface="黑体" pitchFamily="28"/>
              </a:rPr>
              <a:t>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两方法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黑体" pitchFamily="28"/>
                <a:ea typeface="黑体" pitchFamily="28"/>
              </a:rPr>
              <a:t>”</a:t>
            </a:r>
          </a:p>
        </p:txBody>
      </p:sp>
      <p:sp>
        <p:nvSpPr>
          <p:cNvPr id="11050" name="yt_shape_11050"/>
          <p:cNvSpPr txBox="1"/>
          <p:nvPr/>
        </p:nvSpPr>
        <p:spPr>
          <a:xfrm>
            <a:off x="324000" y="1708873"/>
            <a:ext cx="4042773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714497"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根据语法准确判断</a:t>
            </a:r>
          </a:p>
        </p:txBody>
      </p:sp>
      <p:sp>
        <p:nvSpPr>
          <p:cNvPr id="11051" name="yt_shape_11051"/>
          <p:cNvSpPr txBox="1"/>
          <p:nvPr/>
        </p:nvSpPr>
        <p:spPr>
          <a:xfrm>
            <a:off x="324000" y="2292884"/>
            <a:ext cx="592469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掌握现代汉语的正常语序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052" name="yt_shape_11052"/>
          <p:cNvSpPr txBox="1"/>
          <p:nvPr/>
        </p:nvSpPr>
        <p:spPr>
          <a:xfrm>
            <a:off x="324071" y="2875869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状语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谓语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＋（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宾语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91e84"/>
              </a:rPr>
              <a:t>一般由形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容词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名词来充当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一般由名词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代词或名词性短语来充当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7587c"/>
              </a:rPr>
              <a:t>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一般由副词等来充当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谓语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一般由动词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形容词来充当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宾语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5a5ab"/>
              </a:rPr>
              <a:t>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般由名词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代词来充当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4" name="yt_shape_11054"/>
          <p:cNvSpPr txBox="1"/>
          <p:nvPr/>
        </p:nvSpPr>
        <p:spPr>
          <a:xfrm>
            <a:off x="324071" y="1494600"/>
            <a:ext cx="11924914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句中一定要有谓语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籍吏民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封府库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《鸿门宴》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ada6d"/>
              </a:rPr>
              <a:t>中的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籍吏民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少了一个谓语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所以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籍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应活用为动词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cf3a3"/>
              </a:rPr>
              <a:t>造册登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记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名词放在谓语前作状语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上食埃土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下饮黄泉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《劝学》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54486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上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是名词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分别在谓语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饮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f8d98"/>
              </a:rPr>
              <a:t>作它们的状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译为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向上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向下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</p:txBody>
      </p:sp>
      <p:sp>
        <p:nvSpPr>
          <p:cNvPr id="3" name="yt_shape_11053"/>
          <p:cNvSpPr txBox="1"/>
          <p:nvPr/>
        </p:nvSpPr>
        <p:spPr>
          <a:xfrm>
            <a:off x="171600" y="962403"/>
            <a:ext cx="1059264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根据现代汉语的词语搭配规律来分析判断词类活用情况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6" name="yt_shape_11056"/>
          <p:cNvSpPr txBox="1"/>
          <p:nvPr/>
        </p:nvSpPr>
        <p:spPr>
          <a:xfrm>
            <a:off x="324071" y="504111"/>
            <a:ext cx="11924914" cy="4754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711111"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名词不能带宾语和补语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有时是介词结构作补语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bbf9a"/>
              </a:rPr>
              <a:t>沛公军霸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上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《鸿门宴》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军队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的意思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52982"/>
              </a:rPr>
              <a:t>但由于后面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接了一个表地点的名词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霸上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所以活用为动词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译为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驻扎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形容词不能带宾语而强带了宾语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1a034"/>
              </a:rPr>
              <a:t>多是意动用法或使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动用法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渔人甚异之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《桃花源记》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为形容词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a9baa"/>
              </a:rPr>
              <a:t>这里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用作意动词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认为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……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奇怪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的意思。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又如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先破秦入咸阳者王之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1_0266f"/>
              </a:rPr>
              <a:t>”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《鸿门宴》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这里用作使动词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使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……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1_66445"/>
              </a:rPr>
              <a:t>”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的意思。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8" name="yt_shape_11058"/>
          <p:cNvSpPr txBox="1"/>
          <p:nvPr/>
        </p:nvSpPr>
        <p:spPr>
          <a:xfrm>
            <a:off x="324000" y="504000"/>
            <a:ext cx="6642844" cy="113543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词性、词义翻译到位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名词活用为动词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有两种译法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11060" name="yt_table_11060" title="H_296.6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24004"/>
              </p:ext>
            </p:extLst>
          </p:nvPr>
        </p:nvGraphicFramePr>
        <p:xfrm>
          <a:off x="324000" y="1823360"/>
          <a:ext cx="11543998" cy="37673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a93df"/>
                        </a:rPr>
                        <a:t>换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词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用现代汉语的动词去换古汉语的名词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假舟楫者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非能水也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sym typeface="_⨹_1_6ff68"/>
                        </a:rPr>
                        <a:t>”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/>
                      </a:r>
                      <a:b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《劝学》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水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译为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游泳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1e87c"/>
                        </a:rPr>
                        <a:t>扩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充</a:t>
                      </a: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将原单音节名词扩充为一个现代汉语双音节动词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。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如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a3cd5"/>
                        </a:rPr>
                        <a:t>沛公军霸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上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楷体" pitchFamily="28"/>
                        </a:rPr>
                        <a:t>《鸿门宴》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）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军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译为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驻扎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" name="yt_shape_11062"/>
          <p:cNvSpPr txBox="1"/>
          <p:nvPr/>
        </p:nvSpPr>
        <p:spPr>
          <a:xfrm>
            <a:off x="324071" y="504000"/>
            <a:ext cx="11924914" cy="4132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名词用作状语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一般要带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……”“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……”“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……”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77b74"/>
              </a:rPr>
              <a:t>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词语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indent="711111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动词和形容词的使动用法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形容词的意动用法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0812a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可分别译为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使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……（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……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……”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认为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2_3049b"/>
              </a:rPr>
              <a:t>……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……”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形容词活用为名词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翻译时要在该动词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2e8db"/>
              </a:rPr>
              <a:t>形容词后面补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充符合语境的名词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中心语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6" name="yt_shape_11066"/>
          <p:cNvSpPr txBox="1"/>
          <p:nvPr/>
        </p:nvSpPr>
        <p:spPr>
          <a:xfrm>
            <a:off x="324000" y="504000"/>
            <a:ext cx="7278787" cy="53655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56059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</a:rPr>
              <a:t> </a:t>
            </a:r>
          </a:p>
        </p:txBody>
      </p:sp>
      <p:pic>
        <p:nvPicPr>
          <p:cNvPr id="11065" name="yt_image_11065" title="H_47.7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0" y="504000"/>
            <a:ext cx="7206842" cy="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8" name="yt_shape_11068"/>
          <p:cNvSpPr txBox="1"/>
          <p:nvPr/>
        </p:nvSpPr>
        <p:spPr>
          <a:xfrm>
            <a:off x="324071" y="1161206"/>
            <a:ext cx="11924914" cy="4132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有人夜自外归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见有物蹲其门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以为猪狗类也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杖击之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即逸去。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0cd81,isEnd"/>
              </a:rPr>
              <a:t>至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山下月明处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则虎也。是人非能胜虎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,isEnd"/>
              </a:rPr>
              <a:t>而气以盖之矣。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有人夜自外归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见有物蹲其门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以为猪狗类也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杖击之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即逸去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800" b="0" i="0" u="sng" dirty="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 dirty="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</a:t>
            </a:r>
            <a:r>
              <a:rPr sz="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AA4FF1-BD8A-382D-D4CE-6F2CF311F789}"/>
              </a:ext>
            </a:extLst>
          </p:cNvPr>
          <p:cNvSpPr txBox="1"/>
          <p:nvPr/>
        </p:nvSpPr>
        <p:spPr>
          <a:xfrm>
            <a:off x="1656460" y="4076040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有个人在夜晚从外面回来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看到一个东西蹲在他门口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4_7a3ce"/>
              </a:rPr>
              <a:t>以为是猪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B9D231-6326-141E-E361-AA4E60ED8E8A}"/>
              </a:ext>
            </a:extLst>
          </p:cNvPr>
          <p:cNvSpPr txBox="1"/>
          <p:nvPr/>
        </p:nvSpPr>
        <p:spPr>
          <a:xfrm>
            <a:off x="234060" y="4673448"/>
            <a:ext cx="6936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狗一类的动物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用拐杖打它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它就跑了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80" y="1997233"/>
            <a:ext cx="9777734" cy="24538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5"/>
          <a:stretch/>
        </p:blipFill>
        <p:spPr>
          <a:xfrm>
            <a:off x="2935105" y="1746154"/>
            <a:ext cx="2969438" cy="28796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19800" y="2614190"/>
            <a:ext cx="57178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活动一　掌握四类文言实词</a:t>
            </a:r>
          </a:p>
        </p:txBody>
      </p:sp>
    </p:spTree>
    <p:extLst>
      <p:ext uri="{BB962C8B-B14F-4D97-AF65-F5344CB8AC3E}">
        <p14:creationId xmlns:p14="http://schemas.microsoft.com/office/powerpoint/2010/main" val="30666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3" name="yt_shape_11073"/>
          <p:cNvSpPr txBox="1"/>
          <p:nvPr/>
        </p:nvSpPr>
        <p:spPr>
          <a:xfrm>
            <a:off x="324000" y="504000"/>
            <a:ext cx="114903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句中的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夜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杖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均为名词作状语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译为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在夜晚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用杖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074" name="yt_shape_11074"/>
          <p:cNvSpPr txBox="1"/>
          <p:nvPr/>
        </p:nvSpPr>
        <p:spPr>
          <a:xfrm>
            <a:off x="324071" y="1086985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有个人在夜晚从外面回来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看到一个东西蹲在他门口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b60d6"/>
              </a:rPr>
              <a:t>以为是猪狗一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类的动物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用拐杖打它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它就跑了。直到它跑到山下月光明亮处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89691"/>
              </a:rPr>
              <a:t>才看清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是只老虎。这人不是有打赢老虎的本事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是他的气势盖过了老虎。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5" name="yt_shape_11075"/>
          <p:cNvSpPr txBox="1"/>
          <p:nvPr/>
        </p:nvSpPr>
        <p:spPr>
          <a:xfrm>
            <a:off x="324071" y="504000"/>
            <a:ext cx="11924914" cy="5961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国虽小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其食足以食天下之贤者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其车足以乘天下之贤者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4_4efc9"/>
              </a:rPr>
              <a:t>其财足以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礼天下之贤者。与天下之贤者为徒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此文王之所以王也。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今虽未能王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de02f"/>
              </a:rPr>
              <a:t>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以为安也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不亦易乎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此赵宣孟之所以免也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2_eee34"/>
              </a:rPr>
              <a:t>孟尝君之所以却荆兵也。古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之大立功名与安国免身者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其道无他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5_f35d1"/>
              </a:rPr>
              <a:t>其必此之由也。堪士不可以骄恣屈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也。昔赵宣孟之绛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见骫</a:t>
            </a:r>
            <a:r>
              <a:rPr lang="zh-CN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【注】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桑之下有饿人卧不能起者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宣孟止车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2_e857f"/>
              </a:rPr>
              <a:t>为之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下食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再咽而后能视。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宣孟问之曰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女何为而饿若是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2_73cb4"/>
              </a:rPr>
              <a:t>臣宦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于绛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归而粮绝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羞行乞而憎自取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故至于此。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宣孟与脯二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4_d6338"/>
              </a:rPr>
              <a:t>拜受而弗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敢食也。问其故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臣有老母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将以遗之。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宣孟曰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斯食之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f1f0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吾更与女。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乃复赐之脯二束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与钱百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而遂去之。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7" name="yt_shape_11077"/>
          <p:cNvSpPr txBox="1"/>
          <p:nvPr/>
        </p:nvSpPr>
        <p:spPr>
          <a:xfrm>
            <a:off x="324071" y="504000"/>
            <a:ext cx="11543998" cy="3529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〔注〕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骫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wěi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  <a:sym typeface=",isEnd"/>
              </a:rPr>
              <a:t>弯曲。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国虽小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其食足以食天下之贤者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其车足以乘天下之贤者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30e22,isEnd"/>
              </a:rPr>
              <a:t>其财足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以礼天下之贤者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800" b="0" i="0" u="sng" dirty="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 dirty="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</a:t>
            </a:r>
            <a:r>
              <a:rPr sz="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</a:p>
        </p:txBody>
      </p:sp>
      <p:sp>
        <p:nvSpPr>
          <p:cNvPr id="11081" name="yt_shape_11081"/>
          <p:cNvSpPr txBox="1"/>
          <p:nvPr/>
        </p:nvSpPr>
        <p:spPr>
          <a:xfrm>
            <a:off x="324071" y="3985937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中的第二个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食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为名词活用作动词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供养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3_04581"/>
              </a:rPr>
              <a:t>。注意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乘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礼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等词的翻译。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0BA80E-C147-C935-8CA7-F38098F2940B}"/>
              </a:ext>
            </a:extLst>
          </p:cNvPr>
          <p:cNvSpPr txBox="1"/>
          <p:nvPr/>
        </p:nvSpPr>
        <p:spPr>
          <a:xfrm>
            <a:off x="1656460" y="2821426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国家即使小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它的粮食也足以供养天下的贤士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7_f285b"/>
              </a:rPr>
              <a:t>它的车辆也足以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3AA7DE-3203-6CC2-9EBF-23CFF850E679}"/>
              </a:ext>
            </a:extLst>
          </p:cNvPr>
          <p:cNvSpPr txBox="1"/>
          <p:nvPr/>
        </p:nvSpPr>
        <p:spPr>
          <a:xfrm>
            <a:off x="234060" y="3418834"/>
            <a:ext cx="87144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乘载天下的贤士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它的钱财也足以礼遇天下的贤士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1" grpId="0" build="allAtOnce"/>
      <p:bldP spid="2" grpId="0" build="allAtOnce"/>
      <p:bldP spid="3" grpId="0" build="allAtOnce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2" name="yt_shape_11082"/>
          <p:cNvSpPr txBox="1"/>
          <p:nvPr/>
        </p:nvSpPr>
        <p:spPr>
          <a:xfrm>
            <a:off x="324000" y="504000"/>
            <a:ext cx="73609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与天下之贤者为徒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此文王之所以王也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083" name="yt_shape_11083"/>
          <p:cNvSpPr txBox="1"/>
          <p:nvPr/>
        </p:nvSpPr>
        <p:spPr>
          <a:xfrm>
            <a:off x="324071" y="1086985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8.505039,H:47.04"/>
              </a:rPr>
              <a:t/>
            </a:r>
            <a:b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8.5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084" name="yt_shape_11084"/>
          <p:cNvSpPr txBox="1"/>
          <p:nvPr/>
        </p:nvSpPr>
        <p:spPr>
          <a:xfrm>
            <a:off x="324000" y="2254041"/>
            <a:ext cx="102335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中的第二个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为名词活用作动词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称王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085" name="yt_shape_11085"/>
          <p:cNvSpPr txBox="1"/>
          <p:nvPr/>
        </p:nvSpPr>
        <p:spPr>
          <a:xfrm>
            <a:off x="324000" y="2837026"/>
            <a:ext cx="700191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宣孟止车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为之下食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再咽而后能视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086" name="yt_shape_11086"/>
          <p:cNvSpPr txBox="1"/>
          <p:nvPr/>
        </p:nvSpPr>
        <p:spPr>
          <a:xfrm>
            <a:off x="324071" y="3420011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8.505039,H:47.04"/>
              </a:rPr>
              <a:t/>
            </a:r>
            <a:br>
              <a:rPr lang="zh-CN" altLang="zh-CN" sz="2800" b="0" i="0" u="sng" spc="150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8.5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</a:t>
            </a:r>
            <a:r>
              <a:rPr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087" name="yt_shape_11087"/>
          <p:cNvSpPr txBox="1"/>
          <p:nvPr/>
        </p:nvSpPr>
        <p:spPr>
          <a:xfrm>
            <a:off x="324000" y="4587067"/>
            <a:ext cx="915635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为名词活用作动词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喂下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89724F-E07E-4E5D-AEA4-0F0C37FE926D}"/>
              </a:ext>
            </a:extLst>
          </p:cNvPr>
          <p:cNvSpPr txBox="1"/>
          <p:nvPr/>
        </p:nvSpPr>
        <p:spPr>
          <a:xfrm>
            <a:off x="1754885" y="1014779"/>
            <a:ext cx="1002893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与天下的贤士为伍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（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成为一类人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），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0_6f635"/>
              </a:rPr>
              <a:t>这是周文王称王天下的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862CB9-B466-F478-F47A-BD1CAA0C8B4B}"/>
              </a:ext>
            </a:extLst>
          </p:cNvPr>
          <p:cNvSpPr txBox="1"/>
          <p:nvPr/>
        </p:nvSpPr>
        <p:spPr>
          <a:xfrm>
            <a:off x="234060" y="1612187"/>
            <a:ext cx="1678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原因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FAE070-BCC0-3CDF-2892-7198489564B7}"/>
              </a:ext>
            </a:extLst>
          </p:cNvPr>
          <p:cNvSpPr txBox="1"/>
          <p:nvPr/>
        </p:nvSpPr>
        <p:spPr>
          <a:xfrm>
            <a:off x="1754885" y="3347805"/>
            <a:ext cx="1002893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宣孟停下车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让人给他食物吃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他咽下两口后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5_bfaab"/>
              </a:rPr>
              <a:t>能睁开眼看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FCE849-9A75-8CC1-2B96-1DB44994BED6}"/>
              </a:ext>
            </a:extLst>
          </p:cNvPr>
          <p:cNvSpPr txBox="1"/>
          <p:nvPr/>
        </p:nvSpPr>
        <p:spPr>
          <a:xfrm>
            <a:off x="234060" y="3945213"/>
            <a:ext cx="130403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了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4" grpId="0" build="allAtOnce"/>
      <p:bldP spid="11085" grpId="0" build="allAtOnce"/>
      <p:bldP spid="11086" grpId="0" build="allAtOnce"/>
      <p:bldP spid="11087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8" name="yt_shape_11088"/>
          <p:cNvSpPr txBox="1"/>
          <p:nvPr/>
        </p:nvSpPr>
        <p:spPr>
          <a:xfrm>
            <a:off x="324071" y="504000"/>
            <a:ext cx="11924914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臣宦于绛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归而粮绝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羞行乞而憎自取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故至于此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090" name="yt_shape_11090"/>
          <p:cNvSpPr txBox="1"/>
          <p:nvPr/>
        </p:nvSpPr>
        <p:spPr>
          <a:xfrm>
            <a:off x="324000" y="2254041"/>
            <a:ext cx="95154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宦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为名词活用作动词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做仆人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23BDB9-BE17-410E-DD90-5213007F00ED}"/>
              </a:ext>
            </a:extLst>
          </p:cNvPr>
          <p:cNvSpPr txBox="1"/>
          <p:nvPr/>
        </p:nvSpPr>
        <p:spPr>
          <a:xfrm>
            <a:off x="1656460" y="1029202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我在绛给人做仆隶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回家的路上断了粮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以去乞讨为羞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3_e1a55"/>
              </a:rPr>
              <a:t>又厌恶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6C0D2-C1FF-B113-63F2-A77AE83894B5}"/>
              </a:ext>
            </a:extLst>
          </p:cNvPr>
          <p:cNvSpPr txBox="1"/>
          <p:nvPr/>
        </p:nvSpPr>
        <p:spPr>
          <a:xfrm>
            <a:off x="234060" y="1626610"/>
            <a:ext cx="76476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私自拿取别人的食物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所以才饿到这种地步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90" grpId="0" build="allAtOnce"/>
      <p:bldP spid="2" grpId="0" build="allAtOnce"/>
      <p:bldP spid="3" grpId="0" build="allAtOnc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1" name="yt_shape_11091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092" name="yt_shape_11092"/>
          <p:cNvSpPr txBox="1"/>
          <p:nvPr/>
        </p:nvSpPr>
        <p:spPr>
          <a:xfrm>
            <a:off x="324071" y="1067814"/>
            <a:ext cx="11924914" cy="5358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国家即使小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它的粮食也足以供养天下的贤士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c19a5"/>
              </a:rPr>
              <a:t>它的车辆也足以乘载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天下的贤士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它的钱财也足以礼遇天下的贤士。与天下的贤士为伍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9e1be"/>
              </a:rPr>
              <a:t>成为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一类人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这是周文王称王天下的原因。现在虽然不能称王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e770b"/>
              </a:rPr>
              <a:t>用它来安定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国家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还是容易做到的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与贤士为伍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这是赵宣孟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赵盾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b6f5c"/>
              </a:rPr>
              <a:t>免于被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0_1c36c"/>
              </a:rPr>
              <a:t>孟尝君使楚军退却的根本原因。古代建立功名和安定国家、免除自身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灾难的人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没有别的途径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必定是遵循这个准则。贤士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b5eac"/>
              </a:rPr>
              <a:t>不可以用高傲的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姿态使他受到屈辱。从前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赵宣孟将要到蓟国都绛邑去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42f8f"/>
              </a:rPr>
              <a:t>看见一棵弯曲的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桑树下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有一个饿倒躺在那里起不来的人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宣孟停下车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53b9d"/>
              </a:rPr>
              <a:t>让人给他食物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吃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他咽下两口后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能睁开眼看了。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t_shape_2">
            <a:extLst>
              <a:ext uri="{FF2B5EF4-FFF2-40B4-BE49-F238E27FC236}">
                <a16:creationId xmlns:a16="http://schemas.microsoft.com/office/drawing/2014/main" id="{A36C9ECC-A55B-C157-BDA0-065AEECD5BD2}"/>
              </a:ext>
            </a:extLst>
          </p:cNvPr>
          <p:cNvSpPr txBox="1"/>
          <p:nvPr/>
        </p:nvSpPr>
        <p:spPr>
          <a:xfrm>
            <a:off x="324072" y="504000"/>
            <a:ext cx="11927459" cy="35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赵宣孟对他说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：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“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你为什么饿到这种地步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？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”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他回答说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：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“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  <a:sym typeface="_⨹_6_9e443"/>
              </a:rPr>
              <a:t>我在绛给人做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/>
            </a:r>
            <a:b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</a:b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仆隶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回家的路上断了粮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以去乞讨为羞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又厌恶私自拿取别人的食物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  <a:sym typeface="_⨹_1_457ec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/>
            </a:r>
            <a:b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</a:b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所以才饿到这种地步。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”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赵宣孟给了他两块干肉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  <a:sym typeface="_⨹_11_0cf4a"/>
              </a:rPr>
              <a:t>他拜着接受了却不敢吃。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/>
            </a:r>
            <a:b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</a:b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问他为什么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他回答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：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“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我家有老母亲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我想把这些干肉留给她。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”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  <a:sym typeface="_⨹_2_737e9"/>
              </a:rPr>
              <a:t>赵宣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/>
            </a:r>
            <a:b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</a:b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孟说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：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“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这些食物你全都吃了它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我另外再给你。</a:t>
            </a:r>
            <a:r>
              <a:rPr lang="en-US" altLang="zh-CN" sz="2800">
                <a:solidFill>
                  <a:srgbClr val="C00000"/>
                </a:solidFill>
                <a:latin typeface="楷体" pitchFamily="28"/>
                <a:ea typeface="楷体" pitchFamily="28"/>
              </a:rPr>
              <a:t>”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  <a:sym typeface="_⨹_9_163ea"/>
              </a:rPr>
              <a:t>于是又赠给他两捆干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/>
            </a:r>
            <a:b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</a:b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肉和一百枚钱</a:t>
            </a:r>
            <a:r>
              <a:rPr lang="zh-CN" altLang="zh-CN" sz="280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就离开了。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3" name="yt_shape_11093"/>
          <p:cNvSpPr txBox="1"/>
          <p:nvPr/>
        </p:nvSpPr>
        <p:spPr>
          <a:xfrm>
            <a:off x="324071" y="504000"/>
            <a:ext cx="11924914" cy="5961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《书》记皋陶</a:t>
            </a:r>
            <a:r>
              <a:rPr lang="zh-CN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【注】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之说曰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罪疑惟轻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功疑惟重。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释者曰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fccbf"/>
              </a:rPr>
              <a:t>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疑附轻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赏疑从重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忠厚之至也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夫有大罪者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其刑薄则不必当罪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d2ea2"/>
              </a:rPr>
              <a:t>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细功者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其赏厚则不必当功。然所以为忠厚之至者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何以论之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4_55239"/>
              </a:rPr>
              <a:t>夫圣人之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治也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自闺门、乡党至于朝廷皆有教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以率天下之善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7_5c623"/>
              </a:rPr>
              <a:t>则有罪者易以寡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也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自小者、近者至于远大皆有法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以成天下之务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9_eab37"/>
              </a:rPr>
              <a:t>则有功者易以众也。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以圣神渊懿之德而为君于上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以道德修明之士而为其公卿百官于下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2_60797"/>
              </a:rPr>
              <a:t>以上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下交修而尽天下之谋虑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以公听并观而尽天下之情伪。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〔注〕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皋陶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ɡāo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0" i="0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yáo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舜帝时的一位贤臣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  <a:sym typeface="_⨹_11_a4173"/>
              </a:rPr>
              <a:t>曾经被任命为掌管刑法的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理官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6" name="yt_shape_11096"/>
          <p:cNvSpPr txBox="1"/>
          <p:nvPr/>
        </p:nvSpPr>
        <p:spPr>
          <a:xfrm>
            <a:off x="324000" y="504000"/>
            <a:ext cx="6104235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097" name="yt_shape_11097"/>
          <p:cNvSpPr txBox="1"/>
          <p:nvPr/>
        </p:nvSpPr>
        <p:spPr>
          <a:xfrm>
            <a:off x="324071" y="1067814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夫圣人之治也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自闺门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乡党至于朝廷皆有教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以率天下之善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f8f69"/>
              </a:rPr>
              <a:t>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有罪者易以寡也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098" name="yt_shape_11098"/>
          <p:cNvSpPr txBox="1"/>
          <p:nvPr/>
        </p:nvSpPr>
        <p:spPr>
          <a:xfrm>
            <a:off x="324071" y="2234870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099" name="yt_shape_11099"/>
          <p:cNvSpPr txBox="1"/>
          <p:nvPr/>
        </p:nvSpPr>
        <p:spPr>
          <a:xfrm>
            <a:off x="324000" y="3401926"/>
            <a:ext cx="95154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为形容词活用为名词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善行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100" name="yt_shape_11100"/>
          <p:cNvSpPr txBox="1"/>
          <p:nvPr/>
        </p:nvSpPr>
        <p:spPr>
          <a:xfrm>
            <a:off x="324000" y="3984911"/>
            <a:ext cx="102335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以上下交修而尽天下之谋虑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以公听并观而尽天下之情伪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01" name="yt_shape_11101"/>
          <p:cNvSpPr txBox="1"/>
          <p:nvPr/>
        </p:nvSpPr>
        <p:spPr>
          <a:xfrm>
            <a:off x="324071" y="4567896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02" name="yt_shape_11102"/>
          <p:cNvSpPr txBox="1"/>
          <p:nvPr/>
        </p:nvSpPr>
        <p:spPr>
          <a:xfrm>
            <a:off x="324000" y="5734952"/>
            <a:ext cx="102335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修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为动词活用为名词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匡助的做法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949DC17-CC76-EB8D-0D92-47A56129176A}"/>
              </a:ext>
            </a:extLst>
          </p:cNvPr>
          <p:cNvSpPr txBox="1"/>
          <p:nvPr/>
        </p:nvSpPr>
        <p:spPr>
          <a:xfrm>
            <a:off x="1656460" y="2162664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圣人治理天下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从家庭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乡里到朝廷都有教化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7_7cc6c"/>
              </a:rPr>
              <a:t>来带领天下的善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703833-68BB-8CA8-4D95-3A585B6BF2CB}"/>
              </a:ext>
            </a:extLst>
          </p:cNvPr>
          <p:cNvSpPr txBox="1"/>
          <p:nvPr/>
        </p:nvSpPr>
        <p:spPr>
          <a:xfrm>
            <a:off x="234060" y="2760072"/>
            <a:ext cx="51584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那么犯罪的人就会减少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32848C-3893-A6D9-5581-EE60D76CF7D6}"/>
              </a:ext>
            </a:extLst>
          </p:cNvPr>
          <p:cNvSpPr txBox="1"/>
          <p:nvPr/>
        </p:nvSpPr>
        <p:spPr>
          <a:xfrm>
            <a:off x="1656460" y="4495690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用君臣相互匡助的做法来想尽天下的谋虑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9_0ff7f"/>
              </a:rPr>
              <a:t>通过多方面听取意见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07EB08-FED9-1050-C4DC-7F067324E4FF}"/>
              </a:ext>
            </a:extLst>
          </p:cNvPr>
          <p:cNvSpPr txBox="1"/>
          <p:nvPr/>
        </p:nvSpPr>
        <p:spPr>
          <a:xfrm>
            <a:off x="234060" y="5093098"/>
            <a:ext cx="62252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和观察事物来辨明天下事情的真假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99" grpId="0" build="allAtOnce"/>
      <p:bldP spid="11100" grpId="0" build="allAtOnce"/>
      <p:bldP spid="11101" grpId="0" build="allAtOnce"/>
      <p:bldP spid="11102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3" name="yt_shape_11103"/>
          <p:cNvSpPr txBox="1"/>
          <p:nvPr/>
        </p:nvSpPr>
        <p:spPr>
          <a:xfrm>
            <a:off x="324000" y="504111"/>
            <a:ext cx="1795363" cy="41607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104" name="yt_shape_11104"/>
          <p:cNvSpPr txBox="1"/>
          <p:nvPr/>
        </p:nvSpPr>
        <p:spPr>
          <a:xfrm>
            <a:off x="324071" y="970987"/>
            <a:ext cx="11543998" cy="51250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hangingPunct="0">
              <a:lnSpc>
                <a:spcPct val="110000"/>
              </a:lnSpc>
            </a:pP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《尚书》中记载皋陶的说法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罪行轻重有可疑时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宁可从轻处置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9ea7b"/>
              </a:rPr>
              <a:t>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功劳大小有可疑时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宁可从重奖赏。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解释的人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指孔安国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说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fa08d"/>
              </a:rPr>
              <a:t>处罚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有可疑时要从轻处罚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奖赏有可疑时要从重奖赏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0_a373a"/>
              </a:rPr>
              <a:t>这是赏罚忠厚到达的极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点啊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但是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那些犯了大罪的人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4_61043"/>
              </a:rPr>
              <a:t>如果处罚轻就不一定能与罪行相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抵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那些功劳小的人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2_c0d28"/>
              </a:rPr>
              <a:t>如果奖赏重就不一定能与功劳相称。然而为什么还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要做到赏罚忠厚到极点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用什么来解释它呢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圣人治理天下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65605"/>
              </a:rPr>
              <a:t>从家庭、乡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里到朝廷都有教化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来带领天下的善行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那么犯罪的人就会减少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2_e3939"/>
              </a:rPr>
              <a:t>从小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事、身边的事以至国家大事都有法度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来完成天下的事业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6_8243d"/>
              </a:rPr>
              <a:t>那么立功的人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就会增多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。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在上用圣神深邃美好的德行来做君主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  <a:sym typeface="_⨹_15_8b9b2"/>
              </a:rPr>
              <a:t>在下用道德整饬清明的士人做</a:t>
            </a:r>
            <a:r>
              <a:rPr lang="zh-CN" altLang="zh-CN" sz="2800" dirty="0" smtClean="0">
                <a:solidFill>
                  <a:srgbClr val="C00000"/>
                </a:solidFill>
                <a:latin typeface="Times New Roman" pitchFamily="28"/>
                <a:ea typeface="楷体" pitchFamily="28"/>
                <a:sym typeface="_⨹_15_8b9b2"/>
              </a:rPr>
              <a:t>公卿</a:t>
            </a:r>
            <a:r>
              <a:rPr lang="zh-CN" altLang="zh-CN" sz="2800" dirty="0" smtClean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百官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用君臣相互匡助的做法来想尽天下的谋虑</a:t>
            </a:r>
            <a:r>
              <a:rPr lang="zh-CN" altLang="zh-CN" sz="2800" dirty="0">
                <a:solidFill>
                  <a:srgbClr val="C00000"/>
                </a:solidFill>
                <a:latin typeface="宋体" pitchFamily="28"/>
                <a:ea typeface="宋体" pitchFamily="28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  <a:sym typeface="_⨹_10_ffe76"/>
              </a:rPr>
              <a:t>通过多方面听取意见</a:t>
            </a:r>
            <a:r>
              <a:rPr lang="zh-CN" altLang="zh-CN" sz="2800" dirty="0" smtClean="0">
                <a:solidFill>
                  <a:srgbClr val="C00000"/>
                </a:solidFill>
                <a:latin typeface="Times New Roman" pitchFamily="28"/>
                <a:ea typeface="楷体" pitchFamily="28"/>
                <a:sym typeface="_⨹_10_ffe76"/>
              </a:rPr>
              <a:t>和</a:t>
            </a:r>
            <a:r>
              <a:rPr lang="zh-CN" altLang="zh-CN" sz="2800" dirty="0" smtClean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观察</a:t>
            </a:r>
            <a:r>
              <a:rPr lang="zh-CN" altLang="zh-CN" sz="2800" dirty="0">
                <a:solidFill>
                  <a:srgbClr val="C00000"/>
                </a:solidFill>
                <a:latin typeface="Times New Roman" pitchFamily="28"/>
                <a:ea typeface="楷体" pitchFamily="28"/>
              </a:rPr>
              <a:t>事物来辨明天下事情的真假。</a:t>
            </a:r>
            <a:endParaRPr lang="zh-CN" altLang="en-US" sz="2800" dirty="0">
              <a:solidFill>
                <a:srgbClr val="C00000"/>
              </a:solidFill>
            </a:endParaRPr>
          </a:p>
          <a:p>
            <a:pPr algn="l" eaLnBrk="1" latinLnBrk="0" hangingPunct="0">
              <a:lnSpc>
                <a:spcPct val="110000"/>
              </a:lnSpc>
            </a:pPr>
            <a:endParaRPr lang="zh-CN" altLang="zh-CN" sz="2800" b="0" i="0" u="none" dirty="0">
              <a:solidFill>
                <a:srgbClr val="C00000"/>
              </a:solidFill>
              <a:effectLst/>
              <a:latin typeface="Times New Roman" pitchFamily="28"/>
              <a:ea typeface="楷体" pitchFamily="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6" name="yt_shape_10816"/>
          <p:cNvSpPr txBox="1"/>
          <p:nvPr/>
        </p:nvSpPr>
        <p:spPr>
          <a:xfrm>
            <a:off x="324071" y="516511"/>
            <a:ext cx="11543998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文言实词是指有实在意义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能够单独充当句子成分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5e751"/>
              </a:rPr>
              <a:t>一般能单独回答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问题的词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主要指名词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动词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形容词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数量词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掌握文言实词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1fb52"/>
              </a:rPr>
              <a:t>要重点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掌握多义实词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通假字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古今异义词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偏义复词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b07fa"/>
              </a:rPr>
              <a:t>同义复词和词类活用等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特殊文言现象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graphicFrame>
        <p:nvGraphicFramePr>
          <p:cNvPr id="10817" name="yt_table_10817" title="H_54.2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96135"/>
              </p:ext>
            </p:extLst>
          </p:nvPr>
        </p:nvGraphicFramePr>
        <p:xfrm>
          <a:off x="324000" y="3042415"/>
          <a:ext cx="11543998" cy="6888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一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微软雅黑" pitchFamily="28"/>
                          <a:ea typeface="微软雅黑" pitchFamily="28"/>
                        </a:rPr>
                        <a:t>通假字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19" name="yt_shape_10819"/>
          <p:cNvSpPr txBox="1"/>
          <p:nvPr/>
        </p:nvSpPr>
        <p:spPr>
          <a:xfrm>
            <a:off x="324071" y="4001111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所谓通假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就是两字通用或这个字借用为那个字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86028"/>
              </a:rPr>
              <a:t>当实词按字面意思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理解不通的时候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可以考虑是否出现了通假现象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但是需要注意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08e7f"/>
              </a:rPr>
              <a:t>不能胡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乱代替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因为通假字往往是约定俗成的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要注重平时积累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b4782"/>
              </a:rPr>
              <a:t>通假字的分类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5" name="yt_shape_11105"/>
          <p:cNvSpPr txBox="1"/>
          <p:nvPr/>
        </p:nvSpPr>
        <p:spPr>
          <a:xfrm>
            <a:off x="324000" y="504000"/>
            <a:ext cx="655307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06" name="yt_shape_11106"/>
          <p:cNvSpPr txBox="1"/>
          <p:nvPr/>
        </p:nvSpPr>
        <p:spPr>
          <a:xfrm>
            <a:off x="324071" y="1086985"/>
            <a:ext cx="11543998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则再逐于鲁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削迹于卫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穷于齐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围于陈、蔡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不容身于天下。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_46b12"/>
              </a:rPr>
              <a:t>子之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道岂足贵邪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世之所高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莫若黄帝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黄帝尚不能全德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而战涿鹿之野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ca184"/>
              </a:rPr>
              <a:t>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血百里。尧不慈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舜不孝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禹偏枯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汤放其主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武王伐纣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文王拘羑里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e9095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此六子者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世之所高也。</a:t>
            </a:r>
          </a:p>
        </p:txBody>
      </p:sp>
      <p:sp>
        <p:nvSpPr>
          <p:cNvPr id="11107" name="yt_shape_11107"/>
          <p:cNvSpPr txBox="1"/>
          <p:nvPr/>
        </p:nvSpPr>
        <p:spPr>
          <a:xfrm>
            <a:off x="8875152" y="3117746"/>
            <a:ext cx="299280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庄子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盗跖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》）</a:t>
            </a:r>
          </a:p>
        </p:txBody>
      </p:sp>
      <p:sp>
        <p:nvSpPr>
          <p:cNvPr id="11108" name="yt_shape_11108"/>
          <p:cNvSpPr txBox="1"/>
          <p:nvPr/>
        </p:nvSpPr>
        <p:spPr>
          <a:xfrm>
            <a:off x="324000" y="3548331"/>
            <a:ext cx="6104235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09" name="yt_shape_11109"/>
          <p:cNvSpPr txBox="1"/>
          <p:nvPr/>
        </p:nvSpPr>
        <p:spPr>
          <a:xfrm>
            <a:off x="324000" y="4112145"/>
            <a:ext cx="879728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削迹于卫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穷于齐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围于陈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不容身于天下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110" name="yt_shape_11110"/>
          <p:cNvSpPr txBox="1"/>
          <p:nvPr/>
        </p:nvSpPr>
        <p:spPr>
          <a:xfrm>
            <a:off x="324071" y="4695130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72552F-6A9B-7020-09AE-EF4590A97E67}"/>
              </a:ext>
            </a:extLst>
          </p:cNvPr>
          <p:cNvSpPr txBox="1"/>
          <p:nvPr/>
        </p:nvSpPr>
        <p:spPr>
          <a:xfrm>
            <a:off x="1656460" y="4622924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在卫国被铲平足迹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在齐国陷入穷途末路境地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7_7cfb0"/>
              </a:rPr>
              <a:t>在陈国和蔡国之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BBB948-36D2-35A7-73C3-B71216D131AF}"/>
              </a:ext>
            </a:extLst>
          </p:cNvPr>
          <p:cNvSpPr txBox="1"/>
          <p:nvPr/>
        </p:nvSpPr>
        <p:spPr>
          <a:xfrm>
            <a:off x="234060" y="5220333"/>
            <a:ext cx="5514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间被围困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天下没有容身之处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yt_shape_11111"/>
          <p:cNvSpPr txBox="1"/>
          <p:nvPr/>
        </p:nvSpPr>
        <p:spPr>
          <a:xfrm>
            <a:off x="324000" y="5934209"/>
            <a:ext cx="448840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穷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10" grpId="0" build="allAtOnce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2" name="yt_shape_11112"/>
          <p:cNvSpPr txBox="1"/>
          <p:nvPr/>
        </p:nvSpPr>
        <p:spPr>
          <a:xfrm>
            <a:off x="324000" y="1086985"/>
            <a:ext cx="6822380" cy="11162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此六子者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世之所高也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14" name="yt_shape_11114"/>
          <p:cNvSpPr txBox="1"/>
          <p:nvPr/>
        </p:nvSpPr>
        <p:spPr>
          <a:xfrm>
            <a:off x="324071" y="2233784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高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均为形容词活用为动词。译为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e42bb"/>
              </a:rPr>
              <a:t>陷入穷途末路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境地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推崇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622C66-FFBF-CF24-83AB-F9E27B7B7F11}"/>
              </a:ext>
            </a:extLst>
          </p:cNvPr>
          <p:cNvSpPr txBox="1"/>
          <p:nvPr/>
        </p:nvSpPr>
        <p:spPr>
          <a:xfrm>
            <a:off x="1656389" y="1612187"/>
            <a:ext cx="5514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这六个人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都是世人所推崇的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4" grpId="0" build="allAtOnce"/>
      <p:bldP spid="2" grpId="0" build="allAtOnce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5" name="yt_shape_11115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116" name="yt_shape_11116"/>
          <p:cNvSpPr txBox="1"/>
          <p:nvPr/>
        </p:nvSpPr>
        <p:spPr>
          <a:xfrm>
            <a:off x="324071" y="1067814"/>
            <a:ext cx="11924914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然而一再被赶出鲁国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在卫国被铲平足迹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b6fc9"/>
              </a:rPr>
              <a:t>在齐国陷入穷途末路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境地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在陈国和蔡国之间被围困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5_b12d6"/>
              </a:rPr>
              <a:t>天下没有容身之处。你的道哪里有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什么可贵的呢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世上所推崇的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没有超过黄帝的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8_389a2"/>
              </a:rPr>
              <a:t>黄帝尚且不能全备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德行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而战于涿鹿郊野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流血百里。尧不慈爱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舜不孝顺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897ba"/>
              </a:rPr>
              <a:t>禹半身偏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瘫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汤流放他的君主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武王讨伐纣王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文王被囚禁在羑里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8c0e8"/>
              </a:rPr>
              <a:t>这六个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人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都是世人所推崇的。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7" name="yt_shape_11117"/>
          <p:cNvSpPr txBox="1"/>
          <p:nvPr/>
        </p:nvSpPr>
        <p:spPr>
          <a:xfrm>
            <a:off x="324071" y="504000"/>
            <a:ext cx="11924914" cy="4735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上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唐太宗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问侍臣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创业与守成孰难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房玄龄曰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3_85b0f"/>
              </a:rPr>
              <a:t>草昧之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初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与群雄并起角力而后臣之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创业难矣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魏征曰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自古帝王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2_6afe6"/>
              </a:rPr>
              <a:t>莫不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得之于艰难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失之于安逸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守成难矣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上曰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玄龄与吾共取天下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bda8f"/>
              </a:rPr>
              <a:t>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百死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得一生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故知创业之难。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征与吾共安天下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常恐骄奢生于富贵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1_a20fb"/>
              </a:rPr>
              <a:t>祸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乱生于所忽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故知守成之难。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然创业之难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既已往矣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守成之难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3e409"/>
              </a:rPr>
              <a:t>方当与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诸公慎之。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玄龄等拜曰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陛下及此言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四海之福也。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" name="yt_shape_11120"/>
          <p:cNvSpPr txBox="1"/>
          <p:nvPr/>
        </p:nvSpPr>
        <p:spPr>
          <a:xfrm>
            <a:off x="324000" y="504000"/>
            <a:ext cx="8797280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草昧之初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与群雄并起角力而后臣之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创业难矣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</a:p>
        </p:txBody>
      </p:sp>
      <p:sp>
        <p:nvSpPr>
          <p:cNvPr id="11121" name="yt_shape_11121"/>
          <p:cNvSpPr txBox="1"/>
          <p:nvPr/>
        </p:nvSpPr>
        <p:spPr>
          <a:xfrm>
            <a:off x="324071" y="1086985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22" name="yt_shape_11122"/>
          <p:cNvSpPr txBox="1"/>
          <p:nvPr/>
        </p:nvSpPr>
        <p:spPr>
          <a:xfrm>
            <a:off x="324000" y="2254041"/>
            <a:ext cx="102335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臣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为名词的使动用法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使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……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臣服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1123" name="yt_shape_11123"/>
          <p:cNvSpPr txBox="1"/>
          <p:nvPr/>
        </p:nvSpPr>
        <p:spPr>
          <a:xfrm>
            <a:off x="324000" y="2837026"/>
            <a:ext cx="95154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自古帝王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莫不得之于艰难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失之于安逸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守成难矣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</a:p>
        </p:txBody>
      </p:sp>
      <p:sp>
        <p:nvSpPr>
          <p:cNvPr id="11124" name="yt_shape_11124"/>
          <p:cNvSpPr txBox="1"/>
          <p:nvPr/>
        </p:nvSpPr>
        <p:spPr>
          <a:xfrm>
            <a:off x="324071" y="3420011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</a:t>
            </a:r>
            <a:r>
              <a:rPr sz="1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25" name="yt_shape_11125"/>
          <p:cNvSpPr txBox="1"/>
          <p:nvPr/>
        </p:nvSpPr>
        <p:spPr>
          <a:xfrm>
            <a:off x="324000" y="4587067"/>
            <a:ext cx="1023357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失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为动词的使动用法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使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……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失去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D5BF5A-4D33-1163-69D3-C7A72CDF9E00}"/>
              </a:ext>
            </a:extLst>
          </p:cNvPr>
          <p:cNvSpPr txBox="1"/>
          <p:nvPr/>
        </p:nvSpPr>
        <p:spPr>
          <a:xfrm>
            <a:off x="1656460" y="1014779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国家开始创立时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我们与各地豪强竞相起兵较量使他们称臣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3772c"/>
              </a:rPr>
              <a:t>创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170A50-AB3B-DC06-9AC4-2DF26C387C80}"/>
              </a:ext>
            </a:extLst>
          </p:cNvPr>
          <p:cNvSpPr txBox="1"/>
          <p:nvPr/>
        </p:nvSpPr>
        <p:spPr>
          <a:xfrm>
            <a:off x="234060" y="1612187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业难啊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DD7701-9DE2-DAA5-685C-CF310247E071}"/>
              </a:ext>
            </a:extLst>
          </p:cNvPr>
          <p:cNvSpPr txBox="1"/>
          <p:nvPr/>
        </p:nvSpPr>
        <p:spPr>
          <a:xfrm>
            <a:off x="1656460" y="3347805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自古以来的帝王没有不在艰难的时候取得天下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7_67109"/>
              </a:rPr>
              <a:t>而在安逸的时候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DA705B-688A-D208-11E4-8D21AE7F6C5F}"/>
              </a:ext>
            </a:extLst>
          </p:cNvPr>
          <p:cNvSpPr txBox="1"/>
          <p:nvPr/>
        </p:nvSpPr>
        <p:spPr>
          <a:xfrm>
            <a:off x="234060" y="3945213"/>
            <a:ext cx="5514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使天下失掉的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保持成就难啊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！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2" grpId="0" build="allAtOnce"/>
      <p:bldP spid="11123" grpId="0" build="allAtOnce"/>
      <p:bldP spid="11124" grpId="0" build="allAtOnce"/>
      <p:bldP spid="11125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6" name="yt_shape_11126"/>
          <p:cNvSpPr txBox="1"/>
          <p:nvPr/>
        </p:nvSpPr>
        <p:spPr>
          <a:xfrm>
            <a:off x="324071" y="504000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征与吾共安天下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常恐骄奢生于富贵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祸乱生于所忽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7cb75,isEnd"/>
              </a:rPr>
              <a:t>故知守成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之难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7.0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11128" name="yt_shape_11128"/>
          <p:cNvSpPr txBox="1"/>
          <p:nvPr/>
        </p:nvSpPr>
        <p:spPr>
          <a:xfrm>
            <a:off x="324000" y="2838112"/>
            <a:ext cx="1059264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  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安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为形容词的使动用法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使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……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安定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D2C1D0-2C89-0E9D-BEF9-279DDDC7D8F3}"/>
              </a:ext>
            </a:extLst>
          </p:cNvPr>
          <p:cNvSpPr txBox="1"/>
          <p:nvPr/>
        </p:nvSpPr>
        <p:spPr>
          <a:xfrm>
            <a:off x="1656460" y="1626610"/>
            <a:ext cx="102257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魏征协助我一起安定天下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常常担心在富贵的时候滋生骄奢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515d8"/>
              </a:rPr>
              <a:t>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E108C4-6BD5-CDED-7C8F-90AE81E65E95}"/>
              </a:ext>
            </a:extLst>
          </p:cNvPr>
          <p:cNvSpPr txBox="1"/>
          <p:nvPr/>
        </p:nvSpPr>
        <p:spPr>
          <a:xfrm>
            <a:off x="234060" y="2224018"/>
            <a:ext cx="8358887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疏忽的时候发生祸乱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所以懂得保持成就的艰难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8" grpId="0" build="allAtOnce"/>
      <p:bldP spid="2" grpId="0" build="allAtOnce"/>
      <p:bldP spid="3" grpId="0" build="allAtOnce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9" name="yt_shape_11129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130" name="yt_shape_11130"/>
          <p:cNvSpPr txBox="1"/>
          <p:nvPr/>
        </p:nvSpPr>
        <p:spPr>
          <a:xfrm>
            <a:off x="324071" y="1067814"/>
            <a:ext cx="11924914" cy="5338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唐太宗问身边的大臣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创业与保持成就哪个难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房玄龄回答说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34eac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国家开始创立时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我们与各地豪强竞相起兵较量使他们称臣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05950"/>
              </a:rPr>
              <a:t>创业难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啊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魏征说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自古以来的帝王没有不在艰难的时候取得天下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3_3c973"/>
              </a:rPr>
              <a:t>而在安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逸的时候使天下失掉的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保持成就难啊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太宗说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8_cb014"/>
              </a:rPr>
              <a:t>玄龄协助我一起取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得了天下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历经百战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九死一生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7_0658b"/>
              </a:rPr>
              <a:t>所以体会到创业的艰难。魏征协助我一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起安定天下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常常担心在富贵的时候滋生骄奢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在疏忽的时候发生祸乱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f58bc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所以懂得保持成就的艰难。但是创业的艰难已经过去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保持成就的艰难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cbdad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正应该和大家谨慎对待。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玄龄等人拜了拜说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陛下说的这一番话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_85170"/>
              </a:rPr>
              <a:t>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天下百姓的福气啊。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1" name="yt_shape_11131"/>
          <p:cNvSpPr txBox="1"/>
          <p:nvPr/>
        </p:nvSpPr>
        <p:spPr>
          <a:xfrm>
            <a:off x="324071" y="504111"/>
            <a:ext cx="11543998" cy="51019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田子为相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三年归休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得金百镒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奉其母。母曰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子安得此金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1_832a5,isEnd"/>
              </a:rPr>
              <a:t>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所受俸禄也。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母曰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为相三年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不食乎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治官如此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3_670ce,isEnd"/>
              </a:rPr>
              <a:t>非吾所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欲也。孝子之事亲也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尽力致诚。不义之物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不入于馆。为人臣不忠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57c7f,isEnd"/>
              </a:rPr>
              <a:t>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为人子不孝也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子其去之。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田子愧惭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走出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造朝还金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退请就狱。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1_a28bb,isEnd"/>
              </a:rPr>
              <a:t>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W:7.005039,H:40.32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W:7.005039,H:40.32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贤其母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说其义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即舍田子罪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令复为相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,isEnd"/>
              </a:rPr>
              <a:t>以金赐其母。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王贤其母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说其义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即舍田子罪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令复为相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以金赐其母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译文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        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0.32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5039,H:40.32"/>
              </a:rPr>
            </a:b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                   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</a:p>
        </p:txBody>
      </p:sp>
      <p:sp>
        <p:nvSpPr>
          <p:cNvPr id="2" name="yt_shape_11136">
            <a:extLst>
              <a:ext uri="{FF2B5EF4-FFF2-40B4-BE49-F238E27FC236}">
                <a16:creationId xmlns:a16="http://schemas.microsoft.com/office/drawing/2014/main" id="{AD3C2CCB-8C37-53F1-89E0-E8A9E9F73208}"/>
              </a:ext>
            </a:extLst>
          </p:cNvPr>
          <p:cNvSpPr txBox="1"/>
          <p:nvPr/>
        </p:nvSpPr>
        <p:spPr>
          <a:xfrm>
            <a:off x="324071" y="5623738"/>
            <a:ext cx="11924914" cy="984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0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句中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贤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为意动用法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认为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……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贤良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说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为通假字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ade18"/>
              </a:rPr>
              <a:t>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悦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意动用法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对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……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感到高兴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134D0F-3417-E70C-09A2-2609798EF8BF}"/>
              </a:ext>
            </a:extLst>
          </p:cNvPr>
          <p:cNvSpPr txBox="1"/>
          <p:nvPr/>
        </p:nvSpPr>
        <p:spPr>
          <a:xfrm>
            <a:off x="1656460" y="4528417"/>
            <a:ext cx="10225787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君王认为他母亲很贤良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对她的深明大义感到高兴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5_9b567"/>
              </a:rPr>
              <a:t>就赦免了田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65FF74-FAD2-FDA3-FC9B-6D800E9F1790}"/>
              </a:ext>
            </a:extLst>
          </p:cNvPr>
          <p:cNvSpPr txBox="1"/>
          <p:nvPr/>
        </p:nvSpPr>
        <p:spPr>
          <a:xfrm>
            <a:off x="234060" y="5040481"/>
            <a:ext cx="8358887" cy="537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子的罪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叫他还当宰相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，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把金子赏给了他的母亲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。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7" name="yt_shape_11137"/>
          <p:cNvSpPr txBox="1"/>
          <p:nvPr/>
        </p:nvSpPr>
        <p:spPr>
          <a:xfrm>
            <a:off x="324000" y="504000"/>
            <a:ext cx="1795363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黑体" pitchFamily="28"/>
              </a:rPr>
              <a:t>参考译文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</a:p>
        </p:txBody>
      </p:sp>
      <p:sp>
        <p:nvSpPr>
          <p:cNvPr id="11138" name="yt_shape_11138"/>
          <p:cNvSpPr txBox="1"/>
          <p:nvPr/>
        </p:nvSpPr>
        <p:spPr>
          <a:xfrm>
            <a:off x="324071" y="1067814"/>
            <a:ext cx="11924914" cy="4754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田子当宰相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三年后休假回家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16_dea3c"/>
              </a:rPr>
              <a:t>得到两千两金子献给他的母亲。母亲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问他说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你怎么得到这些金子的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他回答说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c45bc"/>
              </a:rPr>
              <a:t>这是我当官应得的报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酬。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母亲说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当宰相三年就不吃饭吗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做官像这个样子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5_78d61"/>
              </a:rPr>
              <a:t>不是我所希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望的。孝顺的儿子侍奉父母应该努力做到十分诚实。不应当得到的东西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39c25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不要拿进家门。当国家的大臣不忠诚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也就是当儿子的不孝顺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4_77c5e"/>
              </a:rPr>
              <a:t>你赶快拿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走它。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田子很惭愧地走了出去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上朝退还金子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9_0681c"/>
              </a:rPr>
              <a:t>下朝就请求自己进监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狱。君王认为他母亲很贤良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对她的深明大义感到高兴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  <a:sym typeface="_⨹_7_b63a4"/>
              </a:rPr>
              <a:t>就赦免了田子的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罪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叫他还当宰相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楷体" pitchFamily="28"/>
              </a:rPr>
              <a:t>把金子赏给了他的母亲。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9" name="yt_shape_11139"/>
          <p:cNvSpPr txBox="1"/>
          <p:nvPr/>
        </p:nvSpPr>
        <p:spPr>
          <a:xfrm>
            <a:off x="324071" y="504000"/>
            <a:ext cx="11924914" cy="5942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阅读下面的文言文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完成后面的题目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太后曰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丈夫亦爱怜其少子乎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触龙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甚于妇人。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  <a:sym typeface="_⨹_1_cfb09"/>
              </a:rPr>
              <a:t>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/>
            </a:r>
            <a:b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太后笑曰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妇人异甚。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4_c2cdc"/>
              </a:rPr>
              <a:t>老臣窃以为媪之爱燕后贤于长安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君。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君过矣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不若长安君之甚。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左师公曰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父母之爱子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_dbd46"/>
              </a:rPr>
              <a:t>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为之计深远。媪之送燕后也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持其踵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为之泣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念悲其远也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5_6343b"/>
              </a:rPr>
              <a:t>亦哀之矣。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已行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非弗思也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祭祀必祝之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祝曰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必勿使反。</a:t>
            </a:r>
            <a:r>
              <a:rPr lang="en-US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楷体" pitchFamily="28"/>
                <a:ea typeface="楷体" pitchFamily="28"/>
              </a:rPr>
              <a:t>’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岂非计久长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  <a:sym typeface="_⨹_2_8c2a8"/>
              </a:rPr>
              <a:t>有子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</a:b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楷体" pitchFamily="28"/>
              </a:rPr>
              <a:t>孙相继为王也哉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</a:rPr>
              <a:t>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太后曰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然。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把文中画横线的句子翻译成现代汉语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已行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非弗思也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祭祀必祝之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祝曰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必勿使反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岂非计久长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eba36"/>
              </a:rPr>
              <a:t>有子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孙相继为王也哉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8351</Words>
  <Application>Microsoft Office PowerPoint</Application>
  <PresentationFormat>宽屏</PresentationFormat>
  <Paragraphs>1011</Paragraphs>
  <Slides>161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688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161</vt:i4>
      </vt:variant>
    </vt:vector>
  </HeadingPairs>
  <TitlesOfParts>
    <vt:vector size="850" baseType="lpstr">
      <vt:lpstr>,isEnd</vt:lpstr>
      <vt:lpstr>,isEnd,isEnd</vt:lpstr>
      <vt:lpstr>,isEnd,isEnd,isEnd</vt:lpstr>
      <vt:lpstr>_⨹_1_0132b</vt:lpstr>
      <vt:lpstr>_⨹_1_0266f</vt:lpstr>
      <vt:lpstr>_⨹_1_02894,isEnd</vt:lpstr>
      <vt:lpstr>_⨹_1_06eec</vt:lpstr>
      <vt:lpstr>_⨹_1_07ef9</vt:lpstr>
      <vt:lpstr>_⨹_1_0812a</vt:lpstr>
      <vt:lpstr>_⨹_1_081ce</vt:lpstr>
      <vt:lpstr>_⨹_1_0b9c3,isEnd</vt:lpstr>
      <vt:lpstr>_⨹_1_0c853,isEnd</vt:lpstr>
      <vt:lpstr>_⨹_1_0cd81,isEnd</vt:lpstr>
      <vt:lpstr>_⨹_1_0d5f8</vt:lpstr>
      <vt:lpstr>_⨹_1_0f79c</vt:lpstr>
      <vt:lpstr>_⨹_1_0fa72</vt:lpstr>
      <vt:lpstr>_⨹_1_0fead_⨹_1_021a9</vt:lpstr>
      <vt:lpstr>_⨹_1_1394e</vt:lpstr>
      <vt:lpstr>_⨹_1_13d96</vt:lpstr>
      <vt:lpstr>_⨹_1_13ea4</vt:lpstr>
      <vt:lpstr>_⨹_1_16ff1,isEnd</vt:lpstr>
      <vt:lpstr>_⨹_1_19276</vt:lpstr>
      <vt:lpstr>_⨹_1_1a2c3</vt:lpstr>
      <vt:lpstr>_⨹_1_1b4df</vt:lpstr>
      <vt:lpstr>_⨹_1_1d9d8</vt:lpstr>
      <vt:lpstr>_⨹_1_1e87c</vt:lpstr>
      <vt:lpstr>_⨹_1_1faf6</vt:lpstr>
      <vt:lpstr>_⨹_1_20321</vt:lpstr>
      <vt:lpstr>_⨹_1_20ffa</vt:lpstr>
      <vt:lpstr>_⨹_1_2245e,isEnd</vt:lpstr>
      <vt:lpstr>_⨹_1_22d56,isEnd</vt:lpstr>
      <vt:lpstr>_⨹_1_26e9a,isEnd</vt:lpstr>
      <vt:lpstr>_⨹_1_28be7</vt:lpstr>
      <vt:lpstr>_⨹_1_28ca9</vt:lpstr>
      <vt:lpstr>_⨹_1_2a866</vt:lpstr>
      <vt:lpstr>_⨹_1_2afd9</vt:lpstr>
      <vt:lpstr>_⨹_1_2d0ab</vt:lpstr>
      <vt:lpstr>_⨹_1_2f264</vt:lpstr>
      <vt:lpstr>_⨹_1_31cab</vt:lpstr>
      <vt:lpstr>_⨹_1_31cdc</vt:lpstr>
      <vt:lpstr>_⨹_1_31e6b</vt:lpstr>
      <vt:lpstr>_⨹_1_325de</vt:lpstr>
      <vt:lpstr>_⨹_1_34eac</vt:lpstr>
      <vt:lpstr>_⨹_1_351c5</vt:lpstr>
      <vt:lpstr>_⨹_1_37251</vt:lpstr>
      <vt:lpstr>_⨹_1_3772c</vt:lpstr>
      <vt:lpstr>_⨹_1_38cdd</vt:lpstr>
      <vt:lpstr>_⨹_1_38e57</vt:lpstr>
      <vt:lpstr>_⨹_1_391eb</vt:lpstr>
      <vt:lpstr>_⨹_1_39c25</vt:lpstr>
      <vt:lpstr>_⨹_1_3b91c</vt:lpstr>
      <vt:lpstr>_⨹_1_41014</vt:lpstr>
      <vt:lpstr>_⨹_1_42698</vt:lpstr>
      <vt:lpstr>_⨹_1_457ec</vt:lpstr>
      <vt:lpstr>_⨹_1_49e03</vt:lpstr>
      <vt:lpstr>_⨹_1_4a0c5</vt:lpstr>
      <vt:lpstr>_⨹_1_4ded2,isEnd</vt:lpstr>
      <vt:lpstr>_⨹_1_4f2bb,isEnd</vt:lpstr>
      <vt:lpstr>_⨹_1_50aa3_⨹_1_f3eb5</vt:lpstr>
      <vt:lpstr>_⨹_1_515d8</vt:lpstr>
      <vt:lpstr>_⨹_1_528e3,isEnd</vt:lpstr>
      <vt:lpstr>_⨹_1_54486</vt:lpstr>
      <vt:lpstr>_⨹_1_54966</vt:lpstr>
      <vt:lpstr>_⨹_1_55cf1</vt:lpstr>
      <vt:lpstr>_⨹_1_56112_⨹_1_64dc5,isEnd,isEnd</vt:lpstr>
      <vt:lpstr>_⨹_1_57c7f,isEnd</vt:lpstr>
      <vt:lpstr>_⨹_1_57e2b</vt:lpstr>
      <vt:lpstr>_⨹_1_58c8c</vt:lpstr>
      <vt:lpstr>_⨹_1_5a5ab</vt:lpstr>
      <vt:lpstr>_⨹_1_5a789</vt:lpstr>
      <vt:lpstr>_⨹_1_5aadf</vt:lpstr>
      <vt:lpstr>_⨹_1_5dccf</vt:lpstr>
      <vt:lpstr>_⨹_1_6040b</vt:lpstr>
      <vt:lpstr>_⨹_1_61bf9</vt:lpstr>
      <vt:lpstr>_⨹_1_61ca5</vt:lpstr>
      <vt:lpstr>_⨹_1_61eb1</vt:lpstr>
      <vt:lpstr>_⨹_1_63375</vt:lpstr>
      <vt:lpstr>_⨹_1_633c7</vt:lpstr>
      <vt:lpstr>_⨹_1_64b1c</vt:lpstr>
      <vt:lpstr>_⨹_1_66007</vt:lpstr>
      <vt:lpstr>_⨹_1_66445</vt:lpstr>
      <vt:lpstr>_⨹_1_67229</vt:lpstr>
      <vt:lpstr>_⨹_1_67db7</vt:lpstr>
      <vt:lpstr>_⨹_1_68874</vt:lpstr>
      <vt:lpstr>_⨹_1_69543</vt:lpstr>
      <vt:lpstr>_⨹_1_6b6b1</vt:lpstr>
      <vt:lpstr>_⨹_1_6c34b</vt:lpstr>
      <vt:lpstr>_⨹_1_6e826</vt:lpstr>
      <vt:lpstr>_⨹_1_6ec82</vt:lpstr>
      <vt:lpstr>_⨹_1_6f77c,isEnd</vt:lpstr>
      <vt:lpstr>_⨹_1_6ff68</vt:lpstr>
      <vt:lpstr>_⨹_1_70486</vt:lpstr>
      <vt:lpstr>_⨹_1_70b4a</vt:lpstr>
      <vt:lpstr>_⨹_1_739cb,isEnd</vt:lpstr>
      <vt:lpstr>_⨹_1_7587c</vt:lpstr>
      <vt:lpstr>_⨹_1_77b74</vt:lpstr>
      <vt:lpstr>_⨹_1_78782</vt:lpstr>
      <vt:lpstr>_⨹_1_7994d</vt:lpstr>
      <vt:lpstr>_⨹_1_7a76c,isEnd</vt:lpstr>
      <vt:lpstr>_⨹_1_7aec1</vt:lpstr>
      <vt:lpstr>_⨹_1_7e8ca</vt:lpstr>
      <vt:lpstr>_⨹_1_7f28b_⨹_1_3159b</vt:lpstr>
      <vt:lpstr>_⨹_1_7f468</vt:lpstr>
      <vt:lpstr>_⨹_1_81180,isEnd</vt:lpstr>
      <vt:lpstr>_⨹_1_8278d</vt:lpstr>
      <vt:lpstr>_⨹_1_832a5,isEnd</vt:lpstr>
      <vt:lpstr>_⨹_1_8342c,isEnd</vt:lpstr>
      <vt:lpstr>_⨹_1_84501</vt:lpstr>
      <vt:lpstr>_⨹_1_85170</vt:lpstr>
      <vt:lpstr>_⨹_1_8757a</vt:lpstr>
      <vt:lpstr>_⨹_1_88b0a</vt:lpstr>
      <vt:lpstr>_⨹_1_891f1</vt:lpstr>
      <vt:lpstr>_⨹_1_8a631</vt:lpstr>
      <vt:lpstr>_⨹_1_8a8cb</vt:lpstr>
      <vt:lpstr>_⨹_1_8b61d</vt:lpstr>
      <vt:lpstr>_⨹_1_8b742</vt:lpstr>
      <vt:lpstr>_⨹_1_8bfdb,isEnd</vt:lpstr>
      <vt:lpstr>_⨹_1_95928,isEnd</vt:lpstr>
      <vt:lpstr>_⨹_1_97954</vt:lpstr>
      <vt:lpstr>_⨹_1_99388</vt:lpstr>
      <vt:lpstr>_⨹_1_9a579</vt:lpstr>
      <vt:lpstr>_⨹_1_9bfb3</vt:lpstr>
      <vt:lpstr>_⨹_1_9c3ae</vt:lpstr>
      <vt:lpstr>_⨹_1_9dcb0</vt:lpstr>
      <vt:lpstr>_⨹_1_9ea7b</vt:lpstr>
      <vt:lpstr>_⨹_1_a1539</vt:lpstr>
      <vt:lpstr>_⨹_1_a20fb</vt:lpstr>
      <vt:lpstr>_⨹_1_a28bb,isEnd</vt:lpstr>
      <vt:lpstr>_⨹_1_a2c58</vt:lpstr>
      <vt:lpstr>_⨹_1_a2dbe</vt:lpstr>
      <vt:lpstr>_⨹_1_a93df</vt:lpstr>
      <vt:lpstr>_⨹_1_a9b48,isEnd</vt:lpstr>
      <vt:lpstr>_⨹_1_aa250</vt:lpstr>
      <vt:lpstr>_⨹_1_ade18</vt:lpstr>
      <vt:lpstr>_⨹_1_b0d6e</vt:lpstr>
      <vt:lpstr>_⨹_1_b11de</vt:lpstr>
      <vt:lpstr>_⨹_1_b903f</vt:lpstr>
      <vt:lpstr>_⨹_1_b9555</vt:lpstr>
      <vt:lpstr>_⨹_1_bacf7</vt:lpstr>
      <vt:lpstr>_⨹_1_bda8f</vt:lpstr>
      <vt:lpstr>_⨹_1_c1cd6</vt:lpstr>
      <vt:lpstr>_⨹_1_c2130</vt:lpstr>
      <vt:lpstr>_⨹_1_c4069,isEnd</vt:lpstr>
      <vt:lpstr>_⨹_1_c4109</vt:lpstr>
      <vt:lpstr>_⨹_1_c4834,isEnd</vt:lpstr>
      <vt:lpstr>_⨹_1_c5653,isEnd</vt:lpstr>
      <vt:lpstr>_⨹_1_ca184</vt:lpstr>
      <vt:lpstr>_⨹_1_cbdad</vt:lpstr>
      <vt:lpstr>_⨹_1_cf5f6</vt:lpstr>
      <vt:lpstr>_⨹_1_cfb09</vt:lpstr>
      <vt:lpstr>_⨹_1_d2ea2</vt:lpstr>
      <vt:lpstr>_⨹_1_d3115</vt:lpstr>
      <vt:lpstr>_⨹_1_d3657</vt:lpstr>
      <vt:lpstr>_⨹_1_d443b</vt:lpstr>
      <vt:lpstr>_⨹_1_d4c9e</vt:lpstr>
      <vt:lpstr>_⨹_1_d519a</vt:lpstr>
      <vt:lpstr>_⨹_1_d589e</vt:lpstr>
      <vt:lpstr>_⨹_1_d6e53</vt:lpstr>
      <vt:lpstr>_⨹_1_d7ff4,isEnd</vt:lpstr>
      <vt:lpstr>_⨹_1_d8a39,isEnd</vt:lpstr>
      <vt:lpstr>_⨹_1_da27a,isEnd</vt:lpstr>
      <vt:lpstr>_⨹_1_db35c</vt:lpstr>
      <vt:lpstr>_⨹_1_dbd46</vt:lpstr>
      <vt:lpstr>_⨹_1_de02f</vt:lpstr>
      <vt:lpstr>_⨹_1_dedd2</vt:lpstr>
      <vt:lpstr>_⨹_1_e2d59</vt:lpstr>
      <vt:lpstr>_⨹_1_e49fa</vt:lpstr>
      <vt:lpstr>_⨹_1_e4e6e</vt:lpstr>
      <vt:lpstr>_⨹_1_e5752</vt:lpstr>
      <vt:lpstr>_⨹_1_e7838</vt:lpstr>
      <vt:lpstr>_⨹_1_e9095</vt:lpstr>
      <vt:lpstr>_⨹_1_f0e74,isEnd</vt:lpstr>
      <vt:lpstr>_⨹_1_f1bbd</vt:lpstr>
      <vt:lpstr>_⨹_1_f1f08</vt:lpstr>
      <vt:lpstr>_⨹_1_f3e8e</vt:lpstr>
      <vt:lpstr>_⨹_1_f4ca1</vt:lpstr>
      <vt:lpstr>_⨹_1_f5875</vt:lpstr>
      <vt:lpstr>_⨹_1_f58bc</vt:lpstr>
      <vt:lpstr>_⨹_1_f8f69</vt:lpstr>
      <vt:lpstr>_⨹_1_fc682</vt:lpstr>
      <vt:lpstr>_⨹_1_fccbf</vt:lpstr>
      <vt:lpstr>_⨹_1_ff953</vt:lpstr>
      <vt:lpstr>_⨹_1_ffb96</vt:lpstr>
      <vt:lpstr>_⨹_1_ffce3</vt:lpstr>
      <vt:lpstr>_⨹_10_0ba7e</vt:lpstr>
      <vt:lpstr>_⨹_10_1a1b9</vt:lpstr>
      <vt:lpstr>_⨹_10_2f034</vt:lpstr>
      <vt:lpstr>_⨹_10_48374</vt:lpstr>
      <vt:lpstr>_⨹_10_4a7d4</vt:lpstr>
      <vt:lpstr>_⨹_10_6f635</vt:lpstr>
      <vt:lpstr>_⨹_10_706d0</vt:lpstr>
      <vt:lpstr>_⨹_10_99df4</vt:lpstr>
      <vt:lpstr>_⨹_10_9a6b4</vt:lpstr>
      <vt:lpstr>_⨹_10_a0d14</vt:lpstr>
      <vt:lpstr>_⨹_10_a373a</vt:lpstr>
      <vt:lpstr>_⨹_10_b07fa</vt:lpstr>
      <vt:lpstr>_⨹_10_bad89</vt:lpstr>
      <vt:lpstr>_⨹_10_bf5d8</vt:lpstr>
      <vt:lpstr>_⨹_10_e6c32</vt:lpstr>
      <vt:lpstr>_⨹_10_ebf1b</vt:lpstr>
      <vt:lpstr>_⨹_10_f450e</vt:lpstr>
      <vt:lpstr>_⨹_10_f7d91</vt:lpstr>
      <vt:lpstr>_⨹_10_fa278</vt:lpstr>
      <vt:lpstr>_⨹_10_fe43c</vt:lpstr>
      <vt:lpstr>_⨹_10_ffe76</vt:lpstr>
      <vt:lpstr>_⨹_11_0cf4a</vt:lpstr>
      <vt:lpstr>_⨹_11_31c20_⨹_11_db6b2</vt:lpstr>
      <vt:lpstr>_⨹_11_519a6</vt:lpstr>
      <vt:lpstr>_⨹_11_a4173</vt:lpstr>
      <vt:lpstr>_⨹_11_a7766</vt:lpstr>
      <vt:lpstr>_⨹_11_c0c64</vt:lpstr>
      <vt:lpstr>_⨹_11_c9447</vt:lpstr>
      <vt:lpstr>_⨹_12_0b1d0,isEnd</vt:lpstr>
      <vt:lpstr>_⨹_12_2191d</vt:lpstr>
      <vt:lpstr>_⨹_12_34a17</vt:lpstr>
      <vt:lpstr>_⨹_12_3f07a</vt:lpstr>
      <vt:lpstr>_⨹_12_4f266</vt:lpstr>
      <vt:lpstr>_⨹_12_50dad</vt:lpstr>
      <vt:lpstr>_⨹_12_61d58</vt:lpstr>
      <vt:lpstr>_⨹_12_70794</vt:lpstr>
      <vt:lpstr>_⨹_12_835d9</vt:lpstr>
      <vt:lpstr>_⨹_12_beab9</vt:lpstr>
      <vt:lpstr>_⨹_12_ce554</vt:lpstr>
      <vt:lpstr>_⨹_12_cf887</vt:lpstr>
      <vt:lpstr>_⨹_12_d9c12</vt:lpstr>
      <vt:lpstr>_⨹_12_e2902</vt:lpstr>
      <vt:lpstr>_⨹_12_eee34</vt:lpstr>
      <vt:lpstr>_⨹_12_fd60b</vt:lpstr>
      <vt:lpstr>_⨹_13_4e0c3</vt:lpstr>
      <vt:lpstr>_⨹_13_7af1b</vt:lpstr>
      <vt:lpstr>_⨹_13_aaa9e</vt:lpstr>
      <vt:lpstr>_⨹_13_dac5b</vt:lpstr>
      <vt:lpstr>_⨹_13_e48ce</vt:lpstr>
      <vt:lpstr>_⨹_14_1afaa</vt:lpstr>
      <vt:lpstr>_⨹_14_3eeca</vt:lpstr>
      <vt:lpstr>_⨹_14_61043</vt:lpstr>
      <vt:lpstr>_⨹_14_ac166,isEnd</vt:lpstr>
      <vt:lpstr>_⨹_14_c2cdc</vt:lpstr>
      <vt:lpstr>_⨹_14_df4bb</vt:lpstr>
      <vt:lpstr>_⨹_15_4c921</vt:lpstr>
      <vt:lpstr>_⨹_15_8b9b2</vt:lpstr>
      <vt:lpstr>_⨹_15_b12d6</vt:lpstr>
      <vt:lpstr>_⨹_15_c04df</vt:lpstr>
      <vt:lpstr>_⨹_15_f35d1</vt:lpstr>
      <vt:lpstr>_⨹_15_fa8f2</vt:lpstr>
      <vt:lpstr>_⨹_15_fdd7a</vt:lpstr>
      <vt:lpstr>_⨹_16_3294f</vt:lpstr>
      <vt:lpstr>_⨹_16_85881</vt:lpstr>
      <vt:lpstr>_⨹_16_bd52d</vt:lpstr>
      <vt:lpstr>_⨹_16_dea3c</vt:lpstr>
      <vt:lpstr>_⨹_16_e6f84,isEnd</vt:lpstr>
      <vt:lpstr>_⨹_17_0658b</vt:lpstr>
      <vt:lpstr>_⨹_17_1460f</vt:lpstr>
      <vt:lpstr>_⨹_17_3669f</vt:lpstr>
      <vt:lpstr>_⨹_17_a2bfd</vt:lpstr>
      <vt:lpstr>_⨹_17_b3720</vt:lpstr>
      <vt:lpstr>_⨹_18_8a814</vt:lpstr>
      <vt:lpstr>_⨹_19_77aa1</vt:lpstr>
      <vt:lpstr>_⨹_2_024d4</vt:lpstr>
      <vt:lpstr>_⨹_2_02c51</vt:lpstr>
      <vt:lpstr>_⨹_2_09c06,isEnd</vt:lpstr>
      <vt:lpstr>_⨹_2_0e6a3</vt:lpstr>
      <vt:lpstr>_⨹_2_14a47</vt:lpstr>
      <vt:lpstr>_⨹_2_1ef21</vt:lpstr>
      <vt:lpstr>_⨹_2_1f43d_⨹_2_43c3e,isEnd,isEnd</vt:lpstr>
      <vt:lpstr>_⨹_2_1feb4,isEnd</vt:lpstr>
      <vt:lpstr>_⨹_2_208ef_⨹_2_d0b05</vt:lpstr>
      <vt:lpstr>_⨹_2_295c2</vt:lpstr>
      <vt:lpstr>_⨹_2_2b5fc,isEnd</vt:lpstr>
      <vt:lpstr>_⨹_2_2b988</vt:lpstr>
      <vt:lpstr>_⨹_2_2cbb9</vt:lpstr>
      <vt:lpstr>_⨹_2_2ea2e</vt:lpstr>
      <vt:lpstr>_⨹_2_3049b</vt:lpstr>
      <vt:lpstr>_⨹_2_324bf</vt:lpstr>
      <vt:lpstr>_⨹_2_38ea6</vt:lpstr>
      <vt:lpstr>_⨹_2_3d1df_⨹_2_4cf1c_⨹_2_63047,isEnd,isEnd,isEnd</vt:lpstr>
      <vt:lpstr>_⨹_2_3d88d</vt:lpstr>
      <vt:lpstr>_⨹_2_43b65,isEnd</vt:lpstr>
      <vt:lpstr>_⨹_2_45120</vt:lpstr>
      <vt:lpstr>_⨹_2_46b12</vt:lpstr>
      <vt:lpstr>_⨹_2_494eb</vt:lpstr>
      <vt:lpstr>_⨹_2_499f0</vt:lpstr>
      <vt:lpstr>_⨹_2_4a3d0</vt:lpstr>
      <vt:lpstr>_⨹_2_4b879</vt:lpstr>
      <vt:lpstr>_⨹_2_4cd05</vt:lpstr>
      <vt:lpstr>_⨹_2_58144</vt:lpstr>
      <vt:lpstr>_⨹_2_5b7a3</vt:lpstr>
      <vt:lpstr>_⨹_2_5d31f</vt:lpstr>
      <vt:lpstr>_⨹_2_60797</vt:lpstr>
      <vt:lpstr>_⨹_2_62417</vt:lpstr>
      <vt:lpstr>_⨹_2_66342</vt:lpstr>
      <vt:lpstr>_⨹_2_68044</vt:lpstr>
      <vt:lpstr>_⨹_2_6afe6</vt:lpstr>
      <vt:lpstr>_⨹_2_6ce2f</vt:lpstr>
      <vt:lpstr>_⨹_2_6d469_⨹_2_6b22e</vt:lpstr>
      <vt:lpstr>_⨹_2_6e18d</vt:lpstr>
      <vt:lpstr>_⨹_2_72844,isEnd</vt:lpstr>
      <vt:lpstr>_⨹_2_737e9</vt:lpstr>
      <vt:lpstr>_⨹_2_73cb4</vt:lpstr>
      <vt:lpstr>_⨹_2_7812b</vt:lpstr>
      <vt:lpstr>_⨹_2_7accb,isEnd</vt:lpstr>
      <vt:lpstr>_⨹_2_7c3b4</vt:lpstr>
      <vt:lpstr>_⨹_2_7d9c9,isEnd</vt:lpstr>
      <vt:lpstr>_⨹_2_87582</vt:lpstr>
      <vt:lpstr>_⨹_2_888bb</vt:lpstr>
      <vt:lpstr>_⨹_2_8c2a8</vt:lpstr>
      <vt:lpstr>_⨹_2_8c409</vt:lpstr>
      <vt:lpstr>_⨹_2_95da6</vt:lpstr>
      <vt:lpstr>_⨹_2_97a17</vt:lpstr>
      <vt:lpstr>_⨹_2_9b150</vt:lpstr>
      <vt:lpstr>_⨹_2_9e1be</vt:lpstr>
      <vt:lpstr>_⨹_2_a0548,isEnd</vt:lpstr>
      <vt:lpstr>_⨹_2_a1627</vt:lpstr>
      <vt:lpstr>_⨹_2_a9baa</vt:lpstr>
      <vt:lpstr>_⨹_2_ada6d</vt:lpstr>
      <vt:lpstr>_⨹_2_ada8e</vt:lpstr>
      <vt:lpstr>_⨹_2_ae5cd</vt:lpstr>
      <vt:lpstr>_⨹_2_b727c</vt:lpstr>
      <vt:lpstr>_⨹_2_ba7d8</vt:lpstr>
      <vt:lpstr>_⨹_2_bafbb</vt:lpstr>
      <vt:lpstr>_⨹_2_be18b</vt:lpstr>
      <vt:lpstr>_⨹_2_bea22</vt:lpstr>
      <vt:lpstr>_⨹_2_bfc85</vt:lpstr>
      <vt:lpstr>_⨹_2_c1f70</vt:lpstr>
      <vt:lpstr>_⨹_2_c240e</vt:lpstr>
      <vt:lpstr>_⨹_2_c67b2</vt:lpstr>
      <vt:lpstr>_⨹_2_c8305,isEnd</vt:lpstr>
      <vt:lpstr>_⨹_2_cc712,isEnd</vt:lpstr>
      <vt:lpstr>_⨹_2_dd075</vt:lpstr>
      <vt:lpstr>_⨹_2_e134e</vt:lpstr>
      <vt:lpstr>_⨹_2_e2a34_⨹_2_e9426</vt:lpstr>
      <vt:lpstr>_⨹_2_e3939</vt:lpstr>
      <vt:lpstr>_⨹_2_e5874,isEnd</vt:lpstr>
      <vt:lpstr>_⨹_2_e77fd</vt:lpstr>
      <vt:lpstr>_⨹_2_e857f</vt:lpstr>
      <vt:lpstr>_⨹_2_e8e52</vt:lpstr>
      <vt:lpstr>_⨹_2_eb665</vt:lpstr>
      <vt:lpstr>_⨹_2_eba36</vt:lpstr>
      <vt:lpstr>_⨹_2_ebf83</vt:lpstr>
      <vt:lpstr>_⨹_2_eee0c,isEnd</vt:lpstr>
      <vt:lpstr>_⨹_2_f205d</vt:lpstr>
      <vt:lpstr>_⨹_2_f6eb5</vt:lpstr>
      <vt:lpstr>_⨹_2_f8bf6</vt:lpstr>
      <vt:lpstr>_⨹_2_f98bc_⨹_2_c2ed2,isEnd,isEnd</vt:lpstr>
      <vt:lpstr>_⨹_2_fa08d</vt:lpstr>
      <vt:lpstr>_⨹_20_31725</vt:lpstr>
      <vt:lpstr>_⨹_21_fd9b0</vt:lpstr>
      <vt:lpstr>_⨹_22_23cb7</vt:lpstr>
      <vt:lpstr>_⨹_22_88002</vt:lpstr>
      <vt:lpstr>_⨹_22_b63cf</vt:lpstr>
      <vt:lpstr>_⨹_22_c0d28</vt:lpstr>
      <vt:lpstr>_⨹_23_b74b3</vt:lpstr>
      <vt:lpstr>_⨹_24_5b4bc</vt:lpstr>
      <vt:lpstr>_⨹_26_26773</vt:lpstr>
      <vt:lpstr>_⨹_3_0271c,isEnd</vt:lpstr>
      <vt:lpstr>_⨹_3_04581</vt:lpstr>
      <vt:lpstr>_⨹_3_05950</vt:lpstr>
      <vt:lpstr>_⨹_3_08e7f</vt:lpstr>
      <vt:lpstr>_⨹_3_0dabb</vt:lpstr>
      <vt:lpstr>_⨹_3_0e27d</vt:lpstr>
      <vt:lpstr>_⨹_3_0e2d5</vt:lpstr>
      <vt:lpstr>_⨹_3_0f8aa,isEnd</vt:lpstr>
      <vt:lpstr>_⨹_3_103f9,isEnd</vt:lpstr>
      <vt:lpstr>_⨹_3_12468</vt:lpstr>
      <vt:lpstr>_⨹_3_12ad6,isEnd</vt:lpstr>
      <vt:lpstr>_⨹_3_18b30,isEnd</vt:lpstr>
      <vt:lpstr>_⨹_3_1dfd9</vt:lpstr>
      <vt:lpstr>_⨹_3_1fb52</vt:lpstr>
      <vt:lpstr>_⨹_3_2222c</vt:lpstr>
      <vt:lpstr>_⨹_3_2e32e</vt:lpstr>
      <vt:lpstr>_⨹_3_2f924</vt:lpstr>
      <vt:lpstr>_⨹_3_30e22,isEnd</vt:lpstr>
      <vt:lpstr>_⨹_3_32369,isEnd</vt:lpstr>
      <vt:lpstr>_⨹_3_34ce1</vt:lpstr>
      <vt:lpstr>_⨹_3_3c973</vt:lpstr>
      <vt:lpstr>_⨹_3_3e409</vt:lpstr>
      <vt:lpstr>_⨹_3_3fcc4</vt:lpstr>
      <vt:lpstr>_⨹_3_407ce</vt:lpstr>
      <vt:lpstr>_⨹_3_42053</vt:lpstr>
      <vt:lpstr>_⨹_3_45b81</vt:lpstr>
      <vt:lpstr>_⨹_3_48580</vt:lpstr>
      <vt:lpstr>_⨹_3_48ddb</vt:lpstr>
      <vt:lpstr>_⨹_3_49a79</vt:lpstr>
      <vt:lpstr>_⨹_3_4a02c</vt:lpstr>
      <vt:lpstr>_⨹_3_4edca</vt:lpstr>
      <vt:lpstr>_⨹_3_58e0b</vt:lpstr>
      <vt:lpstr>_⨹_3_59607</vt:lpstr>
      <vt:lpstr>_⨹_3_5bb60</vt:lpstr>
      <vt:lpstr>_⨹_3_610f1,isEnd</vt:lpstr>
      <vt:lpstr>_⨹_3_66200</vt:lpstr>
      <vt:lpstr>_⨹_3_670ce,isEnd</vt:lpstr>
      <vt:lpstr>_⨹_3_73417,isEnd</vt:lpstr>
      <vt:lpstr>_⨹_3_7560c</vt:lpstr>
      <vt:lpstr>_⨹_3_768ee</vt:lpstr>
      <vt:lpstr>_⨹_3_7e1e6,isEnd</vt:lpstr>
      <vt:lpstr>_⨹_3_80aec</vt:lpstr>
      <vt:lpstr>_⨹_3_8432b</vt:lpstr>
      <vt:lpstr>_⨹_3_85b0f</vt:lpstr>
      <vt:lpstr>_⨹_3_86aef</vt:lpstr>
      <vt:lpstr>_⨹_3_879ee,isEnd</vt:lpstr>
      <vt:lpstr>_⨹_3_88855</vt:lpstr>
      <vt:lpstr>_⨹_3_89691</vt:lpstr>
      <vt:lpstr>_⨹_3_8c0e8</vt:lpstr>
      <vt:lpstr>_⨹_3_8f2b5</vt:lpstr>
      <vt:lpstr>_⨹_3_9588a</vt:lpstr>
      <vt:lpstr>_⨹_3_972aa</vt:lpstr>
      <vt:lpstr>_⨹_3_99992</vt:lpstr>
      <vt:lpstr>_⨹_3_a68e4</vt:lpstr>
      <vt:lpstr>_⨹_3_a853b</vt:lpstr>
      <vt:lpstr>_⨹_3_aa619,isEnd</vt:lpstr>
      <vt:lpstr>_⨹_3_ac911</vt:lpstr>
      <vt:lpstr>_⨹_3_aca95_⨹_3_5da03</vt:lpstr>
      <vt:lpstr>_⨹_3_acfb0</vt:lpstr>
      <vt:lpstr>_⨹_3_b5d90</vt:lpstr>
      <vt:lpstr>_⨹_3_b6f5c</vt:lpstr>
      <vt:lpstr>_⨹_3_b8659</vt:lpstr>
      <vt:lpstr>_⨹_3_b9a09,isEnd</vt:lpstr>
      <vt:lpstr>_⨹_3_bca0e,isEnd</vt:lpstr>
      <vt:lpstr>_⨹_3_c7a43</vt:lpstr>
      <vt:lpstr>_⨹_3_cbca6</vt:lpstr>
      <vt:lpstr>_⨹_3_cf3a3</vt:lpstr>
      <vt:lpstr>_⨹_3_d0beb</vt:lpstr>
      <vt:lpstr>_⨹_3_d63d5,isEnd</vt:lpstr>
      <vt:lpstr>_⨹_3_dc375</vt:lpstr>
      <vt:lpstr>_⨹_3_df4ab</vt:lpstr>
      <vt:lpstr>_⨹_3_e1a55</vt:lpstr>
      <vt:lpstr>_⨹_3_e45c9,isEnd</vt:lpstr>
      <vt:lpstr>_⨹_3_ef4ce</vt:lpstr>
      <vt:lpstr>_⨹_3_f8a91</vt:lpstr>
      <vt:lpstr>_⨹_3_fba2c</vt:lpstr>
      <vt:lpstr>_⨹_30_1c36c</vt:lpstr>
      <vt:lpstr>_⨹_31_44890</vt:lpstr>
      <vt:lpstr>_⨹_4_089b8</vt:lpstr>
      <vt:lpstr>_⨹_4_17bc5</vt:lpstr>
      <vt:lpstr>_⨹_4_1f063</vt:lpstr>
      <vt:lpstr>_⨹_4_28c73</vt:lpstr>
      <vt:lpstr>_⨹_4_2b766</vt:lpstr>
      <vt:lpstr>_⨹_4_4c3a9</vt:lpstr>
      <vt:lpstr>_⨹_4_4efc9</vt:lpstr>
      <vt:lpstr>_⨹_4_55239</vt:lpstr>
      <vt:lpstr>_⨹_4_586ec</vt:lpstr>
      <vt:lpstr>_⨹_4_5ea64</vt:lpstr>
      <vt:lpstr>_⨹_4_60b28</vt:lpstr>
      <vt:lpstr>_⨹_4_7124a</vt:lpstr>
      <vt:lpstr>_⨹_4_75f1d</vt:lpstr>
      <vt:lpstr>_⨹_4_77c5e</vt:lpstr>
      <vt:lpstr>_⨹_4_7a3ce</vt:lpstr>
      <vt:lpstr>_⨹_4_7cb75,isEnd</vt:lpstr>
      <vt:lpstr>_⨹_4_7def1</vt:lpstr>
      <vt:lpstr>_⨹_4_7e3f0,isEnd</vt:lpstr>
      <vt:lpstr>_⨹_4_8227f</vt:lpstr>
      <vt:lpstr>_⨹_4_8228e</vt:lpstr>
      <vt:lpstr>_⨹_4_8252c</vt:lpstr>
      <vt:lpstr>_⨹_4_84549</vt:lpstr>
      <vt:lpstr>_⨹_4_8846d</vt:lpstr>
      <vt:lpstr>_⨹_4_897ba</vt:lpstr>
      <vt:lpstr>_⨹_4_91e84</vt:lpstr>
      <vt:lpstr>_⨹_4_96768</vt:lpstr>
      <vt:lpstr>_⨹_4_9cbdf</vt:lpstr>
      <vt:lpstr>_⨹_4_a3cd5</vt:lpstr>
      <vt:lpstr>_⨹_4_b07d6</vt:lpstr>
      <vt:lpstr>_⨹_4_b5885</vt:lpstr>
      <vt:lpstr>_⨹_4_b6207</vt:lpstr>
      <vt:lpstr>_⨹_4_baa68</vt:lpstr>
      <vt:lpstr>_⨹_4_bbf9a</vt:lpstr>
      <vt:lpstr>_⨹_4_bcad7,isEnd</vt:lpstr>
      <vt:lpstr>_⨹_4_bccb8,isEnd</vt:lpstr>
      <vt:lpstr>_⨹_4_c4b36</vt:lpstr>
      <vt:lpstr>_⨹_4_ce507,isEnd</vt:lpstr>
      <vt:lpstr>_⨹_4_ce5f7,isEnd</vt:lpstr>
      <vt:lpstr>_⨹_4_d1e20</vt:lpstr>
      <vt:lpstr>_⨹_4_d6338</vt:lpstr>
      <vt:lpstr>_⨹_4_e0f16</vt:lpstr>
      <vt:lpstr>_⨹_4_e2722,isEnd</vt:lpstr>
      <vt:lpstr>_⨹_4_e4f59</vt:lpstr>
      <vt:lpstr>_⨹_4_ead39</vt:lpstr>
      <vt:lpstr>_⨹_4_ed4ee</vt:lpstr>
      <vt:lpstr>_⨹_4_fba49</vt:lpstr>
      <vt:lpstr>_⨹_5_1b30a</vt:lpstr>
      <vt:lpstr>_⨹_5_25437</vt:lpstr>
      <vt:lpstr>_⨹_5_26032</vt:lpstr>
      <vt:lpstr>_⨹_5_28ac0</vt:lpstr>
      <vt:lpstr>_⨹_5_2d2c4</vt:lpstr>
      <vt:lpstr>_⨹_5_32ab7</vt:lpstr>
      <vt:lpstr>_⨹_5_423a2</vt:lpstr>
      <vt:lpstr>_⨹_5_44361</vt:lpstr>
      <vt:lpstr>_⨹_5_46200</vt:lpstr>
      <vt:lpstr>_⨹_5_46f36,isEnd</vt:lpstr>
      <vt:lpstr>_⨹_5_48293</vt:lpstr>
      <vt:lpstr>_⨹_5_49f58,isEnd</vt:lpstr>
      <vt:lpstr>_⨹_5_4b48d</vt:lpstr>
      <vt:lpstr>_⨹_5_52982</vt:lpstr>
      <vt:lpstr>_⨹_5_52b17,isEnd</vt:lpstr>
      <vt:lpstr>_⨹_5_56f10</vt:lpstr>
      <vt:lpstr>_⨹_5_5abaa</vt:lpstr>
      <vt:lpstr>_⨹_5_5ae3f,isEnd</vt:lpstr>
      <vt:lpstr>_⨹_5_5b00b,isEnd</vt:lpstr>
      <vt:lpstr>_⨹_5_5cb25</vt:lpstr>
      <vt:lpstr>_⨹_5_5e0a9</vt:lpstr>
      <vt:lpstr>_⨹_5_5e6ce</vt:lpstr>
      <vt:lpstr>_⨹_5_61ef8</vt:lpstr>
      <vt:lpstr>_⨹_5_62081,isEnd</vt:lpstr>
      <vt:lpstr>_⨹_5_6343b</vt:lpstr>
      <vt:lpstr>_⨹_5_6541f</vt:lpstr>
      <vt:lpstr>_⨹_5_65605</vt:lpstr>
      <vt:lpstr>_⨹_5_6591d</vt:lpstr>
      <vt:lpstr>_⨹_5_723ad</vt:lpstr>
      <vt:lpstr>_⨹_5_78d61</vt:lpstr>
      <vt:lpstr>_⨹_5_7902a,isEnd</vt:lpstr>
      <vt:lpstr>_⨹_5_7affa</vt:lpstr>
      <vt:lpstr>_⨹_5_7d602</vt:lpstr>
      <vt:lpstr>_⨹_5_838fc</vt:lpstr>
      <vt:lpstr>_⨹_5_8bb2b</vt:lpstr>
      <vt:lpstr>_⨹_5_8d4cf</vt:lpstr>
      <vt:lpstr>_⨹_5_8f7ba</vt:lpstr>
      <vt:lpstr>_⨹_5_92421_⨹_5_c813c</vt:lpstr>
      <vt:lpstr>_⨹_5_92660</vt:lpstr>
      <vt:lpstr>_⨹_5_95ba3</vt:lpstr>
      <vt:lpstr>_⨹_5_992ce</vt:lpstr>
      <vt:lpstr>_⨹_5_9b567</vt:lpstr>
      <vt:lpstr>_⨹_5_a330b</vt:lpstr>
      <vt:lpstr>_⨹_5_aad26_⨹_5_a7a23_⨹_5_cc8a0,isEnd,isEnd,isEnd</vt:lpstr>
      <vt:lpstr>_⨹_5_b6dd7</vt:lpstr>
      <vt:lpstr>_⨹_5_bb61c</vt:lpstr>
      <vt:lpstr>_⨹_5_bd5cf</vt:lpstr>
      <vt:lpstr>_⨹_5_bf8b5_⨹_5_2c42d</vt:lpstr>
      <vt:lpstr>_⨹_5_bfaab</vt:lpstr>
      <vt:lpstr>_⨹_5_c7fc3</vt:lpstr>
      <vt:lpstr>_⨹_5_d8c16</vt:lpstr>
      <vt:lpstr>_⨹_5_dec94_⨹_5_b10ca</vt:lpstr>
      <vt:lpstr>_⨹_5_e6594</vt:lpstr>
      <vt:lpstr>_⨹_5_e770b</vt:lpstr>
      <vt:lpstr>_⨹_5_ec45d</vt:lpstr>
      <vt:lpstr>_⨹_5_f4d1c</vt:lpstr>
      <vt:lpstr>_⨹_5_f5e29</vt:lpstr>
      <vt:lpstr>_⨹_5_f8d98</vt:lpstr>
      <vt:lpstr>_⨹_5_fed6e</vt:lpstr>
      <vt:lpstr>_⨹_6_020bf</vt:lpstr>
      <vt:lpstr>_⨹_6_11752</vt:lpstr>
      <vt:lpstr>_⨹_6_1a022_⨹_6_4c29c</vt:lpstr>
      <vt:lpstr>_⨹_6_1ec3a_⨹_6_deb23</vt:lpstr>
      <vt:lpstr>_⨹_6_214f7</vt:lpstr>
      <vt:lpstr>_⨹_6_2a006</vt:lpstr>
      <vt:lpstr>_⨹_6_2e8db</vt:lpstr>
      <vt:lpstr>_⨹_6_393b6</vt:lpstr>
      <vt:lpstr>_⨹_6_3d2f3</vt:lpstr>
      <vt:lpstr>_⨹_6_3f30b,isEnd</vt:lpstr>
      <vt:lpstr>_⨹_6_4575c</vt:lpstr>
      <vt:lpstr>_⨹_6_48e63,isEnd</vt:lpstr>
      <vt:lpstr>_⨹_6_4aa3d</vt:lpstr>
      <vt:lpstr>_⨹_6_53b9d</vt:lpstr>
      <vt:lpstr>_⨹_6_58d06</vt:lpstr>
      <vt:lpstr>_⨹_6_6721f</vt:lpstr>
      <vt:lpstr>_⨹_6_684b9</vt:lpstr>
      <vt:lpstr>_⨹_6_7914a</vt:lpstr>
      <vt:lpstr>_⨹_6_7fe66</vt:lpstr>
      <vt:lpstr>_⨹_6_8243d</vt:lpstr>
      <vt:lpstr>_⨹_6_85313</vt:lpstr>
      <vt:lpstr>_⨹_6_87a0d</vt:lpstr>
      <vt:lpstr>_⨹_6_88cab</vt:lpstr>
      <vt:lpstr>_⨹_6_8a5be</vt:lpstr>
      <vt:lpstr>_⨹_6_8f6a9</vt:lpstr>
      <vt:lpstr>_⨹_6_9e443</vt:lpstr>
      <vt:lpstr>_⨹_6_a4d4c</vt:lpstr>
      <vt:lpstr>_⨹_6_ad14a</vt:lpstr>
      <vt:lpstr>_⨹_6_aebaf</vt:lpstr>
      <vt:lpstr>_⨹_6_b4782</vt:lpstr>
      <vt:lpstr>_⨹_6_b60d6</vt:lpstr>
      <vt:lpstr>_⨹_6_c5d8b</vt:lpstr>
      <vt:lpstr>_⨹_6_cfc39</vt:lpstr>
      <vt:lpstr>_⨹_6_da09d</vt:lpstr>
      <vt:lpstr>_⨹_6_e1f9d</vt:lpstr>
      <vt:lpstr>_⨹_6_e42bb</vt:lpstr>
      <vt:lpstr>_⨹_6_f52bd</vt:lpstr>
      <vt:lpstr>_⨹_6_f6f5c</vt:lpstr>
      <vt:lpstr>_⨹_6_f9dc2</vt:lpstr>
      <vt:lpstr>_⨹_6_fc277</vt:lpstr>
      <vt:lpstr>_⨹_7_0b437</vt:lpstr>
      <vt:lpstr>_⨹_7_16bf7</vt:lpstr>
      <vt:lpstr>_⨹_7_1b49b</vt:lpstr>
      <vt:lpstr>_⨹_7_23636</vt:lpstr>
      <vt:lpstr>_⨹_7_259de</vt:lpstr>
      <vt:lpstr>_⨹_7_33b04</vt:lpstr>
      <vt:lpstr>_⨹_7_3c7ef</vt:lpstr>
      <vt:lpstr>_⨹_7_3ff47</vt:lpstr>
      <vt:lpstr>_⨹_7_40491</vt:lpstr>
      <vt:lpstr>_⨹_7_42f8f</vt:lpstr>
      <vt:lpstr>_⨹_7_4a251</vt:lpstr>
      <vt:lpstr>_⨹_7_4d9e0</vt:lpstr>
      <vt:lpstr>_⨹_7_541f6</vt:lpstr>
      <vt:lpstr>_⨹_7_578f2,isEnd</vt:lpstr>
      <vt:lpstr>_⨹_7_5c623</vt:lpstr>
      <vt:lpstr>_⨹_7_5dfbc</vt:lpstr>
      <vt:lpstr>_⨹_7_5e751</vt:lpstr>
      <vt:lpstr>_⨹_7_5f063</vt:lpstr>
      <vt:lpstr>_⨹_7_67109</vt:lpstr>
      <vt:lpstr>_⨹_7_6da0e</vt:lpstr>
      <vt:lpstr>_⨹_7_725af</vt:lpstr>
      <vt:lpstr>_⨹_7_72c29</vt:lpstr>
      <vt:lpstr>_⨹_7_78089,isEnd</vt:lpstr>
      <vt:lpstr>_⨹_7_78623</vt:lpstr>
      <vt:lpstr>_⨹_7_7cc6c</vt:lpstr>
      <vt:lpstr>_⨹_7_7cfb0</vt:lpstr>
      <vt:lpstr>_⨹_7_7fc79</vt:lpstr>
      <vt:lpstr>_⨹_7_7ff32</vt:lpstr>
      <vt:lpstr>_⨹_7_85016</vt:lpstr>
      <vt:lpstr>_⨹_7_893d7</vt:lpstr>
      <vt:lpstr>_⨹_7_91e0d</vt:lpstr>
      <vt:lpstr>_⨹_7_9d175</vt:lpstr>
      <vt:lpstr>_⨹_7_b33bc,isEnd</vt:lpstr>
      <vt:lpstr>_⨹_7_b5eac</vt:lpstr>
      <vt:lpstr>_⨹_7_b60ef</vt:lpstr>
      <vt:lpstr>_⨹_7_b63a4</vt:lpstr>
      <vt:lpstr>_⨹_7_c6a15</vt:lpstr>
      <vt:lpstr>_⨹_7_ca6a7</vt:lpstr>
      <vt:lpstr>_⨹_7_cfc40</vt:lpstr>
      <vt:lpstr>_⨹_7_d4ca1</vt:lpstr>
      <vt:lpstr>_⨹_7_e28e9,isEnd</vt:lpstr>
      <vt:lpstr>_⨹_7_ebc88,isEnd</vt:lpstr>
      <vt:lpstr>_⨹_7_f1001</vt:lpstr>
      <vt:lpstr>_⨹_7_f285b</vt:lpstr>
      <vt:lpstr>_⨹_7_f699f</vt:lpstr>
      <vt:lpstr>_⨹_7_f93d3</vt:lpstr>
      <vt:lpstr>_⨹_8_13320</vt:lpstr>
      <vt:lpstr>_⨹_8_1a034</vt:lpstr>
      <vt:lpstr>_⨹_8_1fbb8</vt:lpstr>
      <vt:lpstr>_⨹_8_2facf</vt:lpstr>
      <vt:lpstr>_⨹_8_37d4c,isEnd</vt:lpstr>
      <vt:lpstr>_⨹_8_389a2</vt:lpstr>
      <vt:lpstr>_⨹_8_3e848</vt:lpstr>
      <vt:lpstr>_⨹_8_4f580,isEnd</vt:lpstr>
      <vt:lpstr>_⨹_8_567f0,isEnd</vt:lpstr>
      <vt:lpstr>_⨹_8_6cfe6_⨹_8_8e17b</vt:lpstr>
      <vt:lpstr>_⨹_8_78237</vt:lpstr>
      <vt:lpstr>_⨹_8_7bf9c</vt:lpstr>
      <vt:lpstr>_⨹_8_7cb33_⨹_8_89770_⨹_8_4d2dc,isEnd,isEnd,isEnd</vt:lpstr>
      <vt:lpstr>_⨹_8_7cc94</vt:lpstr>
      <vt:lpstr>_⨹_8_86028</vt:lpstr>
      <vt:lpstr>_⨹_8_96a5a</vt:lpstr>
      <vt:lpstr>_⨹_8_b54f7</vt:lpstr>
      <vt:lpstr>_⨹_8_b604d_⨹_8_2493a</vt:lpstr>
      <vt:lpstr>_⨹_8_c2ac3</vt:lpstr>
      <vt:lpstr>_⨹_8_cb014</vt:lpstr>
      <vt:lpstr>_⨹_8_e4b17,isEnd</vt:lpstr>
      <vt:lpstr>_⨹_8_e5495</vt:lpstr>
      <vt:lpstr>_⨹_8_e87ed</vt:lpstr>
      <vt:lpstr>_⨹_9_0681c</vt:lpstr>
      <vt:lpstr>_⨹_9_0ff7f</vt:lpstr>
      <vt:lpstr>_⨹_9_163ea</vt:lpstr>
      <vt:lpstr>_⨹_9_1dc4c</vt:lpstr>
      <vt:lpstr>_⨹_9_2eca8,isEnd</vt:lpstr>
      <vt:lpstr>_⨹_9_5b3cd</vt:lpstr>
      <vt:lpstr>_⨹_9_70cd1</vt:lpstr>
      <vt:lpstr>_⨹_9_7169f</vt:lpstr>
      <vt:lpstr>_⨹_9_82093</vt:lpstr>
      <vt:lpstr>_⨹_9_85d62</vt:lpstr>
      <vt:lpstr>_⨹_9_a7d62,isEnd</vt:lpstr>
      <vt:lpstr>_⨹_9_b6fc9</vt:lpstr>
      <vt:lpstr>_⨹_9_bdf87</vt:lpstr>
      <vt:lpstr>_⨹_9_c063f</vt:lpstr>
      <vt:lpstr>_⨹_9_c19a5</vt:lpstr>
      <vt:lpstr>_⨹_9_c45bc</vt:lpstr>
      <vt:lpstr>_⨹_9_ccd19,isEnd</vt:lpstr>
      <vt:lpstr>_⨹_9_d4ff6</vt:lpstr>
      <vt:lpstr>_⨹_9_e2326</vt:lpstr>
      <vt:lpstr>_⨹_9_eab37</vt:lpstr>
      <vt:lpstr>_⨹_9_f19ee</vt:lpstr>
      <vt:lpstr>_⨹_9_f6402</vt:lpstr>
      <vt:lpstr>Finished</vt:lpstr>
      <vt:lpstr>W:14.00504,H:47.04</vt:lpstr>
      <vt:lpstr>W:15.50504,H:47.04</vt:lpstr>
      <vt:lpstr>W:7.005039,H:40.32</vt:lpstr>
      <vt:lpstr>W:7.005039,H:47.04</vt:lpstr>
      <vt:lpstr>W:8.505039,H:47.04</vt:lpstr>
      <vt:lpstr>等线</vt:lpstr>
      <vt:lpstr>等线 Light</vt:lpstr>
      <vt:lpstr>方正新报宋_GBK</vt:lpstr>
      <vt:lpstr>仿宋</vt:lpstr>
      <vt:lpstr>黑体</vt:lpstr>
      <vt:lpstr>华文细黑</vt:lpstr>
      <vt:lpstr>楷体</vt:lpstr>
      <vt:lpstr>宋体</vt:lpstr>
      <vt:lpstr>微软雅黑</vt:lpstr>
      <vt:lpstr>微软雅黑 Light</vt:lpstr>
      <vt:lpstr>Arial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三维设计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三维设计</dc:title>
  <dc:creator>三维设计</dc:creator>
  <cp:lastModifiedBy>Windows 用户</cp:lastModifiedBy>
  <cp:revision>160</cp:revision>
  <dcterms:created xsi:type="dcterms:W3CDTF">2024-12-28T01:24:15Z</dcterms:created>
  <dcterms:modified xsi:type="dcterms:W3CDTF">2025-04-18T07:45:15Z</dcterms:modified>
</cp:coreProperties>
</file>