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344" r:id="rId8"/>
    <p:sldId id="345" r:id="rId9"/>
    <p:sldId id="346" r:id="rId10"/>
    <p:sldId id="347" r:id="rId11"/>
    <p:sldId id="348" r:id="rId12"/>
    <p:sldId id="422" r:id="rId13"/>
    <p:sldId id="423" r:id="rId14"/>
    <p:sldId id="424" r:id="rId15"/>
    <p:sldId id="425" r:id="rId16"/>
    <p:sldId id="426" r:id="rId17"/>
    <p:sldId id="427" r:id="rId18"/>
    <p:sldId id="428" r:id="rId19"/>
    <p:sldId id="430" r:id="rId20"/>
    <p:sldId id="431" r:id="rId21"/>
    <p:sldId id="432" r:id="rId22"/>
    <p:sldId id="433" r:id="rId23"/>
    <p:sldId id="434" r:id="rId24"/>
    <p:sldId id="435" r:id="rId25"/>
    <p:sldId id="436" r:id="rId26"/>
    <p:sldId id="437" r:id="rId27"/>
    <p:sldId id="438" r:id="rId28"/>
    <p:sldId id="439" r:id="rId29"/>
    <p:sldId id="440" r:id="rId30"/>
    <p:sldId id="501" r:id="rId31"/>
    <p:sldId id="502" r:id="rId32"/>
    <p:sldId id="503" r:id="rId33"/>
    <p:sldId id="504" r:id="rId34"/>
    <p:sldId id="505" r:id="rId35"/>
    <p:sldId id="506" r:id="rId36"/>
    <p:sldId id="507" r:id="rId37"/>
    <p:sldId id="508" r:id="rId38"/>
    <p:sldId id="509" r:id="rId39"/>
    <p:sldId id="510" r:id="rId40"/>
    <p:sldId id="511" r:id="rId41"/>
    <p:sldId id="512" r:id="rId42"/>
    <p:sldId id="513" r:id="rId43"/>
    <p:sldId id="514" r:id="rId44"/>
    <p:sldId id="515" r:id="rId45"/>
    <p:sldId id="516" r:id="rId46"/>
    <p:sldId id="517" r:id="rId47"/>
    <p:sldId id="518" r:id="rId48"/>
    <p:sldId id="519" r:id="rId49"/>
    <p:sldId id="520" r:id="rId50"/>
    <p:sldId id="521" r:id="rId51"/>
    <p:sldId id="522" r:id="rId52"/>
    <p:sldId id="523" r:id="rId53"/>
    <p:sldId id="524" r:id="rId54"/>
    <p:sldId id="525" r:id="rId55"/>
    <p:sldId id="526" r:id="rId56"/>
    <p:sldId id="527" r:id="rId57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9EC7"/>
    <a:srgbClr val="FF8B3A"/>
    <a:srgbClr val="FF8B00"/>
    <a:srgbClr val="0E7BDC"/>
    <a:srgbClr val="0083E8"/>
    <a:srgbClr val="1652D1"/>
    <a:srgbClr val="E8E9EA"/>
    <a:srgbClr val="F0F1F1"/>
    <a:srgbClr val="F7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360" autoAdjust="0"/>
  </p:normalViewPr>
  <p:slideViewPr>
    <p:cSldViewPr snapToGrid="0">
      <p:cViewPr varScale="1">
        <p:scale>
          <a:sx n="138" d="100"/>
          <a:sy n="138" d="100"/>
        </p:scale>
        <p:origin x="73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0" Type="http://schemas.openxmlformats.org/officeDocument/2006/relationships/tableStyles" Target="tableStyles.xml"/><Relationship Id="rId6" Type="http://schemas.openxmlformats.org/officeDocument/2006/relationships/slide" Target="slides/slide3.xml"/><Relationship Id="rId59" Type="http://schemas.openxmlformats.org/officeDocument/2006/relationships/viewProps" Target="viewProps.xml"/><Relationship Id="rId58" Type="http://schemas.openxmlformats.org/officeDocument/2006/relationships/presProps" Target="presProps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1E9961-CFAA-4236-8872-E6844B011C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6280" y="1143000"/>
            <a:ext cx="54854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更多资料，请添加安应微信号：</a:t>
            </a:r>
            <a:r>
              <a:rPr lang="en-US" altLang="zh-CN">
                <a:sym typeface="+mn-ea"/>
              </a:rPr>
              <a:t>heywjade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更多资料，请添加安应微信号：</a:t>
            </a:r>
            <a:r>
              <a:rPr lang="en-US" altLang="zh-CN">
                <a:sym typeface="+mn-ea"/>
              </a:rPr>
              <a:t>heywjade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更多资料，请添加安应微信号：</a:t>
            </a:r>
            <a:r>
              <a:rPr lang="en-US" altLang="zh-CN">
                <a:sym typeface="+mn-ea"/>
              </a:rPr>
              <a:t>heywjade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更多资料，请添加安应微信号：</a:t>
            </a:r>
            <a:r>
              <a:rPr lang="en-US" altLang="zh-CN">
                <a:sym typeface="+mn-ea"/>
              </a:rPr>
              <a:t>heywjade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更多资料，请添加安应微信号：</a:t>
            </a:r>
            <a:r>
              <a:rPr lang="en-US" altLang="zh-CN">
                <a:sym typeface="+mn-ea"/>
              </a:rPr>
              <a:t>heywjade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更多资料，请添加安应微信号：</a:t>
            </a:r>
            <a:r>
              <a:rPr lang="en-US" altLang="zh-CN">
                <a:sym typeface="+mn-ea"/>
              </a:rPr>
              <a:t>heywjade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更多资料，请添加安应微信号：</a:t>
            </a:r>
            <a:r>
              <a:rPr lang="en-US" altLang="zh-CN">
                <a:sym typeface="+mn-ea"/>
              </a:rPr>
              <a:t>heywjade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更多资料，请添加安应微信号：</a:t>
            </a:r>
            <a:r>
              <a:rPr lang="en-US" altLang="zh-CN">
                <a:sym typeface="+mn-ea"/>
              </a:rPr>
              <a:t>heywjade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更多资料，请添加安应微信号：</a:t>
            </a:r>
            <a:r>
              <a:rPr lang="en-US" altLang="zh-CN">
                <a:sym typeface="+mn-ea"/>
              </a:rPr>
              <a:t>heywjade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更多资料，请添加安应微信号：</a:t>
            </a:r>
            <a:r>
              <a:rPr lang="en-US" altLang="zh-CN">
                <a:sym typeface="+mn-ea"/>
              </a:rPr>
              <a:t>heywjade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更多资料，请添加安应微信号：</a:t>
            </a:r>
            <a:r>
              <a:rPr lang="en-US" altLang="zh-CN">
                <a:sym typeface="+mn-ea"/>
              </a:rPr>
              <a:t>heywjade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更多资料，请添加安应微信号：</a:t>
            </a:r>
            <a:r>
              <a:rPr lang="en-US" altLang="zh-CN">
                <a:sym typeface="+mn-ea"/>
              </a:rPr>
              <a:t>heywjade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更多资料，请添加安应微信号：</a:t>
            </a:r>
            <a:r>
              <a:rPr lang="en-US" altLang="zh-CN">
                <a:sym typeface="+mn-ea"/>
              </a:rPr>
              <a:t>heywjade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更多资料，请添加安应微信号：</a:t>
            </a:r>
            <a:r>
              <a:rPr lang="en-US" altLang="zh-CN">
                <a:sym typeface="+mn-ea"/>
              </a:rPr>
              <a:t>heywjade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更多资料，请添加安应微信号：</a:t>
            </a:r>
            <a:r>
              <a:rPr lang="en-US" altLang="zh-CN">
                <a:sym typeface="+mn-ea"/>
              </a:rPr>
              <a:t>heywjade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更多资料，请添加安应微信号：</a:t>
            </a:r>
            <a:r>
              <a:rPr lang="en-US" altLang="zh-CN">
                <a:sym typeface="+mn-ea"/>
              </a:rPr>
              <a:t>heywjade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更多资料，请添加安应微信号：</a:t>
            </a:r>
            <a:r>
              <a:rPr lang="en-US" altLang="zh-CN">
                <a:sym typeface="+mn-ea"/>
              </a:rPr>
              <a:t>heywjade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更多资料，请添加安应微信号：</a:t>
            </a:r>
            <a:r>
              <a:rPr lang="en-US" altLang="zh-CN">
                <a:sym typeface="+mn-ea"/>
              </a:rPr>
              <a:t>heywjade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更多资料，请添加安应微信号：</a:t>
            </a:r>
            <a:r>
              <a:rPr lang="en-US" altLang="zh-CN">
                <a:sym typeface="+mn-ea"/>
              </a:rPr>
              <a:t>heywjade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更多资料，请添加安应微信号：</a:t>
            </a:r>
            <a:r>
              <a:rPr lang="en-US" altLang="zh-CN">
                <a:sym typeface="+mn-ea"/>
              </a:rPr>
              <a:t>heywjade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更多资料，请添加安应微信号：</a:t>
            </a:r>
            <a:r>
              <a:rPr lang="en-US" altLang="zh-CN">
                <a:sym typeface="+mn-ea"/>
              </a:rPr>
              <a:t>heywjade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更多资料，请添加安应微信号：</a:t>
            </a:r>
            <a:r>
              <a:rPr lang="en-US" altLang="zh-CN">
                <a:sym typeface="+mn-ea"/>
              </a:rPr>
              <a:t>heywjade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更多资料，请添加安应微信号：</a:t>
            </a:r>
            <a:r>
              <a:rPr lang="en-US" altLang="zh-CN">
                <a:sym typeface="+mn-ea"/>
              </a:rPr>
              <a:t>heywjade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更多资料，请添加安应微信号：</a:t>
            </a:r>
            <a:r>
              <a:rPr lang="en-US" altLang="zh-CN">
                <a:sym typeface="+mn-ea"/>
              </a:rPr>
              <a:t>heywjade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更多资料，请添加安应微信号：</a:t>
            </a:r>
            <a:r>
              <a:rPr lang="en-US" altLang="zh-CN">
                <a:sym typeface="+mn-ea"/>
              </a:rPr>
              <a:t>heywjade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更多资料，请添加安应微信号：</a:t>
            </a:r>
            <a:r>
              <a:rPr lang="en-US" altLang="zh-CN">
                <a:sym typeface="+mn-ea"/>
              </a:rPr>
              <a:t>heywjade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更多资料，请添加安应微信号：</a:t>
            </a:r>
            <a:r>
              <a:rPr lang="en-US" altLang="zh-CN">
                <a:sym typeface="+mn-ea"/>
              </a:rPr>
              <a:t>heywjade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2C81E-495F-4D5C-8A20-866F346C66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920"/>
            <a:ext cx="6858000" cy="179101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2001"/>
            <a:ext cx="6858000" cy="124203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8035" indent="0" algn="ctr">
              <a:buNone/>
              <a:defRPr sz="1200"/>
            </a:lvl7pPr>
            <a:lvl8pPr marL="2400935" indent="0" algn="ctr">
              <a:buNone/>
              <a:defRPr sz="1200"/>
            </a:lvl8pPr>
            <a:lvl9pPr marL="2743835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64EDF-3109-4D90-AD4F-E52B1D775BDB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139578" y="1133098"/>
            <a:ext cx="2113775" cy="590792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98" y="599164"/>
            <a:ext cx="2257516" cy="3929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64EDF-3109-4D90-AD4F-E52B1D775BDB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0"/>
            <a:ext cx="2198915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3" t="41764" b="27662"/>
          <a:stretch>
            <a:fillRect/>
          </a:stretch>
        </p:blipFill>
        <p:spPr>
          <a:xfrm>
            <a:off x="-1270" y="0"/>
            <a:ext cx="486156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87" y="-132"/>
            <a:ext cx="2954966" cy="5144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35275" y="-1164590"/>
            <a:ext cx="3473450" cy="9143365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152435"/>
            <a:ext cx="9144000" cy="540004"/>
          </a:xfrm>
          <a:prstGeom prst="rect">
            <a:avLst/>
          </a:prstGeom>
          <a:gradFill>
            <a:gsLst>
              <a:gs pos="0">
                <a:srgbClr val="229EC7"/>
              </a:gs>
              <a:gs pos="100000">
                <a:srgbClr val="0E7BDC"/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1" y="0"/>
            <a:ext cx="619577" cy="101067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49" y="0"/>
            <a:ext cx="309788" cy="50533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35275" y="-1164590"/>
            <a:ext cx="3473450" cy="9143365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152435"/>
            <a:ext cx="9144000" cy="540004"/>
          </a:xfrm>
          <a:prstGeom prst="rect">
            <a:avLst/>
          </a:prstGeom>
          <a:gradFill>
            <a:gsLst>
              <a:gs pos="0">
                <a:srgbClr val="229EC7"/>
              </a:gs>
              <a:gs pos="100000">
                <a:srgbClr val="0E7BDC"/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1" y="0"/>
            <a:ext cx="619577" cy="101067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49" y="0"/>
            <a:ext cx="309788" cy="505339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92"/>
            <a:ext cx="7886700" cy="994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458"/>
            <a:ext cx="7886700" cy="3264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8096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8096"/>
            <a:ext cx="30861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8096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64EDF-3109-4D90-AD4F-E52B1D775BD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5" Type="http://schemas.openxmlformats.org/officeDocument/2006/relationships/image" Target="../media/image15.jpeg"/><Relationship Id="rId4" Type="http://schemas.openxmlformats.org/officeDocument/2006/relationships/image" Target="../media/image26.jpeg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40.jpeg"/><Relationship Id="rId3" Type="http://schemas.openxmlformats.org/officeDocument/2006/relationships/image" Target="../media/image39.jpeg"/><Relationship Id="rId2" Type="http://schemas.openxmlformats.org/officeDocument/2006/relationships/image" Target="../media/image13.jpeg"/><Relationship Id="rId1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9.jpeg"/><Relationship Id="rId8" Type="http://schemas.openxmlformats.org/officeDocument/2006/relationships/image" Target="../media/image48.jpeg"/><Relationship Id="rId7" Type="http://schemas.openxmlformats.org/officeDocument/2006/relationships/image" Target="../media/image47.jpeg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5" Type="http://schemas.openxmlformats.org/officeDocument/2006/relationships/notesSlide" Target="../notesSlides/notesSlide23.xml"/><Relationship Id="rId14" Type="http://schemas.openxmlformats.org/officeDocument/2006/relationships/slideLayout" Target="../slideLayouts/slideLayout4.xml"/><Relationship Id="rId13" Type="http://schemas.openxmlformats.org/officeDocument/2006/relationships/image" Target="../media/image53.jpeg"/><Relationship Id="rId12" Type="http://schemas.openxmlformats.org/officeDocument/2006/relationships/image" Target="../media/image52.jpeg"/><Relationship Id="rId11" Type="http://schemas.openxmlformats.org/officeDocument/2006/relationships/image" Target="../media/image51.jpeg"/><Relationship Id="rId10" Type="http://schemas.openxmlformats.org/officeDocument/2006/relationships/image" Target="../media/image50.jpeg"/><Relationship Id="rId1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62.jpeg"/><Relationship Id="rId8" Type="http://schemas.openxmlformats.org/officeDocument/2006/relationships/image" Target="../media/image61.jpeg"/><Relationship Id="rId7" Type="http://schemas.openxmlformats.org/officeDocument/2006/relationships/image" Target="../media/image60.jpeg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3" Type="http://schemas.openxmlformats.org/officeDocument/2006/relationships/notesSlide" Target="../notesSlides/notesSlide25.xml"/><Relationship Id="rId12" Type="http://schemas.openxmlformats.org/officeDocument/2006/relationships/slideLayout" Target="../slideLayouts/slideLayout5.xml"/><Relationship Id="rId11" Type="http://schemas.openxmlformats.org/officeDocument/2006/relationships/image" Target="../media/image64.png"/><Relationship Id="rId10" Type="http://schemas.openxmlformats.org/officeDocument/2006/relationships/image" Target="../media/image63.jpeg"/><Relationship Id="rId1" Type="http://schemas.openxmlformats.org/officeDocument/2006/relationships/image" Target="../media/image54.jpe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68.jpeg"/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image" Target="../media/image6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8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72.jpeg"/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image" Target="../media/image69.jpe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9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76.jpeg"/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image" Target="../media/image73.jpe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8.jpeg"/><Relationship Id="rId1" Type="http://schemas.openxmlformats.org/officeDocument/2006/relationships/image" Target="../media/image77.jpe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1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0.jpeg"/><Relationship Id="rId1" Type="http://schemas.openxmlformats.org/officeDocument/2006/relationships/image" Target="../media/image79.jpe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2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2.jpeg"/><Relationship Id="rId1" Type="http://schemas.openxmlformats.org/officeDocument/2006/relationships/image" Target="../media/image81.jpeg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3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64.png"/><Relationship Id="rId2" Type="http://schemas.openxmlformats.org/officeDocument/2006/relationships/image" Target="../media/image84.jpeg"/><Relationship Id="rId1" Type="http://schemas.openxmlformats.org/officeDocument/2006/relationships/image" Target="../media/image83.jpe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4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6.jpeg"/><Relationship Id="rId1" Type="http://schemas.openxmlformats.org/officeDocument/2006/relationships/image" Target="../media/image85.jpe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5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8.jpeg"/><Relationship Id="rId1" Type="http://schemas.openxmlformats.org/officeDocument/2006/relationships/image" Target="../media/image87.jpeg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6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90.jpeg"/><Relationship Id="rId1" Type="http://schemas.openxmlformats.org/officeDocument/2006/relationships/image" Target="../media/image89.jpeg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7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92.jpeg"/><Relationship Id="rId1" Type="http://schemas.openxmlformats.org/officeDocument/2006/relationships/image" Target="../media/image91.jpe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8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94.jpeg"/><Relationship Id="rId1" Type="http://schemas.openxmlformats.org/officeDocument/2006/relationships/image" Target="../media/image93.jpeg"/></Relationships>
</file>

<file path=ppt/slides/_rels/slide3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9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64.png"/><Relationship Id="rId2" Type="http://schemas.openxmlformats.org/officeDocument/2006/relationships/image" Target="../media/image96.jpeg"/><Relationship Id="rId1" Type="http://schemas.openxmlformats.org/officeDocument/2006/relationships/image" Target="../media/image95.jpe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0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98.jpeg"/><Relationship Id="rId1" Type="http://schemas.openxmlformats.org/officeDocument/2006/relationships/image" Target="../media/image97.jpeg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1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00.jpeg"/><Relationship Id="rId1" Type="http://schemas.openxmlformats.org/officeDocument/2006/relationships/image" Target="../media/image99.jpeg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2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02.jpeg"/><Relationship Id="rId1" Type="http://schemas.openxmlformats.org/officeDocument/2006/relationships/image" Target="../media/image101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0" Type="http://schemas.openxmlformats.org/officeDocument/2006/relationships/notesSlide" Target="../notesSlides/notesSlide44.xml"/><Relationship Id="rId2" Type="http://schemas.openxmlformats.org/officeDocument/2006/relationships/tags" Target="../tags/tag2.xml"/><Relationship Id="rId19" Type="http://schemas.openxmlformats.org/officeDocument/2006/relationships/slideLayout" Target="../slideLayouts/slideLayout4.xml"/><Relationship Id="rId18" Type="http://schemas.openxmlformats.org/officeDocument/2006/relationships/image" Target="../media/image106.jpeg"/><Relationship Id="rId17" Type="http://schemas.openxmlformats.org/officeDocument/2006/relationships/image" Target="../media/image105.png"/><Relationship Id="rId16" Type="http://schemas.openxmlformats.org/officeDocument/2006/relationships/image" Target="../media/image104.jpeg"/><Relationship Id="rId15" Type="http://schemas.openxmlformats.org/officeDocument/2006/relationships/image" Target="../media/image103.jpeg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64.png"/></Relationships>
</file>

<file path=ppt/slides/_rels/slide4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6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image" Target="../media/image107.jpeg"/></Relationships>
</file>

<file path=ppt/slides/_rels/slide4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7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image" Target="../media/image112.png"/></Relationships>
</file>

<file path=ppt/slides/_rels/slide4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8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16.xml"/><Relationship Id="rId4" Type="http://schemas.openxmlformats.org/officeDocument/2006/relationships/image" Target="../media/image117.jpeg"/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tags" Target="../tags/tag15.xml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9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19.jpeg"/><Relationship Id="rId1" Type="http://schemas.openxmlformats.org/officeDocument/2006/relationships/image" Target="../media/image118.jpeg"/></Relationships>
</file>

<file path=ppt/slides/_rels/slide5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0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64.png"/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image" Target="../media/image120.GIF"/></Relationships>
</file>

<file path=ppt/slides/_rels/slide5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1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24.jpeg"/><Relationship Id="rId1" Type="http://schemas.openxmlformats.org/officeDocument/2006/relationships/image" Target="../media/image123.jpeg"/></Relationships>
</file>

<file path=ppt/slides/_rels/slide5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2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26.GIF"/><Relationship Id="rId1" Type="http://schemas.openxmlformats.org/officeDocument/2006/relationships/image" Target="../media/image125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728595" y="1432560"/>
            <a:ext cx="5650865" cy="19380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4000" b="1" spc="100" dirty="0">
                <a:solidFill>
                  <a:srgbClr val="FF8B00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施工现场临时用电常识</a:t>
            </a:r>
            <a:endParaRPr lang="zh-CN" altLang="en-US" sz="4000" b="1" spc="100" dirty="0">
              <a:solidFill>
                <a:srgbClr val="FF8B00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4000" b="1" spc="100" dirty="0">
                <a:solidFill>
                  <a:srgbClr val="FF8B00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及常见问题</a:t>
            </a:r>
            <a:endParaRPr lang="zh-CN" altLang="en-US" sz="4000" b="1" spc="100" dirty="0">
              <a:solidFill>
                <a:srgbClr val="FF8B00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/>
          <p:nvPr/>
        </p:nvSpPr>
        <p:spPr>
          <a:xfrm>
            <a:off x="2192020" y="1232218"/>
            <a:ext cx="1022985" cy="2679700"/>
          </a:xfrm>
          <a:prstGeom prst="rect">
            <a:avLst/>
          </a:prstGeom>
        </p:spPr>
        <p:txBody>
          <a:bodyPr vert="eaVert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Source Sans Pro Black" charset="0"/>
                <a:ea typeface="Source Sans Pro Black" charset="0"/>
                <a:cs typeface="Source Sans Pro Black" charset="0"/>
              </a:defRPr>
            </a:lvl1pPr>
          </a:lstStyle>
          <a:p>
            <a:pPr algn="ctr" fontAlgn="auto">
              <a:lnSpc>
                <a:spcPct val="100000"/>
              </a:lnSpc>
            </a:pPr>
            <a:r>
              <a:rPr lang="zh-CN" sz="4500" spc="100" dirty="0">
                <a:solidFill>
                  <a:srgbClr val="FF981D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   录</a:t>
            </a:r>
            <a:endParaRPr lang="zh-CN" sz="4500" spc="100" dirty="0">
              <a:solidFill>
                <a:srgbClr val="FF981D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3307080" y="162243"/>
            <a:ext cx="5274310" cy="4819650"/>
            <a:chOff x="5358" y="256"/>
            <a:chExt cx="8306" cy="7590"/>
          </a:xfrm>
        </p:grpSpPr>
        <p:grpSp>
          <p:nvGrpSpPr>
            <p:cNvPr id="17" name="组合 16"/>
            <p:cNvGrpSpPr/>
            <p:nvPr/>
          </p:nvGrpSpPr>
          <p:grpSpPr>
            <a:xfrm>
              <a:off x="5358" y="256"/>
              <a:ext cx="518" cy="7590"/>
              <a:chOff x="6648" y="-143"/>
              <a:chExt cx="518" cy="7590"/>
            </a:xfrm>
          </p:grpSpPr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48" y="687"/>
                <a:ext cx="518" cy="845"/>
              </a:xfrm>
              <a:prstGeom prst="rect">
                <a:avLst/>
              </a:prstGeom>
            </p:spPr>
          </p:pic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48" y="1532"/>
                <a:ext cx="518" cy="845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48" y="2377"/>
                <a:ext cx="518" cy="845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48" y="3222"/>
                <a:ext cx="518" cy="845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48" y="4067"/>
                <a:ext cx="518" cy="845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48" y="4912"/>
                <a:ext cx="518" cy="845"/>
              </a:xfrm>
              <a:prstGeom prst="rect">
                <a:avLst/>
              </a:pr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48" y="5757"/>
                <a:ext cx="518" cy="845"/>
              </a:xfrm>
              <a:prstGeom prst="rect">
                <a:avLst/>
              </a:prstGeom>
            </p:spPr>
          </p:pic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48" y="6602"/>
                <a:ext cx="518" cy="845"/>
              </a:xfrm>
              <a:prstGeom prst="rect">
                <a:avLst/>
              </a:prstGeom>
            </p:spPr>
          </p:pic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48" y="-143"/>
                <a:ext cx="518" cy="845"/>
              </a:xfrm>
              <a:prstGeom prst="rect">
                <a:avLst/>
              </a:prstGeom>
            </p:spPr>
          </p:pic>
        </p:grpSp>
        <p:sp>
          <p:nvSpPr>
            <p:cNvPr id="23" name="文本框 22"/>
            <p:cNvSpPr txBox="1"/>
            <p:nvPr/>
          </p:nvSpPr>
          <p:spPr>
            <a:xfrm>
              <a:off x="5876" y="316"/>
              <a:ext cx="7074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400" b="1" spc="100" dirty="0">
                  <a:solidFill>
                    <a:srgbClr val="229EC7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一、</a:t>
              </a:r>
              <a:r>
                <a:rPr lang="en-US" altLang="zh-CN" sz="2400" b="1" spc="100" dirty="0">
                  <a:solidFill>
                    <a:srgbClr val="229EC7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TN-S</a:t>
              </a:r>
              <a:r>
                <a:rPr lang="zh-CN" altLang="en-US" sz="2400" b="1" spc="100" dirty="0">
                  <a:solidFill>
                    <a:srgbClr val="229EC7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系统（三相五线制）</a:t>
              </a:r>
              <a:endParaRPr lang="zh-CN" altLang="en-US" sz="2400" b="1" spc="100" dirty="0">
                <a:solidFill>
                  <a:srgbClr val="229EC7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876" y="1146"/>
              <a:ext cx="7788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sz="2400" b="1" spc="100" dirty="0">
                  <a:solidFill>
                    <a:srgbClr val="229EC7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二、三级配电、二级漏电保护系统</a:t>
              </a:r>
              <a:endParaRPr sz="2400" b="1" spc="100" dirty="0">
                <a:solidFill>
                  <a:srgbClr val="229EC7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876" y="1991"/>
              <a:ext cx="2288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sz="2400" b="1" spc="100" dirty="0">
                  <a:solidFill>
                    <a:srgbClr val="229EC7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三、电箱</a:t>
              </a:r>
              <a:endParaRPr sz="2400" b="1" spc="100" dirty="0">
                <a:solidFill>
                  <a:srgbClr val="229EC7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876" y="2836"/>
              <a:ext cx="2288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sz="2400" b="1" spc="100" dirty="0">
                  <a:solidFill>
                    <a:srgbClr val="229EC7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四、焊机</a:t>
              </a:r>
              <a:endParaRPr sz="2400" b="1" spc="100" dirty="0">
                <a:solidFill>
                  <a:srgbClr val="229EC7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876" y="3689"/>
              <a:ext cx="4288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sz="2400" b="1" spc="100" dirty="0">
                  <a:solidFill>
                    <a:srgbClr val="229EC7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五、手持电动工具</a:t>
              </a:r>
              <a:endParaRPr sz="2400" b="1" spc="100" dirty="0">
                <a:solidFill>
                  <a:srgbClr val="229EC7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5876" y="4526"/>
              <a:ext cx="5788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sz="2400" b="1" spc="100" dirty="0">
                  <a:solidFill>
                    <a:srgbClr val="229EC7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六、空气开关与漏电开关</a:t>
              </a:r>
              <a:endParaRPr sz="2400" b="1" spc="100" dirty="0">
                <a:solidFill>
                  <a:srgbClr val="229EC7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876" y="5371"/>
              <a:ext cx="3288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sz="2400" b="1" spc="100" dirty="0">
                  <a:solidFill>
                    <a:srgbClr val="229EC7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七、保护接零</a:t>
              </a:r>
              <a:endParaRPr sz="2400" b="1" spc="100" dirty="0">
                <a:solidFill>
                  <a:srgbClr val="229EC7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876" y="6216"/>
              <a:ext cx="3288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sz="2400" b="1" spc="100" dirty="0">
                  <a:solidFill>
                    <a:srgbClr val="229EC7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八、常见问题</a:t>
              </a:r>
              <a:endParaRPr sz="2400" b="1" spc="100" dirty="0">
                <a:solidFill>
                  <a:srgbClr val="229EC7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876" y="7061"/>
              <a:ext cx="3288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sz="2400" b="1" spc="100" dirty="0">
                  <a:solidFill>
                    <a:srgbClr val="229EC7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九、触电救护</a:t>
              </a:r>
              <a:endParaRPr sz="2400" b="1" spc="100" dirty="0">
                <a:solidFill>
                  <a:srgbClr val="229EC7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</p:spTree>
  </p:cSld>
  <p:clrMapOvr>
    <a:masterClrMapping/>
  </p:clrMapOvr>
  <p:transition spd="slow" advClick="0" advTm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4477068" y="1825308"/>
            <a:ext cx="3827780" cy="2512695"/>
            <a:chOff x="7051" y="2650"/>
            <a:chExt cx="6028" cy="3957"/>
          </a:xfrm>
        </p:grpSpPr>
        <p:sp>
          <p:nvSpPr>
            <p:cNvPr id="2" name="文本框 1"/>
            <p:cNvSpPr txBox="1"/>
            <p:nvPr/>
          </p:nvSpPr>
          <p:spPr>
            <a:xfrm>
              <a:off x="8441" y="2650"/>
              <a:ext cx="3248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 fontAlgn="auto"/>
              <a:r>
                <a:rPr lang="zh-CN" altLang="en-US" sz="3600" b="1" spc="100" dirty="0">
                  <a:solidFill>
                    <a:schemeClr val="tx1">
                      <a:lumMod val="50000"/>
                      <a:lumOff val="50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第一部分</a:t>
              </a:r>
              <a:endParaRPr lang="zh-CN" altLang="en-US" sz="3600" b="1" spc="10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7051" y="4525"/>
              <a:ext cx="6028" cy="208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indent="0" algn="ctr" fontAlgn="auto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zh-CN" altLang="en-US" sz="4000" b="1" spc="100" dirty="0">
                  <a:solidFill>
                    <a:srgbClr val="FF8B3A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TN-S系统</a:t>
              </a:r>
              <a:endParaRPr lang="zh-CN" altLang="en-US" sz="4000" b="1" spc="100" dirty="0">
                <a:solidFill>
                  <a:srgbClr val="FF8B3A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marL="0" indent="0" algn="ctr" fontAlgn="auto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zh-CN" altLang="en-US" sz="4000" b="1" spc="100" dirty="0">
                  <a:solidFill>
                    <a:srgbClr val="FF8B3A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（三相五线制）</a:t>
              </a:r>
              <a:endParaRPr lang="zh-CN" altLang="en-US" sz="4000" b="1" spc="100" dirty="0">
                <a:solidFill>
                  <a:srgbClr val="FF8B3A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</p:spTree>
  </p:cSld>
  <p:clrMapOvr>
    <a:masterClrMapping/>
  </p:clrMapOvr>
  <p:transition spd="slow" advClick="0" advTm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788035" y="180658"/>
            <a:ext cx="4834890" cy="4914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6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一、</a:t>
            </a:r>
            <a:r>
              <a:rPr lang="en-US" altLang="zh-CN" sz="26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TN-S</a:t>
            </a:r>
            <a:r>
              <a:rPr lang="zh-CN" altLang="en-US" sz="26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系统（三相五线制）</a:t>
            </a:r>
            <a:endParaRPr lang="zh-CN" altLang="en-US" sz="26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5136" name="TextBox 91"/>
          <p:cNvSpPr txBox="1"/>
          <p:nvPr/>
        </p:nvSpPr>
        <p:spPr>
          <a:xfrm>
            <a:off x="1356916" y="3524673"/>
            <a:ext cx="6430169" cy="14198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pc="100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TN-S</a:t>
            </a:r>
            <a:r>
              <a:rPr lang="zh-CN" altLang="en-US" spc="100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系统：工作零线与保护零线分开设置的接零保护系统。</a:t>
            </a:r>
            <a:endParaRPr lang="zh-CN" altLang="en-US" spc="100" dirty="0">
              <a:solidFill>
                <a:schemeClr val="tx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pc="100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T-</a:t>
            </a:r>
            <a:r>
              <a:rPr lang="zh-CN" altLang="en-US" spc="100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电源中性点直接接地。</a:t>
            </a:r>
            <a:endParaRPr lang="zh-CN" altLang="en-US" spc="100" dirty="0">
              <a:solidFill>
                <a:schemeClr val="tx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pc="100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N-</a:t>
            </a:r>
            <a:r>
              <a:rPr lang="zh-CN" altLang="en-US" spc="100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电气设备外露可导电部分通过零线接地。</a:t>
            </a:r>
            <a:endParaRPr lang="zh-CN" altLang="en-US" spc="100" dirty="0">
              <a:solidFill>
                <a:schemeClr val="tx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pc="100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S-</a:t>
            </a:r>
            <a:r>
              <a:rPr lang="zh-CN" altLang="en-US" spc="100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工作零线（</a:t>
            </a:r>
            <a:r>
              <a:rPr lang="en-US" altLang="zh-CN" spc="100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</a:t>
            </a:r>
            <a:r>
              <a:rPr lang="zh-CN" altLang="en-US" spc="100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线）与保护零线（</a:t>
            </a:r>
            <a:r>
              <a:rPr lang="en-US" altLang="zh-CN" spc="100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PE</a:t>
            </a:r>
            <a:r>
              <a:rPr lang="zh-CN" altLang="en-US" spc="100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线）分开的系统。</a:t>
            </a:r>
            <a:endParaRPr lang="zh-CN" altLang="en-US" spc="100" dirty="0">
              <a:solidFill>
                <a:schemeClr val="tx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61173" y="908685"/>
            <a:ext cx="5621655" cy="2466340"/>
            <a:chOff x="1673" y="1266"/>
            <a:chExt cx="8853" cy="3884"/>
          </a:xfrm>
        </p:grpSpPr>
        <p:cxnSp>
          <p:nvCxnSpPr>
            <p:cNvPr id="50" name="直接连接符 49"/>
            <p:cNvCxnSpPr/>
            <p:nvPr/>
          </p:nvCxnSpPr>
          <p:spPr>
            <a:xfrm>
              <a:off x="3326" y="2363"/>
              <a:ext cx="4051" cy="0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肘形连接符 50"/>
            <p:cNvCxnSpPr/>
            <p:nvPr/>
          </p:nvCxnSpPr>
          <p:spPr>
            <a:xfrm flipV="1">
              <a:off x="2819" y="1603"/>
              <a:ext cx="4557" cy="1519"/>
            </a:xfrm>
            <a:prstGeom prst="bentConnector3">
              <a:avLst>
                <a:gd name="adj1" fmla="val -123"/>
              </a:avLst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24" name="组合 95"/>
            <p:cNvGrpSpPr/>
            <p:nvPr/>
          </p:nvGrpSpPr>
          <p:grpSpPr>
            <a:xfrm>
              <a:off x="3403" y="2953"/>
              <a:ext cx="3974" cy="930"/>
              <a:chOff x="1357329" y="2500313"/>
              <a:chExt cx="3363912" cy="787400"/>
            </a:xfrm>
          </p:grpSpPr>
          <p:cxnSp>
            <p:nvCxnSpPr>
              <p:cNvPr id="53" name="直接连接符 52"/>
              <p:cNvCxnSpPr/>
              <p:nvPr/>
            </p:nvCxnSpPr>
            <p:spPr>
              <a:xfrm rot="16200000" flipH="1">
                <a:off x="1143017" y="2714626"/>
                <a:ext cx="785812" cy="357187"/>
              </a:xfrm>
              <a:prstGeom prst="line">
                <a:avLst/>
              </a:prstGeom>
              <a:ln w="254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/>
              <p:cNvCxnSpPr/>
              <p:nvPr/>
            </p:nvCxnSpPr>
            <p:spPr>
              <a:xfrm>
                <a:off x="1714516" y="3286125"/>
                <a:ext cx="3006725" cy="1588"/>
              </a:xfrm>
              <a:prstGeom prst="line">
                <a:avLst/>
              </a:prstGeom>
              <a:ln w="254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5" name="直接连接符 54"/>
            <p:cNvCxnSpPr/>
            <p:nvPr/>
          </p:nvCxnSpPr>
          <p:spPr>
            <a:xfrm>
              <a:off x="3065" y="4979"/>
              <a:ext cx="506" cy="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>
              <a:off x="3150" y="5063"/>
              <a:ext cx="338" cy="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>
              <a:off x="3234" y="5148"/>
              <a:ext cx="169" cy="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28" name="TextBox 136"/>
            <p:cNvSpPr txBox="1"/>
            <p:nvPr/>
          </p:nvSpPr>
          <p:spPr>
            <a:xfrm>
              <a:off x="7545" y="1266"/>
              <a:ext cx="1680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L1(A</a:t>
              </a:r>
              <a:r>
                <a:rPr lang="zh-CN" altLang="en-US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相</a:t>
              </a:r>
              <a:r>
                <a:rPr lang="en-US" altLang="zh-CN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lang="en-US" altLang="zh-CN" b="1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29" name="TextBox 138"/>
            <p:cNvSpPr txBox="1"/>
            <p:nvPr/>
          </p:nvSpPr>
          <p:spPr>
            <a:xfrm>
              <a:off x="7545" y="2025"/>
              <a:ext cx="1680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L2(B</a:t>
              </a:r>
              <a:r>
                <a:rPr lang="zh-CN" altLang="en-US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相</a:t>
              </a:r>
              <a:r>
                <a:rPr lang="en-US" altLang="zh-CN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lang="en-US" altLang="zh-CN" b="1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30" name="TextBox 139"/>
            <p:cNvSpPr txBox="1"/>
            <p:nvPr/>
          </p:nvSpPr>
          <p:spPr>
            <a:xfrm>
              <a:off x="7545" y="2785"/>
              <a:ext cx="1680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L3(C</a:t>
              </a:r>
              <a:r>
                <a:rPr lang="zh-CN" altLang="en-US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相</a:t>
              </a:r>
              <a:r>
                <a:rPr lang="en-US" altLang="zh-CN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lang="en-US" altLang="zh-CN" b="1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31" name="TextBox 140"/>
            <p:cNvSpPr txBox="1"/>
            <p:nvPr/>
          </p:nvSpPr>
          <p:spPr>
            <a:xfrm>
              <a:off x="7369" y="3544"/>
              <a:ext cx="2440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l" fontAlgn="auto"/>
              <a:r>
                <a:rPr lang="en-US" altLang="zh-CN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N(</a:t>
              </a:r>
              <a:r>
                <a:rPr lang="zh-CN" altLang="en-US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工作零线</a:t>
              </a:r>
              <a:r>
                <a:rPr lang="en-US" altLang="zh-CN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lang="en-US" altLang="zh-CN" b="1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32" name="TextBox 148"/>
            <p:cNvSpPr txBox="1"/>
            <p:nvPr/>
          </p:nvSpPr>
          <p:spPr>
            <a:xfrm>
              <a:off x="7369" y="4180"/>
              <a:ext cx="2616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l" fontAlgn="auto"/>
              <a:r>
                <a:rPr lang="en-US" altLang="zh-CN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PE(</a:t>
              </a:r>
              <a:r>
                <a:rPr lang="zh-CN" altLang="en-US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保护零线</a:t>
              </a:r>
              <a:r>
                <a:rPr lang="en-US" altLang="zh-CN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lang="en-US" altLang="zh-CN" b="1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133" name="组合 64"/>
            <p:cNvGrpSpPr/>
            <p:nvPr/>
          </p:nvGrpSpPr>
          <p:grpSpPr>
            <a:xfrm>
              <a:off x="3234" y="2363"/>
              <a:ext cx="253" cy="504"/>
              <a:chOff x="1571604" y="2357431"/>
              <a:chExt cx="500066" cy="928694"/>
            </a:xfrm>
          </p:grpSpPr>
          <p:sp>
            <p:nvSpPr>
              <p:cNvPr id="64" name="弧形 63"/>
              <p:cNvSpPr/>
              <p:nvPr/>
            </p:nvSpPr>
            <p:spPr>
              <a:xfrm>
                <a:off x="1571604" y="2471361"/>
                <a:ext cx="500066" cy="176071"/>
              </a:xfrm>
              <a:prstGeom prst="arc">
                <a:avLst>
                  <a:gd name="adj1" fmla="val 16200000"/>
                  <a:gd name="adj2" fmla="val 5073963"/>
                </a:avLst>
              </a:prstGeom>
              <a:ln w="15367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5" name="弧形 64"/>
              <p:cNvSpPr/>
              <p:nvPr/>
            </p:nvSpPr>
            <p:spPr>
              <a:xfrm>
                <a:off x="1571604" y="2647432"/>
                <a:ext cx="500066" cy="176073"/>
              </a:xfrm>
              <a:prstGeom prst="arc">
                <a:avLst>
                  <a:gd name="adj1" fmla="val 16200000"/>
                  <a:gd name="adj2" fmla="val 5073963"/>
                </a:avLst>
              </a:prstGeom>
              <a:ln w="15367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6" name="弧形 65"/>
              <p:cNvSpPr/>
              <p:nvPr/>
            </p:nvSpPr>
            <p:spPr>
              <a:xfrm>
                <a:off x="1571604" y="2823505"/>
                <a:ext cx="500066" cy="172620"/>
              </a:xfrm>
              <a:prstGeom prst="arc">
                <a:avLst>
                  <a:gd name="adj1" fmla="val 16200000"/>
                  <a:gd name="adj2" fmla="val 5073963"/>
                </a:avLst>
              </a:prstGeom>
              <a:ln w="15367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7" name="弧形 66"/>
              <p:cNvSpPr/>
              <p:nvPr/>
            </p:nvSpPr>
            <p:spPr>
              <a:xfrm>
                <a:off x="1571604" y="2996124"/>
                <a:ext cx="500066" cy="176071"/>
              </a:xfrm>
              <a:prstGeom prst="arc">
                <a:avLst>
                  <a:gd name="adj1" fmla="val 16200000"/>
                  <a:gd name="adj2" fmla="val 5073963"/>
                </a:avLst>
              </a:prstGeom>
              <a:ln w="15367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cxnSp>
            <p:nvCxnSpPr>
              <p:cNvPr id="68" name="直接连接符 67"/>
              <p:cNvCxnSpPr/>
              <p:nvPr/>
            </p:nvCxnSpPr>
            <p:spPr>
              <a:xfrm rot="5400000" flipH="1" flipV="1">
                <a:off x="1801714" y="2412544"/>
                <a:ext cx="113930" cy="3705"/>
              </a:xfrm>
              <a:prstGeom prst="line">
                <a:avLst/>
              </a:prstGeom>
              <a:ln w="15367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连接符 68"/>
              <p:cNvCxnSpPr/>
              <p:nvPr/>
            </p:nvCxnSpPr>
            <p:spPr>
              <a:xfrm rot="5400000" flipH="1" flipV="1">
                <a:off x="1801714" y="3227308"/>
                <a:ext cx="113930" cy="3705"/>
              </a:xfrm>
              <a:prstGeom prst="line">
                <a:avLst/>
              </a:prstGeom>
              <a:ln w="15367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34" name="组合 64"/>
            <p:cNvGrpSpPr/>
            <p:nvPr/>
          </p:nvGrpSpPr>
          <p:grpSpPr>
            <a:xfrm rot="4141733" flipH="1">
              <a:off x="2936" y="2785"/>
              <a:ext cx="347" cy="504"/>
              <a:chOff x="1571604" y="2357431"/>
              <a:chExt cx="500066" cy="928694"/>
            </a:xfrm>
          </p:grpSpPr>
          <p:sp>
            <p:nvSpPr>
              <p:cNvPr id="78" name="弧形 77"/>
              <p:cNvSpPr/>
              <p:nvPr/>
            </p:nvSpPr>
            <p:spPr>
              <a:xfrm>
                <a:off x="1594539" y="2482189"/>
                <a:ext cx="500066" cy="176073"/>
              </a:xfrm>
              <a:prstGeom prst="arc">
                <a:avLst>
                  <a:gd name="adj1" fmla="val 16200000"/>
                  <a:gd name="adj2" fmla="val 5073963"/>
                </a:avLst>
              </a:prstGeom>
              <a:ln w="15367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9" name="弧形 78"/>
              <p:cNvSpPr/>
              <p:nvPr/>
            </p:nvSpPr>
            <p:spPr>
              <a:xfrm>
                <a:off x="1572070" y="2648473"/>
                <a:ext cx="500068" cy="176073"/>
              </a:xfrm>
              <a:prstGeom prst="arc">
                <a:avLst>
                  <a:gd name="adj1" fmla="val 16200000"/>
                  <a:gd name="adj2" fmla="val 5073963"/>
                </a:avLst>
              </a:prstGeom>
              <a:ln w="15367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80" name="弧形 79"/>
              <p:cNvSpPr/>
              <p:nvPr/>
            </p:nvSpPr>
            <p:spPr>
              <a:xfrm>
                <a:off x="1578227" y="2815413"/>
                <a:ext cx="500066" cy="172620"/>
              </a:xfrm>
              <a:prstGeom prst="arc">
                <a:avLst>
                  <a:gd name="adj1" fmla="val 16200000"/>
                  <a:gd name="adj2" fmla="val 5073963"/>
                </a:avLst>
              </a:prstGeom>
              <a:ln w="15367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81" name="弧形 80"/>
              <p:cNvSpPr/>
              <p:nvPr/>
            </p:nvSpPr>
            <p:spPr>
              <a:xfrm>
                <a:off x="1572142" y="2995983"/>
                <a:ext cx="500068" cy="176073"/>
              </a:xfrm>
              <a:prstGeom prst="arc">
                <a:avLst>
                  <a:gd name="adj1" fmla="val 16200000"/>
                  <a:gd name="adj2" fmla="val 5073963"/>
                </a:avLst>
              </a:prstGeom>
              <a:ln w="15367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cxnSp>
            <p:nvCxnSpPr>
              <p:cNvPr id="82" name="直接连接符 81"/>
              <p:cNvCxnSpPr/>
              <p:nvPr/>
            </p:nvCxnSpPr>
            <p:spPr>
              <a:xfrm rot="5400000" flipH="1" flipV="1">
                <a:off x="1813062" y="2428359"/>
                <a:ext cx="113930" cy="0"/>
              </a:xfrm>
              <a:prstGeom prst="line">
                <a:avLst/>
              </a:prstGeom>
              <a:ln w="15367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接连接符 82"/>
              <p:cNvCxnSpPr/>
              <p:nvPr/>
            </p:nvCxnSpPr>
            <p:spPr>
              <a:xfrm rot="5400000" flipH="1" flipV="1">
                <a:off x="1806894" y="3237388"/>
                <a:ext cx="113930" cy="0"/>
              </a:xfrm>
              <a:prstGeom prst="line">
                <a:avLst/>
              </a:prstGeom>
              <a:ln w="15367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4" name="椭圆 83"/>
            <p:cNvSpPr/>
            <p:nvPr/>
          </p:nvSpPr>
          <p:spPr>
            <a:xfrm>
              <a:off x="3318" y="2869"/>
              <a:ext cx="84" cy="8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89" name="直接连接符 88"/>
            <p:cNvCxnSpPr/>
            <p:nvPr/>
          </p:nvCxnSpPr>
          <p:spPr>
            <a:xfrm>
              <a:off x="3832" y="3122"/>
              <a:ext cx="3544" cy="2"/>
            </a:xfrm>
            <a:prstGeom prst="line">
              <a:avLst/>
            </a:prstGeom>
            <a:ln w="25400">
              <a:solidFill>
                <a:srgbClr val="FF8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/>
            <p:cNvCxnSpPr/>
            <p:nvPr/>
          </p:nvCxnSpPr>
          <p:spPr>
            <a:xfrm>
              <a:off x="3318" y="4471"/>
              <a:ext cx="4051" cy="2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连接符 90"/>
            <p:cNvCxnSpPr/>
            <p:nvPr/>
          </p:nvCxnSpPr>
          <p:spPr>
            <a:xfrm>
              <a:off x="3378" y="4469"/>
              <a:ext cx="3997" cy="2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接连接符 91"/>
            <p:cNvCxnSpPr/>
            <p:nvPr/>
          </p:nvCxnSpPr>
          <p:spPr>
            <a:xfrm rot="5400000">
              <a:off x="2306" y="3953"/>
              <a:ext cx="2038" cy="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44" name="TextBox 140"/>
            <p:cNvSpPr txBox="1"/>
            <p:nvPr/>
          </p:nvSpPr>
          <p:spPr>
            <a:xfrm>
              <a:off x="1673" y="3127"/>
              <a:ext cx="1519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b="1" spc="100" dirty="0">
                  <a:solidFill>
                    <a:srgbClr val="FF8B00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中性点</a:t>
              </a:r>
              <a:endParaRPr lang="zh-CN" altLang="en-US" b="1" spc="100" dirty="0">
                <a:solidFill>
                  <a:srgbClr val="FF8B00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145" name="组合 91"/>
            <p:cNvGrpSpPr/>
            <p:nvPr/>
          </p:nvGrpSpPr>
          <p:grpSpPr>
            <a:xfrm>
              <a:off x="1799" y="2953"/>
              <a:ext cx="1532" cy="774"/>
              <a:chOff x="0" y="2489852"/>
              <a:chExt cx="1296353" cy="654984"/>
            </a:xfrm>
          </p:grpSpPr>
          <p:cxnSp>
            <p:nvCxnSpPr>
              <p:cNvPr id="95" name="直接箭头连接符 94"/>
              <p:cNvCxnSpPr>
                <a:endCxn id="84" idx="3"/>
              </p:cNvCxnSpPr>
              <p:nvPr/>
            </p:nvCxnSpPr>
            <p:spPr>
              <a:xfrm rot="5400000" flipH="1" flipV="1">
                <a:off x="856997" y="2703893"/>
                <a:ext cx="653399" cy="225315"/>
              </a:xfrm>
              <a:prstGeom prst="straightConnector1">
                <a:avLst/>
              </a:prstGeom>
              <a:ln w="19050">
                <a:solidFill>
                  <a:srgbClr val="FF8B00"/>
                </a:solidFill>
                <a:prstDash val="lgDashDot"/>
                <a:headEnd type="non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直接连接符 95"/>
              <p:cNvCxnSpPr/>
              <p:nvPr/>
            </p:nvCxnSpPr>
            <p:spPr>
              <a:xfrm>
                <a:off x="0" y="3143251"/>
                <a:ext cx="1071038" cy="1585"/>
              </a:xfrm>
              <a:prstGeom prst="line">
                <a:avLst/>
              </a:prstGeom>
              <a:ln w="19050">
                <a:solidFill>
                  <a:srgbClr val="FF8B00"/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7" name="矩形 96"/>
            <p:cNvSpPr/>
            <p:nvPr/>
          </p:nvSpPr>
          <p:spPr>
            <a:xfrm>
              <a:off x="7538" y="1350"/>
              <a:ext cx="2953" cy="1941"/>
            </a:xfrm>
            <a:prstGeom prst="rect">
              <a:avLst/>
            </a:prstGeom>
            <a:noFill/>
            <a:ln w="19050">
              <a:solidFill>
                <a:srgbClr val="FF8B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                 </a:t>
              </a:r>
              <a:endPara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147" name="矩形 97"/>
            <p:cNvSpPr/>
            <p:nvPr/>
          </p:nvSpPr>
          <p:spPr>
            <a:xfrm>
              <a:off x="9478" y="2025"/>
              <a:ext cx="1048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 fontAlgn="auto"/>
              <a:r>
                <a:rPr lang="zh-CN" altLang="en-US" b="1" spc="100" dirty="0">
                  <a:solidFill>
                    <a:srgbClr val="FF8B00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火线</a:t>
              </a:r>
              <a:endParaRPr lang="zh-CN" altLang="en-US" b="1" spc="100" dirty="0">
                <a:solidFill>
                  <a:srgbClr val="FF8B00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149" name="组合 64"/>
            <p:cNvGrpSpPr/>
            <p:nvPr/>
          </p:nvGrpSpPr>
          <p:grpSpPr>
            <a:xfrm rot="-3956824">
              <a:off x="3465" y="2809"/>
              <a:ext cx="302" cy="504"/>
              <a:chOff x="1571604" y="2357431"/>
              <a:chExt cx="500066" cy="928694"/>
            </a:xfrm>
          </p:grpSpPr>
          <p:sp>
            <p:nvSpPr>
              <p:cNvPr id="63" name="弧形 62"/>
              <p:cNvSpPr/>
              <p:nvPr/>
            </p:nvSpPr>
            <p:spPr>
              <a:xfrm>
                <a:off x="1603380" y="2457112"/>
                <a:ext cx="500066" cy="176073"/>
              </a:xfrm>
              <a:prstGeom prst="arc">
                <a:avLst>
                  <a:gd name="adj1" fmla="val 16200000"/>
                  <a:gd name="adj2" fmla="val 5073963"/>
                </a:avLst>
              </a:prstGeom>
              <a:ln w="15367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0" name="弧形 69"/>
              <p:cNvSpPr/>
              <p:nvPr/>
            </p:nvSpPr>
            <p:spPr>
              <a:xfrm>
                <a:off x="1579360" y="2642939"/>
                <a:ext cx="500064" cy="176073"/>
              </a:xfrm>
              <a:prstGeom prst="arc">
                <a:avLst>
                  <a:gd name="adj1" fmla="val 16200000"/>
                  <a:gd name="adj2" fmla="val 5073963"/>
                </a:avLst>
              </a:prstGeom>
              <a:ln w="15367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7" name="弧形 76"/>
              <p:cNvSpPr/>
              <p:nvPr/>
            </p:nvSpPr>
            <p:spPr>
              <a:xfrm>
                <a:off x="1579274" y="2805388"/>
                <a:ext cx="500066" cy="172620"/>
              </a:xfrm>
              <a:prstGeom prst="arc">
                <a:avLst>
                  <a:gd name="adj1" fmla="val 16200000"/>
                  <a:gd name="adj2" fmla="val 5073963"/>
                </a:avLst>
              </a:prstGeom>
              <a:ln w="15367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4" name="弧形 93"/>
              <p:cNvSpPr/>
              <p:nvPr/>
            </p:nvSpPr>
            <p:spPr>
              <a:xfrm>
                <a:off x="1581412" y="2978401"/>
                <a:ext cx="500066" cy="176071"/>
              </a:xfrm>
              <a:prstGeom prst="arc">
                <a:avLst>
                  <a:gd name="adj1" fmla="val 16200000"/>
                  <a:gd name="adj2" fmla="val 5073963"/>
                </a:avLst>
              </a:prstGeom>
              <a:ln w="15367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cxnSp>
            <p:nvCxnSpPr>
              <p:cNvPr id="99" name="直接连接符 98"/>
              <p:cNvCxnSpPr/>
              <p:nvPr/>
            </p:nvCxnSpPr>
            <p:spPr>
              <a:xfrm rot="5400000" flipH="1" flipV="1">
                <a:off x="1812206" y="2427690"/>
                <a:ext cx="113930" cy="0"/>
              </a:xfrm>
              <a:prstGeom prst="line">
                <a:avLst/>
              </a:prstGeom>
              <a:ln w="15367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直接连接符 99"/>
              <p:cNvCxnSpPr/>
              <p:nvPr/>
            </p:nvCxnSpPr>
            <p:spPr>
              <a:xfrm rot="5400000" flipH="1" flipV="1">
                <a:off x="1790627" y="3220994"/>
                <a:ext cx="113928" cy="0"/>
              </a:xfrm>
              <a:prstGeom prst="line">
                <a:avLst/>
              </a:prstGeom>
              <a:ln w="15367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 spd="slow" advClick="0" advTm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4111943" y="1758633"/>
            <a:ext cx="4348480" cy="2512695"/>
            <a:chOff x="6641" y="2650"/>
            <a:chExt cx="6848" cy="3957"/>
          </a:xfrm>
        </p:grpSpPr>
        <p:sp>
          <p:nvSpPr>
            <p:cNvPr id="2" name="文本框 1"/>
            <p:cNvSpPr txBox="1"/>
            <p:nvPr/>
          </p:nvSpPr>
          <p:spPr>
            <a:xfrm>
              <a:off x="8441" y="2650"/>
              <a:ext cx="3248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 fontAlgn="auto"/>
              <a:r>
                <a:rPr lang="zh-CN" altLang="en-US" sz="3600" b="1" spc="100" dirty="0">
                  <a:solidFill>
                    <a:schemeClr val="tx1">
                      <a:lumMod val="50000"/>
                      <a:lumOff val="50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第二部分</a:t>
              </a:r>
              <a:endParaRPr lang="zh-CN" altLang="en-US" sz="3600" b="1" spc="10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6641" y="4525"/>
              <a:ext cx="6848" cy="208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indent="0" algn="ctr" fontAlgn="auto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zh-CN" altLang="en-US" sz="4000" b="1" spc="100" dirty="0">
                  <a:solidFill>
                    <a:srgbClr val="FF8B3A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三级配电、</a:t>
              </a:r>
              <a:endParaRPr lang="zh-CN" altLang="en-US" sz="4000" b="1" spc="100" dirty="0">
                <a:solidFill>
                  <a:srgbClr val="FF8B3A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marL="0" indent="0" algn="ctr" fontAlgn="auto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zh-CN" altLang="en-US" sz="4000" b="1" spc="100" dirty="0">
                  <a:solidFill>
                    <a:srgbClr val="FF8B3A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二级漏电保护系统</a:t>
              </a:r>
              <a:endParaRPr lang="zh-CN" altLang="en-US" sz="4000" b="1" spc="100" dirty="0">
                <a:solidFill>
                  <a:srgbClr val="FF8B3A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</p:spTree>
  </p:cSld>
  <p:clrMapOvr>
    <a:masterClrMapping/>
  </p:clrMapOvr>
  <p:transition spd="slow" advClick="0" advTm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49453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二、三级配电、二级漏电保护系统</a:t>
            </a:r>
            <a:endParaRPr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513523" y="832485"/>
            <a:ext cx="6116955" cy="4135120"/>
            <a:chOff x="1746" y="1266"/>
            <a:chExt cx="9633" cy="6512"/>
          </a:xfrm>
        </p:grpSpPr>
        <p:grpSp>
          <p:nvGrpSpPr>
            <p:cNvPr id="7" name="组合 6"/>
            <p:cNvGrpSpPr/>
            <p:nvPr/>
          </p:nvGrpSpPr>
          <p:grpSpPr>
            <a:xfrm>
              <a:off x="2281" y="1266"/>
              <a:ext cx="8975" cy="6513"/>
              <a:chOff x="2281" y="1266"/>
              <a:chExt cx="8975" cy="6513"/>
            </a:xfrm>
          </p:grpSpPr>
          <p:pic>
            <p:nvPicPr>
              <p:cNvPr id="6147" name="Picture 25" descr="C:\Documents and Settings\Administrator\桌面\裁剪q.jpg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6272" y="1435"/>
                <a:ext cx="641" cy="518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35" name="矩形 34"/>
              <p:cNvSpPr/>
              <p:nvPr/>
            </p:nvSpPr>
            <p:spPr>
              <a:xfrm>
                <a:off x="6187" y="1266"/>
                <a:ext cx="2953" cy="759"/>
              </a:xfrm>
              <a:prstGeom prst="rect">
                <a:avLst/>
              </a:prstGeom>
              <a:noFill/>
              <a:ln w="19050">
                <a:solidFill>
                  <a:srgbClr val="FF8B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                  </a:t>
                </a:r>
                <a:endParaRPr kumimoji="0" lang="zh-CN" alt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159" name="矩形 35"/>
              <p:cNvSpPr/>
              <p:nvPr/>
            </p:nvSpPr>
            <p:spPr>
              <a:xfrm>
                <a:off x="7706" y="1350"/>
                <a:ext cx="1575" cy="5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b="1" spc="100" dirty="0">
                    <a:solidFill>
                      <a:srgbClr val="FF8B00"/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变压器</a:t>
                </a:r>
                <a:endParaRPr lang="zh-CN" altLang="en-US" b="1" spc="100" dirty="0">
                  <a:solidFill>
                    <a:srgbClr val="FF8B00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6164" name="Picture 6" descr="C:\Documents and Settings\Administrator\桌面\61ZkB1j7V2L._SL1500_.jpg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60" y="6783"/>
                <a:ext cx="1350" cy="97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6165" name="Picture 4" descr="C:\Documents and Settings\Administrator\桌面\3.jp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7575" y="6551"/>
                <a:ext cx="917" cy="1211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6166" name="Picture 15" descr="C:\Documents and Settings\Administrator\桌面\g3_6734902.jp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9863" y="6579"/>
                <a:ext cx="1318" cy="12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6167" name="Picture 28" descr="C:\Documents and Settings\Administrator\桌面\6.jpg"/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81" y="6293"/>
                <a:ext cx="1144" cy="144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72" name="任意多边形 71"/>
              <p:cNvSpPr/>
              <p:nvPr/>
            </p:nvSpPr>
            <p:spPr>
              <a:xfrm>
                <a:off x="2754" y="5946"/>
                <a:ext cx="823" cy="1223"/>
              </a:xfrm>
              <a:custGeom>
                <a:avLst/>
                <a:gdLst>
                  <a:gd name="connsiteX0" fmla="*/ 0 w 696553"/>
                  <a:gd name="connsiteY0" fmla="*/ 0 h 1035005"/>
                  <a:gd name="connsiteX1" fmla="*/ 10632 w 696553"/>
                  <a:gd name="connsiteY1" fmla="*/ 42530 h 1035005"/>
                  <a:gd name="connsiteX2" fmla="*/ 21265 w 696553"/>
                  <a:gd name="connsiteY2" fmla="*/ 74427 h 1035005"/>
                  <a:gd name="connsiteX3" fmla="*/ 31897 w 696553"/>
                  <a:gd name="connsiteY3" fmla="*/ 127590 h 1035005"/>
                  <a:gd name="connsiteX4" fmla="*/ 53163 w 696553"/>
                  <a:gd name="connsiteY4" fmla="*/ 148855 h 1035005"/>
                  <a:gd name="connsiteX5" fmla="*/ 116958 w 696553"/>
                  <a:gd name="connsiteY5" fmla="*/ 191386 h 1035005"/>
                  <a:gd name="connsiteX6" fmla="*/ 170121 w 696553"/>
                  <a:gd name="connsiteY6" fmla="*/ 223283 h 1035005"/>
                  <a:gd name="connsiteX7" fmla="*/ 223283 w 696553"/>
                  <a:gd name="connsiteY7" fmla="*/ 233916 h 1035005"/>
                  <a:gd name="connsiteX8" fmla="*/ 276446 w 696553"/>
                  <a:gd name="connsiteY8" fmla="*/ 255181 h 1035005"/>
                  <a:gd name="connsiteX9" fmla="*/ 382772 w 696553"/>
                  <a:gd name="connsiteY9" fmla="*/ 276446 h 1035005"/>
                  <a:gd name="connsiteX10" fmla="*/ 425302 w 696553"/>
                  <a:gd name="connsiteY10" fmla="*/ 297711 h 1035005"/>
                  <a:gd name="connsiteX11" fmla="*/ 510363 w 696553"/>
                  <a:gd name="connsiteY11" fmla="*/ 308344 h 1035005"/>
                  <a:gd name="connsiteX12" fmla="*/ 563525 w 696553"/>
                  <a:gd name="connsiteY12" fmla="*/ 318976 h 1035005"/>
                  <a:gd name="connsiteX13" fmla="*/ 659218 w 696553"/>
                  <a:gd name="connsiteY13" fmla="*/ 340241 h 1035005"/>
                  <a:gd name="connsiteX14" fmla="*/ 669851 w 696553"/>
                  <a:gd name="connsiteY14" fmla="*/ 372139 h 1035005"/>
                  <a:gd name="connsiteX15" fmla="*/ 691116 w 696553"/>
                  <a:gd name="connsiteY15" fmla="*/ 446567 h 1035005"/>
                  <a:gd name="connsiteX16" fmla="*/ 680483 w 696553"/>
                  <a:gd name="connsiteY16" fmla="*/ 478465 h 1035005"/>
                  <a:gd name="connsiteX17" fmla="*/ 659218 w 696553"/>
                  <a:gd name="connsiteY17" fmla="*/ 627321 h 1035005"/>
                  <a:gd name="connsiteX18" fmla="*/ 637953 w 696553"/>
                  <a:gd name="connsiteY18" fmla="*/ 839972 h 1035005"/>
                  <a:gd name="connsiteX19" fmla="*/ 606056 w 696553"/>
                  <a:gd name="connsiteY19" fmla="*/ 903767 h 1035005"/>
                  <a:gd name="connsiteX20" fmla="*/ 563525 w 696553"/>
                  <a:gd name="connsiteY20" fmla="*/ 999460 h 1035005"/>
                  <a:gd name="connsiteX21" fmla="*/ 531628 w 696553"/>
                  <a:gd name="connsiteY21" fmla="*/ 1031358 h 1035005"/>
                  <a:gd name="connsiteX22" fmla="*/ 510363 w 696553"/>
                  <a:gd name="connsiteY22" fmla="*/ 1031358 h 1035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696553" h="1035005">
                    <a:moveTo>
                      <a:pt x="0" y="0"/>
                    </a:moveTo>
                    <a:cubicBezTo>
                      <a:pt x="3544" y="14177"/>
                      <a:pt x="6617" y="28479"/>
                      <a:pt x="10632" y="42530"/>
                    </a:cubicBezTo>
                    <a:cubicBezTo>
                      <a:pt x="13711" y="53306"/>
                      <a:pt x="18547" y="63554"/>
                      <a:pt x="21265" y="74427"/>
                    </a:cubicBezTo>
                    <a:cubicBezTo>
                      <a:pt x="25648" y="91959"/>
                      <a:pt x="24778" y="110979"/>
                      <a:pt x="31897" y="127590"/>
                    </a:cubicBezTo>
                    <a:cubicBezTo>
                      <a:pt x="35846" y="136804"/>
                      <a:pt x="45143" y="142840"/>
                      <a:pt x="53163" y="148855"/>
                    </a:cubicBezTo>
                    <a:cubicBezTo>
                      <a:pt x="73609" y="164190"/>
                      <a:pt x="95042" y="178237"/>
                      <a:pt x="116958" y="191386"/>
                    </a:cubicBezTo>
                    <a:cubicBezTo>
                      <a:pt x="134679" y="202018"/>
                      <a:pt x="150933" y="215608"/>
                      <a:pt x="170121" y="223283"/>
                    </a:cubicBezTo>
                    <a:cubicBezTo>
                      <a:pt x="186900" y="229995"/>
                      <a:pt x="205974" y="228723"/>
                      <a:pt x="223283" y="233916"/>
                    </a:cubicBezTo>
                    <a:cubicBezTo>
                      <a:pt x="241564" y="239400"/>
                      <a:pt x="258004" y="250263"/>
                      <a:pt x="276446" y="255181"/>
                    </a:cubicBezTo>
                    <a:cubicBezTo>
                      <a:pt x="311369" y="264494"/>
                      <a:pt x="347330" y="269358"/>
                      <a:pt x="382772" y="276446"/>
                    </a:cubicBezTo>
                    <a:cubicBezTo>
                      <a:pt x="396949" y="283534"/>
                      <a:pt x="409925" y="293867"/>
                      <a:pt x="425302" y="297711"/>
                    </a:cubicBezTo>
                    <a:cubicBezTo>
                      <a:pt x="453023" y="304641"/>
                      <a:pt x="482121" y="303999"/>
                      <a:pt x="510363" y="308344"/>
                    </a:cubicBezTo>
                    <a:cubicBezTo>
                      <a:pt x="528224" y="311092"/>
                      <a:pt x="545745" y="315743"/>
                      <a:pt x="563525" y="318976"/>
                    </a:cubicBezTo>
                    <a:cubicBezTo>
                      <a:pt x="645859" y="333946"/>
                      <a:pt x="602979" y="321495"/>
                      <a:pt x="659218" y="340241"/>
                    </a:cubicBezTo>
                    <a:cubicBezTo>
                      <a:pt x="662762" y="350874"/>
                      <a:pt x="666772" y="361362"/>
                      <a:pt x="669851" y="372139"/>
                    </a:cubicBezTo>
                    <a:cubicBezTo>
                      <a:pt x="696553" y="465595"/>
                      <a:pt x="665622" y="370086"/>
                      <a:pt x="691116" y="446567"/>
                    </a:cubicBezTo>
                    <a:cubicBezTo>
                      <a:pt x="687572" y="457200"/>
                      <a:pt x="683201" y="467592"/>
                      <a:pt x="680483" y="478465"/>
                    </a:cubicBezTo>
                    <a:cubicBezTo>
                      <a:pt x="668185" y="527658"/>
                      <a:pt x="663628" y="576607"/>
                      <a:pt x="659218" y="627321"/>
                    </a:cubicBezTo>
                    <a:cubicBezTo>
                      <a:pt x="652003" y="710292"/>
                      <a:pt x="654618" y="764981"/>
                      <a:pt x="637953" y="839972"/>
                    </a:cubicBezTo>
                    <a:cubicBezTo>
                      <a:pt x="625028" y="898134"/>
                      <a:pt x="631545" y="846419"/>
                      <a:pt x="606056" y="903767"/>
                    </a:cubicBezTo>
                    <a:cubicBezTo>
                      <a:pt x="579563" y="963375"/>
                      <a:pt x="597900" y="958209"/>
                      <a:pt x="563525" y="999460"/>
                    </a:cubicBezTo>
                    <a:cubicBezTo>
                      <a:pt x="553899" y="1011012"/>
                      <a:pt x="544522" y="1023622"/>
                      <a:pt x="531628" y="1031358"/>
                    </a:cubicBezTo>
                    <a:cubicBezTo>
                      <a:pt x="525550" y="1035005"/>
                      <a:pt x="517451" y="1031358"/>
                      <a:pt x="510363" y="1031358"/>
                    </a:cubicBezTo>
                  </a:path>
                </a:pathLst>
              </a:custGeom>
              <a:ln w="317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3" name="任意多边形 72"/>
              <p:cNvSpPr/>
              <p:nvPr/>
            </p:nvSpPr>
            <p:spPr>
              <a:xfrm>
                <a:off x="5638" y="5986"/>
                <a:ext cx="866" cy="1084"/>
              </a:xfrm>
              <a:custGeom>
                <a:avLst/>
                <a:gdLst>
                  <a:gd name="connsiteX0" fmla="*/ 0 w 733646"/>
                  <a:gd name="connsiteY0" fmla="*/ 0 h 903767"/>
                  <a:gd name="connsiteX1" fmla="*/ 31898 w 733646"/>
                  <a:gd name="connsiteY1" fmla="*/ 74428 h 903767"/>
                  <a:gd name="connsiteX2" fmla="*/ 53163 w 733646"/>
                  <a:gd name="connsiteY2" fmla="*/ 223283 h 903767"/>
                  <a:gd name="connsiteX3" fmla="*/ 74428 w 733646"/>
                  <a:gd name="connsiteY3" fmla="*/ 244549 h 903767"/>
                  <a:gd name="connsiteX4" fmla="*/ 106325 w 733646"/>
                  <a:gd name="connsiteY4" fmla="*/ 255181 h 903767"/>
                  <a:gd name="connsiteX5" fmla="*/ 127591 w 733646"/>
                  <a:gd name="connsiteY5" fmla="*/ 276446 h 903767"/>
                  <a:gd name="connsiteX6" fmla="*/ 233916 w 733646"/>
                  <a:gd name="connsiteY6" fmla="*/ 340242 h 903767"/>
                  <a:gd name="connsiteX7" fmla="*/ 287079 w 733646"/>
                  <a:gd name="connsiteY7" fmla="*/ 361507 h 903767"/>
                  <a:gd name="connsiteX8" fmla="*/ 404037 w 733646"/>
                  <a:gd name="connsiteY8" fmla="*/ 372139 h 903767"/>
                  <a:gd name="connsiteX9" fmla="*/ 435935 w 733646"/>
                  <a:gd name="connsiteY9" fmla="*/ 404037 h 903767"/>
                  <a:gd name="connsiteX10" fmla="*/ 446567 w 733646"/>
                  <a:gd name="connsiteY10" fmla="*/ 531628 h 903767"/>
                  <a:gd name="connsiteX11" fmla="*/ 457200 w 733646"/>
                  <a:gd name="connsiteY11" fmla="*/ 627321 h 903767"/>
                  <a:gd name="connsiteX12" fmla="*/ 478465 w 733646"/>
                  <a:gd name="connsiteY12" fmla="*/ 659218 h 903767"/>
                  <a:gd name="connsiteX13" fmla="*/ 563525 w 733646"/>
                  <a:gd name="connsiteY13" fmla="*/ 712381 h 903767"/>
                  <a:gd name="connsiteX14" fmla="*/ 691116 w 733646"/>
                  <a:gd name="connsiteY14" fmla="*/ 754911 h 903767"/>
                  <a:gd name="connsiteX15" fmla="*/ 723014 w 733646"/>
                  <a:gd name="connsiteY15" fmla="*/ 786809 h 903767"/>
                  <a:gd name="connsiteX16" fmla="*/ 733646 w 733646"/>
                  <a:gd name="connsiteY16" fmla="*/ 818707 h 903767"/>
                  <a:gd name="connsiteX17" fmla="*/ 691116 w 733646"/>
                  <a:gd name="connsiteY17" fmla="*/ 882502 h 903767"/>
                  <a:gd name="connsiteX18" fmla="*/ 659219 w 733646"/>
                  <a:gd name="connsiteY18" fmla="*/ 893135 h 903767"/>
                  <a:gd name="connsiteX19" fmla="*/ 637953 w 733646"/>
                  <a:gd name="connsiteY19" fmla="*/ 903767 h 903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33646" h="903767">
                    <a:moveTo>
                      <a:pt x="0" y="0"/>
                    </a:moveTo>
                    <a:cubicBezTo>
                      <a:pt x="10633" y="24809"/>
                      <a:pt x="25716" y="48154"/>
                      <a:pt x="31898" y="74428"/>
                    </a:cubicBezTo>
                    <a:cubicBezTo>
                      <a:pt x="33122" y="79628"/>
                      <a:pt x="38347" y="193652"/>
                      <a:pt x="53163" y="223283"/>
                    </a:cubicBezTo>
                    <a:cubicBezTo>
                      <a:pt x="57646" y="232249"/>
                      <a:pt x="65832" y="239391"/>
                      <a:pt x="74428" y="244549"/>
                    </a:cubicBezTo>
                    <a:cubicBezTo>
                      <a:pt x="84038" y="250315"/>
                      <a:pt x="95693" y="251637"/>
                      <a:pt x="106325" y="255181"/>
                    </a:cubicBezTo>
                    <a:cubicBezTo>
                      <a:pt x="113414" y="262269"/>
                      <a:pt x="119571" y="270431"/>
                      <a:pt x="127591" y="276446"/>
                    </a:cubicBezTo>
                    <a:cubicBezTo>
                      <a:pt x="164403" y="304055"/>
                      <a:pt x="193440" y="322252"/>
                      <a:pt x="233916" y="340242"/>
                    </a:cubicBezTo>
                    <a:cubicBezTo>
                      <a:pt x="251357" y="347994"/>
                      <a:pt x="268320" y="357990"/>
                      <a:pt x="287079" y="361507"/>
                    </a:cubicBezTo>
                    <a:cubicBezTo>
                      <a:pt x="325555" y="368721"/>
                      <a:pt x="365051" y="368595"/>
                      <a:pt x="404037" y="372139"/>
                    </a:cubicBezTo>
                    <a:cubicBezTo>
                      <a:pt x="414670" y="382772"/>
                      <a:pt x="432061" y="389508"/>
                      <a:pt x="435935" y="404037"/>
                    </a:cubicBezTo>
                    <a:cubicBezTo>
                      <a:pt x="446931" y="445274"/>
                      <a:pt x="442521" y="489143"/>
                      <a:pt x="446567" y="531628"/>
                    </a:cubicBezTo>
                    <a:cubicBezTo>
                      <a:pt x="449610" y="563577"/>
                      <a:pt x="449416" y="596185"/>
                      <a:pt x="457200" y="627321"/>
                    </a:cubicBezTo>
                    <a:cubicBezTo>
                      <a:pt x="460299" y="639718"/>
                      <a:pt x="469429" y="650182"/>
                      <a:pt x="478465" y="659218"/>
                    </a:cubicBezTo>
                    <a:cubicBezTo>
                      <a:pt x="506071" y="686824"/>
                      <a:pt x="529834" y="695536"/>
                      <a:pt x="563525" y="712381"/>
                    </a:cubicBezTo>
                    <a:cubicBezTo>
                      <a:pt x="611989" y="785075"/>
                      <a:pt x="551338" y="711903"/>
                      <a:pt x="691116" y="754911"/>
                    </a:cubicBezTo>
                    <a:cubicBezTo>
                      <a:pt x="705488" y="759333"/>
                      <a:pt x="712381" y="776176"/>
                      <a:pt x="723014" y="786809"/>
                    </a:cubicBezTo>
                    <a:cubicBezTo>
                      <a:pt x="726558" y="797442"/>
                      <a:pt x="733646" y="807499"/>
                      <a:pt x="733646" y="818707"/>
                    </a:cubicBezTo>
                    <a:cubicBezTo>
                      <a:pt x="733646" y="844718"/>
                      <a:pt x="710294" y="869716"/>
                      <a:pt x="691116" y="882502"/>
                    </a:cubicBezTo>
                    <a:cubicBezTo>
                      <a:pt x="681791" y="888719"/>
                      <a:pt x="669625" y="888973"/>
                      <a:pt x="659219" y="893135"/>
                    </a:cubicBezTo>
                    <a:cubicBezTo>
                      <a:pt x="651861" y="896078"/>
                      <a:pt x="645042" y="900223"/>
                      <a:pt x="637953" y="903767"/>
                    </a:cubicBezTo>
                  </a:path>
                </a:pathLst>
              </a:custGeom>
              <a:ln w="317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6" name="任意多边形 75"/>
              <p:cNvSpPr/>
              <p:nvPr/>
            </p:nvSpPr>
            <p:spPr>
              <a:xfrm>
                <a:off x="7975" y="5976"/>
                <a:ext cx="413" cy="1219"/>
              </a:xfrm>
              <a:custGeom>
                <a:avLst/>
                <a:gdLst>
                  <a:gd name="connsiteX0" fmla="*/ 0 w 349447"/>
                  <a:gd name="connsiteY0" fmla="*/ 0 h 1031476"/>
                  <a:gd name="connsiteX1" fmla="*/ 21265 w 349447"/>
                  <a:gd name="connsiteY1" fmla="*/ 223283 h 1031476"/>
                  <a:gd name="connsiteX2" fmla="*/ 31898 w 349447"/>
                  <a:gd name="connsiteY2" fmla="*/ 265814 h 1031476"/>
                  <a:gd name="connsiteX3" fmla="*/ 95693 w 349447"/>
                  <a:gd name="connsiteY3" fmla="*/ 318976 h 1031476"/>
                  <a:gd name="connsiteX4" fmla="*/ 159488 w 349447"/>
                  <a:gd name="connsiteY4" fmla="*/ 340242 h 1031476"/>
                  <a:gd name="connsiteX5" fmla="*/ 170121 w 349447"/>
                  <a:gd name="connsiteY5" fmla="*/ 457200 h 1031476"/>
                  <a:gd name="connsiteX6" fmla="*/ 191386 w 349447"/>
                  <a:gd name="connsiteY6" fmla="*/ 606056 h 1031476"/>
                  <a:gd name="connsiteX7" fmla="*/ 202019 w 349447"/>
                  <a:gd name="connsiteY7" fmla="*/ 637953 h 1031476"/>
                  <a:gd name="connsiteX8" fmla="*/ 223284 w 349447"/>
                  <a:gd name="connsiteY8" fmla="*/ 669851 h 1031476"/>
                  <a:gd name="connsiteX9" fmla="*/ 255181 w 349447"/>
                  <a:gd name="connsiteY9" fmla="*/ 765544 h 1031476"/>
                  <a:gd name="connsiteX10" fmla="*/ 276447 w 349447"/>
                  <a:gd name="connsiteY10" fmla="*/ 786809 h 1031476"/>
                  <a:gd name="connsiteX11" fmla="*/ 297712 w 349447"/>
                  <a:gd name="connsiteY11" fmla="*/ 818707 h 1031476"/>
                  <a:gd name="connsiteX12" fmla="*/ 329609 w 349447"/>
                  <a:gd name="connsiteY12" fmla="*/ 829339 h 1031476"/>
                  <a:gd name="connsiteX13" fmla="*/ 329609 w 349447"/>
                  <a:gd name="connsiteY13" fmla="*/ 946297 h 1031476"/>
                  <a:gd name="connsiteX14" fmla="*/ 308344 w 349447"/>
                  <a:gd name="connsiteY14" fmla="*/ 988828 h 1031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49447" h="1031476">
                    <a:moveTo>
                      <a:pt x="0" y="0"/>
                    </a:moveTo>
                    <a:cubicBezTo>
                      <a:pt x="7088" y="74428"/>
                      <a:pt x="12357" y="149051"/>
                      <a:pt x="21265" y="223283"/>
                    </a:cubicBezTo>
                    <a:cubicBezTo>
                      <a:pt x="23006" y="237792"/>
                      <a:pt x="24648" y="253126"/>
                      <a:pt x="31898" y="265814"/>
                    </a:cubicBezTo>
                    <a:cubicBezTo>
                      <a:pt x="40422" y="280732"/>
                      <a:pt x="78827" y="311480"/>
                      <a:pt x="95693" y="318976"/>
                    </a:cubicBezTo>
                    <a:cubicBezTo>
                      <a:pt x="116176" y="328080"/>
                      <a:pt x="159488" y="340242"/>
                      <a:pt x="159488" y="340242"/>
                    </a:cubicBezTo>
                    <a:cubicBezTo>
                      <a:pt x="204601" y="407907"/>
                      <a:pt x="164460" y="332641"/>
                      <a:pt x="170121" y="457200"/>
                    </a:cubicBezTo>
                    <a:cubicBezTo>
                      <a:pt x="172397" y="507271"/>
                      <a:pt x="175535" y="558506"/>
                      <a:pt x="191386" y="606056"/>
                    </a:cubicBezTo>
                    <a:cubicBezTo>
                      <a:pt x="194930" y="616688"/>
                      <a:pt x="197007" y="627929"/>
                      <a:pt x="202019" y="637953"/>
                    </a:cubicBezTo>
                    <a:cubicBezTo>
                      <a:pt x="207734" y="649383"/>
                      <a:pt x="216196" y="659218"/>
                      <a:pt x="223284" y="669851"/>
                    </a:cubicBezTo>
                    <a:cubicBezTo>
                      <a:pt x="232244" y="714655"/>
                      <a:pt x="230026" y="727813"/>
                      <a:pt x="255181" y="765544"/>
                    </a:cubicBezTo>
                    <a:cubicBezTo>
                      <a:pt x="260742" y="773885"/>
                      <a:pt x="270185" y="778981"/>
                      <a:pt x="276447" y="786809"/>
                    </a:cubicBezTo>
                    <a:cubicBezTo>
                      <a:pt x="284430" y="796788"/>
                      <a:pt x="287733" y="810724"/>
                      <a:pt x="297712" y="818707"/>
                    </a:cubicBezTo>
                    <a:cubicBezTo>
                      <a:pt x="306463" y="825708"/>
                      <a:pt x="318977" y="825795"/>
                      <a:pt x="329609" y="829339"/>
                    </a:cubicBezTo>
                    <a:cubicBezTo>
                      <a:pt x="346213" y="879149"/>
                      <a:pt x="349447" y="873559"/>
                      <a:pt x="329609" y="946297"/>
                    </a:cubicBezTo>
                    <a:cubicBezTo>
                      <a:pt x="306378" y="1031476"/>
                      <a:pt x="308344" y="951456"/>
                      <a:pt x="308344" y="988828"/>
                    </a:cubicBezTo>
                  </a:path>
                </a:pathLst>
              </a:custGeom>
              <a:ln w="317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" name="任意多边形 5"/>
              <p:cNvSpPr/>
              <p:nvPr/>
            </p:nvSpPr>
            <p:spPr>
              <a:xfrm>
                <a:off x="10337" y="6004"/>
                <a:ext cx="919" cy="1106"/>
              </a:xfrm>
              <a:custGeom>
                <a:avLst/>
                <a:gdLst>
                  <a:gd name="connsiteX0" fmla="*/ 11871 w 778046"/>
                  <a:gd name="connsiteY0" fmla="*/ 0 h 935665"/>
                  <a:gd name="connsiteX1" fmla="*/ 1238 w 778046"/>
                  <a:gd name="connsiteY1" fmla="*/ 31897 h 935665"/>
                  <a:gd name="connsiteX2" fmla="*/ 65033 w 778046"/>
                  <a:gd name="connsiteY2" fmla="*/ 116958 h 935665"/>
                  <a:gd name="connsiteX3" fmla="*/ 96931 w 778046"/>
                  <a:gd name="connsiteY3" fmla="*/ 138223 h 935665"/>
                  <a:gd name="connsiteX4" fmla="*/ 192624 w 778046"/>
                  <a:gd name="connsiteY4" fmla="*/ 223283 h 935665"/>
                  <a:gd name="connsiteX5" fmla="*/ 213889 w 778046"/>
                  <a:gd name="connsiteY5" fmla="*/ 255181 h 935665"/>
                  <a:gd name="connsiteX6" fmla="*/ 256420 w 778046"/>
                  <a:gd name="connsiteY6" fmla="*/ 276446 h 935665"/>
                  <a:gd name="connsiteX7" fmla="*/ 298950 w 778046"/>
                  <a:gd name="connsiteY7" fmla="*/ 308344 h 935665"/>
                  <a:gd name="connsiteX8" fmla="*/ 373378 w 778046"/>
                  <a:gd name="connsiteY8" fmla="*/ 372139 h 935665"/>
                  <a:gd name="connsiteX9" fmla="*/ 447806 w 778046"/>
                  <a:gd name="connsiteY9" fmla="*/ 393404 h 935665"/>
                  <a:gd name="connsiteX10" fmla="*/ 554131 w 778046"/>
                  <a:gd name="connsiteY10" fmla="*/ 414669 h 935665"/>
                  <a:gd name="connsiteX11" fmla="*/ 596661 w 778046"/>
                  <a:gd name="connsiteY11" fmla="*/ 435935 h 935665"/>
                  <a:gd name="connsiteX12" fmla="*/ 649824 w 778046"/>
                  <a:gd name="connsiteY12" fmla="*/ 467832 h 935665"/>
                  <a:gd name="connsiteX13" fmla="*/ 724252 w 778046"/>
                  <a:gd name="connsiteY13" fmla="*/ 552893 h 935665"/>
                  <a:gd name="connsiteX14" fmla="*/ 777415 w 778046"/>
                  <a:gd name="connsiteY14" fmla="*/ 606056 h 935665"/>
                  <a:gd name="connsiteX15" fmla="*/ 766782 w 778046"/>
                  <a:gd name="connsiteY15" fmla="*/ 712381 h 935665"/>
                  <a:gd name="connsiteX16" fmla="*/ 734885 w 778046"/>
                  <a:gd name="connsiteY16" fmla="*/ 733646 h 935665"/>
                  <a:gd name="connsiteX17" fmla="*/ 692354 w 778046"/>
                  <a:gd name="connsiteY17" fmla="*/ 776176 h 935665"/>
                  <a:gd name="connsiteX18" fmla="*/ 649824 w 778046"/>
                  <a:gd name="connsiteY18" fmla="*/ 829339 h 935665"/>
                  <a:gd name="connsiteX19" fmla="*/ 639192 w 778046"/>
                  <a:gd name="connsiteY19" fmla="*/ 935665 h 935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78046" h="935665">
                    <a:moveTo>
                      <a:pt x="11871" y="0"/>
                    </a:moveTo>
                    <a:cubicBezTo>
                      <a:pt x="8327" y="10632"/>
                      <a:pt x="0" y="20758"/>
                      <a:pt x="1238" y="31897"/>
                    </a:cubicBezTo>
                    <a:cubicBezTo>
                      <a:pt x="9559" y="106790"/>
                      <a:pt x="15151" y="88454"/>
                      <a:pt x="65033" y="116958"/>
                    </a:cubicBezTo>
                    <a:cubicBezTo>
                      <a:pt x="76128" y="123298"/>
                      <a:pt x="87380" y="129733"/>
                      <a:pt x="96931" y="138223"/>
                    </a:cubicBezTo>
                    <a:cubicBezTo>
                      <a:pt x="206182" y="235334"/>
                      <a:pt x="120230" y="175019"/>
                      <a:pt x="192624" y="223283"/>
                    </a:cubicBezTo>
                    <a:cubicBezTo>
                      <a:pt x="199712" y="233916"/>
                      <a:pt x="204072" y="247000"/>
                      <a:pt x="213889" y="255181"/>
                    </a:cubicBezTo>
                    <a:cubicBezTo>
                      <a:pt x="226066" y="265328"/>
                      <a:pt x="242979" y="268045"/>
                      <a:pt x="256420" y="276446"/>
                    </a:cubicBezTo>
                    <a:cubicBezTo>
                      <a:pt x="271447" y="285838"/>
                      <a:pt x="285495" y="296811"/>
                      <a:pt x="298950" y="308344"/>
                    </a:cubicBezTo>
                    <a:cubicBezTo>
                      <a:pt x="336663" y="340670"/>
                      <a:pt x="326731" y="345484"/>
                      <a:pt x="373378" y="372139"/>
                    </a:cubicBezTo>
                    <a:cubicBezTo>
                      <a:pt x="386130" y="379426"/>
                      <a:pt x="437440" y="390442"/>
                      <a:pt x="447806" y="393404"/>
                    </a:cubicBezTo>
                    <a:cubicBezTo>
                      <a:pt x="522043" y="414615"/>
                      <a:pt x="427094" y="396522"/>
                      <a:pt x="554131" y="414669"/>
                    </a:cubicBezTo>
                    <a:cubicBezTo>
                      <a:pt x="568308" y="421758"/>
                      <a:pt x="583473" y="427143"/>
                      <a:pt x="596661" y="435935"/>
                    </a:cubicBezTo>
                    <a:cubicBezTo>
                      <a:pt x="655037" y="474853"/>
                      <a:pt x="575788" y="443154"/>
                      <a:pt x="649824" y="467832"/>
                    </a:cubicBezTo>
                    <a:cubicBezTo>
                      <a:pt x="740775" y="558783"/>
                      <a:pt x="607424" y="423083"/>
                      <a:pt x="724252" y="552893"/>
                    </a:cubicBezTo>
                    <a:cubicBezTo>
                      <a:pt x="741017" y="571521"/>
                      <a:pt x="777415" y="606056"/>
                      <a:pt x="777415" y="606056"/>
                    </a:cubicBezTo>
                    <a:cubicBezTo>
                      <a:pt x="773871" y="641498"/>
                      <a:pt x="778046" y="678590"/>
                      <a:pt x="766782" y="712381"/>
                    </a:cubicBezTo>
                    <a:cubicBezTo>
                      <a:pt x="762741" y="724504"/>
                      <a:pt x="742868" y="723668"/>
                      <a:pt x="734885" y="733646"/>
                    </a:cubicBezTo>
                    <a:cubicBezTo>
                      <a:pt x="693645" y="785197"/>
                      <a:pt x="761948" y="752980"/>
                      <a:pt x="692354" y="776176"/>
                    </a:cubicBezTo>
                    <a:cubicBezTo>
                      <a:pt x="679942" y="788589"/>
                      <a:pt x="653847" y="811905"/>
                      <a:pt x="649824" y="829339"/>
                    </a:cubicBezTo>
                    <a:cubicBezTo>
                      <a:pt x="641815" y="864046"/>
                      <a:pt x="639192" y="935665"/>
                      <a:pt x="639192" y="935665"/>
                    </a:cubicBezTo>
                  </a:path>
                </a:pathLst>
              </a:custGeom>
              <a:ln w="317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4" name="圆角矩形 13"/>
            <p:cNvSpPr/>
            <p:nvPr/>
          </p:nvSpPr>
          <p:spPr>
            <a:xfrm>
              <a:off x="5728" y="2495"/>
              <a:ext cx="1757" cy="8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bg1">
                  <a:lumMod val="8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总配电箱</a:t>
              </a:r>
              <a:endParaRPr kumimoji="0" lang="zh-CN" altLang="en-US" sz="1600" b="1" i="0" spc="10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（一级）</a:t>
              </a:r>
              <a:endParaRPr lang="zh-CN" altLang="en-US" sz="1600" b="1" spc="1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cxnSp>
          <p:nvCxnSpPr>
            <p:cNvPr id="9" name="直接箭头连接符 8"/>
            <p:cNvCxnSpPr/>
            <p:nvPr/>
          </p:nvCxnSpPr>
          <p:spPr>
            <a:xfrm>
              <a:off x="6609" y="2062"/>
              <a:ext cx="0" cy="283"/>
            </a:xfrm>
            <a:prstGeom prst="straightConnector1">
              <a:avLst/>
            </a:prstGeom>
            <a:ln w="31750" cmpd="sng">
              <a:solidFill>
                <a:schemeClr val="bg1">
                  <a:lumMod val="50000"/>
                </a:schemeClr>
              </a:solidFill>
              <a:prstDash val="soli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肘形连接符 9"/>
            <p:cNvCxnSpPr/>
            <p:nvPr/>
          </p:nvCxnSpPr>
          <p:spPr>
            <a:xfrm rot="5400000" flipV="1">
              <a:off x="7752" y="2370"/>
              <a:ext cx="283" cy="2324"/>
            </a:xfrm>
            <a:prstGeom prst="bentConnector3">
              <a:avLst>
                <a:gd name="adj1" fmla="val 50054"/>
              </a:avLst>
            </a:prstGeom>
            <a:ln w="25400"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圆角矩形 10"/>
            <p:cNvSpPr/>
            <p:nvPr/>
          </p:nvSpPr>
          <p:spPr>
            <a:xfrm>
              <a:off x="8173" y="3787"/>
              <a:ext cx="1757" cy="8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bg1">
                  <a:lumMod val="8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分配电箱</a:t>
              </a:r>
              <a:endParaRPr lang="zh-CN" altLang="en-US" sz="1600" b="1" spc="1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（二级）</a:t>
              </a:r>
              <a:endParaRPr lang="zh-CN" altLang="en-US" sz="1600" b="1" spc="1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3318" y="3787"/>
              <a:ext cx="1757" cy="8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bg1">
                  <a:lumMod val="8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分配电箱</a:t>
              </a:r>
              <a:endParaRPr lang="zh-CN" altLang="en-US" sz="1600" b="1" spc="1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（二级）</a:t>
              </a:r>
              <a:endParaRPr lang="zh-CN" altLang="en-US" sz="1600" b="1" spc="1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cxnSp>
          <p:nvCxnSpPr>
            <p:cNvPr id="15" name="肘形连接符 14"/>
            <p:cNvCxnSpPr/>
            <p:nvPr/>
          </p:nvCxnSpPr>
          <p:spPr>
            <a:xfrm rot="16200000" flipH="1" flipV="1">
              <a:off x="5213" y="2370"/>
              <a:ext cx="283" cy="2324"/>
            </a:xfrm>
            <a:prstGeom prst="bentConnector3">
              <a:avLst>
                <a:gd name="adj1" fmla="val 50054"/>
              </a:avLst>
            </a:prstGeom>
            <a:ln w="25400"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圆角矩形 15"/>
            <p:cNvSpPr/>
            <p:nvPr/>
          </p:nvSpPr>
          <p:spPr>
            <a:xfrm>
              <a:off x="1746" y="5091"/>
              <a:ext cx="2098" cy="8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bg1">
                  <a:lumMod val="8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焊机专用箱</a:t>
              </a:r>
              <a:endParaRPr lang="zh-CN" altLang="en-US" sz="1600" b="1" spc="1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（三级）</a:t>
              </a:r>
              <a:endParaRPr lang="zh-CN" altLang="en-US" sz="1600" b="1" spc="1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cxnSp>
          <p:nvCxnSpPr>
            <p:cNvPr id="20" name="肘形连接符 19"/>
            <p:cNvCxnSpPr/>
            <p:nvPr/>
          </p:nvCxnSpPr>
          <p:spPr>
            <a:xfrm rot="16200000" flipH="1" flipV="1">
              <a:off x="3275" y="4200"/>
              <a:ext cx="283" cy="1247"/>
            </a:xfrm>
            <a:prstGeom prst="bentConnector3">
              <a:avLst>
                <a:gd name="adj1" fmla="val 50054"/>
              </a:avLst>
            </a:prstGeom>
            <a:ln w="25400"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圆角矩形 21"/>
            <p:cNvSpPr/>
            <p:nvPr/>
          </p:nvSpPr>
          <p:spPr>
            <a:xfrm>
              <a:off x="4511" y="5091"/>
              <a:ext cx="2098" cy="8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bg1">
                  <a:lumMod val="8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移动开关箱</a:t>
              </a:r>
              <a:endParaRPr lang="zh-CN" altLang="en-US" sz="1600" b="1" spc="1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（三级）</a:t>
              </a:r>
              <a:endParaRPr lang="zh-CN" altLang="en-US" sz="1600" b="1" spc="1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6863" y="5091"/>
              <a:ext cx="2098" cy="8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bg1">
                  <a:lumMod val="8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开关箱</a:t>
              </a:r>
              <a:endParaRPr lang="zh-CN" altLang="en-US" sz="1600" b="1" spc="1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（三级）</a:t>
              </a:r>
              <a:endParaRPr lang="zh-CN" altLang="en-US" sz="1600" b="1" spc="1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cxnSp>
          <p:nvCxnSpPr>
            <p:cNvPr id="25" name="肘形连接符 24"/>
            <p:cNvCxnSpPr/>
            <p:nvPr/>
          </p:nvCxnSpPr>
          <p:spPr>
            <a:xfrm rot="5400000" flipV="1">
              <a:off x="4795" y="4200"/>
              <a:ext cx="283" cy="1247"/>
            </a:xfrm>
            <a:prstGeom prst="bentConnector3">
              <a:avLst>
                <a:gd name="adj1" fmla="val 50054"/>
              </a:avLst>
            </a:prstGeom>
            <a:ln w="25400"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圆角矩形 26"/>
            <p:cNvSpPr/>
            <p:nvPr/>
          </p:nvSpPr>
          <p:spPr>
            <a:xfrm>
              <a:off x="9281" y="5091"/>
              <a:ext cx="2098" cy="8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bg1">
                  <a:lumMod val="8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开关箱</a:t>
              </a:r>
              <a:endParaRPr lang="zh-CN" altLang="en-US" sz="1600" b="1" spc="1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（三级）</a:t>
              </a:r>
              <a:endParaRPr lang="zh-CN" altLang="en-US" sz="1600" b="1" spc="1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7853" y="4683"/>
              <a:ext cx="2665" cy="282"/>
              <a:chOff x="2993" y="4882"/>
              <a:chExt cx="2766" cy="282"/>
            </a:xfrm>
          </p:grpSpPr>
          <p:cxnSp>
            <p:nvCxnSpPr>
              <p:cNvPr id="28" name="肘形连接符 27"/>
              <p:cNvCxnSpPr/>
              <p:nvPr/>
            </p:nvCxnSpPr>
            <p:spPr>
              <a:xfrm rot="16200000" flipH="1" flipV="1">
                <a:off x="3475" y="4400"/>
                <a:ext cx="283" cy="1247"/>
              </a:xfrm>
              <a:prstGeom prst="bentConnector3">
                <a:avLst>
                  <a:gd name="adj1" fmla="val 50054"/>
                </a:avLst>
              </a:prstGeom>
              <a:ln w="25400">
                <a:solidFill>
                  <a:schemeClr val="bg1">
                    <a:lumMod val="5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肘形连接符 28"/>
              <p:cNvCxnSpPr/>
              <p:nvPr/>
            </p:nvCxnSpPr>
            <p:spPr>
              <a:xfrm rot="5400000" flipV="1">
                <a:off x="4995" y="4400"/>
                <a:ext cx="283" cy="1247"/>
              </a:xfrm>
              <a:prstGeom prst="bentConnector3">
                <a:avLst>
                  <a:gd name="adj1" fmla="val 50054"/>
                </a:avLst>
              </a:prstGeom>
              <a:ln w="25400">
                <a:solidFill>
                  <a:schemeClr val="bg1">
                    <a:lumMod val="5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 spd="slow" advClick="0" advTm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359718" y="1825308"/>
            <a:ext cx="2062480" cy="2059305"/>
            <a:chOff x="8441" y="2650"/>
            <a:chExt cx="3248" cy="3243"/>
          </a:xfrm>
        </p:grpSpPr>
        <p:sp>
          <p:nvSpPr>
            <p:cNvPr id="2" name="文本框 1"/>
            <p:cNvSpPr txBox="1"/>
            <p:nvPr/>
          </p:nvSpPr>
          <p:spPr>
            <a:xfrm>
              <a:off x="8441" y="2650"/>
              <a:ext cx="3248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 fontAlgn="auto"/>
              <a:r>
                <a:rPr lang="zh-CN" altLang="en-US" sz="3600" b="1" spc="100" dirty="0">
                  <a:solidFill>
                    <a:schemeClr val="tx1">
                      <a:lumMod val="50000"/>
                      <a:lumOff val="50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第三部分</a:t>
              </a:r>
              <a:endParaRPr lang="zh-CN" altLang="en-US" sz="3600" b="1" spc="10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8843" y="4780"/>
              <a:ext cx="2444" cy="1113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indent="0" algn="ctr" fontAlgn="auto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zh-CN" altLang="en-US" sz="4000" b="1" spc="100" dirty="0">
                  <a:solidFill>
                    <a:srgbClr val="FF8B3A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电  箱</a:t>
              </a:r>
              <a:endParaRPr lang="zh-CN" altLang="en-US" sz="4000" b="1" spc="100" dirty="0">
                <a:solidFill>
                  <a:srgbClr val="FF8B3A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</p:spTree>
  </p:cSld>
  <p:clrMapOvr>
    <a:masterClrMapping/>
  </p:clrMapOvr>
  <p:transition spd="slow" advClick="0" advTm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165989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三、电  箱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3923995" y="804419"/>
            <a:ext cx="1296010" cy="44221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一级电箱</a:t>
            </a:r>
            <a:endParaRPr lang="zh-CN" altLang="en-US" sz="2000" b="1" spc="100" noProof="0" dirty="0">
              <a:ln>
                <a:noFill/>
              </a:ln>
              <a:solidFill>
                <a:srgbClr val="FF8B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270000" y="1168400"/>
            <a:ext cx="6604000" cy="3811905"/>
            <a:chOff x="1497" y="1750"/>
            <a:chExt cx="10400" cy="6003"/>
          </a:xfrm>
        </p:grpSpPr>
        <p:sp>
          <p:nvSpPr>
            <p:cNvPr id="3" name="文本框 2"/>
            <p:cNvSpPr txBox="1"/>
            <p:nvPr/>
          </p:nvSpPr>
          <p:spPr>
            <a:xfrm>
              <a:off x="6525" y="1963"/>
              <a:ext cx="5146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just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b="1" spc="10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一级配电箱</a:t>
              </a:r>
              <a:r>
                <a:rPr lang="zh-CN" altLang="en-US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就是指的总配电箱。一般位于配电房。</a:t>
              </a:r>
              <a:endParaRPr lang="zh-CN" altLang="en-US" spc="1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1497" y="1750"/>
              <a:ext cx="4312" cy="5934"/>
              <a:chOff x="2052" y="1435"/>
              <a:chExt cx="4312" cy="5934"/>
            </a:xfrm>
          </p:grpSpPr>
          <p:pic>
            <p:nvPicPr>
              <p:cNvPr id="4" name="Picture 6" descr="C:\Documents and Settings\Administrator\桌面\4e531018c5806.jpg"/>
              <p:cNvPicPr>
                <a:picLocks noChangeAspect="1"/>
              </p:cNvPicPr>
              <p:nvPr/>
            </p:nvPicPr>
            <p:blipFill>
              <a:blip r:embed="rId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052" y="1435"/>
                <a:ext cx="4313" cy="5935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5" name="圆角矩形 4"/>
              <p:cNvSpPr/>
              <p:nvPr/>
            </p:nvSpPr>
            <p:spPr>
              <a:xfrm>
                <a:off x="4500" y="2616"/>
                <a:ext cx="844" cy="759"/>
              </a:xfrm>
              <a:prstGeom prst="roundRect">
                <a:avLst/>
              </a:prstGeom>
              <a:noFill/>
              <a:ln w="25400">
                <a:solidFill>
                  <a:srgbClr val="FF8B3A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8" name="圆角矩形 7"/>
              <p:cNvSpPr/>
              <p:nvPr/>
            </p:nvSpPr>
            <p:spPr>
              <a:xfrm>
                <a:off x="3318" y="2532"/>
                <a:ext cx="506" cy="759"/>
              </a:xfrm>
              <a:prstGeom prst="roundRect">
                <a:avLst/>
              </a:prstGeom>
              <a:noFill/>
              <a:ln w="25400">
                <a:solidFill>
                  <a:srgbClr val="FF8B3A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圆角矩形 12"/>
              <p:cNvSpPr/>
              <p:nvPr/>
            </p:nvSpPr>
            <p:spPr>
              <a:xfrm>
                <a:off x="5428" y="2363"/>
                <a:ext cx="253" cy="928"/>
              </a:xfrm>
              <a:prstGeom prst="roundRect">
                <a:avLst/>
              </a:prstGeom>
              <a:noFill/>
              <a:ln w="25400">
                <a:solidFill>
                  <a:srgbClr val="FF8B3A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>
                <a:off x="3318" y="3966"/>
                <a:ext cx="2110" cy="675"/>
              </a:xfrm>
              <a:prstGeom prst="roundRect">
                <a:avLst/>
              </a:prstGeom>
              <a:noFill/>
              <a:ln w="25400">
                <a:solidFill>
                  <a:srgbClr val="FF8B3A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3318" y="4979"/>
                <a:ext cx="2110" cy="759"/>
              </a:xfrm>
              <a:prstGeom prst="roundRect">
                <a:avLst/>
              </a:prstGeom>
              <a:noFill/>
              <a:ln w="25400">
                <a:solidFill>
                  <a:srgbClr val="FF8B3A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圆角矩形 18"/>
              <p:cNvSpPr/>
              <p:nvPr/>
            </p:nvSpPr>
            <p:spPr>
              <a:xfrm>
                <a:off x="3403" y="6329"/>
                <a:ext cx="844" cy="253"/>
              </a:xfrm>
              <a:prstGeom prst="roundRect">
                <a:avLst/>
              </a:prstGeom>
              <a:noFill/>
              <a:ln w="25400">
                <a:solidFill>
                  <a:srgbClr val="FF8B3A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圆角矩形 20"/>
              <p:cNvSpPr/>
              <p:nvPr/>
            </p:nvSpPr>
            <p:spPr>
              <a:xfrm>
                <a:off x="4500" y="6329"/>
                <a:ext cx="844" cy="253"/>
              </a:xfrm>
              <a:prstGeom prst="roundRect">
                <a:avLst/>
              </a:prstGeom>
              <a:noFill/>
              <a:ln w="25400">
                <a:solidFill>
                  <a:srgbClr val="FF8B3A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圆角矩形 25"/>
              <p:cNvSpPr/>
              <p:nvPr/>
            </p:nvSpPr>
            <p:spPr>
              <a:xfrm>
                <a:off x="5344" y="6582"/>
                <a:ext cx="338" cy="338"/>
              </a:xfrm>
              <a:prstGeom prst="roundRect">
                <a:avLst/>
              </a:prstGeom>
              <a:noFill/>
              <a:ln w="25400">
                <a:solidFill>
                  <a:srgbClr val="FF8B3A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2" name="圆角矩形 31"/>
              <p:cNvSpPr/>
              <p:nvPr/>
            </p:nvSpPr>
            <p:spPr>
              <a:xfrm>
                <a:off x="3065" y="6582"/>
                <a:ext cx="338" cy="338"/>
              </a:xfrm>
              <a:prstGeom prst="roundRect">
                <a:avLst/>
              </a:prstGeom>
              <a:noFill/>
              <a:ln w="25400">
                <a:solidFill>
                  <a:srgbClr val="FF8B3A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7" name="圆角矩形 36"/>
              <p:cNvSpPr/>
              <p:nvPr/>
            </p:nvSpPr>
            <p:spPr>
              <a:xfrm>
                <a:off x="2981" y="3122"/>
                <a:ext cx="338" cy="338"/>
              </a:xfrm>
              <a:prstGeom prst="roundRect">
                <a:avLst/>
              </a:prstGeom>
              <a:noFill/>
              <a:ln w="25400">
                <a:solidFill>
                  <a:srgbClr val="FF8B3A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7178" name="TextBox 140"/>
            <p:cNvSpPr txBox="1"/>
            <p:nvPr/>
          </p:nvSpPr>
          <p:spPr>
            <a:xfrm>
              <a:off x="6525" y="2901"/>
              <a:ext cx="3924" cy="36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l" fontAlgn="auto"/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有功电度表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 fontAlgn="auto"/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应急断电手柄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 fontAlgn="auto"/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总隔离熔断开关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 fontAlgn="auto"/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分路隔离熔断开关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 fontAlgn="auto"/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分路漏电开关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 fontAlgn="auto"/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工作零线排（</a:t>
              </a:r>
              <a:r>
                <a:rPr lang="en-US" altLang="zh-CN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N</a:t>
              </a: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线）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 fontAlgn="auto"/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保护接零排（</a:t>
              </a:r>
              <a:r>
                <a:rPr lang="en-US" altLang="zh-CN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PE</a:t>
              </a: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线）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 fontAlgn="auto"/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电箱门接地线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6381" y="6573"/>
              <a:ext cx="5517" cy="1181"/>
              <a:chOff x="6381" y="6498"/>
              <a:chExt cx="5517" cy="1181"/>
            </a:xfrm>
          </p:grpSpPr>
          <p:pic>
            <p:nvPicPr>
              <p:cNvPr id="7177" name="Picture 7" descr="C:\Documents and Settings\Administrator\桌面\770.jp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703" y="6498"/>
                <a:ext cx="2704" cy="1181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36" name="圆角矩形 35"/>
              <p:cNvSpPr/>
              <p:nvPr/>
            </p:nvSpPr>
            <p:spPr>
              <a:xfrm>
                <a:off x="8297" y="6498"/>
                <a:ext cx="3375" cy="1181"/>
              </a:xfrm>
              <a:prstGeom prst="roundRect">
                <a:avLst/>
              </a:prstGeom>
              <a:noFill/>
              <a:ln w="25400">
                <a:solidFill>
                  <a:srgbClr val="FF8B3A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8" name="圆角矩形 37"/>
              <p:cNvSpPr/>
              <p:nvPr/>
            </p:nvSpPr>
            <p:spPr>
              <a:xfrm>
                <a:off x="6525" y="6498"/>
                <a:ext cx="1688" cy="1181"/>
              </a:xfrm>
              <a:prstGeom prst="roundRect">
                <a:avLst/>
              </a:prstGeom>
              <a:noFill/>
              <a:ln w="25400">
                <a:solidFill>
                  <a:srgbClr val="FF8B3A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192" name="矩形 34"/>
              <p:cNvSpPr/>
              <p:nvPr/>
            </p:nvSpPr>
            <p:spPr>
              <a:xfrm>
                <a:off x="10182" y="6880"/>
                <a:ext cx="1716" cy="5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algn="ctr" fontAlgn="auto"/>
                <a:r>
                  <a:rPr lang="zh-CN" altLang="en-US" b="1" spc="100" dirty="0">
                    <a:solidFill>
                      <a:srgbClr val="FF8B00"/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电流表</a:t>
                </a:r>
                <a:endParaRPr lang="zh-CN" altLang="en-US" b="1" spc="100" dirty="0">
                  <a:solidFill>
                    <a:srgbClr val="FF8B00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93" name="矩形 35"/>
              <p:cNvSpPr/>
              <p:nvPr/>
            </p:nvSpPr>
            <p:spPr>
              <a:xfrm>
                <a:off x="6381" y="6880"/>
                <a:ext cx="1500" cy="5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algn="ctr" fontAlgn="auto"/>
                <a:r>
                  <a:rPr lang="zh-CN" altLang="en-US" b="1" spc="100" dirty="0">
                    <a:solidFill>
                      <a:srgbClr val="FF8B00"/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电压表</a:t>
                </a:r>
                <a:endParaRPr lang="zh-CN" altLang="en-US" b="1" spc="100" dirty="0">
                  <a:solidFill>
                    <a:srgbClr val="FF8B00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 spd="slow" advClick="0" advTm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165989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三、电  箱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3923995" y="1023623"/>
            <a:ext cx="1296010" cy="44195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二级电箱</a:t>
            </a:r>
            <a:endParaRPr lang="zh-CN" altLang="en-US" sz="2000" b="1" spc="100" noProof="0" dirty="0">
              <a:ln>
                <a:noFill/>
              </a:ln>
              <a:solidFill>
                <a:srgbClr val="FF8B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340803" y="1819275"/>
            <a:ext cx="6462395" cy="2980690"/>
            <a:chOff x="746" y="2355"/>
            <a:chExt cx="10177" cy="4694"/>
          </a:xfrm>
        </p:grpSpPr>
        <p:sp>
          <p:nvSpPr>
            <p:cNvPr id="6" name="文本框 5"/>
            <p:cNvSpPr txBox="1"/>
            <p:nvPr/>
          </p:nvSpPr>
          <p:spPr>
            <a:xfrm>
              <a:off x="7137" y="2355"/>
              <a:ext cx="3742" cy="145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just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b="1" spc="10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二级配电箱</a:t>
              </a:r>
              <a:r>
                <a:rPr lang="zh-CN" altLang="en-US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就是分配电箱，也叫分箱，一般负责一个供电区域。</a:t>
              </a:r>
              <a:endParaRPr lang="zh-CN" altLang="en-US" spc="1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746" y="2533"/>
              <a:ext cx="6390" cy="4516"/>
              <a:chOff x="1991" y="2953"/>
              <a:chExt cx="6390" cy="4516"/>
            </a:xfrm>
          </p:grpSpPr>
          <p:pic>
            <p:nvPicPr>
              <p:cNvPr id="8204" name="Picture 3" descr="C:\Documents and Settings\Administrator\桌面\img091009143323950465.jpg"/>
              <p:cNvPicPr>
                <a:picLocks noChangeAspect="1"/>
              </p:cNvPicPr>
              <p:nvPr/>
            </p:nvPicPr>
            <p:blipFill>
              <a:blip r:embed="rId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991" y="2953"/>
                <a:ext cx="6391" cy="451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42" name="圆角矩形 41"/>
              <p:cNvSpPr/>
              <p:nvPr/>
            </p:nvSpPr>
            <p:spPr>
              <a:xfrm>
                <a:off x="3763" y="4641"/>
                <a:ext cx="1013" cy="1266"/>
              </a:xfrm>
              <a:prstGeom prst="roundRect">
                <a:avLst/>
              </a:prstGeom>
              <a:noFill/>
              <a:ln w="25400">
                <a:solidFill>
                  <a:srgbClr val="FF8B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3" name="圆角矩形 42"/>
              <p:cNvSpPr/>
              <p:nvPr/>
            </p:nvSpPr>
            <p:spPr>
              <a:xfrm>
                <a:off x="4775" y="3375"/>
                <a:ext cx="2025" cy="1013"/>
              </a:xfrm>
              <a:prstGeom prst="roundRect">
                <a:avLst/>
              </a:prstGeom>
              <a:noFill/>
              <a:ln w="25400">
                <a:solidFill>
                  <a:srgbClr val="FF8B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4" name="圆角矩形 43"/>
              <p:cNvSpPr/>
              <p:nvPr/>
            </p:nvSpPr>
            <p:spPr>
              <a:xfrm>
                <a:off x="4775" y="4472"/>
                <a:ext cx="2025" cy="1266"/>
              </a:xfrm>
              <a:prstGeom prst="roundRect">
                <a:avLst/>
              </a:prstGeom>
              <a:noFill/>
              <a:ln w="25400">
                <a:solidFill>
                  <a:srgbClr val="FF8B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5" name="圆角矩形 44"/>
              <p:cNvSpPr/>
              <p:nvPr/>
            </p:nvSpPr>
            <p:spPr>
              <a:xfrm>
                <a:off x="3931" y="6160"/>
                <a:ext cx="759" cy="253"/>
              </a:xfrm>
              <a:prstGeom prst="roundRect">
                <a:avLst/>
              </a:prstGeom>
              <a:noFill/>
              <a:ln w="25400">
                <a:solidFill>
                  <a:srgbClr val="FF8B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6" name="圆角矩形 45"/>
              <p:cNvSpPr/>
              <p:nvPr/>
            </p:nvSpPr>
            <p:spPr>
              <a:xfrm>
                <a:off x="4185" y="3375"/>
                <a:ext cx="591" cy="253"/>
              </a:xfrm>
              <a:prstGeom prst="roundRect">
                <a:avLst/>
              </a:prstGeom>
              <a:noFill/>
              <a:ln w="25400">
                <a:solidFill>
                  <a:srgbClr val="FF8B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7" name="圆角矩形 46"/>
              <p:cNvSpPr/>
              <p:nvPr/>
            </p:nvSpPr>
            <p:spPr>
              <a:xfrm>
                <a:off x="3088" y="6160"/>
                <a:ext cx="675" cy="759"/>
              </a:xfrm>
              <a:prstGeom prst="roundRect">
                <a:avLst/>
              </a:prstGeom>
              <a:noFill/>
              <a:ln w="25400">
                <a:solidFill>
                  <a:srgbClr val="FF8B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" name="圆角矩形 6"/>
              <p:cNvSpPr/>
              <p:nvPr/>
            </p:nvSpPr>
            <p:spPr>
              <a:xfrm>
                <a:off x="4753" y="5823"/>
                <a:ext cx="1941" cy="253"/>
              </a:xfrm>
              <a:prstGeom prst="roundRect">
                <a:avLst/>
              </a:prstGeom>
              <a:noFill/>
              <a:ln w="25400">
                <a:solidFill>
                  <a:srgbClr val="FF8B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" name="圆角矩形 19"/>
              <p:cNvSpPr/>
              <p:nvPr/>
            </p:nvSpPr>
            <p:spPr>
              <a:xfrm>
                <a:off x="6778" y="6076"/>
                <a:ext cx="759" cy="759"/>
              </a:xfrm>
              <a:prstGeom prst="roundRect">
                <a:avLst/>
              </a:prstGeom>
              <a:noFill/>
              <a:ln w="25400">
                <a:solidFill>
                  <a:srgbClr val="FF8B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1" name="文本框 10"/>
            <p:cNvSpPr txBox="1"/>
            <p:nvPr/>
          </p:nvSpPr>
          <p:spPr>
            <a:xfrm>
              <a:off x="7137" y="3852"/>
              <a:ext cx="3786" cy="3197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>
                <a:buNone/>
              </a:pP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总隔离熔断开关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algn="l">
                <a:buNone/>
              </a:pP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分路隔离熔断开关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>
                <a:buNone/>
              </a:pP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分路漏电开关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>
                <a:buNone/>
              </a:pP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接线端子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>
                <a:buNone/>
              </a:pP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工作零线排（N线）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>
                <a:buNone/>
              </a:pP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保护接零排（PE线）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>
                <a:buNone/>
              </a:pP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电箱门接地线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165989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三、电  箱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3365991" y="1038537"/>
            <a:ext cx="2412018" cy="44280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三级电箱 </a:t>
            </a:r>
            <a:r>
              <a:rPr lang="en-US" altLang="zh-CN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 </a:t>
            </a:r>
            <a:r>
              <a:rPr lang="zh-CN" altLang="en-US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开关箱</a:t>
            </a:r>
            <a:endParaRPr lang="zh-CN" altLang="en-US" sz="2000" b="1" spc="100" noProof="0" dirty="0">
              <a:ln>
                <a:noFill/>
              </a:ln>
              <a:solidFill>
                <a:srgbClr val="FF8B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180465" y="1852930"/>
            <a:ext cx="6783070" cy="2951480"/>
            <a:chOff x="667" y="2558"/>
            <a:chExt cx="10682" cy="4648"/>
          </a:xfrm>
        </p:grpSpPr>
        <p:grpSp>
          <p:nvGrpSpPr>
            <p:cNvPr id="5" name="组合 4"/>
            <p:cNvGrpSpPr/>
            <p:nvPr/>
          </p:nvGrpSpPr>
          <p:grpSpPr>
            <a:xfrm>
              <a:off x="667" y="2850"/>
              <a:ext cx="5925" cy="4357"/>
              <a:chOff x="2311" y="3533"/>
              <a:chExt cx="4636" cy="3386"/>
            </a:xfrm>
          </p:grpSpPr>
          <p:pic>
            <p:nvPicPr>
              <p:cNvPr id="9225" name="Picture 13" descr="C:\Documents and Settings\Administrator\桌面\2007122133210166.jpg"/>
              <p:cNvPicPr>
                <a:picLocks noChangeAspect="1"/>
              </p:cNvPicPr>
              <p:nvPr/>
            </p:nvPicPr>
            <p:blipFill>
              <a:blip r:embed="rId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311" y="3533"/>
                <a:ext cx="4636" cy="338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4" name="圆角矩形 3"/>
              <p:cNvSpPr/>
              <p:nvPr/>
            </p:nvSpPr>
            <p:spPr>
              <a:xfrm>
                <a:off x="2818" y="4546"/>
                <a:ext cx="928" cy="1266"/>
              </a:xfrm>
              <a:prstGeom prst="roundRect">
                <a:avLst/>
              </a:prstGeom>
              <a:noFill/>
              <a:ln w="25400">
                <a:solidFill>
                  <a:srgbClr val="FF8B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" name="圆角矩形 23"/>
              <p:cNvSpPr/>
              <p:nvPr/>
            </p:nvSpPr>
            <p:spPr>
              <a:xfrm>
                <a:off x="3740" y="3870"/>
                <a:ext cx="849" cy="1519"/>
              </a:xfrm>
              <a:prstGeom prst="roundRect">
                <a:avLst/>
              </a:prstGeom>
              <a:noFill/>
              <a:ln w="25400">
                <a:solidFill>
                  <a:srgbClr val="FF8B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圆角矩形 24"/>
              <p:cNvSpPr/>
              <p:nvPr/>
            </p:nvSpPr>
            <p:spPr>
              <a:xfrm>
                <a:off x="4590" y="5558"/>
                <a:ext cx="675" cy="759"/>
              </a:xfrm>
              <a:prstGeom prst="roundRect">
                <a:avLst/>
              </a:prstGeom>
              <a:noFill/>
              <a:ln w="25400">
                <a:solidFill>
                  <a:srgbClr val="FF8B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圆角矩形 12"/>
              <p:cNvSpPr/>
              <p:nvPr/>
            </p:nvSpPr>
            <p:spPr>
              <a:xfrm>
                <a:off x="3150" y="5991"/>
                <a:ext cx="675" cy="253"/>
              </a:xfrm>
              <a:prstGeom prst="roundRect">
                <a:avLst/>
              </a:prstGeom>
              <a:noFill/>
              <a:ln w="25400">
                <a:solidFill>
                  <a:srgbClr val="FF8B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>
                <a:off x="3065" y="3797"/>
                <a:ext cx="591" cy="253"/>
              </a:xfrm>
              <a:prstGeom prst="roundRect">
                <a:avLst/>
              </a:prstGeom>
              <a:noFill/>
              <a:ln w="25400">
                <a:solidFill>
                  <a:srgbClr val="FF8B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3740" y="5485"/>
                <a:ext cx="759" cy="422"/>
              </a:xfrm>
              <a:prstGeom prst="roundRect">
                <a:avLst/>
              </a:prstGeom>
              <a:noFill/>
              <a:ln w="25400">
                <a:solidFill>
                  <a:srgbClr val="FF8B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6871" y="2558"/>
              <a:ext cx="4479" cy="188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just" defTabSz="914400" rtl="0" fontAlgn="base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b="1" spc="10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三级配电箱</a:t>
              </a:r>
              <a:r>
                <a:rPr lang="zh-CN" altLang="en-US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就是开关箱，只能负责一台设备。所谓的“一机一闸一箱一漏”就是针对开关箱而言的。</a:t>
              </a:r>
              <a:endParaRPr lang="zh-CN" altLang="en-US" spc="100">
                <a:latin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871" y="4446"/>
              <a:ext cx="3786" cy="2761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>
                <a:buNone/>
              </a:pP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隔离熔断开关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algn="l">
                <a:buNone/>
              </a:pP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漏电开关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>
                <a:buNone/>
              </a:pP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接线端子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algn="l">
                <a:buNone/>
              </a:pP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工作零线排（N线）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>
                <a:buNone/>
              </a:pP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保护接零排（PE线）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algn="l">
                <a:buNone/>
              </a:pP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电箱门接地线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165989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三、电  箱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2825987" y="1075367"/>
            <a:ext cx="3492026" cy="44280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三级电箱 </a:t>
            </a:r>
            <a:r>
              <a:rPr lang="en-US" altLang="zh-CN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 </a:t>
            </a:r>
            <a:r>
              <a:rPr lang="zh-CN" altLang="en-US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电焊机专用电箱</a:t>
            </a:r>
            <a:endParaRPr lang="zh-CN" altLang="en-US" sz="2000" b="1" spc="100" noProof="0" dirty="0">
              <a:ln>
                <a:noFill/>
              </a:ln>
              <a:solidFill>
                <a:srgbClr val="FF8B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659255" y="1918335"/>
            <a:ext cx="5825490" cy="2918460"/>
            <a:chOff x="2330" y="3081"/>
            <a:chExt cx="9174" cy="4596"/>
          </a:xfrm>
        </p:grpSpPr>
        <p:grpSp>
          <p:nvGrpSpPr>
            <p:cNvPr id="9" name="组合 8"/>
            <p:cNvGrpSpPr/>
            <p:nvPr/>
          </p:nvGrpSpPr>
          <p:grpSpPr>
            <a:xfrm>
              <a:off x="2330" y="3081"/>
              <a:ext cx="8434" cy="4596"/>
              <a:chOff x="2390" y="1986"/>
              <a:chExt cx="8434" cy="4596"/>
            </a:xfrm>
          </p:grpSpPr>
          <p:pic>
            <p:nvPicPr>
              <p:cNvPr id="10244" name="Picture 4" descr="C:\Documents and Settings\Administrator\桌面\IMG091009150758231368.jpg"/>
              <p:cNvPicPr>
                <a:picLocks noChangeAspect="1"/>
              </p:cNvPicPr>
              <p:nvPr/>
            </p:nvPicPr>
            <p:blipFill>
              <a:blip r:embed="rId1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390" y="2783"/>
                <a:ext cx="4994" cy="379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0" name="圆角矩形 9"/>
              <p:cNvSpPr/>
              <p:nvPr/>
            </p:nvSpPr>
            <p:spPr>
              <a:xfrm>
                <a:off x="2812" y="3966"/>
                <a:ext cx="844" cy="1435"/>
              </a:xfrm>
              <a:prstGeom prst="roundRect">
                <a:avLst/>
              </a:prstGeom>
              <a:noFill/>
              <a:ln w="25400">
                <a:solidFill>
                  <a:srgbClr val="FF8B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1" name="圆角矩形 10"/>
              <p:cNvSpPr/>
              <p:nvPr/>
            </p:nvSpPr>
            <p:spPr>
              <a:xfrm>
                <a:off x="3571" y="3460"/>
                <a:ext cx="675" cy="1856"/>
              </a:xfrm>
              <a:prstGeom prst="roundRect">
                <a:avLst/>
              </a:prstGeom>
              <a:noFill/>
              <a:ln w="25400">
                <a:solidFill>
                  <a:srgbClr val="FF8B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4922" y="4979"/>
                <a:ext cx="675" cy="1013"/>
              </a:xfrm>
              <a:prstGeom prst="roundRect">
                <a:avLst/>
              </a:prstGeom>
              <a:noFill/>
              <a:ln w="25400">
                <a:solidFill>
                  <a:srgbClr val="FF8B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" name="圆角矩形 2"/>
              <p:cNvSpPr/>
              <p:nvPr/>
            </p:nvSpPr>
            <p:spPr>
              <a:xfrm>
                <a:off x="3065" y="5738"/>
                <a:ext cx="591" cy="338"/>
              </a:xfrm>
              <a:prstGeom prst="roundRect">
                <a:avLst/>
              </a:prstGeom>
              <a:noFill/>
              <a:ln w="25400">
                <a:solidFill>
                  <a:srgbClr val="FF8B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" name="圆角矩形 5"/>
              <p:cNvSpPr/>
              <p:nvPr/>
            </p:nvSpPr>
            <p:spPr>
              <a:xfrm>
                <a:off x="4162" y="3291"/>
                <a:ext cx="759" cy="1603"/>
              </a:xfrm>
              <a:prstGeom prst="roundRect">
                <a:avLst/>
              </a:prstGeom>
              <a:noFill/>
              <a:ln w="25400">
                <a:solidFill>
                  <a:srgbClr val="FF8B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" name="圆角矩形标注 6"/>
              <p:cNvSpPr/>
              <p:nvPr/>
            </p:nvSpPr>
            <p:spPr>
              <a:xfrm>
                <a:off x="7706" y="1986"/>
                <a:ext cx="3118" cy="1519"/>
              </a:xfrm>
              <a:prstGeom prst="wedgeRoundRectCallout">
                <a:avLst>
                  <a:gd name="adj1" fmla="val -142527"/>
                  <a:gd name="adj2" fmla="val 69749"/>
                  <a:gd name="adj3" fmla="val 16667"/>
                </a:avLst>
              </a:prstGeom>
              <a:noFill/>
              <a:ln w="25400">
                <a:solidFill>
                  <a:srgbClr val="FF8B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l" defTabSz="914400" rtl="0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b="1" i="0" spc="100" baseline="0" noProof="0" dirty="0">
                  <a:ln>
                    <a:noFill/>
                  </a:ln>
                  <a:solidFill>
                    <a:srgbClr val="FF8B3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0" algn="just" defTabSz="914400" rtl="0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b="1" i="0" spc="100" baseline="0" noProof="0" dirty="0">
                    <a:ln>
                      <a:noFill/>
                    </a:ln>
                    <a:solidFill>
                      <a:srgbClr val="FF8B3A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能够将电焊机空载时二次电压降至</a:t>
                </a:r>
                <a:r>
                  <a:rPr kumimoji="0" lang="en-US" altLang="zh-CN" b="1" i="0" spc="100" baseline="0" noProof="0" dirty="0">
                    <a:ln>
                      <a:noFill/>
                    </a:ln>
                    <a:solidFill>
                      <a:srgbClr val="FF8B3A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24V</a:t>
                </a:r>
                <a:r>
                  <a:rPr kumimoji="0" lang="zh-CN" altLang="en-US" b="1" i="0" spc="100" baseline="0" noProof="0" dirty="0">
                    <a:ln>
                      <a:noFill/>
                    </a:ln>
                    <a:solidFill>
                      <a:srgbClr val="FF8B3A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以内。</a:t>
                </a:r>
                <a:endParaRPr kumimoji="0" lang="en-US" altLang="zh-CN" b="1" i="0" spc="100" baseline="0" noProof="0" dirty="0">
                  <a:ln>
                    <a:noFill/>
                  </a:ln>
                  <a:solidFill>
                    <a:srgbClr val="FF8B3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0" algn="just" defTabSz="914400" rtl="0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b="1" i="0" spc="100" baseline="0" noProof="0" dirty="0">
                  <a:ln>
                    <a:noFill/>
                  </a:ln>
                  <a:solidFill>
                    <a:srgbClr val="FF8B3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" name="圆角矩形 7"/>
              <p:cNvSpPr/>
              <p:nvPr/>
            </p:nvSpPr>
            <p:spPr>
              <a:xfrm>
                <a:off x="4247" y="5148"/>
                <a:ext cx="675" cy="422"/>
              </a:xfrm>
              <a:prstGeom prst="roundRect">
                <a:avLst/>
              </a:prstGeom>
              <a:noFill/>
              <a:ln w="25400">
                <a:solidFill>
                  <a:srgbClr val="FF8B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7416" y="4916"/>
              <a:ext cx="4088" cy="2761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>
                <a:buNone/>
              </a:pP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隔离熔断开关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algn="l">
                <a:buNone/>
              </a:pP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漏电开关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>
                <a:buNone/>
              </a:pP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电弧焊机防触电保护器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>
                <a:buNone/>
              </a:pP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接线端子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>
                <a:buNone/>
              </a:pP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保护接零排（PE线）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>
                <a:buNone/>
              </a:pP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电箱门接地线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165989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三、电  箱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3095989" y="990076"/>
            <a:ext cx="2952022" cy="44193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三级电箱 </a:t>
            </a:r>
            <a:r>
              <a:rPr lang="en-US" altLang="zh-CN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 </a:t>
            </a:r>
            <a:r>
              <a:rPr lang="zh-CN" altLang="en-US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移动开关箱</a:t>
            </a:r>
            <a:endParaRPr lang="zh-CN" altLang="en-US" sz="2000" b="1" spc="100" noProof="0" dirty="0">
              <a:ln>
                <a:noFill/>
              </a:ln>
              <a:solidFill>
                <a:srgbClr val="FF8B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504633" y="1844675"/>
            <a:ext cx="6134735" cy="2946400"/>
            <a:chOff x="2306" y="2620"/>
            <a:chExt cx="9661" cy="4640"/>
          </a:xfrm>
        </p:grpSpPr>
        <p:grpSp>
          <p:nvGrpSpPr>
            <p:cNvPr id="17" name="组合 16"/>
            <p:cNvGrpSpPr/>
            <p:nvPr/>
          </p:nvGrpSpPr>
          <p:grpSpPr>
            <a:xfrm>
              <a:off x="2306" y="2620"/>
              <a:ext cx="5568" cy="4640"/>
              <a:chOff x="2306" y="2110"/>
              <a:chExt cx="5568" cy="4640"/>
            </a:xfrm>
          </p:grpSpPr>
          <p:pic>
            <p:nvPicPr>
              <p:cNvPr id="11272" name="Picture 15" descr="C:\Documents and Settings\Administrator\桌面\IMG100505170343217562.bmp"/>
              <p:cNvPicPr>
                <a:picLocks noChangeAspect="1"/>
              </p:cNvPicPr>
              <p:nvPr/>
            </p:nvPicPr>
            <p:blipFill>
              <a:blip r:embed="rId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306" y="2110"/>
                <a:ext cx="5569" cy="4641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4" name="圆角矩形 3"/>
              <p:cNvSpPr/>
              <p:nvPr/>
            </p:nvSpPr>
            <p:spPr>
              <a:xfrm>
                <a:off x="3234" y="3629"/>
                <a:ext cx="759" cy="1097"/>
              </a:xfrm>
              <a:prstGeom prst="roundRect">
                <a:avLst/>
              </a:prstGeom>
              <a:noFill/>
              <a:ln w="25400">
                <a:solidFill>
                  <a:srgbClr val="FF8B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" name="圆角矩形 4"/>
              <p:cNvSpPr/>
              <p:nvPr/>
            </p:nvSpPr>
            <p:spPr>
              <a:xfrm>
                <a:off x="4162" y="3207"/>
                <a:ext cx="1013" cy="1013"/>
              </a:xfrm>
              <a:prstGeom prst="roundRect">
                <a:avLst/>
              </a:prstGeom>
              <a:noFill/>
              <a:ln w="25400">
                <a:solidFill>
                  <a:srgbClr val="FF8B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圆角矩形 12"/>
              <p:cNvSpPr/>
              <p:nvPr/>
            </p:nvSpPr>
            <p:spPr>
              <a:xfrm>
                <a:off x="5175" y="4557"/>
                <a:ext cx="1181" cy="1350"/>
              </a:xfrm>
              <a:prstGeom prst="roundRect">
                <a:avLst/>
              </a:prstGeom>
              <a:noFill/>
              <a:ln w="25400">
                <a:solidFill>
                  <a:srgbClr val="FF8B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圆角矩形 13"/>
              <p:cNvSpPr/>
              <p:nvPr/>
            </p:nvSpPr>
            <p:spPr>
              <a:xfrm>
                <a:off x="3150" y="4894"/>
                <a:ext cx="928" cy="591"/>
              </a:xfrm>
              <a:prstGeom prst="roundRect">
                <a:avLst/>
              </a:prstGeom>
              <a:noFill/>
              <a:ln w="25400">
                <a:solidFill>
                  <a:srgbClr val="FF8B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>
                <a:off x="4162" y="4304"/>
                <a:ext cx="1097" cy="1181"/>
              </a:xfrm>
              <a:prstGeom prst="roundRect">
                <a:avLst/>
              </a:prstGeom>
              <a:noFill/>
              <a:ln w="25400">
                <a:solidFill>
                  <a:srgbClr val="FF8B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>
              <a:off x="8181" y="3375"/>
              <a:ext cx="3786" cy="341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>
                <a:lnSpc>
                  <a:spcPct val="150000"/>
                </a:lnSpc>
                <a:buNone/>
              </a:pP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隔离熔断开关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algn="l">
                <a:lnSpc>
                  <a:spcPct val="150000"/>
                </a:lnSpc>
                <a:buNone/>
              </a:pP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漏电开关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>
                <a:lnSpc>
                  <a:spcPct val="150000"/>
                </a:lnSpc>
                <a:buNone/>
              </a:pP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插座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>
                <a:lnSpc>
                  <a:spcPct val="150000"/>
                </a:lnSpc>
                <a:buNone/>
              </a:pP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保护接零排（PE线）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>
                <a:lnSpc>
                  <a:spcPct val="150000"/>
                </a:lnSpc>
                <a:buNone/>
              </a:pP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电箱门接地线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165989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三、电  箱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3779994" y="894830"/>
            <a:ext cx="1584012" cy="4419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接线示意图</a:t>
            </a:r>
            <a:endParaRPr sz="2000" b="1" spc="100" noProof="0" dirty="0">
              <a:ln>
                <a:noFill/>
              </a:ln>
              <a:solidFill>
                <a:srgbClr val="FF8B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973580" y="1604010"/>
            <a:ext cx="5196840" cy="3429635"/>
            <a:chOff x="2728" y="1941"/>
            <a:chExt cx="8184" cy="5401"/>
          </a:xfrm>
        </p:grpSpPr>
        <p:pic>
          <p:nvPicPr>
            <p:cNvPr id="12290" name="Picture 2" descr="C:\Documents and Settings\Administrator\桌面\2014628105236.jp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909" y="3460"/>
              <a:ext cx="1478" cy="181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291" name="Picture 3" descr="C:\Documents and Settings\Administrator\桌面\隔离1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09" y="2532"/>
              <a:ext cx="844" cy="109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292" name="Picture 5" descr="C:\Documents and Settings\Administrator\桌面\201101080404447555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56" y="4219"/>
              <a:ext cx="1181" cy="143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293" name="Picture 8" descr="C:\Documents and Settings\Administrator\桌面\零牌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78" y="2363"/>
              <a:ext cx="1266" cy="28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294" name="Picture 9" descr="C:\Documents and Settings\Administrator\桌面\71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62" y="6160"/>
              <a:ext cx="1596" cy="263"/>
            </a:xfrm>
            <a:prstGeom prst="rect">
              <a:avLst/>
            </a:prstGeom>
            <a:noFill/>
            <a:ln w="9525">
              <a:noFill/>
            </a:ln>
          </p:spPr>
        </p:pic>
        <p:cxnSp>
          <p:nvCxnSpPr>
            <p:cNvPr id="32" name="直接连接符 31"/>
            <p:cNvCxnSpPr/>
            <p:nvPr/>
          </p:nvCxnSpPr>
          <p:spPr>
            <a:xfrm>
              <a:off x="3065" y="3122"/>
              <a:ext cx="1181" cy="2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rot="5400000">
              <a:off x="3992" y="3374"/>
              <a:ext cx="506" cy="2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2979" y="3038"/>
              <a:ext cx="1690" cy="2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rot="5400000">
              <a:off x="4457" y="3248"/>
              <a:ext cx="422" cy="2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2896" y="2953"/>
              <a:ext cx="2194" cy="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rot="5400000">
              <a:off x="4752" y="3290"/>
              <a:ext cx="675" cy="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>
              <a:off x="2812" y="2110"/>
              <a:ext cx="1519" cy="2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 rot="5400000">
              <a:off x="4204" y="2236"/>
              <a:ext cx="253" cy="0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303" name="组合 259"/>
            <p:cNvGrpSpPr/>
            <p:nvPr/>
          </p:nvGrpSpPr>
          <p:grpSpPr>
            <a:xfrm>
              <a:off x="3150" y="3291"/>
              <a:ext cx="253" cy="2"/>
              <a:chOff x="857224" y="2643182"/>
              <a:chExt cx="215108" cy="1588"/>
            </a:xfrm>
          </p:grpSpPr>
          <p:cxnSp>
            <p:nvCxnSpPr>
              <p:cNvPr id="91" name="直接连接符 90"/>
              <p:cNvCxnSpPr/>
              <p:nvPr/>
            </p:nvCxnSpPr>
            <p:spPr>
              <a:xfrm>
                <a:off x="857224" y="2643182"/>
                <a:ext cx="215108" cy="1588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直接连接符 99"/>
              <p:cNvCxnSpPr/>
              <p:nvPr/>
            </p:nvCxnSpPr>
            <p:spPr>
              <a:xfrm>
                <a:off x="857224" y="2643182"/>
                <a:ext cx="215108" cy="1588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304" name="组合 260"/>
            <p:cNvGrpSpPr/>
            <p:nvPr/>
          </p:nvGrpSpPr>
          <p:grpSpPr>
            <a:xfrm>
              <a:off x="3403" y="3291"/>
              <a:ext cx="2" cy="2616"/>
              <a:chOff x="1071538" y="2643976"/>
              <a:chExt cx="1588" cy="2213784"/>
            </a:xfrm>
          </p:grpSpPr>
          <p:cxnSp>
            <p:nvCxnSpPr>
              <p:cNvPr id="93" name="直接连接符 92"/>
              <p:cNvCxnSpPr/>
              <p:nvPr/>
            </p:nvCxnSpPr>
            <p:spPr>
              <a:xfrm rot="5400000">
                <a:off x="-34559" y="3750074"/>
                <a:ext cx="2213784" cy="1588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直接连接符 100"/>
              <p:cNvCxnSpPr/>
              <p:nvPr/>
            </p:nvCxnSpPr>
            <p:spPr>
              <a:xfrm rot="5400000">
                <a:off x="-33766" y="3750868"/>
                <a:ext cx="2213784" cy="0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305" name="组合 261"/>
            <p:cNvGrpSpPr/>
            <p:nvPr/>
          </p:nvGrpSpPr>
          <p:grpSpPr>
            <a:xfrm>
              <a:off x="3403" y="5905"/>
              <a:ext cx="1097" cy="2"/>
              <a:chOff x="1071538" y="4856172"/>
              <a:chExt cx="929488" cy="1588"/>
            </a:xfrm>
          </p:grpSpPr>
          <p:cxnSp>
            <p:nvCxnSpPr>
              <p:cNvPr id="94" name="直接连接符 93"/>
              <p:cNvCxnSpPr/>
              <p:nvPr/>
            </p:nvCxnSpPr>
            <p:spPr>
              <a:xfrm>
                <a:off x="1071538" y="4856172"/>
                <a:ext cx="929488" cy="1588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直接连接符 101"/>
              <p:cNvCxnSpPr/>
              <p:nvPr/>
            </p:nvCxnSpPr>
            <p:spPr>
              <a:xfrm>
                <a:off x="1071538" y="4856172"/>
                <a:ext cx="929488" cy="1588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306" name="组合 262"/>
            <p:cNvGrpSpPr/>
            <p:nvPr/>
          </p:nvGrpSpPr>
          <p:grpSpPr>
            <a:xfrm>
              <a:off x="4500" y="5907"/>
              <a:ext cx="2" cy="253"/>
              <a:chOff x="2000232" y="4857760"/>
              <a:chExt cx="1588" cy="214314"/>
            </a:xfrm>
          </p:grpSpPr>
          <p:cxnSp>
            <p:nvCxnSpPr>
              <p:cNvPr id="97" name="直接连接符 96"/>
              <p:cNvCxnSpPr/>
              <p:nvPr/>
            </p:nvCxnSpPr>
            <p:spPr>
              <a:xfrm rot="5400000">
                <a:off x="1893869" y="4964124"/>
                <a:ext cx="214314" cy="1588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直接连接符 102"/>
              <p:cNvCxnSpPr/>
              <p:nvPr/>
            </p:nvCxnSpPr>
            <p:spPr>
              <a:xfrm rot="5400000">
                <a:off x="1894663" y="4964918"/>
                <a:ext cx="214314" cy="0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307" name="组合 258"/>
            <p:cNvGrpSpPr/>
            <p:nvPr/>
          </p:nvGrpSpPr>
          <p:grpSpPr>
            <a:xfrm>
              <a:off x="2728" y="2110"/>
              <a:ext cx="506" cy="5232"/>
              <a:chOff x="500034" y="1643844"/>
              <a:chExt cx="428628" cy="4428362"/>
            </a:xfrm>
          </p:grpSpPr>
          <p:cxnSp>
            <p:nvCxnSpPr>
              <p:cNvPr id="30" name="直接连接符 29"/>
              <p:cNvCxnSpPr/>
              <p:nvPr/>
            </p:nvCxnSpPr>
            <p:spPr>
              <a:xfrm rot="5400000">
                <a:off x="571510" y="2713634"/>
                <a:ext cx="428551" cy="3175"/>
              </a:xfrm>
              <a:prstGeom prst="line">
                <a:avLst/>
              </a:prstGeom>
              <a:ln w="254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 rot="5400000">
                <a:off x="465154" y="2678716"/>
                <a:ext cx="499977" cy="1588"/>
              </a:xfrm>
              <a:prstGeom prst="line">
                <a:avLst/>
              </a:prstGeom>
              <a:ln w="254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 rot="5400000">
                <a:off x="358003" y="2643004"/>
                <a:ext cx="571402" cy="1587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/>
              <p:nvPr/>
            </p:nvCxnSpPr>
            <p:spPr>
              <a:xfrm rot="5400000">
                <a:off x="-71355" y="2285083"/>
                <a:ext cx="1285653" cy="3175"/>
              </a:xfrm>
              <a:prstGeom prst="line">
                <a:avLst/>
              </a:prstGeom>
              <a:ln w="254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接连接符 76"/>
              <p:cNvCxnSpPr/>
              <p:nvPr/>
            </p:nvCxnSpPr>
            <p:spPr>
              <a:xfrm rot="5400000">
                <a:off x="714374" y="2785059"/>
                <a:ext cx="285701" cy="3175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直接连接符 98"/>
              <p:cNvCxnSpPr/>
              <p:nvPr/>
            </p:nvCxnSpPr>
            <p:spPr>
              <a:xfrm rot="5400000">
                <a:off x="715168" y="2785853"/>
                <a:ext cx="285701" cy="1588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矩形 104"/>
              <p:cNvSpPr/>
              <p:nvPr/>
            </p:nvSpPr>
            <p:spPr>
              <a:xfrm>
                <a:off x="500034" y="2929497"/>
                <a:ext cx="428628" cy="314270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cxnSp>
          <p:nvCxnSpPr>
            <p:cNvPr id="107" name="直接连接符 106"/>
            <p:cNvCxnSpPr/>
            <p:nvPr/>
          </p:nvCxnSpPr>
          <p:spPr>
            <a:xfrm rot="5400000">
              <a:off x="4922" y="5316"/>
              <a:ext cx="169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 rot="5400000">
              <a:off x="4541" y="5359"/>
              <a:ext cx="253" cy="2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 rot="5400000">
              <a:off x="4078" y="5401"/>
              <a:ext cx="338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>
              <a:off x="4247" y="5568"/>
              <a:ext cx="1688" cy="2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>
              <a:off x="4668" y="5485"/>
              <a:ext cx="1097" cy="2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连接符 117"/>
            <p:cNvCxnSpPr/>
            <p:nvPr/>
          </p:nvCxnSpPr>
          <p:spPr>
            <a:xfrm>
              <a:off x="5006" y="5399"/>
              <a:ext cx="591" cy="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连接符 122"/>
            <p:cNvCxnSpPr/>
            <p:nvPr/>
          </p:nvCxnSpPr>
          <p:spPr>
            <a:xfrm rot="5400000">
              <a:off x="3991" y="3797"/>
              <a:ext cx="3209" cy="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连接符 123"/>
            <p:cNvCxnSpPr/>
            <p:nvPr/>
          </p:nvCxnSpPr>
          <p:spPr>
            <a:xfrm rot="5400000">
              <a:off x="4160" y="3882"/>
              <a:ext cx="3209" cy="2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接连接符 124"/>
            <p:cNvCxnSpPr/>
            <p:nvPr/>
          </p:nvCxnSpPr>
          <p:spPr>
            <a:xfrm rot="5400000">
              <a:off x="4329" y="3966"/>
              <a:ext cx="3209" cy="2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接连接符 131"/>
            <p:cNvCxnSpPr/>
            <p:nvPr/>
          </p:nvCxnSpPr>
          <p:spPr>
            <a:xfrm rot="5400000">
              <a:off x="6693" y="2446"/>
              <a:ext cx="169" cy="2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直接连接符 132"/>
            <p:cNvCxnSpPr/>
            <p:nvPr/>
          </p:nvCxnSpPr>
          <p:spPr>
            <a:xfrm rot="5400000">
              <a:off x="6903" y="2403"/>
              <a:ext cx="253" cy="4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直接连接符 133"/>
            <p:cNvCxnSpPr/>
            <p:nvPr/>
          </p:nvCxnSpPr>
          <p:spPr>
            <a:xfrm rot="5400000">
              <a:off x="7116" y="2363"/>
              <a:ext cx="338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直接连接符 145"/>
            <p:cNvCxnSpPr/>
            <p:nvPr/>
          </p:nvCxnSpPr>
          <p:spPr>
            <a:xfrm>
              <a:off x="5597" y="2194"/>
              <a:ext cx="1688" cy="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接连接符 149"/>
            <p:cNvCxnSpPr/>
            <p:nvPr/>
          </p:nvCxnSpPr>
          <p:spPr>
            <a:xfrm>
              <a:off x="5765" y="2278"/>
              <a:ext cx="1266" cy="2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直接连接符 151"/>
            <p:cNvCxnSpPr/>
            <p:nvPr/>
          </p:nvCxnSpPr>
          <p:spPr>
            <a:xfrm>
              <a:off x="5934" y="2363"/>
              <a:ext cx="844" cy="2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直接连接符 155"/>
            <p:cNvCxnSpPr/>
            <p:nvPr/>
          </p:nvCxnSpPr>
          <p:spPr>
            <a:xfrm rot="5400000">
              <a:off x="6947" y="3882"/>
              <a:ext cx="675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直接连接符 162"/>
            <p:cNvCxnSpPr/>
            <p:nvPr/>
          </p:nvCxnSpPr>
          <p:spPr>
            <a:xfrm rot="5400000">
              <a:off x="6693" y="3881"/>
              <a:ext cx="675" cy="2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直接连接符 163"/>
            <p:cNvCxnSpPr/>
            <p:nvPr/>
          </p:nvCxnSpPr>
          <p:spPr>
            <a:xfrm rot="5400000">
              <a:off x="6441" y="3881"/>
              <a:ext cx="675" cy="2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直接连接符 170"/>
            <p:cNvCxnSpPr/>
            <p:nvPr/>
          </p:nvCxnSpPr>
          <p:spPr>
            <a:xfrm rot="5400000">
              <a:off x="6863" y="6077"/>
              <a:ext cx="844" cy="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直接连接符 171"/>
            <p:cNvCxnSpPr/>
            <p:nvPr/>
          </p:nvCxnSpPr>
          <p:spPr>
            <a:xfrm rot="5400000">
              <a:off x="6693" y="6077"/>
              <a:ext cx="844" cy="2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直接连接符 172"/>
            <p:cNvCxnSpPr/>
            <p:nvPr/>
          </p:nvCxnSpPr>
          <p:spPr>
            <a:xfrm rot="5400000">
              <a:off x="6517" y="6068"/>
              <a:ext cx="844" cy="15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329" name="Picture 10" descr="C:\Documents and Settings\Administrator\桌面\107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41" y="6498"/>
              <a:ext cx="984" cy="253"/>
            </a:xfrm>
            <a:prstGeom prst="rect">
              <a:avLst/>
            </a:prstGeom>
            <a:noFill/>
            <a:ln w="9525">
              <a:noFill/>
            </a:ln>
          </p:spPr>
        </p:pic>
        <p:cxnSp>
          <p:nvCxnSpPr>
            <p:cNvPr id="175" name="直接连接符 174"/>
            <p:cNvCxnSpPr/>
            <p:nvPr/>
          </p:nvCxnSpPr>
          <p:spPr>
            <a:xfrm rot="5400000">
              <a:off x="6356" y="6076"/>
              <a:ext cx="844" cy="0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331" name="组合 264"/>
            <p:cNvGrpSpPr/>
            <p:nvPr/>
          </p:nvGrpSpPr>
          <p:grpSpPr>
            <a:xfrm>
              <a:off x="4668" y="5991"/>
              <a:ext cx="1939" cy="2"/>
              <a:chOff x="2143108" y="4929198"/>
              <a:chExt cx="1642280" cy="1588"/>
            </a:xfrm>
          </p:grpSpPr>
          <p:cxnSp>
            <p:nvCxnSpPr>
              <p:cNvPr id="177" name="直接连接符 176"/>
              <p:cNvCxnSpPr/>
              <p:nvPr/>
            </p:nvCxnSpPr>
            <p:spPr>
              <a:xfrm>
                <a:off x="2143108" y="4929198"/>
                <a:ext cx="1642280" cy="1588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直接连接符 178"/>
              <p:cNvCxnSpPr/>
              <p:nvPr/>
            </p:nvCxnSpPr>
            <p:spPr>
              <a:xfrm>
                <a:off x="2143108" y="4929198"/>
                <a:ext cx="1642280" cy="1588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332" name="组合 265"/>
            <p:cNvGrpSpPr/>
            <p:nvPr/>
          </p:nvGrpSpPr>
          <p:grpSpPr>
            <a:xfrm>
              <a:off x="6607" y="5993"/>
              <a:ext cx="2" cy="506"/>
              <a:chOff x="3784594" y="4930786"/>
              <a:chExt cx="1588" cy="427834"/>
            </a:xfrm>
          </p:grpSpPr>
          <p:cxnSp>
            <p:nvCxnSpPr>
              <p:cNvPr id="178" name="直接连接符 177"/>
              <p:cNvCxnSpPr/>
              <p:nvPr/>
            </p:nvCxnSpPr>
            <p:spPr>
              <a:xfrm rot="16200000" flipH="1">
                <a:off x="3573057" y="5143911"/>
                <a:ext cx="426250" cy="0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直接连接符 179"/>
              <p:cNvCxnSpPr/>
              <p:nvPr/>
            </p:nvCxnSpPr>
            <p:spPr>
              <a:xfrm rot="5400000">
                <a:off x="3572264" y="5144702"/>
                <a:ext cx="426249" cy="1588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333" name="组合 263"/>
            <p:cNvGrpSpPr/>
            <p:nvPr/>
          </p:nvGrpSpPr>
          <p:grpSpPr>
            <a:xfrm>
              <a:off x="4668" y="5991"/>
              <a:ext cx="11" cy="169"/>
              <a:chOff x="2143108" y="4929198"/>
              <a:chExt cx="9524" cy="142876"/>
            </a:xfrm>
          </p:grpSpPr>
          <p:cxnSp>
            <p:nvCxnSpPr>
              <p:cNvPr id="190" name="直接连接符 189"/>
              <p:cNvCxnSpPr/>
              <p:nvPr/>
            </p:nvCxnSpPr>
            <p:spPr>
              <a:xfrm rot="16200000" flipH="1">
                <a:off x="2076432" y="4995874"/>
                <a:ext cx="142876" cy="9524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直接连接符 190"/>
              <p:cNvCxnSpPr/>
              <p:nvPr/>
            </p:nvCxnSpPr>
            <p:spPr>
              <a:xfrm rot="5400000">
                <a:off x="2072463" y="4999843"/>
                <a:ext cx="142876" cy="1588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334" name="组合 266"/>
            <p:cNvGrpSpPr/>
            <p:nvPr/>
          </p:nvGrpSpPr>
          <p:grpSpPr>
            <a:xfrm>
              <a:off x="4922" y="5907"/>
              <a:ext cx="2" cy="253"/>
              <a:chOff x="2613810" y="5644347"/>
              <a:chExt cx="58756" cy="214315"/>
            </a:xfrm>
          </p:grpSpPr>
          <p:cxnSp>
            <p:nvCxnSpPr>
              <p:cNvPr id="195" name="直接连接符 194"/>
              <p:cNvCxnSpPr/>
              <p:nvPr/>
            </p:nvCxnSpPr>
            <p:spPr>
              <a:xfrm rot="5400000">
                <a:off x="2536031" y="5722127"/>
                <a:ext cx="214315" cy="58756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直接连接符 195"/>
              <p:cNvCxnSpPr/>
              <p:nvPr/>
            </p:nvCxnSpPr>
            <p:spPr>
              <a:xfrm rot="5400000">
                <a:off x="2506635" y="5751505"/>
                <a:ext cx="214315" cy="0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335" name="组合 270"/>
            <p:cNvGrpSpPr/>
            <p:nvPr/>
          </p:nvGrpSpPr>
          <p:grpSpPr>
            <a:xfrm>
              <a:off x="5173" y="5823"/>
              <a:ext cx="2" cy="339"/>
              <a:chOff x="2570942" y="4786322"/>
              <a:chExt cx="1588" cy="286546"/>
            </a:xfrm>
          </p:grpSpPr>
          <p:cxnSp>
            <p:nvCxnSpPr>
              <p:cNvPr id="197" name="直接连接符 196"/>
              <p:cNvCxnSpPr/>
              <p:nvPr/>
            </p:nvCxnSpPr>
            <p:spPr>
              <a:xfrm rot="5400000">
                <a:off x="2429256" y="4929592"/>
                <a:ext cx="284963" cy="1588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直接连接符 197"/>
              <p:cNvCxnSpPr/>
              <p:nvPr/>
            </p:nvCxnSpPr>
            <p:spPr>
              <a:xfrm rot="16200000" flipH="1">
                <a:off x="2429256" y="4928009"/>
                <a:ext cx="284963" cy="1588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336" name="组合 267"/>
            <p:cNvGrpSpPr/>
            <p:nvPr/>
          </p:nvGrpSpPr>
          <p:grpSpPr>
            <a:xfrm>
              <a:off x="4922" y="5907"/>
              <a:ext cx="3375" cy="2"/>
              <a:chOff x="2358216" y="4857760"/>
              <a:chExt cx="2856726" cy="1588"/>
            </a:xfrm>
          </p:grpSpPr>
          <p:cxnSp>
            <p:nvCxnSpPr>
              <p:cNvPr id="201" name="直接连接符 200"/>
              <p:cNvCxnSpPr/>
              <p:nvPr/>
            </p:nvCxnSpPr>
            <p:spPr>
              <a:xfrm>
                <a:off x="2358216" y="4857760"/>
                <a:ext cx="2856726" cy="1588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直接连接符 201"/>
              <p:cNvCxnSpPr/>
              <p:nvPr/>
            </p:nvCxnSpPr>
            <p:spPr>
              <a:xfrm>
                <a:off x="2358216" y="4857760"/>
                <a:ext cx="2856726" cy="1588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337" name="组合 269"/>
            <p:cNvGrpSpPr/>
            <p:nvPr/>
          </p:nvGrpSpPr>
          <p:grpSpPr>
            <a:xfrm>
              <a:off x="5175" y="5821"/>
              <a:ext cx="4810" cy="4"/>
              <a:chOff x="2572530" y="4784734"/>
              <a:chExt cx="4071172" cy="3176"/>
            </a:xfrm>
          </p:grpSpPr>
          <p:cxnSp>
            <p:nvCxnSpPr>
              <p:cNvPr id="203" name="直接连接符 202"/>
              <p:cNvCxnSpPr/>
              <p:nvPr/>
            </p:nvCxnSpPr>
            <p:spPr>
              <a:xfrm>
                <a:off x="2572530" y="4786323"/>
                <a:ext cx="4071172" cy="1587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直接连接符 203"/>
              <p:cNvCxnSpPr/>
              <p:nvPr/>
            </p:nvCxnSpPr>
            <p:spPr>
              <a:xfrm>
                <a:off x="2572530" y="4784734"/>
                <a:ext cx="4071172" cy="1589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338" name="Picture 3" descr="C:\Documents and Settings\Administrator\桌面\隔离1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297" y="2532"/>
              <a:ext cx="844" cy="109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339" name="Picture 5" descr="C:\Documents and Settings\Administrator\桌面\201101080404447555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44" y="4219"/>
              <a:ext cx="1181" cy="1435"/>
            </a:xfrm>
            <a:prstGeom prst="rect">
              <a:avLst/>
            </a:prstGeom>
            <a:noFill/>
            <a:ln w="9525">
              <a:noFill/>
            </a:ln>
          </p:spPr>
        </p:pic>
        <p:cxnSp>
          <p:nvCxnSpPr>
            <p:cNvPr id="209" name="直接连接符 208"/>
            <p:cNvCxnSpPr/>
            <p:nvPr/>
          </p:nvCxnSpPr>
          <p:spPr>
            <a:xfrm rot="5400000">
              <a:off x="8382" y="2446"/>
              <a:ext cx="169" cy="2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直接连接符 209"/>
            <p:cNvCxnSpPr/>
            <p:nvPr/>
          </p:nvCxnSpPr>
          <p:spPr>
            <a:xfrm rot="5400000">
              <a:off x="8591" y="2404"/>
              <a:ext cx="253" cy="2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直接连接符 210"/>
            <p:cNvCxnSpPr/>
            <p:nvPr/>
          </p:nvCxnSpPr>
          <p:spPr>
            <a:xfrm rot="5400000">
              <a:off x="8803" y="2363"/>
              <a:ext cx="338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直接连接符 211"/>
            <p:cNvCxnSpPr/>
            <p:nvPr/>
          </p:nvCxnSpPr>
          <p:spPr>
            <a:xfrm>
              <a:off x="7031" y="2278"/>
              <a:ext cx="1688" cy="2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直接连接符 212"/>
            <p:cNvCxnSpPr/>
            <p:nvPr/>
          </p:nvCxnSpPr>
          <p:spPr>
            <a:xfrm>
              <a:off x="6778" y="2363"/>
              <a:ext cx="1688" cy="2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直接连接符 213"/>
            <p:cNvCxnSpPr/>
            <p:nvPr/>
          </p:nvCxnSpPr>
          <p:spPr>
            <a:xfrm rot="5400000">
              <a:off x="8635" y="3882"/>
              <a:ext cx="675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直接连接符 214"/>
            <p:cNvCxnSpPr/>
            <p:nvPr/>
          </p:nvCxnSpPr>
          <p:spPr>
            <a:xfrm rot="5400000">
              <a:off x="8380" y="3881"/>
              <a:ext cx="675" cy="2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直接连接符 215"/>
            <p:cNvCxnSpPr/>
            <p:nvPr/>
          </p:nvCxnSpPr>
          <p:spPr>
            <a:xfrm rot="5400000">
              <a:off x="8129" y="3881"/>
              <a:ext cx="675" cy="2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直接连接符 216"/>
            <p:cNvCxnSpPr/>
            <p:nvPr/>
          </p:nvCxnSpPr>
          <p:spPr>
            <a:xfrm rot="5400000">
              <a:off x="8551" y="6077"/>
              <a:ext cx="844" cy="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直接连接符 217"/>
            <p:cNvCxnSpPr/>
            <p:nvPr/>
          </p:nvCxnSpPr>
          <p:spPr>
            <a:xfrm rot="5400000">
              <a:off x="8382" y="6077"/>
              <a:ext cx="844" cy="2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直接连接符 218"/>
            <p:cNvCxnSpPr/>
            <p:nvPr/>
          </p:nvCxnSpPr>
          <p:spPr>
            <a:xfrm rot="5400000">
              <a:off x="8206" y="6069"/>
              <a:ext cx="844" cy="13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351" name="Picture 10" descr="C:\Documents and Settings\Administrator\桌面\107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128" y="6498"/>
              <a:ext cx="984" cy="253"/>
            </a:xfrm>
            <a:prstGeom prst="rect">
              <a:avLst/>
            </a:prstGeom>
            <a:noFill/>
            <a:ln w="9525">
              <a:noFill/>
            </a:ln>
          </p:spPr>
        </p:pic>
        <p:cxnSp>
          <p:nvCxnSpPr>
            <p:cNvPr id="221" name="直接连接符 220"/>
            <p:cNvCxnSpPr/>
            <p:nvPr/>
          </p:nvCxnSpPr>
          <p:spPr>
            <a:xfrm rot="5400000">
              <a:off x="8045" y="6075"/>
              <a:ext cx="844" cy="2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353" name="组合 268"/>
            <p:cNvGrpSpPr/>
            <p:nvPr/>
          </p:nvGrpSpPr>
          <p:grpSpPr>
            <a:xfrm>
              <a:off x="8295" y="5907"/>
              <a:ext cx="4" cy="593"/>
              <a:chOff x="5213354" y="4857760"/>
              <a:chExt cx="2382" cy="500860"/>
            </a:xfrm>
          </p:grpSpPr>
          <p:cxnSp>
            <p:nvCxnSpPr>
              <p:cNvPr id="222" name="直接连接符 221"/>
              <p:cNvCxnSpPr/>
              <p:nvPr/>
            </p:nvCxnSpPr>
            <p:spPr>
              <a:xfrm rot="5400000">
                <a:off x="4965504" y="5108387"/>
                <a:ext cx="499275" cy="1191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直接连接符 222"/>
              <p:cNvCxnSpPr/>
              <p:nvPr/>
            </p:nvCxnSpPr>
            <p:spPr>
              <a:xfrm rot="5400000">
                <a:off x="4963520" y="5107595"/>
                <a:ext cx="500860" cy="1191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354" name="Picture 3" descr="C:\Documents and Settings\Administrator\桌面\隔离1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85" y="2532"/>
              <a:ext cx="844" cy="109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355" name="Picture 5" descr="C:\Documents and Settings\Administrator\桌面\201101080404447555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32" y="4219"/>
              <a:ext cx="1181" cy="1435"/>
            </a:xfrm>
            <a:prstGeom prst="rect">
              <a:avLst/>
            </a:prstGeom>
            <a:noFill/>
            <a:ln w="9525">
              <a:noFill/>
            </a:ln>
          </p:spPr>
        </p:pic>
        <p:cxnSp>
          <p:nvCxnSpPr>
            <p:cNvPr id="228" name="直接连接符 227"/>
            <p:cNvCxnSpPr/>
            <p:nvPr/>
          </p:nvCxnSpPr>
          <p:spPr>
            <a:xfrm rot="5400000">
              <a:off x="10070" y="2446"/>
              <a:ext cx="169" cy="2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直接连接符 228"/>
            <p:cNvCxnSpPr/>
            <p:nvPr/>
          </p:nvCxnSpPr>
          <p:spPr>
            <a:xfrm rot="5400000">
              <a:off x="10279" y="2404"/>
              <a:ext cx="253" cy="2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直接连接符 229"/>
            <p:cNvCxnSpPr/>
            <p:nvPr/>
          </p:nvCxnSpPr>
          <p:spPr>
            <a:xfrm rot="5400000">
              <a:off x="10491" y="2363"/>
              <a:ext cx="338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直接连接符 230"/>
            <p:cNvCxnSpPr/>
            <p:nvPr/>
          </p:nvCxnSpPr>
          <p:spPr>
            <a:xfrm>
              <a:off x="8719" y="2278"/>
              <a:ext cx="1688" cy="2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直接连接符 231"/>
            <p:cNvCxnSpPr/>
            <p:nvPr/>
          </p:nvCxnSpPr>
          <p:spPr>
            <a:xfrm>
              <a:off x="8466" y="2363"/>
              <a:ext cx="1688" cy="2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直接连接符 232"/>
            <p:cNvCxnSpPr/>
            <p:nvPr/>
          </p:nvCxnSpPr>
          <p:spPr>
            <a:xfrm rot="5400000">
              <a:off x="10322" y="3882"/>
              <a:ext cx="675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直接连接符 233"/>
            <p:cNvCxnSpPr/>
            <p:nvPr/>
          </p:nvCxnSpPr>
          <p:spPr>
            <a:xfrm rot="5400000">
              <a:off x="10068" y="3881"/>
              <a:ext cx="675" cy="2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直接连接符 234"/>
            <p:cNvCxnSpPr/>
            <p:nvPr/>
          </p:nvCxnSpPr>
          <p:spPr>
            <a:xfrm rot="5400000">
              <a:off x="9817" y="3881"/>
              <a:ext cx="675" cy="2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直接连接符 235"/>
            <p:cNvCxnSpPr/>
            <p:nvPr/>
          </p:nvCxnSpPr>
          <p:spPr>
            <a:xfrm rot="5400000">
              <a:off x="10239" y="6077"/>
              <a:ext cx="844" cy="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直接连接符 236"/>
            <p:cNvCxnSpPr/>
            <p:nvPr/>
          </p:nvCxnSpPr>
          <p:spPr>
            <a:xfrm rot="5400000">
              <a:off x="10070" y="6077"/>
              <a:ext cx="844" cy="2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直接连接符 237"/>
            <p:cNvCxnSpPr/>
            <p:nvPr/>
          </p:nvCxnSpPr>
          <p:spPr>
            <a:xfrm rot="5400000">
              <a:off x="9894" y="6069"/>
              <a:ext cx="844" cy="13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367" name="Picture 10" descr="C:\Documents and Settings\Administrator\桌面\107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816" y="6498"/>
              <a:ext cx="984" cy="253"/>
            </a:xfrm>
            <a:prstGeom prst="rect">
              <a:avLst/>
            </a:prstGeom>
            <a:noFill/>
            <a:ln w="9525">
              <a:noFill/>
            </a:ln>
          </p:spPr>
        </p:pic>
        <p:cxnSp>
          <p:nvCxnSpPr>
            <p:cNvPr id="240" name="直接连接符 239"/>
            <p:cNvCxnSpPr/>
            <p:nvPr/>
          </p:nvCxnSpPr>
          <p:spPr>
            <a:xfrm rot="5400000">
              <a:off x="9733" y="6075"/>
              <a:ext cx="844" cy="2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369" name="组合 271"/>
            <p:cNvGrpSpPr/>
            <p:nvPr/>
          </p:nvGrpSpPr>
          <p:grpSpPr>
            <a:xfrm>
              <a:off x="9985" y="5823"/>
              <a:ext cx="2" cy="677"/>
              <a:chOff x="6642908" y="4786322"/>
              <a:chExt cx="2382" cy="572298"/>
            </a:xfrm>
          </p:grpSpPr>
          <p:cxnSp>
            <p:nvCxnSpPr>
              <p:cNvPr id="241" name="直接连接符 240"/>
              <p:cNvCxnSpPr/>
              <p:nvPr/>
            </p:nvCxnSpPr>
            <p:spPr>
              <a:xfrm rot="5400000">
                <a:off x="6358744" y="5072072"/>
                <a:ext cx="570713" cy="2382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直接连接符 241"/>
              <p:cNvCxnSpPr/>
              <p:nvPr/>
            </p:nvCxnSpPr>
            <p:spPr>
              <a:xfrm rot="5400000">
                <a:off x="6357950" y="5071280"/>
                <a:ext cx="572298" cy="2382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43" name="直接连接符 242"/>
            <p:cNvCxnSpPr/>
            <p:nvPr/>
          </p:nvCxnSpPr>
          <p:spPr>
            <a:xfrm>
              <a:off x="7284" y="2194"/>
              <a:ext cx="1688" cy="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直接连接符 243"/>
            <p:cNvCxnSpPr/>
            <p:nvPr/>
          </p:nvCxnSpPr>
          <p:spPr>
            <a:xfrm>
              <a:off x="8972" y="2194"/>
              <a:ext cx="1688" cy="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直接连接符 274"/>
            <p:cNvCxnSpPr/>
            <p:nvPr/>
          </p:nvCxnSpPr>
          <p:spPr>
            <a:xfrm>
              <a:off x="5006" y="2110"/>
              <a:ext cx="1519" cy="2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直接连接符 275"/>
            <p:cNvCxnSpPr/>
            <p:nvPr/>
          </p:nvCxnSpPr>
          <p:spPr>
            <a:xfrm rot="5400000">
              <a:off x="5468" y="3164"/>
              <a:ext cx="2112" cy="2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直接连接符 277"/>
            <p:cNvCxnSpPr/>
            <p:nvPr/>
          </p:nvCxnSpPr>
          <p:spPr>
            <a:xfrm>
              <a:off x="4837" y="2025"/>
              <a:ext cx="3375" cy="2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直接连接符 278"/>
            <p:cNvCxnSpPr/>
            <p:nvPr/>
          </p:nvCxnSpPr>
          <p:spPr>
            <a:xfrm rot="5400000">
              <a:off x="7117" y="3123"/>
              <a:ext cx="2194" cy="2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直接连接符 281"/>
            <p:cNvCxnSpPr/>
            <p:nvPr/>
          </p:nvCxnSpPr>
          <p:spPr>
            <a:xfrm>
              <a:off x="4668" y="1941"/>
              <a:ext cx="5230" cy="2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直接连接符 282"/>
            <p:cNvCxnSpPr/>
            <p:nvPr/>
          </p:nvCxnSpPr>
          <p:spPr>
            <a:xfrm rot="5400000">
              <a:off x="8762" y="3081"/>
              <a:ext cx="2278" cy="2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直接连接符 285"/>
            <p:cNvCxnSpPr/>
            <p:nvPr/>
          </p:nvCxnSpPr>
          <p:spPr>
            <a:xfrm rot="5400000">
              <a:off x="4879" y="2236"/>
              <a:ext cx="253" cy="0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直接连接符 286"/>
            <p:cNvCxnSpPr/>
            <p:nvPr/>
          </p:nvCxnSpPr>
          <p:spPr>
            <a:xfrm rot="5400000">
              <a:off x="4667" y="2193"/>
              <a:ext cx="338" cy="2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直接连接符 287"/>
            <p:cNvCxnSpPr/>
            <p:nvPr/>
          </p:nvCxnSpPr>
          <p:spPr>
            <a:xfrm rot="5400000">
              <a:off x="4457" y="2151"/>
              <a:ext cx="422" cy="2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359718" y="1825308"/>
            <a:ext cx="2062480" cy="2059305"/>
            <a:chOff x="8441" y="2650"/>
            <a:chExt cx="3248" cy="3243"/>
          </a:xfrm>
        </p:grpSpPr>
        <p:sp>
          <p:nvSpPr>
            <p:cNvPr id="2" name="文本框 1"/>
            <p:cNvSpPr txBox="1"/>
            <p:nvPr/>
          </p:nvSpPr>
          <p:spPr>
            <a:xfrm>
              <a:off x="8441" y="2650"/>
              <a:ext cx="3248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 fontAlgn="auto"/>
              <a:r>
                <a:rPr lang="zh-CN" altLang="en-US" sz="3600" b="1" spc="100" dirty="0">
                  <a:solidFill>
                    <a:schemeClr val="tx1">
                      <a:lumMod val="50000"/>
                      <a:lumOff val="50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第四部分</a:t>
              </a:r>
              <a:endParaRPr lang="zh-CN" altLang="en-US" sz="3600" b="1" spc="10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8843" y="4780"/>
              <a:ext cx="2444" cy="1113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indent="0" algn="ctr" fontAlgn="auto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zh-CN" altLang="en-US" sz="4000" b="1" spc="100" dirty="0">
                  <a:solidFill>
                    <a:srgbClr val="FF8B3A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焊  机</a:t>
              </a:r>
              <a:endParaRPr lang="zh-CN" altLang="en-US" sz="4000" b="1" spc="100" dirty="0">
                <a:solidFill>
                  <a:srgbClr val="FF8B3A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</p:spTree>
  </p:cSld>
  <p:clrMapOvr>
    <a:masterClrMapping/>
  </p:clrMapOvr>
  <p:transition spd="slow" advClick="0" advTm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165989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四、焊  机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450503" y="1016000"/>
            <a:ext cx="6242993" cy="3772535"/>
            <a:chOff x="2306" y="1435"/>
            <a:chExt cx="9831" cy="5941"/>
          </a:xfrm>
        </p:grpSpPr>
        <p:pic>
          <p:nvPicPr>
            <p:cNvPr id="13315" name="Picture 2" descr="C:\Documents and Settings\Administrator\桌面\保护1.jpg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232" y="4772"/>
              <a:ext cx="1905" cy="152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316" name="Picture 3" descr="C:\Documents and Settings\Administrator\桌面\交流.jp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53" y="4388"/>
              <a:ext cx="1588" cy="207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317" name="Picture 4" descr="C:\Documents and Settings\Administrator\桌面\直流.jp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362" y="4741"/>
              <a:ext cx="1243" cy="137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318" name="Picture 5" descr="C:\Documents and Settings\Administrator\桌面\保户.jp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68" y="4557"/>
              <a:ext cx="2072" cy="207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319" name="Picture 4" descr="C:\Documents and Settings\Administrator\桌面\IMG091009150758231368.jpg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59" y="2198"/>
              <a:ext cx="1547" cy="117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320" name="Picture 13" descr="C:\Documents and Settings\Administrator\桌面\2007122133210166.jpg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45" y="2232"/>
              <a:ext cx="1796" cy="131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321" name="Picture 13" descr="C:\Documents and Settings\Administrator\桌面\2007122133210166.jpg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92" y="2232"/>
              <a:ext cx="1796" cy="131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322" name="Picture 13" descr="C:\Documents and Settings\Administrator\桌面\2007122133210166.jpg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208" y="2232"/>
              <a:ext cx="1796" cy="131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3323" name="TextBox 140"/>
            <p:cNvSpPr txBox="1"/>
            <p:nvPr/>
          </p:nvSpPr>
          <p:spPr>
            <a:xfrm>
              <a:off x="2390" y="6796"/>
              <a:ext cx="2194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fontAlgn="auto"/>
              <a:r>
                <a:rPr lang="zh-CN" altLang="en-US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交流电焊机</a:t>
              </a:r>
              <a:endParaRPr lang="zh-CN" altLang="en-US" b="1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24" name="TextBox 140"/>
            <p:cNvSpPr txBox="1"/>
            <p:nvPr/>
          </p:nvSpPr>
          <p:spPr>
            <a:xfrm>
              <a:off x="4837" y="6796"/>
              <a:ext cx="2194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fontAlgn="auto"/>
              <a:r>
                <a:rPr lang="zh-CN" altLang="en-US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直流电焊机</a:t>
              </a:r>
              <a:endParaRPr lang="zh-CN" altLang="en-US" b="1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25" name="TextBox 140"/>
            <p:cNvSpPr txBox="1"/>
            <p:nvPr/>
          </p:nvSpPr>
          <p:spPr>
            <a:xfrm>
              <a:off x="7875" y="6796"/>
              <a:ext cx="3531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 fontAlgn="auto"/>
              <a:r>
                <a:rPr lang="zh-CN" altLang="en-US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二氧化碳保护焊机</a:t>
              </a:r>
              <a:endParaRPr lang="zh-CN" altLang="en-US" b="1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26" name="TextBox 140"/>
            <p:cNvSpPr txBox="1"/>
            <p:nvPr/>
          </p:nvSpPr>
          <p:spPr>
            <a:xfrm>
              <a:off x="2306" y="1435"/>
              <a:ext cx="2194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fontAlgn="auto"/>
              <a:r>
                <a:rPr lang="zh-CN" altLang="en-US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电焊专用箱</a:t>
              </a:r>
              <a:endParaRPr lang="zh-CN" altLang="en-US" b="1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27" name="TextBox 140"/>
            <p:cNvSpPr txBox="1"/>
            <p:nvPr/>
          </p:nvSpPr>
          <p:spPr>
            <a:xfrm>
              <a:off x="7568" y="1435"/>
              <a:ext cx="1772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fontAlgn="auto"/>
              <a:r>
                <a:rPr lang="zh-CN" altLang="en-US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开关箱</a:t>
              </a:r>
              <a:endParaRPr lang="zh-CN" altLang="en-US" b="1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3202" y="3038"/>
              <a:ext cx="201" cy="1496"/>
            </a:xfrm>
            <a:custGeom>
              <a:avLst/>
              <a:gdLst>
                <a:gd name="connsiteX0" fmla="*/ 25174 w 132501"/>
                <a:gd name="connsiteY0" fmla="*/ 0 h 1233376"/>
                <a:gd name="connsiteX1" fmla="*/ 35806 w 132501"/>
                <a:gd name="connsiteY1" fmla="*/ 95693 h 1233376"/>
                <a:gd name="connsiteX2" fmla="*/ 35806 w 132501"/>
                <a:gd name="connsiteY2" fmla="*/ 637953 h 1233376"/>
                <a:gd name="connsiteX3" fmla="*/ 46439 w 132501"/>
                <a:gd name="connsiteY3" fmla="*/ 669851 h 1233376"/>
                <a:gd name="connsiteX4" fmla="*/ 57071 w 132501"/>
                <a:gd name="connsiteY4" fmla="*/ 733646 h 1233376"/>
                <a:gd name="connsiteX5" fmla="*/ 46439 w 132501"/>
                <a:gd name="connsiteY5" fmla="*/ 850604 h 1233376"/>
                <a:gd name="connsiteX6" fmla="*/ 67704 w 132501"/>
                <a:gd name="connsiteY6" fmla="*/ 1031358 h 1233376"/>
                <a:gd name="connsiteX7" fmla="*/ 88969 w 132501"/>
                <a:gd name="connsiteY7" fmla="*/ 1105786 h 1233376"/>
                <a:gd name="connsiteX8" fmla="*/ 120867 w 132501"/>
                <a:gd name="connsiteY8" fmla="*/ 1137683 h 1233376"/>
                <a:gd name="connsiteX9" fmla="*/ 131499 w 132501"/>
                <a:gd name="connsiteY9" fmla="*/ 1233376 h 1233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2501" h="1233376">
                  <a:moveTo>
                    <a:pt x="25174" y="0"/>
                  </a:moveTo>
                  <a:cubicBezTo>
                    <a:pt x="49983" y="74428"/>
                    <a:pt x="53528" y="42530"/>
                    <a:pt x="35806" y="95693"/>
                  </a:cubicBezTo>
                  <a:cubicBezTo>
                    <a:pt x="0" y="310538"/>
                    <a:pt x="16917" y="184607"/>
                    <a:pt x="35806" y="637953"/>
                  </a:cubicBezTo>
                  <a:cubicBezTo>
                    <a:pt x="36273" y="649151"/>
                    <a:pt x="42895" y="659218"/>
                    <a:pt x="46439" y="669851"/>
                  </a:cubicBezTo>
                  <a:cubicBezTo>
                    <a:pt x="49983" y="691116"/>
                    <a:pt x="57071" y="712088"/>
                    <a:pt x="57071" y="733646"/>
                  </a:cubicBezTo>
                  <a:cubicBezTo>
                    <a:pt x="57071" y="772793"/>
                    <a:pt x="46439" y="811457"/>
                    <a:pt x="46439" y="850604"/>
                  </a:cubicBezTo>
                  <a:cubicBezTo>
                    <a:pt x="46439" y="919178"/>
                    <a:pt x="53839" y="968963"/>
                    <a:pt x="67704" y="1031358"/>
                  </a:cubicBezTo>
                  <a:cubicBezTo>
                    <a:pt x="68886" y="1036678"/>
                    <a:pt x="83047" y="1096904"/>
                    <a:pt x="88969" y="1105786"/>
                  </a:cubicBezTo>
                  <a:cubicBezTo>
                    <a:pt x="97310" y="1118297"/>
                    <a:pt x="110234" y="1127051"/>
                    <a:pt x="120867" y="1137683"/>
                  </a:cubicBezTo>
                  <a:cubicBezTo>
                    <a:pt x="132501" y="1219128"/>
                    <a:pt x="131499" y="1187050"/>
                    <a:pt x="131499" y="1233376"/>
                  </a:cubicBezTo>
                </a:path>
              </a:pathLst>
            </a:custGeom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5512" y="3122"/>
              <a:ext cx="338" cy="1680"/>
            </a:xfrm>
            <a:custGeom>
              <a:avLst/>
              <a:gdLst>
                <a:gd name="connsiteX0" fmla="*/ 326007 w 357553"/>
                <a:gd name="connsiteY0" fmla="*/ 0 h 1396200"/>
                <a:gd name="connsiteX1" fmla="*/ 326007 w 357553"/>
                <a:gd name="connsiteY1" fmla="*/ 244549 h 1396200"/>
                <a:gd name="connsiteX2" fmla="*/ 304742 w 357553"/>
                <a:gd name="connsiteY2" fmla="*/ 329609 h 1396200"/>
                <a:gd name="connsiteX3" fmla="*/ 283476 w 357553"/>
                <a:gd name="connsiteY3" fmla="*/ 393405 h 1396200"/>
                <a:gd name="connsiteX4" fmla="*/ 272844 w 357553"/>
                <a:gd name="connsiteY4" fmla="*/ 425302 h 1396200"/>
                <a:gd name="connsiteX5" fmla="*/ 262211 w 357553"/>
                <a:gd name="connsiteY5" fmla="*/ 733647 h 1396200"/>
                <a:gd name="connsiteX6" fmla="*/ 230314 w 357553"/>
                <a:gd name="connsiteY6" fmla="*/ 808075 h 1396200"/>
                <a:gd name="connsiteX7" fmla="*/ 219681 w 357553"/>
                <a:gd name="connsiteY7" fmla="*/ 839972 h 1396200"/>
                <a:gd name="connsiteX8" fmla="*/ 198416 w 357553"/>
                <a:gd name="connsiteY8" fmla="*/ 871870 h 1396200"/>
                <a:gd name="connsiteX9" fmla="*/ 177151 w 357553"/>
                <a:gd name="connsiteY9" fmla="*/ 935665 h 1396200"/>
                <a:gd name="connsiteX10" fmla="*/ 166518 w 357553"/>
                <a:gd name="connsiteY10" fmla="*/ 978195 h 1396200"/>
                <a:gd name="connsiteX11" fmla="*/ 134621 w 357553"/>
                <a:gd name="connsiteY11" fmla="*/ 1031358 h 1396200"/>
                <a:gd name="connsiteX12" fmla="*/ 123988 w 357553"/>
                <a:gd name="connsiteY12" fmla="*/ 1073888 h 1396200"/>
                <a:gd name="connsiteX13" fmla="*/ 102723 w 357553"/>
                <a:gd name="connsiteY13" fmla="*/ 1095154 h 1396200"/>
                <a:gd name="connsiteX14" fmla="*/ 81458 w 357553"/>
                <a:gd name="connsiteY14" fmla="*/ 1127051 h 1396200"/>
                <a:gd name="connsiteX15" fmla="*/ 70825 w 357553"/>
                <a:gd name="connsiteY15" fmla="*/ 1169581 h 1396200"/>
                <a:gd name="connsiteX16" fmla="*/ 28295 w 357553"/>
                <a:gd name="connsiteY16" fmla="*/ 1222744 h 1396200"/>
                <a:gd name="connsiteX17" fmla="*/ 70825 w 357553"/>
                <a:gd name="connsiteY17" fmla="*/ 1382233 h 1396200"/>
                <a:gd name="connsiteX18" fmla="*/ 81458 w 357553"/>
                <a:gd name="connsiteY18" fmla="*/ 1392865 h 139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7553" h="1396200">
                  <a:moveTo>
                    <a:pt x="326007" y="0"/>
                  </a:moveTo>
                  <a:cubicBezTo>
                    <a:pt x="357553" y="94642"/>
                    <a:pt x="346878" y="49745"/>
                    <a:pt x="326007" y="244549"/>
                  </a:cubicBezTo>
                  <a:cubicBezTo>
                    <a:pt x="322894" y="273609"/>
                    <a:pt x="313984" y="301883"/>
                    <a:pt x="304742" y="329609"/>
                  </a:cubicBezTo>
                  <a:lnTo>
                    <a:pt x="283476" y="393405"/>
                  </a:lnTo>
                  <a:lnTo>
                    <a:pt x="272844" y="425302"/>
                  </a:lnTo>
                  <a:cubicBezTo>
                    <a:pt x="269300" y="528084"/>
                    <a:pt x="268432" y="630993"/>
                    <a:pt x="262211" y="733647"/>
                  </a:cubicBezTo>
                  <a:cubicBezTo>
                    <a:pt x="259159" y="784008"/>
                    <a:pt x="250346" y="768012"/>
                    <a:pt x="230314" y="808075"/>
                  </a:cubicBezTo>
                  <a:cubicBezTo>
                    <a:pt x="225302" y="818099"/>
                    <a:pt x="224693" y="829948"/>
                    <a:pt x="219681" y="839972"/>
                  </a:cubicBezTo>
                  <a:cubicBezTo>
                    <a:pt x="213966" y="851402"/>
                    <a:pt x="203606" y="860193"/>
                    <a:pt x="198416" y="871870"/>
                  </a:cubicBezTo>
                  <a:cubicBezTo>
                    <a:pt x="189312" y="892353"/>
                    <a:pt x="182588" y="913919"/>
                    <a:pt x="177151" y="935665"/>
                  </a:cubicBezTo>
                  <a:cubicBezTo>
                    <a:pt x="173607" y="949842"/>
                    <a:pt x="172453" y="964841"/>
                    <a:pt x="166518" y="978195"/>
                  </a:cubicBezTo>
                  <a:cubicBezTo>
                    <a:pt x="158125" y="997080"/>
                    <a:pt x="145253" y="1013637"/>
                    <a:pt x="134621" y="1031358"/>
                  </a:cubicBezTo>
                  <a:cubicBezTo>
                    <a:pt x="131077" y="1045535"/>
                    <a:pt x="130523" y="1060818"/>
                    <a:pt x="123988" y="1073888"/>
                  </a:cubicBezTo>
                  <a:cubicBezTo>
                    <a:pt x="119505" y="1082854"/>
                    <a:pt x="108985" y="1087326"/>
                    <a:pt x="102723" y="1095154"/>
                  </a:cubicBezTo>
                  <a:cubicBezTo>
                    <a:pt x="94740" y="1105132"/>
                    <a:pt x="88546" y="1116419"/>
                    <a:pt x="81458" y="1127051"/>
                  </a:cubicBezTo>
                  <a:cubicBezTo>
                    <a:pt x="77914" y="1141228"/>
                    <a:pt x="78931" y="1157422"/>
                    <a:pt x="70825" y="1169581"/>
                  </a:cubicBezTo>
                  <a:cubicBezTo>
                    <a:pt x="6699" y="1265771"/>
                    <a:pt x="63057" y="1118465"/>
                    <a:pt x="28295" y="1222744"/>
                  </a:cubicBezTo>
                  <a:cubicBezTo>
                    <a:pt x="41638" y="1396200"/>
                    <a:pt x="0" y="1329115"/>
                    <a:pt x="70825" y="1382233"/>
                  </a:cubicBezTo>
                  <a:cubicBezTo>
                    <a:pt x="74835" y="1385240"/>
                    <a:pt x="77914" y="1389321"/>
                    <a:pt x="81458" y="1392865"/>
                  </a:cubicBezTo>
                </a:path>
              </a:pathLst>
            </a:custGeom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7875" y="3122"/>
              <a:ext cx="418" cy="1528"/>
            </a:xfrm>
            <a:custGeom>
              <a:avLst/>
              <a:gdLst>
                <a:gd name="connsiteX0" fmla="*/ 368766 w 368766"/>
                <a:gd name="connsiteY0" fmla="*/ 0 h 1268445"/>
                <a:gd name="connsiteX1" fmla="*/ 358133 w 368766"/>
                <a:gd name="connsiteY1" fmla="*/ 329609 h 1268445"/>
                <a:gd name="connsiteX2" fmla="*/ 326235 w 368766"/>
                <a:gd name="connsiteY2" fmla="*/ 404037 h 1268445"/>
                <a:gd name="connsiteX3" fmla="*/ 294338 w 368766"/>
                <a:gd name="connsiteY3" fmla="*/ 435935 h 1268445"/>
                <a:gd name="connsiteX4" fmla="*/ 262440 w 368766"/>
                <a:gd name="connsiteY4" fmla="*/ 446568 h 1268445"/>
                <a:gd name="connsiteX5" fmla="*/ 219910 w 368766"/>
                <a:gd name="connsiteY5" fmla="*/ 510363 h 1268445"/>
                <a:gd name="connsiteX6" fmla="*/ 209277 w 368766"/>
                <a:gd name="connsiteY6" fmla="*/ 925033 h 1268445"/>
                <a:gd name="connsiteX7" fmla="*/ 188012 w 368766"/>
                <a:gd name="connsiteY7" fmla="*/ 956930 h 1268445"/>
                <a:gd name="connsiteX8" fmla="*/ 145482 w 368766"/>
                <a:gd name="connsiteY8" fmla="*/ 978195 h 1268445"/>
                <a:gd name="connsiteX9" fmla="*/ 92319 w 368766"/>
                <a:gd name="connsiteY9" fmla="*/ 1020726 h 1268445"/>
                <a:gd name="connsiteX10" fmla="*/ 17891 w 368766"/>
                <a:gd name="connsiteY10" fmla="*/ 1073888 h 1268445"/>
                <a:gd name="connsiteX11" fmla="*/ 28524 w 368766"/>
                <a:gd name="connsiteY11" fmla="*/ 1127051 h 1268445"/>
                <a:gd name="connsiteX12" fmla="*/ 39156 w 368766"/>
                <a:gd name="connsiteY12" fmla="*/ 1190847 h 1268445"/>
                <a:gd name="connsiteX13" fmla="*/ 60421 w 368766"/>
                <a:gd name="connsiteY13" fmla="*/ 1265275 h 1268445"/>
                <a:gd name="connsiteX14" fmla="*/ 60421 w 368766"/>
                <a:gd name="connsiteY14" fmla="*/ 1254642 h 126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8766" h="1268445">
                  <a:moveTo>
                    <a:pt x="368766" y="0"/>
                  </a:moveTo>
                  <a:cubicBezTo>
                    <a:pt x="365222" y="109870"/>
                    <a:pt x="364405" y="219861"/>
                    <a:pt x="358133" y="329609"/>
                  </a:cubicBezTo>
                  <a:cubicBezTo>
                    <a:pt x="356392" y="360072"/>
                    <a:pt x="345120" y="381375"/>
                    <a:pt x="326235" y="404037"/>
                  </a:cubicBezTo>
                  <a:cubicBezTo>
                    <a:pt x="316609" y="415589"/>
                    <a:pt x="306849" y="427594"/>
                    <a:pt x="294338" y="435935"/>
                  </a:cubicBezTo>
                  <a:cubicBezTo>
                    <a:pt x="285013" y="442152"/>
                    <a:pt x="273073" y="443024"/>
                    <a:pt x="262440" y="446568"/>
                  </a:cubicBezTo>
                  <a:cubicBezTo>
                    <a:pt x="248263" y="467833"/>
                    <a:pt x="220565" y="484814"/>
                    <a:pt x="219910" y="510363"/>
                  </a:cubicBezTo>
                  <a:cubicBezTo>
                    <a:pt x="216366" y="648586"/>
                    <a:pt x="219128" y="787116"/>
                    <a:pt x="209277" y="925033"/>
                  </a:cubicBezTo>
                  <a:cubicBezTo>
                    <a:pt x="208367" y="937779"/>
                    <a:pt x="197829" y="948749"/>
                    <a:pt x="188012" y="956930"/>
                  </a:cubicBezTo>
                  <a:cubicBezTo>
                    <a:pt x="175836" y="967077"/>
                    <a:pt x="159659" y="971107"/>
                    <a:pt x="145482" y="978195"/>
                  </a:cubicBezTo>
                  <a:cubicBezTo>
                    <a:pt x="109921" y="1013757"/>
                    <a:pt x="139263" y="987195"/>
                    <a:pt x="92319" y="1020726"/>
                  </a:cubicBezTo>
                  <a:cubicBezTo>
                    <a:pt x="0" y="1086667"/>
                    <a:pt x="93065" y="1023773"/>
                    <a:pt x="17891" y="1073888"/>
                  </a:cubicBezTo>
                  <a:cubicBezTo>
                    <a:pt x="21435" y="1091609"/>
                    <a:pt x="25291" y="1109271"/>
                    <a:pt x="28524" y="1127051"/>
                  </a:cubicBezTo>
                  <a:cubicBezTo>
                    <a:pt x="32380" y="1148262"/>
                    <a:pt x="34928" y="1169707"/>
                    <a:pt x="39156" y="1190847"/>
                  </a:cubicBezTo>
                  <a:cubicBezTo>
                    <a:pt x="41426" y="1202197"/>
                    <a:pt x="53667" y="1251767"/>
                    <a:pt x="60421" y="1265275"/>
                  </a:cubicBezTo>
                  <a:cubicBezTo>
                    <a:pt x="62006" y="1268445"/>
                    <a:pt x="60421" y="1258186"/>
                    <a:pt x="60421" y="1254642"/>
                  </a:cubicBezTo>
                </a:path>
              </a:pathLst>
            </a:custGeom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10829" y="3122"/>
              <a:ext cx="422" cy="1772"/>
            </a:xfrm>
            <a:custGeom>
              <a:avLst/>
              <a:gdLst>
                <a:gd name="connsiteX0" fmla="*/ 54135 w 277419"/>
                <a:gd name="connsiteY0" fmla="*/ 0 h 1424762"/>
                <a:gd name="connsiteX1" fmla="*/ 22238 w 277419"/>
                <a:gd name="connsiteY1" fmla="*/ 202018 h 1424762"/>
                <a:gd name="connsiteX2" fmla="*/ 11605 w 277419"/>
                <a:gd name="connsiteY2" fmla="*/ 265814 h 1424762"/>
                <a:gd name="connsiteX3" fmla="*/ 22238 w 277419"/>
                <a:gd name="connsiteY3" fmla="*/ 382772 h 1424762"/>
                <a:gd name="connsiteX4" fmla="*/ 32870 w 277419"/>
                <a:gd name="connsiteY4" fmla="*/ 435935 h 1424762"/>
                <a:gd name="connsiteX5" fmla="*/ 54135 w 277419"/>
                <a:gd name="connsiteY5" fmla="*/ 584790 h 1424762"/>
                <a:gd name="connsiteX6" fmla="*/ 75400 w 277419"/>
                <a:gd name="connsiteY6" fmla="*/ 637953 h 1424762"/>
                <a:gd name="connsiteX7" fmla="*/ 160461 w 277419"/>
                <a:gd name="connsiteY7" fmla="*/ 723014 h 1424762"/>
                <a:gd name="connsiteX8" fmla="*/ 234889 w 277419"/>
                <a:gd name="connsiteY8" fmla="*/ 776176 h 1424762"/>
                <a:gd name="connsiteX9" fmla="*/ 256154 w 277419"/>
                <a:gd name="connsiteY9" fmla="*/ 797442 h 1424762"/>
                <a:gd name="connsiteX10" fmla="*/ 266786 w 277419"/>
                <a:gd name="connsiteY10" fmla="*/ 829339 h 1424762"/>
                <a:gd name="connsiteX11" fmla="*/ 256154 w 277419"/>
                <a:gd name="connsiteY11" fmla="*/ 861237 h 1424762"/>
                <a:gd name="connsiteX12" fmla="*/ 160461 w 277419"/>
                <a:gd name="connsiteY12" fmla="*/ 935665 h 1424762"/>
                <a:gd name="connsiteX13" fmla="*/ 117931 w 277419"/>
                <a:gd name="connsiteY13" fmla="*/ 967562 h 1424762"/>
                <a:gd name="connsiteX14" fmla="*/ 107298 w 277419"/>
                <a:gd name="connsiteY14" fmla="*/ 1031358 h 1424762"/>
                <a:gd name="connsiteX15" fmla="*/ 139196 w 277419"/>
                <a:gd name="connsiteY15" fmla="*/ 1052623 h 1424762"/>
                <a:gd name="connsiteX16" fmla="*/ 202991 w 277419"/>
                <a:gd name="connsiteY16" fmla="*/ 1127051 h 1424762"/>
                <a:gd name="connsiteX17" fmla="*/ 224256 w 277419"/>
                <a:gd name="connsiteY17" fmla="*/ 1180214 h 1424762"/>
                <a:gd name="connsiteX18" fmla="*/ 277419 w 277419"/>
                <a:gd name="connsiteY18" fmla="*/ 1265274 h 1424762"/>
                <a:gd name="connsiteX19" fmla="*/ 224256 w 277419"/>
                <a:gd name="connsiteY19" fmla="*/ 1329069 h 1424762"/>
                <a:gd name="connsiteX20" fmla="*/ 160461 w 277419"/>
                <a:gd name="connsiteY20" fmla="*/ 1350335 h 1424762"/>
                <a:gd name="connsiteX21" fmla="*/ 128563 w 277419"/>
                <a:gd name="connsiteY21" fmla="*/ 1371600 h 1424762"/>
                <a:gd name="connsiteX22" fmla="*/ 117931 w 277419"/>
                <a:gd name="connsiteY22" fmla="*/ 1424762 h 142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77419" h="1424762">
                  <a:moveTo>
                    <a:pt x="54135" y="0"/>
                  </a:moveTo>
                  <a:cubicBezTo>
                    <a:pt x="0" y="81201"/>
                    <a:pt x="39683" y="10119"/>
                    <a:pt x="22238" y="202018"/>
                  </a:cubicBezTo>
                  <a:cubicBezTo>
                    <a:pt x="20286" y="223488"/>
                    <a:pt x="15149" y="244549"/>
                    <a:pt x="11605" y="265814"/>
                  </a:cubicBezTo>
                  <a:cubicBezTo>
                    <a:pt x="15149" y="304800"/>
                    <a:pt x="17382" y="343928"/>
                    <a:pt x="22238" y="382772"/>
                  </a:cubicBezTo>
                  <a:cubicBezTo>
                    <a:pt x="24480" y="400704"/>
                    <a:pt x="30628" y="418003"/>
                    <a:pt x="32870" y="435935"/>
                  </a:cubicBezTo>
                  <a:cubicBezTo>
                    <a:pt x="46044" y="541329"/>
                    <a:pt x="30687" y="522261"/>
                    <a:pt x="54135" y="584790"/>
                  </a:cubicBezTo>
                  <a:cubicBezTo>
                    <a:pt x="60836" y="602661"/>
                    <a:pt x="63763" y="622825"/>
                    <a:pt x="75400" y="637953"/>
                  </a:cubicBezTo>
                  <a:cubicBezTo>
                    <a:pt x="99848" y="669736"/>
                    <a:pt x="127097" y="700771"/>
                    <a:pt x="160461" y="723014"/>
                  </a:cubicBezTo>
                  <a:cubicBezTo>
                    <a:pt x="188075" y="741424"/>
                    <a:pt x="208522" y="754204"/>
                    <a:pt x="234889" y="776176"/>
                  </a:cubicBezTo>
                  <a:cubicBezTo>
                    <a:pt x="242590" y="782594"/>
                    <a:pt x="249066" y="790353"/>
                    <a:pt x="256154" y="797442"/>
                  </a:cubicBezTo>
                  <a:cubicBezTo>
                    <a:pt x="259698" y="808074"/>
                    <a:pt x="266786" y="818132"/>
                    <a:pt x="266786" y="829339"/>
                  </a:cubicBezTo>
                  <a:cubicBezTo>
                    <a:pt x="266786" y="840547"/>
                    <a:pt x="263035" y="852390"/>
                    <a:pt x="256154" y="861237"/>
                  </a:cubicBezTo>
                  <a:cubicBezTo>
                    <a:pt x="205951" y="925784"/>
                    <a:pt x="212869" y="918195"/>
                    <a:pt x="160461" y="935665"/>
                  </a:cubicBezTo>
                  <a:cubicBezTo>
                    <a:pt x="146284" y="946297"/>
                    <a:pt x="130462" y="955032"/>
                    <a:pt x="117931" y="967562"/>
                  </a:cubicBezTo>
                  <a:cubicBezTo>
                    <a:pt x="97354" y="988139"/>
                    <a:pt x="86567" y="1005445"/>
                    <a:pt x="107298" y="1031358"/>
                  </a:cubicBezTo>
                  <a:cubicBezTo>
                    <a:pt x="115281" y="1041337"/>
                    <a:pt x="129379" y="1044442"/>
                    <a:pt x="139196" y="1052623"/>
                  </a:cubicBezTo>
                  <a:cubicBezTo>
                    <a:pt x="159199" y="1069293"/>
                    <a:pt x="190855" y="1105206"/>
                    <a:pt x="202991" y="1127051"/>
                  </a:cubicBezTo>
                  <a:cubicBezTo>
                    <a:pt x="212260" y="1143735"/>
                    <a:pt x="215207" y="1163409"/>
                    <a:pt x="224256" y="1180214"/>
                  </a:cubicBezTo>
                  <a:cubicBezTo>
                    <a:pt x="240108" y="1209653"/>
                    <a:pt x="277419" y="1265274"/>
                    <a:pt x="277419" y="1265274"/>
                  </a:cubicBezTo>
                  <a:cubicBezTo>
                    <a:pt x="264182" y="1285129"/>
                    <a:pt x="245929" y="1317028"/>
                    <a:pt x="224256" y="1329069"/>
                  </a:cubicBezTo>
                  <a:cubicBezTo>
                    <a:pt x="204661" y="1339955"/>
                    <a:pt x="179112" y="1337901"/>
                    <a:pt x="160461" y="1350335"/>
                  </a:cubicBezTo>
                  <a:lnTo>
                    <a:pt x="128563" y="1371600"/>
                  </a:lnTo>
                  <a:cubicBezTo>
                    <a:pt x="115690" y="1410222"/>
                    <a:pt x="117931" y="1392290"/>
                    <a:pt x="117931" y="1424762"/>
                  </a:cubicBezTo>
                </a:path>
              </a:pathLst>
            </a:custGeom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 spd="slow" advClick="0" advTm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360988" y="1825308"/>
            <a:ext cx="2062480" cy="2059305"/>
            <a:chOff x="8443" y="2650"/>
            <a:chExt cx="3248" cy="3243"/>
          </a:xfrm>
        </p:grpSpPr>
        <p:sp>
          <p:nvSpPr>
            <p:cNvPr id="2" name="文本框 1"/>
            <p:cNvSpPr txBox="1"/>
            <p:nvPr/>
          </p:nvSpPr>
          <p:spPr>
            <a:xfrm>
              <a:off x="8443" y="2650"/>
              <a:ext cx="3248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 fontAlgn="auto"/>
              <a:r>
                <a:rPr lang="zh-CN" altLang="en-US" sz="3600" b="1" spc="100" dirty="0">
                  <a:solidFill>
                    <a:schemeClr val="tx1">
                      <a:lumMod val="50000"/>
                      <a:lumOff val="50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第五部分</a:t>
              </a:r>
              <a:endParaRPr lang="zh-CN" altLang="en-US" sz="3600" b="1" spc="10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8843" y="4780"/>
              <a:ext cx="2444" cy="1113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indent="0" algn="ctr" fontAlgn="auto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zh-CN" altLang="en-US" sz="4000" b="1" spc="100" dirty="0">
                  <a:solidFill>
                    <a:srgbClr val="FF8B3A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焊  机</a:t>
              </a:r>
              <a:endParaRPr lang="zh-CN" altLang="en-US" sz="4000" b="1" spc="100" dirty="0">
                <a:solidFill>
                  <a:srgbClr val="FF8B3A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</p:spTree>
  </p:cSld>
  <p:clrMapOvr>
    <a:masterClrMapping/>
  </p:clrMapOvr>
  <p:transition spd="slow" advClick="0" advTm="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2722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五、手持电动工具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13423" y="900430"/>
            <a:ext cx="7717155" cy="4010025"/>
            <a:chOff x="1063" y="1493"/>
            <a:chExt cx="12153" cy="6315"/>
          </a:xfrm>
        </p:grpSpPr>
        <p:grpSp>
          <p:nvGrpSpPr>
            <p:cNvPr id="7" name="组合 6"/>
            <p:cNvGrpSpPr/>
            <p:nvPr/>
          </p:nvGrpSpPr>
          <p:grpSpPr>
            <a:xfrm>
              <a:off x="1806" y="3917"/>
              <a:ext cx="2358" cy="3891"/>
              <a:chOff x="2390" y="3927"/>
              <a:chExt cx="2358" cy="3891"/>
            </a:xfrm>
          </p:grpSpPr>
          <p:pic>
            <p:nvPicPr>
              <p:cNvPr id="15364" name="Picture 11" descr="C:\Documents and Settings\Administrator\桌面\裁剪.jpg"/>
              <p:cNvPicPr>
                <a:picLocks noChangeAspect="1"/>
              </p:cNvPicPr>
              <p:nvPr/>
            </p:nvPicPr>
            <p:blipFill>
              <a:blip r:embed="rId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467" y="3927"/>
                <a:ext cx="2205" cy="198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5374" name="Picture 12" descr="C:\Documents and Settings\Administrator\桌面\头.jpg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390" y="6076"/>
                <a:ext cx="2359" cy="1742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8" name="组合 7"/>
            <p:cNvGrpSpPr/>
            <p:nvPr/>
          </p:nvGrpSpPr>
          <p:grpSpPr>
            <a:xfrm>
              <a:off x="6060" y="4116"/>
              <a:ext cx="2280" cy="3692"/>
              <a:chOff x="6187" y="4115"/>
              <a:chExt cx="2280" cy="3692"/>
            </a:xfrm>
          </p:grpSpPr>
          <p:pic>
            <p:nvPicPr>
              <p:cNvPr id="15363" name="Picture 7" descr="C:\Documents and Settings\Administrator\桌面\40.jp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187" y="4115"/>
                <a:ext cx="2280" cy="1603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5375" name="Picture 4" descr="C:\Documents and Settings\Administrator\桌面\回.jp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38" y="5907"/>
                <a:ext cx="1778" cy="1901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24" name="矩形 23"/>
              <p:cNvSpPr/>
              <p:nvPr/>
            </p:nvSpPr>
            <p:spPr>
              <a:xfrm>
                <a:off x="6609" y="6835"/>
                <a:ext cx="338" cy="338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10297" y="4011"/>
              <a:ext cx="1994" cy="3694"/>
              <a:chOff x="9581" y="3966"/>
              <a:chExt cx="1994" cy="3694"/>
            </a:xfrm>
          </p:grpSpPr>
          <p:pic>
            <p:nvPicPr>
              <p:cNvPr id="15377" name="Picture 13" descr="C:\Documents and Settings\Administrator\桌面\000.jpg"/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9800" y="3966"/>
                <a:ext cx="1556" cy="1901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5378" name="Picture 14" descr="C:\Documents and Settings\Administrator\桌面\00.jpg"/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9581" y="6054"/>
                <a:ext cx="1995" cy="1607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3" name="圆角矩形 2"/>
            <p:cNvSpPr/>
            <p:nvPr/>
          </p:nvSpPr>
          <p:spPr>
            <a:xfrm>
              <a:off x="1063" y="1493"/>
              <a:ext cx="3844" cy="209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bg1">
                  <a:lumMod val="8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zh-CN" b="1" spc="10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I </a:t>
              </a:r>
              <a:r>
                <a:rPr lang="zh-CN" altLang="en-US" b="1" spc="10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类工具</a:t>
              </a:r>
              <a:endParaRPr kumimoji="0" lang="en-US" altLang="zh-CN" b="1" i="0" spc="10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b="1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单绝缘工具，明显特征：带有接地线（插头有</a:t>
              </a:r>
              <a:r>
                <a:rPr lang="zh-CN" altLang="zh-CN" b="1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</a:t>
              </a:r>
              <a:r>
                <a:rPr lang="zh-CN" altLang="en-US" b="1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个桩头）。</a:t>
              </a:r>
              <a:endParaRPr lang="zh-CN" altLang="en-US" b="1" spc="1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5212" y="1494"/>
              <a:ext cx="3844" cy="209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bg1">
                  <a:lumMod val="8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zh-CN" b="1" spc="10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I I</a:t>
              </a:r>
              <a:r>
                <a:rPr lang="zh-CN" altLang="en-US" b="1" spc="10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类工具</a:t>
              </a:r>
              <a:endParaRPr kumimoji="0" lang="en-US" altLang="zh-CN" b="1" i="0" spc="10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b="1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双绝缘工具，明显特征：铭牌上有个“回”字型标志。</a:t>
              </a:r>
              <a:endParaRPr lang="zh-CN" b="1" spc="1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9372" y="1493"/>
              <a:ext cx="3844" cy="209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bg1">
                  <a:lumMod val="8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zh-CN" b="1" spc="10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I I I</a:t>
              </a:r>
              <a:r>
                <a:rPr lang="zh-CN" altLang="en-US" b="1" spc="10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类工具</a:t>
              </a:r>
              <a:endParaRPr kumimoji="0" lang="en-US" altLang="zh-CN" b="1" i="0" spc="10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b="1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使用安全电压作为电源的工具，明显的特征：带有电池。</a:t>
              </a:r>
              <a:endParaRPr lang="zh-CN" b="1" spc="1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</p:spTree>
  </p:cSld>
  <p:clrMapOvr>
    <a:masterClrMapping/>
  </p:clrMapOvr>
  <p:transition spd="slow" advClick="0" advTm="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4997768" y="1577658"/>
            <a:ext cx="2786380" cy="2674620"/>
            <a:chOff x="7871" y="2650"/>
            <a:chExt cx="4388" cy="4212"/>
          </a:xfrm>
        </p:grpSpPr>
        <p:sp>
          <p:nvSpPr>
            <p:cNvPr id="2" name="文本框 1"/>
            <p:cNvSpPr txBox="1"/>
            <p:nvPr/>
          </p:nvSpPr>
          <p:spPr>
            <a:xfrm>
              <a:off x="8443" y="2650"/>
              <a:ext cx="3248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 fontAlgn="auto"/>
              <a:r>
                <a:rPr lang="zh-CN" altLang="en-US" sz="3600" b="1" spc="100" dirty="0">
                  <a:solidFill>
                    <a:schemeClr val="tx1">
                      <a:lumMod val="50000"/>
                      <a:lumOff val="50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第六部分</a:t>
              </a:r>
              <a:endParaRPr lang="zh-CN" altLang="en-US" sz="3600" b="1" spc="10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7871" y="4780"/>
              <a:ext cx="4388" cy="208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indent="0" algn="ctr" fontAlgn="auto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zh-CN" altLang="en-US" sz="4000" b="1" spc="100" dirty="0">
                  <a:solidFill>
                    <a:srgbClr val="FF8B3A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空气开关与</a:t>
              </a:r>
              <a:endParaRPr lang="zh-CN" altLang="en-US" sz="4000" b="1" spc="100" dirty="0">
                <a:solidFill>
                  <a:srgbClr val="FF8B3A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marL="0" indent="0" algn="ctr" fontAlgn="auto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zh-CN" altLang="en-US" sz="4000" b="1" spc="100" dirty="0">
                  <a:solidFill>
                    <a:srgbClr val="FF8B3A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漏电开关</a:t>
              </a:r>
              <a:endParaRPr lang="zh-CN" altLang="en-US" sz="4000" b="1" spc="100" dirty="0">
                <a:solidFill>
                  <a:srgbClr val="FF8B3A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</p:spTree>
  </p:cSld>
  <p:clrMapOvr>
    <a:masterClrMapping/>
  </p:clrMapOvr>
  <p:transition spd="slow" advClick="0" advTm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36753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六、空气开关与漏电开关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541145" y="906780"/>
            <a:ext cx="6061710" cy="4001770"/>
            <a:chOff x="2474" y="1518"/>
            <a:chExt cx="9546" cy="6302"/>
          </a:xfrm>
        </p:grpSpPr>
        <p:grpSp>
          <p:nvGrpSpPr>
            <p:cNvPr id="2" name="组合 1"/>
            <p:cNvGrpSpPr/>
            <p:nvPr/>
          </p:nvGrpSpPr>
          <p:grpSpPr>
            <a:xfrm>
              <a:off x="2474" y="2532"/>
              <a:ext cx="9199" cy="5289"/>
              <a:chOff x="2474" y="2532"/>
              <a:chExt cx="9199" cy="5289"/>
            </a:xfrm>
          </p:grpSpPr>
          <p:pic>
            <p:nvPicPr>
              <p:cNvPr id="14338" name="Picture 6" descr="C:\Documents and Settings\Administrator\桌面\新建文件夹\空.jpg"/>
              <p:cNvPicPr>
                <a:picLocks noChangeAspect="1"/>
              </p:cNvPicPr>
              <p:nvPr/>
            </p:nvPicPr>
            <p:blipFill>
              <a:blip r:embed="rId1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65" y="2616"/>
                <a:ext cx="998" cy="253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39" name="Picture 7" descr="C:\Documents and Settings\Administrator\桌面\新建文件夹\漏.jp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356" y="2616"/>
                <a:ext cx="962" cy="252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41" name="Picture 6" descr="C:\Documents and Settings\Administrator\桌面\新建文件夹\空.jpg"/>
              <p:cNvPicPr>
                <a:picLocks noChangeAspect="1"/>
              </p:cNvPicPr>
              <p:nvPr/>
            </p:nvPicPr>
            <p:blipFill>
              <a:blip r:embed="rId1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9394" y="2532"/>
                <a:ext cx="998" cy="253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42" name="Picture 7" descr="C:\Documents and Settings\Administrator\桌面\新建文件夹\漏.jp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322" y="2532"/>
                <a:ext cx="962" cy="252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4343" name="TextBox 140"/>
              <p:cNvSpPr txBox="1"/>
              <p:nvPr/>
            </p:nvSpPr>
            <p:spPr>
              <a:xfrm>
                <a:off x="2475" y="5501"/>
                <a:ext cx="2194" cy="5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 fontAlgn="auto"/>
                <a:r>
                  <a:rPr lang="zh-CN" altLang="en-US" b="1" spc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过热保护</a:t>
                </a:r>
                <a:endParaRPr lang="zh-CN" altLang="en-US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344" name="TextBox 140"/>
              <p:cNvSpPr txBox="1"/>
              <p:nvPr/>
            </p:nvSpPr>
            <p:spPr>
              <a:xfrm>
                <a:off x="2474" y="6081"/>
                <a:ext cx="2194" cy="5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 fontAlgn="auto"/>
                <a:r>
                  <a:rPr lang="zh-CN" altLang="en-US" b="1" spc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过流保护</a:t>
                </a:r>
                <a:endParaRPr lang="zh-CN" altLang="en-US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345" name="TextBox 140"/>
              <p:cNvSpPr txBox="1"/>
              <p:nvPr/>
            </p:nvSpPr>
            <p:spPr>
              <a:xfrm>
                <a:off x="2474" y="6661"/>
                <a:ext cx="2194" cy="5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 fontAlgn="auto"/>
                <a:r>
                  <a:rPr lang="zh-CN" altLang="en-US" b="1" spc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欠压保护</a:t>
                </a:r>
                <a:endParaRPr lang="zh-CN" altLang="en-US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346" name="TextBox 140"/>
              <p:cNvSpPr txBox="1"/>
              <p:nvPr/>
            </p:nvSpPr>
            <p:spPr>
              <a:xfrm>
                <a:off x="5740" y="5501"/>
                <a:ext cx="2194" cy="5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 fontAlgn="auto"/>
                <a:r>
                  <a:rPr lang="zh-CN" altLang="en-US" b="1" spc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漏电保护</a:t>
                </a:r>
                <a:endParaRPr lang="zh-CN" altLang="en-US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347" name="TextBox 140"/>
              <p:cNvSpPr txBox="1"/>
              <p:nvPr/>
            </p:nvSpPr>
            <p:spPr>
              <a:xfrm>
                <a:off x="9479" y="6081"/>
                <a:ext cx="2194" cy="5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 fontAlgn="auto"/>
                <a:r>
                  <a:rPr lang="zh-CN" altLang="en-US" b="1" spc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过热保护</a:t>
                </a:r>
                <a:endParaRPr lang="zh-CN" altLang="en-US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348" name="TextBox 140"/>
              <p:cNvSpPr txBox="1"/>
              <p:nvPr/>
            </p:nvSpPr>
            <p:spPr>
              <a:xfrm>
                <a:off x="9479" y="6661"/>
                <a:ext cx="2194" cy="5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 fontAlgn="auto"/>
                <a:r>
                  <a:rPr lang="zh-CN" altLang="en-US" b="1" spc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过流保护</a:t>
                </a:r>
                <a:endParaRPr lang="zh-CN" altLang="en-US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349" name="TextBox 140"/>
              <p:cNvSpPr txBox="1"/>
              <p:nvPr/>
            </p:nvSpPr>
            <p:spPr>
              <a:xfrm>
                <a:off x="9479" y="7241"/>
                <a:ext cx="2194" cy="5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 fontAlgn="auto"/>
                <a:r>
                  <a:rPr lang="zh-CN" altLang="en-US" b="1" spc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欠压保护</a:t>
                </a:r>
                <a:endParaRPr lang="zh-CN" altLang="en-US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350" name="TextBox 140"/>
              <p:cNvSpPr txBox="1"/>
              <p:nvPr/>
            </p:nvSpPr>
            <p:spPr>
              <a:xfrm>
                <a:off x="9478" y="5501"/>
                <a:ext cx="2194" cy="5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 fontAlgn="auto"/>
                <a:r>
                  <a:rPr lang="zh-CN" altLang="en-US" b="1" spc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漏电保护</a:t>
                </a:r>
                <a:endParaRPr lang="zh-CN" altLang="en-US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351" name="TextBox 140"/>
              <p:cNvSpPr txBox="1"/>
              <p:nvPr/>
            </p:nvSpPr>
            <p:spPr>
              <a:xfrm>
                <a:off x="4162" y="3143"/>
                <a:ext cx="2110" cy="12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4500" b="1" dirty="0">
                    <a:solidFill>
                      <a:srgbClr val="FF8B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+</a:t>
                </a:r>
                <a:endParaRPr lang="en-US" altLang="zh-CN" sz="4500" b="1" dirty="0">
                  <a:solidFill>
                    <a:srgbClr val="FF8B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361" name="TextBox 140"/>
              <p:cNvSpPr txBox="1"/>
              <p:nvPr/>
            </p:nvSpPr>
            <p:spPr>
              <a:xfrm>
                <a:off x="7284" y="3122"/>
                <a:ext cx="2110" cy="12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4500" b="1" dirty="0">
                    <a:solidFill>
                      <a:srgbClr val="FF8B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=</a:t>
                </a:r>
                <a:endParaRPr lang="en-US" altLang="zh-CN" sz="4500" b="1" dirty="0">
                  <a:solidFill>
                    <a:srgbClr val="FF8B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" name="圆角矩形 3"/>
            <p:cNvSpPr/>
            <p:nvPr/>
          </p:nvSpPr>
          <p:spPr>
            <a:xfrm>
              <a:off x="2551" y="1519"/>
              <a:ext cx="2041" cy="69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bg1">
                  <a:lumMod val="8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sz="2000" b="1" spc="10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空气开关</a:t>
              </a:r>
              <a:endParaRPr lang="zh-CN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5587" y="1518"/>
              <a:ext cx="2551" cy="69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bg1">
                  <a:lumMod val="8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sz="2000" b="1" spc="10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漏电保护器</a:t>
              </a:r>
              <a:endParaRPr lang="zh-CN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9130" y="1518"/>
              <a:ext cx="2891" cy="69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bg1">
                  <a:lumMod val="8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sz="2000" b="1" spc="10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漏电保护开关</a:t>
              </a:r>
              <a:endParaRPr lang="zh-CN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</p:spTree>
  </p:cSld>
  <p:clrMapOvr>
    <a:masterClrMapping/>
  </p:clrMapOvr>
  <p:transition spd="slow" advClick="0" advTm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36753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六、空气开关与漏电开关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383991" y="829335"/>
            <a:ext cx="2376018" cy="44280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漏电开关工作原理</a:t>
            </a:r>
            <a:endParaRPr sz="2000" b="1" spc="100" noProof="0" dirty="0">
              <a:ln>
                <a:noFill/>
              </a:ln>
              <a:solidFill>
                <a:srgbClr val="FF8B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74" name="组合 173"/>
          <p:cNvGrpSpPr/>
          <p:nvPr/>
        </p:nvGrpSpPr>
        <p:grpSpPr>
          <a:xfrm>
            <a:off x="1641716" y="1476567"/>
            <a:ext cx="5860567" cy="3484199"/>
            <a:chOff x="2221" y="2445"/>
            <a:chExt cx="9229" cy="5487"/>
          </a:xfrm>
        </p:grpSpPr>
        <p:cxnSp>
          <p:nvCxnSpPr>
            <p:cNvPr id="78" name="形状 1"/>
            <p:cNvCxnSpPr/>
            <p:nvPr/>
          </p:nvCxnSpPr>
          <p:spPr>
            <a:xfrm flipV="1">
              <a:off x="9478" y="6327"/>
              <a:ext cx="422" cy="844"/>
            </a:xfrm>
            <a:prstGeom prst="bentConnector2">
              <a:avLst/>
            </a:prstGeom>
            <a:noFill/>
            <a:ln w="38100" cap="flat" cmpd="sng" algn="ctr">
              <a:solidFill>
                <a:srgbClr val="00B050"/>
              </a:solidFill>
              <a:prstDash val="solid"/>
            </a:ln>
            <a:effectLst/>
          </p:spPr>
        </p:cxnSp>
        <p:cxnSp>
          <p:nvCxnSpPr>
            <p:cNvPr id="89" name="形状 2"/>
            <p:cNvCxnSpPr/>
            <p:nvPr/>
          </p:nvCxnSpPr>
          <p:spPr>
            <a:xfrm flipV="1">
              <a:off x="9678" y="6527"/>
              <a:ext cx="422" cy="844"/>
            </a:xfrm>
            <a:prstGeom prst="bentConnector2">
              <a:avLst/>
            </a:prstGeom>
            <a:noFill/>
            <a:ln w="31750" cap="flat" cmpd="sng" algn="ctr">
              <a:solidFill>
                <a:srgbClr val="FFFF00"/>
              </a:solidFill>
              <a:prstDash val="solid"/>
            </a:ln>
            <a:effectLst/>
          </p:spPr>
        </p:cxnSp>
        <p:cxnSp>
          <p:nvCxnSpPr>
            <p:cNvPr id="90" name="直接连接符 89"/>
            <p:cNvCxnSpPr>
              <a:endCxn id="155" idx="0"/>
            </p:cNvCxnSpPr>
            <p:nvPr/>
          </p:nvCxnSpPr>
          <p:spPr>
            <a:xfrm rot="16200000" flipH="1">
              <a:off x="5049" y="4175"/>
              <a:ext cx="1603" cy="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ysDot"/>
            </a:ln>
            <a:effectLst/>
          </p:spPr>
        </p:cxnSp>
        <p:cxnSp>
          <p:nvCxnSpPr>
            <p:cNvPr id="91" name="直接连接符 90"/>
            <p:cNvCxnSpPr/>
            <p:nvPr/>
          </p:nvCxnSpPr>
          <p:spPr>
            <a:xfrm rot="5400000">
              <a:off x="6609" y="3964"/>
              <a:ext cx="1856" cy="0"/>
            </a:xfrm>
            <a:prstGeom prst="line">
              <a:avLst/>
            </a:prstGeom>
            <a:noFill/>
            <a:ln w="127000" cap="flat" cmpd="sng" algn="ctr">
              <a:solidFill>
                <a:srgbClr val="FE7550"/>
              </a:solidFill>
              <a:prstDash val="solid"/>
            </a:ln>
            <a:effectLst/>
          </p:spPr>
        </p:cxnSp>
        <p:grpSp>
          <p:nvGrpSpPr>
            <p:cNvPr id="92" name="组合 64"/>
            <p:cNvGrpSpPr/>
            <p:nvPr/>
          </p:nvGrpSpPr>
          <p:grpSpPr>
            <a:xfrm rot="-5400000">
              <a:off x="2853" y="3162"/>
              <a:ext cx="338" cy="1097"/>
              <a:chOff x="1571604" y="2357431"/>
              <a:chExt cx="500066" cy="928694"/>
            </a:xfrm>
          </p:grpSpPr>
          <p:sp>
            <p:nvSpPr>
              <p:cNvPr id="93" name="弧形 92"/>
              <p:cNvSpPr/>
              <p:nvPr/>
            </p:nvSpPr>
            <p:spPr>
              <a:xfrm>
                <a:off x="1571605" y="2471732"/>
                <a:ext cx="500066" cy="176214"/>
              </a:xfrm>
              <a:prstGeom prst="arc">
                <a:avLst>
                  <a:gd name="adj1" fmla="val 16200000"/>
                  <a:gd name="adj2" fmla="val 5073963"/>
                </a:avLst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ea"/>
                </a:endParaRPr>
              </a:p>
            </p:txBody>
          </p:sp>
          <p:sp>
            <p:nvSpPr>
              <p:cNvPr id="94" name="弧形 93"/>
              <p:cNvSpPr/>
              <p:nvPr/>
            </p:nvSpPr>
            <p:spPr>
              <a:xfrm>
                <a:off x="1571604" y="2647946"/>
                <a:ext cx="500066" cy="176213"/>
              </a:xfrm>
              <a:prstGeom prst="arc">
                <a:avLst>
                  <a:gd name="adj1" fmla="val 16200000"/>
                  <a:gd name="adj2" fmla="val 5073963"/>
                </a:avLst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ea"/>
                </a:endParaRPr>
              </a:p>
            </p:txBody>
          </p:sp>
          <p:sp>
            <p:nvSpPr>
              <p:cNvPr id="95" name="弧形 94"/>
              <p:cNvSpPr/>
              <p:nvPr/>
            </p:nvSpPr>
            <p:spPr>
              <a:xfrm>
                <a:off x="1571604" y="2824159"/>
                <a:ext cx="500066" cy="171451"/>
              </a:xfrm>
              <a:prstGeom prst="arc">
                <a:avLst>
                  <a:gd name="adj1" fmla="val 16200000"/>
                  <a:gd name="adj2" fmla="val 5073963"/>
                </a:avLst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ea"/>
                </a:endParaRPr>
              </a:p>
            </p:txBody>
          </p:sp>
          <p:sp>
            <p:nvSpPr>
              <p:cNvPr id="96" name="弧形 95"/>
              <p:cNvSpPr/>
              <p:nvPr/>
            </p:nvSpPr>
            <p:spPr>
              <a:xfrm>
                <a:off x="1571605" y="2995611"/>
                <a:ext cx="500066" cy="176214"/>
              </a:xfrm>
              <a:prstGeom prst="arc">
                <a:avLst>
                  <a:gd name="adj1" fmla="val 16200000"/>
                  <a:gd name="adj2" fmla="val 5073963"/>
                </a:avLst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ea"/>
                </a:endParaRPr>
              </a:p>
            </p:txBody>
          </p:sp>
          <p:cxnSp>
            <p:nvCxnSpPr>
              <p:cNvPr id="97" name="直接连接符 96"/>
              <p:cNvCxnSpPr/>
              <p:nvPr/>
            </p:nvCxnSpPr>
            <p:spPr>
              <a:xfrm rot="5400000" flipH="1" flipV="1">
                <a:off x="1960346" y="2413192"/>
                <a:ext cx="114301" cy="2779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98" name="直接连接符 97"/>
              <p:cNvCxnSpPr/>
              <p:nvPr/>
            </p:nvCxnSpPr>
            <p:spPr>
              <a:xfrm rot="5400000" flipH="1" flipV="1">
                <a:off x="1960346" y="3227585"/>
                <a:ext cx="114301" cy="2779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</p:grpSp>
        <p:grpSp>
          <p:nvGrpSpPr>
            <p:cNvPr id="99" name="组合 64"/>
            <p:cNvGrpSpPr/>
            <p:nvPr/>
          </p:nvGrpSpPr>
          <p:grpSpPr>
            <a:xfrm rot="-5400000">
              <a:off x="2853" y="2740"/>
              <a:ext cx="338" cy="1097"/>
              <a:chOff x="1571710" y="2357426"/>
              <a:chExt cx="500104" cy="928699"/>
            </a:xfrm>
          </p:grpSpPr>
          <p:sp>
            <p:nvSpPr>
              <p:cNvPr id="100" name="弧形 99"/>
              <p:cNvSpPr/>
              <p:nvPr/>
            </p:nvSpPr>
            <p:spPr>
              <a:xfrm>
                <a:off x="1571711" y="2471728"/>
                <a:ext cx="500104" cy="176215"/>
              </a:xfrm>
              <a:prstGeom prst="arc">
                <a:avLst>
                  <a:gd name="adj1" fmla="val 16200000"/>
                  <a:gd name="adj2" fmla="val 5073963"/>
                </a:avLst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ea"/>
                </a:endParaRPr>
              </a:p>
            </p:txBody>
          </p:sp>
          <p:sp>
            <p:nvSpPr>
              <p:cNvPr id="101" name="弧形 100"/>
              <p:cNvSpPr/>
              <p:nvPr/>
            </p:nvSpPr>
            <p:spPr>
              <a:xfrm>
                <a:off x="1571710" y="2647942"/>
                <a:ext cx="500104" cy="176214"/>
              </a:xfrm>
              <a:prstGeom prst="arc">
                <a:avLst>
                  <a:gd name="adj1" fmla="val 16200000"/>
                  <a:gd name="adj2" fmla="val 5073963"/>
                </a:avLst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ea"/>
                </a:endParaRPr>
              </a:p>
            </p:txBody>
          </p:sp>
          <p:sp>
            <p:nvSpPr>
              <p:cNvPr id="102" name="弧形 101"/>
              <p:cNvSpPr/>
              <p:nvPr/>
            </p:nvSpPr>
            <p:spPr>
              <a:xfrm>
                <a:off x="1571710" y="2824157"/>
                <a:ext cx="500104" cy="171452"/>
              </a:xfrm>
              <a:prstGeom prst="arc">
                <a:avLst>
                  <a:gd name="adj1" fmla="val 16200000"/>
                  <a:gd name="adj2" fmla="val 5073963"/>
                </a:avLst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ea"/>
                </a:endParaRPr>
              </a:p>
            </p:txBody>
          </p:sp>
          <p:sp>
            <p:nvSpPr>
              <p:cNvPr id="103" name="弧形 102"/>
              <p:cNvSpPr/>
              <p:nvPr/>
            </p:nvSpPr>
            <p:spPr>
              <a:xfrm>
                <a:off x="1571711" y="2995609"/>
                <a:ext cx="500104" cy="176215"/>
              </a:xfrm>
              <a:prstGeom prst="arc">
                <a:avLst>
                  <a:gd name="adj1" fmla="val 16200000"/>
                  <a:gd name="adj2" fmla="val 5073963"/>
                </a:avLst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ea"/>
                </a:endParaRPr>
              </a:p>
            </p:txBody>
          </p:sp>
          <p:cxnSp>
            <p:nvCxnSpPr>
              <p:cNvPr id="104" name="直接连接符 103"/>
              <p:cNvCxnSpPr/>
              <p:nvPr/>
            </p:nvCxnSpPr>
            <p:spPr>
              <a:xfrm rot="5400000" flipH="1" flipV="1">
                <a:off x="1960485" y="2413188"/>
                <a:ext cx="114301" cy="2777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05" name="直接连接符 104"/>
              <p:cNvCxnSpPr/>
              <p:nvPr/>
            </p:nvCxnSpPr>
            <p:spPr>
              <a:xfrm rot="5400000" flipH="1" flipV="1">
                <a:off x="1960485" y="3227586"/>
                <a:ext cx="114301" cy="2777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</p:grpSp>
        <p:cxnSp>
          <p:nvCxnSpPr>
            <p:cNvPr id="106" name="直接连接符 105"/>
            <p:cNvCxnSpPr/>
            <p:nvPr/>
          </p:nvCxnSpPr>
          <p:spPr>
            <a:xfrm>
              <a:off x="2221" y="7762"/>
              <a:ext cx="506" cy="2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07" name="直接连接符 106"/>
            <p:cNvCxnSpPr/>
            <p:nvPr/>
          </p:nvCxnSpPr>
          <p:spPr>
            <a:xfrm>
              <a:off x="2306" y="7846"/>
              <a:ext cx="338" cy="2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08" name="直接连接符 107"/>
            <p:cNvCxnSpPr/>
            <p:nvPr/>
          </p:nvCxnSpPr>
          <p:spPr>
            <a:xfrm>
              <a:off x="2390" y="7930"/>
              <a:ext cx="169" cy="2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09" name="直接连接符 108"/>
            <p:cNvCxnSpPr/>
            <p:nvPr/>
          </p:nvCxnSpPr>
          <p:spPr>
            <a:xfrm rot="5400000">
              <a:off x="194" y="5483"/>
              <a:ext cx="4559" cy="2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10" name="直接连接符 109"/>
            <p:cNvCxnSpPr/>
            <p:nvPr/>
          </p:nvCxnSpPr>
          <p:spPr>
            <a:xfrm flipV="1">
              <a:off x="3571" y="3267"/>
              <a:ext cx="1941" cy="23"/>
            </a:xfrm>
            <a:prstGeom prst="line">
              <a:avLst/>
            </a:prstGeom>
            <a:noFill/>
            <a:ln w="25400" cap="flat" cmpd="sng" algn="ctr">
              <a:solidFill>
                <a:srgbClr val="FFFF00"/>
              </a:solidFill>
              <a:prstDash val="solid"/>
            </a:ln>
            <a:effectLst/>
          </p:spPr>
        </p:cxnSp>
        <p:cxnSp>
          <p:nvCxnSpPr>
            <p:cNvPr id="111" name="直接连接符 110"/>
            <p:cNvCxnSpPr/>
            <p:nvPr/>
          </p:nvCxnSpPr>
          <p:spPr>
            <a:xfrm>
              <a:off x="3571" y="3711"/>
              <a:ext cx="1941" cy="2"/>
            </a:xfrm>
            <a:prstGeom prst="line">
              <a:avLst/>
            </a:prstGeom>
            <a:noFill/>
            <a:ln w="25400" cap="flat" cmpd="sng" algn="ctr">
              <a:solidFill>
                <a:srgbClr val="00B050"/>
              </a:solidFill>
              <a:prstDash val="solid"/>
            </a:ln>
            <a:effectLst/>
          </p:spPr>
        </p:cxnSp>
        <p:cxnSp>
          <p:nvCxnSpPr>
            <p:cNvPr id="112" name="直接连接符 111"/>
            <p:cNvCxnSpPr>
              <a:stCxn id="116" idx="6"/>
            </p:cNvCxnSpPr>
            <p:nvPr/>
          </p:nvCxnSpPr>
          <p:spPr>
            <a:xfrm>
              <a:off x="6187" y="3265"/>
              <a:ext cx="5063" cy="2"/>
            </a:xfrm>
            <a:prstGeom prst="line">
              <a:avLst/>
            </a:prstGeom>
            <a:noFill/>
            <a:ln w="25400" cap="flat" cmpd="sng" algn="ctr">
              <a:solidFill>
                <a:srgbClr val="FFFF00"/>
              </a:solidFill>
              <a:prstDash val="solid"/>
            </a:ln>
            <a:effectLst/>
          </p:spPr>
        </p:cxnSp>
        <p:cxnSp>
          <p:nvCxnSpPr>
            <p:cNvPr id="113" name="直接连接符 112"/>
            <p:cNvCxnSpPr>
              <a:stCxn id="117" idx="6"/>
            </p:cNvCxnSpPr>
            <p:nvPr/>
          </p:nvCxnSpPr>
          <p:spPr>
            <a:xfrm>
              <a:off x="6187" y="3711"/>
              <a:ext cx="5063" cy="2"/>
            </a:xfrm>
            <a:prstGeom prst="line">
              <a:avLst/>
            </a:prstGeom>
            <a:noFill/>
            <a:ln w="25400" cap="flat" cmpd="sng" algn="ctr">
              <a:solidFill>
                <a:srgbClr val="00B050"/>
              </a:solidFill>
              <a:prstDash val="solid"/>
            </a:ln>
            <a:effectLst/>
          </p:spPr>
        </p:cxnSp>
        <p:cxnSp>
          <p:nvCxnSpPr>
            <p:cNvPr id="114" name="直接连接符 113"/>
            <p:cNvCxnSpPr>
              <a:stCxn id="118" idx="6"/>
            </p:cNvCxnSpPr>
            <p:nvPr/>
          </p:nvCxnSpPr>
          <p:spPr>
            <a:xfrm>
              <a:off x="6187" y="4662"/>
              <a:ext cx="5063" cy="2"/>
            </a:xfrm>
            <a:prstGeom prst="line">
              <a:avLst/>
            </a:prstGeom>
            <a:noFill/>
            <a:ln w="25400" cap="flat" cmpd="sng" algn="ctr">
              <a:solidFill>
                <a:srgbClr val="0070C0"/>
              </a:solidFill>
              <a:prstDash val="solid"/>
            </a:ln>
            <a:effectLst/>
          </p:spPr>
        </p:cxnSp>
        <p:cxnSp>
          <p:nvCxnSpPr>
            <p:cNvPr id="115" name="直接连接符 114"/>
            <p:cNvCxnSpPr/>
            <p:nvPr/>
          </p:nvCxnSpPr>
          <p:spPr>
            <a:xfrm>
              <a:off x="2474" y="4662"/>
              <a:ext cx="3038" cy="2"/>
            </a:xfrm>
            <a:prstGeom prst="line">
              <a:avLst/>
            </a:prstGeom>
            <a:noFill/>
            <a:ln w="25400" cap="flat" cmpd="sng" algn="ctr">
              <a:solidFill>
                <a:srgbClr val="0070C0"/>
              </a:solidFill>
              <a:prstDash val="solid"/>
            </a:ln>
            <a:effectLst/>
          </p:spPr>
        </p:cxnSp>
        <p:sp>
          <p:nvSpPr>
            <p:cNvPr id="116" name="椭圆 115"/>
            <p:cNvSpPr/>
            <p:nvPr/>
          </p:nvSpPr>
          <p:spPr>
            <a:xfrm>
              <a:off x="6019" y="3180"/>
              <a:ext cx="169" cy="169"/>
            </a:xfrm>
            <a:prstGeom prst="ellipse">
              <a:avLst/>
            </a:prstGeom>
            <a:noFill/>
            <a:ln w="25400" cap="flat" cmpd="sng" algn="ctr">
              <a:solidFill>
                <a:srgbClr val="FFFF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ea"/>
              </a:endParaRPr>
            </a:p>
          </p:txBody>
        </p:sp>
        <p:sp>
          <p:nvSpPr>
            <p:cNvPr id="117" name="椭圆 116"/>
            <p:cNvSpPr/>
            <p:nvPr/>
          </p:nvSpPr>
          <p:spPr>
            <a:xfrm>
              <a:off x="6019" y="3627"/>
              <a:ext cx="169" cy="169"/>
            </a:xfrm>
            <a:prstGeom prst="ellipse">
              <a:avLst/>
            </a:prstGeom>
            <a:noFill/>
            <a:ln w="25400" cap="flat" cmpd="sng" algn="ctr">
              <a:solidFill>
                <a:srgbClr val="00B05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ea"/>
              </a:endParaRPr>
            </a:p>
          </p:txBody>
        </p:sp>
        <p:sp>
          <p:nvSpPr>
            <p:cNvPr id="118" name="椭圆 117"/>
            <p:cNvSpPr/>
            <p:nvPr/>
          </p:nvSpPr>
          <p:spPr>
            <a:xfrm>
              <a:off x="6019" y="4577"/>
              <a:ext cx="169" cy="169"/>
            </a:xfrm>
            <a:prstGeom prst="ellipse">
              <a:avLst/>
            </a:prstGeom>
            <a:noFill/>
            <a:ln w="25400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ea"/>
              </a:endParaRPr>
            </a:p>
          </p:txBody>
        </p:sp>
        <p:sp>
          <p:nvSpPr>
            <p:cNvPr id="119" name="椭圆 118"/>
            <p:cNvSpPr/>
            <p:nvPr/>
          </p:nvSpPr>
          <p:spPr>
            <a:xfrm>
              <a:off x="5512" y="3180"/>
              <a:ext cx="169" cy="169"/>
            </a:xfrm>
            <a:prstGeom prst="ellipse">
              <a:avLst/>
            </a:prstGeom>
            <a:noFill/>
            <a:ln w="25400" cap="flat" cmpd="sng" algn="ctr">
              <a:solidFill>
                <a:srgbClr val="FFFF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ea"/>
              </a:endParaRPr>
            </a:p>
          </p:txBody>
        </p:sp>
        <p:sp>
          <p:nvSpPr>
            <p:cNvPr id="120" name="椭圆 119"/>
            <p:cNvSpPr/>
            <p:nvPr/>
          </p:nvSpPr>
          <p:spPr>
            <a:xfrm>
              <a:off x="5512" y="3627"/>
              <a:ext cx="169" cy="169"/>
            </a:xfrm>
            <a:prstGeom prst="ellipse">
              <a:avLst/>
            </a:prstGeom>
            <a:noFill/>
            <a:ln w="25400" cap="flat" cmpd="sng" algn="ctr">
              <a:solidFill>
                <a:srgbClr val="00B05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ea"/>
              </a:endParaRPr>
            </a:p>
          </p:txBody>
        </p:sp>
        <p:sp>
          <p:nvSpPr>
            <p:cNvPr id="121" name="椭圆 120"/>
            <p:cNvSpPr/>
            <p:nvPr/>
          </p:nvSpPr>
          <p:spPr>
            <a:xfrm>
              <a:off x="5512" y="4577"/>
              <a:ext cx="169" cy="169"/>
            </a:xfrm>
            <a:prstGeom prst="ellipse">
              <a:avLst/>
            </a:prstGeom>
            <a:noFill/>
            <a:ln w="25400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ea"/>
              </a:endParaRPr>
            </a:p>
          </p:txBody>
        </p:sp>
        <p:sp>
          <p:nvSpPr>
            <p:cNvPr id="122" name="TextBox 136"/>
            <p:cNvSpPr txBox="1"/>
            <p:nvPr/>
          </p:nvSpPr>
          <p:spPr>
            <a:xfrm>
              <a:off x="3909" y="2952"/>
              <a:ext cx="506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L1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TextBox 136"/>
            <p:cNvSpPr txBox="1"/>
            <p:nvPr/>
          </p:nvSpPr>
          <p:spPr>
            <a:xfrm>
              <a:off x="3909" y="3396"/>
              <a:ext cx="506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L2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TextBox 136"/>
            <p:cNvSpPr txBox="1"/>
            <p:nvPr/>
          </p:nvSpPr>
          <p:spPr>
            <a:xfrm>
              <a:off x="3825" y="3818"/>
              <a:ext cx="675" cy="43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L3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5" name="TextBox 140"/>
            <p:cNvSpPr txBox="1"/>
            <p:nvPr/>
          </p:nvSpPr>
          <p:spPr>
            <a:xfrm>
              <a:off x="3487" y="4217"/>
              <a:ext cx="1772" cy="43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200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N(</a:t>
              </a:r>
              <a:r>
                <a:rPr lang="zh-CN" altLang="en-US" sz="1200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工作零线</a:t>
              </a:r>
              <a:r>
                <a:rPr lang="en-US" altLang="zh-CN" sz="1200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lang="en-US" altLang="zh-CN" sz="1200" b="1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TextBox 148"/>
            <p:cNvSpPr txBox="1"/>
            <p:nvPr/>
          </p:nvSpPr>
          <p:spPr>
            <a:xfrm>
              <a:off x="3435" y="5821"/>
              <a:ext cx="1814" cy="4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PE(</a:t>
              </a:r>
              <a:r>
                <a:rPr lang="zh-CN" altLang="en-US" sz="1200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保护零线</a:t>
              </a:r>
              <a:r>
                <a:rPr lang="en-US" altLang="zh-CN" sz="1200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lang="en-US" altLang="zh-CN" sz="1200" b="1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7" name="直接连接符 126"/>
            <p:cNvCxnSpPr/>
            <p:nvPr/>
          </p:nvCxnSpPr>
          <p:spPr>
            <a:xfrm>
              <a:off x="2474" y="6325"/>
              <a:ext cx="8776" cy="2"/>
            </a:xfrm>
            <a:prstGeom prst="line">
              <a:avLst/>
            </a:prstGeom>
            <a:noFill/>
            <a:ln w="19050" cap="flat" cmpd="sng" algn="ctr">
              <a:solidFill>
                <a:srgbClr val="FFFF00"/>
              </a:solidFill>
              <a:prstDash val="solid"/>
            </a:ln>
            <a:effectLst/>
          </p:spPr>
        </p:cxnSp>
        <p:cxnSp>
          <p:nvCxnSpPr>
            <p:cNvPr id="128" name="直接连接符 127"/>
            <p:cNvCxnSpPr/>
            <p:nvPr/>
          </p:nvCxnSpPr>
          <p:spPr>
            <a:xfrm>
              <a:off x="2674" y="6525"/>
              <a:ext cx="8776" cy="2"/>
            </a:xfrm>
            <a:prstGeom prst="line">
              <a:avLst/>
            </a:prstGeom>
            <a:noFill/>
            <a:ln w="12700" cap="flat" cmpd="sng" algn="ctr">
              <a:solidFill>
                <a:srgbClr val="00B050"/>
              </a:solidFill>
              <a:prstDash val="solid"/>
            </a:ln>
            <a:effectLst/>
          </p:spPr>
        </p:cxnSp>
        <p:grpSp>
          <p:nvGrpSpPr>
            <p:cNvPr id="129" name="组合 64"/>
            <p:cNvGrpSpPr/>
            <p:nvPr/>
          </p:nvGrpSpPr>
          <p:grpSpPr>
            <a:xfrm rot="-5400000">
              <a:off x="2853" y="3584"/>
              <a:ext cx="338" cy="1097"/>
              <a:chOff x="1571604" y="2357431"/>
              <a:chExt cx="500066" cy="928694"/>
            </a:xfrm>
          </p:grpSpPr>
          <p:sp>
            <p:nvSpPr>
              <p:cNvPr id="130" name="弧形 129"/>
              <p:cNvSpPr/>
              <p:nvPr/>
            </p:nvSpPr>
            <p:spPr>
              <a:xfrm>
                <a:off x="1571605" y="2471732"/>
                <a:ext cx="500066" cy="176214"/>
              </a:xfrm>
              <a:prstGeom prst="arc">
                <a:avLst>
                  <a:gd name="adj1" fmla="val 16200000"/>
                  <a:gd name="adj2" fmla="val 5073963"/>
                </a:avLst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ea"/>
                </a:endParaRPr>
              </a:p>
            </p:txBody>
          </p:sp>
          <p:sp>
            <p:nvSpPr>
              <p:cNvPr id="131" name="弧形 130"/>
              <p:cNvSpPr/>
              <p:nvPr/>
            </p:nvSpPr>
            <p:spPr>
              <a:xfrm>
                <a:off x="1571604" y="2647946"/>
                <a:ext cx="500066" cy="176213"/>
              </a:xfrm>
              <a:prstGeom prst="arc">
                <a:avLst>
                  <a:gd name="adj1" fmla="val 16200000"/>
                  <a:gd name="adj2" fmla="val 5073963"/>
                </a:avLst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ea"/>
                </a:endParaRPr>
              </a:p>
            </p:txBody>
          </p:sp>
          <p:sp>
            <p:nvSpPr>
              <p:cNvPr id="132" name="弧形 131"/>
              <p:cNvSpPr/>
              <p:nvPr/>
            </p:nvSpPr>
            <p:spPr>
              <a:xfrm>
                <a:off x="1571604" y="2824159"/>
                <a:ext cx="500066" cy="171451"/>
              </a:xfrm>
              <a:prstGeom prst="arc">
                <a:avLst>
                  <a:gd name="adj1" fmla="val 16200000"/>
                  <a:gd name="adj2" fmla="val 5073963"/>
                </a:avLst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ea"/>
                </a:endParaRPr>
              </a:p>
            </p:txBody>
          </p:sp>
          <p:sp>
            <p:nvSpPr>
              <p:cNvPr id="133" name="弧形 132"/>
              <p:cNvSpPr/>
              <p:nvPr/>
            </p:nvSpPr>
            <p:spPr>
              <a:xfrm>
                <a:off x="1571605" y="2995611"/>
                <a:ext cx="500066" cy="176214"/>
              </a:xfrm>
              <a:prstGeom prst="arc">
                <a:avLst>
                  <a:gd name="adj1" fmla="val 16200000"/>
                  <a:gd name="adj2" fmla="val 5073963"/>
                </a:avLst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ea"/>
                </a:endParaRPr>
              </a:p>
            </p:txBody>
          </p:sp>
          <p:cxnSp>
            <p:nvCxnSpPr>
              <p:cNvPr id="134" name="直接连接符 133"/>
              <p:cNvCxnSpPr/>
              <p:nvPr/>
            </p:nvCxnSpPr>
            <p:spPr>
              <a:xfrm rot="5400000" flipH="1" flipV="1">
                <a:off x="1960345" y="2413193"/>
                <a:ext cx="114301" cy="2777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35" name="直接连接符 134"/>
              <p:cNvCxnSpPr/>
              <p:nvPr/>
            </p:nvCxnSpPr>
            <p:spPr>
              <a:xfrm rot="5400000" flipH="1" flipV="1">
                <a:off x="1960345" y="3227586"/>
                <a:ext cx="114301" cy="2777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</p:grpSp>
        <p:cxnSp>
          <p:nvCxnSpPr>
            <p:cNvPr id="136" name="直接连接符 135"/>
            <p:cNvCxnSpPr/>
            <p:nvPr/>
          </p:nvCxnSpPr>
          <p:spPr>
            <a:xfrm>
              <a:off x="3571" y="4133"/>
              <a:ext cx="1941" cy="2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</p:cxnSp>
        <p:cxnSp>
          <p:nvCxnSpPr>
            <p:cNvPr id="137" name="直接连接符 136"/>
            <p:cNvCxnSpPr>
              <a:stCxn id="138" idx="6"/>
            </p:cNvCxnSpPr>
            <p:nvPr/>
          </p:nvCxnSpPr>
          <p:spPr>
            <a:xfrm>
              <a:off x="6187" y="4133"/>
              <a:ext cx="5063" cy="2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</p:cxnSp>
        <p:sp>
          <p:nvSpPr>
            <p:cNvPr id="138" name="椭圆 137"/>
            <p:cNvSpPr/>
            <p:nvPr/>
          </p:nvSpPr>
          <p:spPr>
            <a:xfrm>
              <a:off x="6019" y="4049"/>
              <a:ext cx="169" cy="169"/>
            </a:xfrm>
            <a:prstGeom prst="ellips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ea"/>
              </a:endParaRPr>
            </a:p>
          </p:txBody>
        </p:sp>
        <p:sp>
          <p:nvSpPr>
            <p:cNvPr id="139" name="椭圆 138"/>
            <p:cNvSpPr/>
            <p:nvPr/>
          </p:nvSpPr>
          <p:spPr>
            <a:xfrm>
              <a:off x="5512" y="4049"/>
              <a:ext cx="169" cy="169"/>
            </a:xfrm>
            <a:prstGeom prst="ellips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ea"/>
              </a:endParaRPr>
            </a:p>
          </p:txBody>
        </p:sp>
        <p:sp>
          <p:nvSpPr>
            <p:cNvPr id="140" name="矩形 139"/>
            <p:cNvSpPr/>
            <p:nvPr/>
          </p:nvSpPr>
          <p:spPr>
            <a:xfrm>
              <a:off x="5259" y="2445"/>
              <a:ext cx="2532" cy="3713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dash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ea"/>
              </a:endParaRPr>
            </a:p>
          </p:txBody>
        </p:sp>
        <p:cxnSp>
          <p:nvCxnSpPr>
            <p:cNvPr id="141" name="直接连接符 140"/>
            <p:cNvCxnSpPr/>
            <p:nvPr/>
          </p:nvCxnSpPr>
          <p:spPr>
            <a:xfrm rot="5400000">
              <a:off x="5934" y="3964"/>
              <a:ext cx="1856" cy="0"/>
            </a:xfrm>
            <a:prstGeom prst="line">
              <a:avLst/>
            </a:prstGeom>
            <a:noFill/>
            <a:ln w="127000" cap="flat" cmpd="sng" algn="ctr">
              <a:solidFill>
                <a:srgbClr val="FE7550"/>
              </a:solidFill>
              <a:prstDash val="solid"/>
            </a:ln>
            <a:effectLst/>
          </p:spPr>
        </p:cxnSp>
        <p:cxnSp>
          <p:nvCxnSpPr>
            <p:cNvPr id="142" name="直接连接符 141"/>
            <p:cNvCxnSpPr/>
            <p:nvPr/>
          </p:nvCxnSpPr>
          <p:spPr>
            <a:xfrm>
              <a:off x="6778" y="3120"/>
              <a:ext cx="844" cy="2"/>
            </a:xfrm>
            <a:prstGeom prst="line">
              <a:avLst/>
            </a:prstGeom>
            <a:noFill/>
            <a:ln w="152400" cap="flat" cmpd="sng" algn="ctr">
              <a:solidFill>
                <a:srgbClr val="FE7550"/>
              </a:solidFill>
              <a:prstDash val="solid"/>
            </a:ln>
            <a:effectLst/>
          </p:spPr>
        </p:cxnSp>
        <p:cxnSp>
          <p:nvCxnSpPr>
            <p:cNvPr id="143" name="直接连接符 142"/>
            <p:cNvCxnSpPr/>
            <p:nvPr/>
          </p:nvCxnSpPr>
          <p:spPr>
            <a:xfrm>
              <a:off x="6778" y="4892"/>
              <a:ext cx="844" cy="2"/>
            </a:xfrm>
            <a:prstGeom prst="line">
              <a:avLst/>
            </a:prstGeom>
            <a:noFill/>
            <a:ln w="152400" cap="flat" cmpd="sng" algn="ctr">
              <a:solidFill>
                <a:srgbClr val="FE7550"/>
              </a:solidFill>
              <a:prstDash val="solid"/>
            </a:ln>
            <a:effectLst/>
          </p:spPr>
        </p:cxnSp>
        <p:sp>
          <p:nvSpPr>
            <p:cNvPr id="144" name="矩形 143"/>
            <p:cNvSpPr/>
            <p:nvPr/>
          </p:nvSpPr>
          <p:spPr>
            <a:xfrm>
              <a:off x="5598" y="2552"/>
              <a:ext cx="2024" cy="434"/>
            </a:xfrm>
            <a:prstGeom prst="rect">
              <a:avLst/>
            </a:prstGeom>
            <a:solidFill>
              <a:srgbClr val="FE8A6A"/>
            </a:solidFill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零序电流互感器</a:t>
              </a:r>
              <a:endPara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45" name="直接连接符 144"/>
            <p:cNvCxnSpPr/>
            <p:nvPr/>
          </p:nvCxnSpPr>
          <p:spPr>
            <a:xfrm rot="16200000" flipH="1">
              <a:off x="6905" y="4850"/>
              <a:ext cx="169" cy="84"/>
            </a:xfrm>
            <a:prstGeom prst="line">
              <a:avLst/>
            </a:prstGeom>
            <a:noFill/>
            <a:ln w="15240" cap="flat" cmpd="sng" algn="ctr">
              <a:solidFill>
                <a:srgbClr val="808080">
                  <a:lumMod val="60000"/>
                  <a:lumOff val="40000"/>
                </a:srgbClr>
              </a:solidFill>
              <a:prstDash val="solid"/>
            </a:ln>
            <a:effectLst/>
          </p:spPr>
        </p:cxnSp>
        <p:cxnSp>
          <p:nvCxnSpPr>
            <p:cNvPr id="146" name="直接连接符 145"/>
            <p:cNvCxnSpPr/>
            <p:nvPr/>
          </p:nvCxnSpPr>
          <p:spPr>
            <a:xfrm rot="16200000" flipH="1">
              <a:off x="6989" y="4850"/>
              <a:ext cx="169" cy="84"/>
            </a:xfrm>
            <a:prstGeom prst="line">
              <a:avLst/>
            </a:prstGeom>
            <a:noFill/>
            <a:ln w="15240" cap="flat" cmpd="sng" algn="ctr">
              <a:solidFill>
                <a:srgbClr val="808080">
                  <a:lumMod val="60000"/>
                  <a:lumOff val="40000"/>
                </a:srgbClr>
              </a:solidFill>
              <a:prstDash val="solid"/>
            </a:ln>
            <a:effectLst/>
          </p:spPr>
        </p:cxnSp>
        <p:cxnSp>
          <p:nvCxnSpPr>
            <p:cNvPr id="147" name="直接连接符 146"/>
            <p:cNvCxnSpPr/>
            <p:nvPr/>
          </p:nvCxnSpPr>
          <p:spPr>
            <a:xfrm rot="16200000" flipH="1">
              <a:off x="7073" y="4850"/>
              <a:ext cx="169" cy="84"/>
            </a:xfrm>
            <a:prstGeom prst="line">
              <a:avLst/>
            </a:prstGeom>
            <a:noFill/>
            <a:ln w="15240" cap="flat" cmpd="sng" algn="ctr">
              <a:solidFill>
                <a:srgbClr val="808080">
                  <a:lumMod val="60000"/>
                  <a:lumOff val="40000"/>
                </a:srgbClr>
              </a:solidFill>
              <a:prstDash val="solid"/>
            </a:ln>
            <a:effectLst/>
          </p:spPr>
        </p:cxnSp>
        <p:cxnSp>
          <p:nvCxnSpPr>
            <p:cNvPr id="148" name="直接连接符 147"/>
            <p:cNvCxnSpPr/>
            <p:nvPr/>
          </p:nvCxnSpPr>
          <p:spPr>
            <a:xfrm rot="16200000" flipH="1">
              <a:off x="7158" y="4850"/>
              <a:ext cx="169" cy="84"/>
            </a:xfrm>
            <a:prstGeom prst="line">
              <a:avLst/>
            </a:prstGeom>
            <a:noFill/>
            <a:ln w="15240" cap="flat" cmpd="sng" algn="ctr">
              <a:solidFill>
                <a:srgbClr val="808080">
                  <a:lumMod val="60000"/>
                  <a:lumOff val="40000"/>
                </a:srgbClr>
              </a:solidFill>
              <a:prstDash val="solid"/>
            </a:ln>
            <a:effectLst/>
          </p:spPr>
        </p:cxnSp>
        <p:cxnSp>
          <p:nvCxnSpPr>
            <p:cNvPr id="149" name="直接连接符 148"/>
            <p:cNvCxnSpPr/>
            <p:nvPr/>
          </p:nvCxnSpPr>
          <p:spPr>
            <a:xfrm rot="16200000" flipH="1">
              <a:off x="7242" y="4850"/>
              <a:ext cx="169" cy="84"/>
            </a:xfrm>
            <a:prstGeom prst="line">
              <a:avLst/>
            </a:prstGeom>
            <a:noFill/>
            <a:ln w="15240" cap="flat" cmpd="sng" algn="ctr">
              <a:solidFill>
                <a:srgbClr val="808080">
                  <a:lumMod val="60000"/>
                  <a:lumOff val="40000"/>
                </a:srgbClr>
              </a:solidFill>
              <a:prstDash val="solid"/>
            </a:ln>
            <a:effectLst/>
          </p:spPr>
        </p:cxnSp>
        <p:cxnSp>
          <p:nvCxnSpPr>
            <p:cNvPr id="150" name="直接连接符 149"/>
            <p:cNvCxnSpPr/>
            <p:nvPr/>
          </p:nvCxnSpPr>
          <p:spPr>
            <a:xfrm rot="16200000" flipH="1">
              <a:off x="7327" y="4850"/>
              <a:ext cx="169" cy="84"/>
            </a:xfrm>
            <a:prstGeom prst="line">
              <a:avLst/>
            </a:prstGeom>
            <a:noFill/>
            <a:ln w="15240" cap="flat" cmpd="sng" algn="ctr">
              <a:solidFill>
                <a:srgbClr val="808080">
                  <a:lumMod val="60000"/>
                  <a:lumOff val="40000"/>
                </a:srgbClr>
              </a:solidFill>
              <a:prstDash val="solid"/>
            </a:ln>
            <a:effectLst/>
          </p:spPr>
        </p:cxnSp>
        <p:cxnSp>
          <p:nvCxnSpPr>
            <p:cNvPr id="151" name="直接连接符 150"/>
            <p:cNvCxnSpPr/>
            <p:nvPr/>
          </p:nvCxnSpPr>
          <p:spPr>
            <a:xfrm rot="5400000">
              <a:off x="6862" y="5062"/>
              <a:ext cx="169" cy="2"/>
            </a:xfrm>
            <a:prstGeom prst="line">
              <a:avLst/>
            </a:prstGeom>
            <a:noFill/>
            <a:ln w="15240" cap="flat" cmpd="sng" algn="ctr">
              <a:solidFill>
                <a:srgbClr val="808080">
                  <a:lumMod val="60000"/>
                  <a:lumOff val="40000"/>
                </a:srgbClr>
              </a:solidFill>
              <a:prstDash val="solid"/>
            </a:ln>
            <a:effectLst/>
          </p:spPr>
        </p:cxnSp>
        <p:cxnSp>
          <p:nvCxnSpPr>
            <p:cNvPr id="152" name="直接连接符 151"/>
            <p:cNvCxnSpPr/>
            <p:nvPr/>
          </p:nvCxnSpPr>
          <p:spPr>
            <a:xfrm rot="5400000">
              <a:off x="7368" y="5060"/>
              <a:ext cx="169" cy="2"/>
            </a:xfrm>
            <a:prstGeom prst="line">
              <a:avLst/>
            </a:prstGeom>
            <a:noFill/>
            <a:ln w="15240" cap="flat" cmpd="sng" algn="ctr">
              <a:solidFill>
                <a:srgbClr val="808080">
                  <a:lumMod val="60000"/>
                  <a:lumOff val="40000"/>
                </a:srgbClr>
              </a:solidFill>
              <a:prstDash val="solid"/>
            </a:ln>
            <a:effectLst/>
          </p:spPr>
        </p:cxnSp>
        <p:sp>
          <p:nvSpPr>
            <p:cNvPr id="153" name="流程图: 可选过程 152"/>
            <p:cNvSpPr/>
            <p:nvPr/>
          </p:nvSpPr>
          <p:spPr>
            <a:xfrm>
              <a:off x="6485" y="5146"/>
              <a:ext cx="1222" cy="591"/>
            </a:xfrm>
            <a:prstGeom prst="flowChartAlternateProcess">
              <a:avLst/>
            </a:prstGeom>
            <a:solidFill>
              <a:srgbClr val="BBE0E3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spc="100" baseline="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电流</a:t>
              </a:r>
              <a:endParaRPr kumimoji="0" lang="en-US" altLang="zh-CN" sz="1200" b="1" i="0" spc="100" baseline="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spc="100" baseline="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放大器</a:t>
              </a:r>
              <a:endParaRPr kumimoji="0" lang="zh-CN" altLang="en-US" sz="1200" b="1" i="0" spc="100" baseline="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cxnSp>
          <p:nvCxnSpPr>
            <p:cNvPr id="154" name="直接连接符 153"/>
            <p:cNvCxnSpPr>
              <a:stCxn id="119" idx="5"/>
              <a:endCxn id="116" idx="3"/>
            </p:cNvCxnSpPr>
            <p:nvPr/>
          </p:nvCxnSpPr>
          <p:spPr>
            <a:xfrm rot="16200000" flipH="1">
              <a:off x="5850" y="3130"/>
              <a:ext cx="2" cy="388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155" name="矩形 154"/>
            <p:cNvSpPr/>
            <p:nvPr/>
          </p:nvSpPr>
          <p:spPr>
            <a:xfrm>
              <a:off x="5302" y="4977"/>
              <a:ext cx="1098" cy="338"/>
            </a:xfrm>
            <a:prstGeom prst="rect">
              <a:avLst/>
            </a:prstGeom>
            <a:solidFill>
              <a:srgbClr val="BBE0E3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spc="100" baseline="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脱钩器</a:t>
              </a:r>
              <a:endParaRPr kumimoji="0" lang="zh-CN" altLang="en-US" sz="1200" b="1" i="0" spc="100" baseline="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cxnSp>
          <p:nvCxnSpPr>
            <p:cNvPr id="156" name="直接连接符 155"/>
            <p:cNvCxnSpPr/>
            <p:nvPr/>
          </p:nvCxnSpPr>
          <p:spPr>
            <a:xfrm rot="5400000">
              <a:off x="6863" y="5820"/>
              <a:ext cx="169" cy="2"/>
            </a:xfrm>
            <a:prstGeom prst="line">
              <a:avLst/>
            </a:prstGeom>
            <a:noFill/>
            <a:ln w="15240" cap="flat" cmpd="sng" algn="ctr">
              <a:solidFill>
                <a:srgbClr val="808080">
                  <a:lumMod val="60000"/>
                  <a:lumOff val="40000"/>
                </a:srgbClr>
              </a:solidFill>
              <a:prstDash val="solid"/>
            </a:ln>
            <a:effectLst/>
          </p:spPr>
        </p:cxnSp>
        <p:cxnSp>
          <p:nvCxnSpPr>
            <p:cNvPr id="157" name="直接连接符 156"/>
            <p:cNvCxnSpPr/>
            <p:nvPr/>
          </p:nvCxnSpPr>
          <p:spPr>
            <a:xfrm rot="5400000">
              <a:off x="7285" y="5906"/>
              <a:ext cx="338" cy="2"/>
            </a:xfrm>
            <a:prstGeom prst="line">
              <a:avLst/>
            </a:prstGeom>
            <a:noFill/>
            <a:ln w="15240" cap="flat" cmpd="sng" algn="ctr">
              <a:solidFill>
                <a:srgbClr val="808080">
                  <a:lumMod val="60000"/>
                  <a:lumOff val="40000"/>
                </a:srgbClr>
              </a:solidFill>
              <a:prstDash val="solid"/>
            </a:ln>
            <a:effectLst/>
          </p:spPr>
        </p:cxnSp>
        <p:cxnSp>
          <p:nvCxnSpPr>
            <p:cNvPr id="158" name="直接连接符 157"/>
            <p:cNvCxnSpPr/>
            <p:nvPr/>
          </p:nvCxnSpPr>
          <p:spPr>
            <a:xfrm rot="10800000">
              <a:off x="6019" y="5905"/>
              <a:ext cx="928" cy="2"/>
            </a:xfrm>
            <a:prstGeom prst="line">
              <a:avLst/>
            </a:prstGeom>
            <a:noFill/>
            <a:ln w="15240" cap="flat" cmpd="sng" algn="ctr">
              <a:solidFill>
                <a:srgbClr val="808080">
                  <a:lumMod val="60000"/>
                  <a:lumOff val="40000"/>
                </a:srgbClr>
              </a:solidFill>
              <a:prstDash val="solid"/>
            </a:ln>
            <a:effectLst/>
          </p:spPr>
        </p:cxnSp>
        <p:cxnSp>
          <p:nvCxnSpPr>
            <p:cNvPr id="159" name="直接连接符 158"/>
            <p:cNvCxnSpPr/>
            <p:nvPr/>
          </p:nvCxnSpPr>
          <p:spPr>
            <a:xfrm rot="5400000" flipH="1" flipV="1">
              <a:off x="5722" y="5611"/>
              <a:ext cx="591" cy="2"/>
            </a:xfrm>
            <a:prstGeom prst="line">
              <a:avLst/>
            </a:prstGeom>
            <a:noFill/>
            <a:ln w="15240" cap="flat" cmpd="sng" algn="ctr">
              <a:solidFill>
                <a:srgbClr val="808080">
                  <a:lumMod val="60000"/>
                  <a:lumOff val="40000"/>
                </a:srgbClr>
              </a:solidFill>
              <a:prstDash val="solid"/>
            </a:ln>
            <a:effectLst/>
          </p:spPr>
        </p:cxnSp>
        <p:cxnSp>
          <p:nvCxnSpPr>
            <p:cNvPr id="160" name="直接连接符 159"/>
            <p:cNvCxnSpPr/>
            <p:nvPr/>
          </p:nvCxnSpPr>
          <p:spPr>
            <a:xfrm rot="10800000">
              <a:off x="5597" y="6074"/>
              <a:ext cx="1856" cy="2"/>
            </a:xfrm>
            <a:prstGeom prst="line">
              <a:avLst/>
            </a:prstGeom>
            <a:noFill/>
            <a:ln w="15240" cap="flat" cmpd="sng" algn="ctr">
              <a:solidFill>
                <a:srgbClr val="808080">
                  <a:lumMod val="60000"/>
                  <a:lumOff val="40000"/>
                </a:srgbClr>
              </a:solidFill>
              <a:prstDash val="solid"/>
            </a:ln>
            <a:effectLst/>
          </p:spPr>
        </p:cxnSp>
        <p:cxnSp>
          <p:nvCxnSpPr>
            <p:cNvPr id="161" name="直接连接符 160"/>
            <p:cNvCxnSpPr/>
            <p:nvPr/>
          </p:nvCxnSpPr>
          <p:spPr>
            <a:xfrm rot="5400000" flipH="1" flipV="1">
              <a:off x="5217" y="5694"/>
              <a:ext cx="759" cy="0"/>
            </a:xfrm>
            <a:prstGeom prst="line">
              <a:avLst/>
            </a:prstGeom>
            <a:noFill/>
            <a:ln w="15240" cap="flat" cmpd="sng" algn="ctr">
              <a:solidFill>
                <a:srgbClr val="808080">
                  <a:lumMod val="60000"/>
                  <a:lumOff val="40000"/>
                </a:srgbClr>
              </a:solidFill>
              <a:prstDash val="solid"/>
            </a:ln>
            <a:effectLst/>
          </p:spPr>
        </p:cxnSp>
        <p:cxnSp>
          <p:nvCxnSpPr>
            <p:cNvPr id="162" name="直接连接符 161"/>
            <p:cNvCxnSpPr/>
            <p:nvPr/>
          </p:nvCxnSpPr>
          <p:spPr>
            <a:xfrm rot="5400000">
              <a:off x="6990" y="5442"/>
              <a:ext cx="2616" cy="2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</p:cxnSp>
        <p:cxnSp>
          <p:nvCxnSpPr>
            <p:cNvPr id="163" name="直接连接符 162"/>
            <p:cNvCxnSpPr/>
            <p:nvPr/>
          </p:nvCxnSpPr>
          <p:spPr>
            <a:xfrm rot="5400000">
              <a:off x="7410" y="5018"/>
              <a:ext cx="3460" cy="2"/>
            </a:xfrm>
            <a:prstGeom prst="line">
              <a:avLst/>
            </a:prstGeom>
            <a:noFill/>
            <a:ln w="25400" cap="flat" cmpd="sng" algn="ctr">
              <a:solidFill>
                <a:srgbClr val="FFFF00"/>
              </a:solidFill>
              <a:prstDash val="solid"/>
            </a:ln>
            <a:effectLst/>
          </p:spPr>
        </p:cxnSp>
        <p:cxnSp>
          <p:nvCxnSpPr>
            <p:cNvPr id="164" name="肘形连接符 163"/>
            <p:cNvCxnSpPr/>
            <p:nvPr/>
          </p:nvCxnSpPr>
          <p:spPr>
            <a:xfrm rot="16200000" flipH="1">
              <a:off x="6862" y="4302"/>
              <a:ext cx="3460" cy="1266"/>
            </a:xfrm>
            <a:prstGeom prst="bentConnector3">
              <a:avLst>
                <a:gd name="adj1" fmla="val -96"/>
              </a:avLst>
            </a:prstGeom>
            <a:noFill/>
            <a:ln w="9525" cap="flat" cmpd="sng" algn="ctr">
              <a:solidFill>
                <a:srgbClr val="FF0000"/>
              </a:solidFill>
              <a:prstDash val="dashDot"/>
              <a:tailEnd type="triangle"/>
            </a:ln>
            <a:effectLst/>
          </p:spPr>
        </p:cxnSp>
        <p:cxnSp>
          <p:nvCxnSpPr>
            <p:cNvPr id="165" name="肘形连接符 164"/>
            <p:cNvCxnSpPr/>
            <p:nvPr/>
          </p:nvCxnSpPr>
          <p:spPr>
            <a:xfrm rot="16200000" flipV="1">
              <a:off x="6862" y="5146"/>
              <a:ext cx="2616" cy="422"/>
            </a:xfrm>
            <a:prstGeom prst="bentConnector3">
              <a:avLst>
                <a:gd name="adj1" fmla="val 99932"/>
              </a:avLst>
            </a:prstGeom>
            <a:noFill/>
            <a:ln w="9525" cap="flat" cmpd="sng" algn="ctr">
              <a:solidFill>
                <a:srgbClr val="FF0000"/>
              </a:solidFill>
              <a:prstDash val="dashDot"/>
              <a:tailEnd type="triangle"/>
            </a:ln>
            <a:effectLst/>
          </p:spPr>
        </p:cxnSp>
        <p:sp>
          <p:nvSpPr>
            <p:cNvPr id="166" name="同侧圆角矩形 165"/>
            <p:cNvSpPr/>
            <p:nvPr/>
          </p:nvSpPr>
          <p:spPr>
            <a:xfrm>
              <a:off x="7959" y="6749"/>
              <a:ext cx="1520" cy="844"/>
            </a:xfrm>
            <a:prstGeom prst="round2SameRect">
              <a:avLst/>
            </a:prstGeom>
            <a:solidFill>
              <a:srgbClr val="BBE0E3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电焊机</a:t>
              </a:r>
              <a:endPara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167" name="闪电形 166"/>
            <p:cNvSpPr/>
            <p:nvPr/>
          </p:nvSpPr>
          <p:spPr>
            <a:xfrm rot="3093882">
              <a:off x="9354" y="6427"/>
              <a:ext cx="263" cy="456"/>
            </a:xfrm>
            <a:prstGeom prst="lightningBol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ea"/>
              </a:endParaRPr>
            </a:p>
          </p:txBody>
        </p:sp>
        <p:cxnSp>
          <p:nvCxnSpPr>
            <p:cNvPr id="168" name="直接连接符 167"/>
            <p:cNvCxnSpPr/>
            <p:nvPr/>
          </p:nvCxnSpPr>
          <p:spPr>
            <a:xfrm>
              <a:off x="9563" y="7255"/>
              <a:ext cx="422" cy="2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dashDot"/>
            </a:ln>
            <a:effectLst/>
          </p:spPr>
        </p:cxnSp>
        <p:cxnSp>
          <p:nvCxnSpPr>
            <p:cNvPr id="169" name="直接连接符 168"/>
            <p:cNvCxnSpPr/>
            <p:nvPr/>
          </p:nvCxnSpPr>
          <p:spPr>
            <a:xfrm rot="5400000" flipH="1" flipV="1">
              <a:off x="9479" y="6750"/>
              <a:ext cx="1013" cy="2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dashDot"/>
            </a:ln>
            <a:effectLst/>
          </p:spPr>
        </p:cxnSp>
        <p:cxnSp>
          <p:nvCxnSpPr>
            <p:cNvPr id="170" name="直接箭头连接符 169"/>
            <p:cNvCxnSpPr/>
            <p:nvPr/>
          </p:nvCxnSpPr>
          <p:spPr>
            <a:xfrm rot="10800000">
              <a:off x="2474" y="6243"/>
              <a:ext cx="7510" cy="2"/>
            </a:xfrm>
            <a:prstGeom prst="straightConnector1">
              <a:avLst/>
            </a:prstGeom>
            <a:noFill/>
            <a:ln w="9525" cap="flat" cmpd="sng" algn="ctr">
              <a:solidFill>
                <a:srgbClr val="000000"/>
              </a:solidFill>
              <a:prstDash val="dashDot"/>
              <a:tailEnd type="triangle"/>
            </a:ln>
            <a:effectLst/>
          </p:spPr>
        </p:cxnSp>
        <p:cxnSp>
          <p:nvCxnSpPr>
            <p:cNvPr id="171" name="直接连接符 170"/>
            <p:cNvCxnSpPr>
              <a:stCxn id="120" idx="5"/>
              <a:endCxn id="117" idx="3"/>
            </p:cNvCxnSpPr>
            <p:nvPr/>
          </p:nvCxnSpPr>
          <p:spPr>
            <a:xfrm rot="16200000" flipH="1">
              <a:off x="5850" y="3576"/>
              <a:ext cx="2" cy="388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72" name="直接连接符 171"/>
            <p:cNvCxnSpPr>
              <a:stCxn id="139" idx="5"/>
              <a:endCxn id="138" idx="3"/>
            </p:cNvCxnSpPr>
            <p:nvPr/>
          </p:nvCxnSpPr>
          <p:spPr>
            <a:xfrm rot="16200000" flipH="1">
              <a:off x="5850" y="3998"/>
              <a:ext cx="2" cy="388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73" name="直接连接符 172"/>
            <p:cNvCxnSpPr>
              <a:stCxn id="121" idx="5"/>
              <a:endCxn id="118" idx="3"/>
            </p:cNvCxnSpPr>
            <p:nvPr/>
          </p:nvCxnSpPr>
          <p:spPr>
            <a:xfrm rot="16200000" flipH="1">
              <a:off x="5850" y="4527"/>
              <a:ext cx="2" cy="388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/>
          </p:spPr>
        </p:cxnSp>
      </p:grpSp>
    </p:spTree>
  </p:cSld>
  <p:clrMapOvr>
    <a:masterClrMapping/>
  </p:clrMapOvr>
  <p:transition spd="slow" advClick="0" advTm="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36753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六、空气开关与漏电开关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113989" y="790082"/>
            <a:ext cx="2916021" cy="44280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总配电箱漏电开关要求</a:t>
            </a:r>
            <a:endParaRPr sz="2000" b="1" spc="100" noProof="0" dirty="0">
              <a:ln>
                <a:noFill/>
              </a:ln>
              <a:solidFill>
                <a:srgbClr val="FF8B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589723" y="1301750"/>
            <a:ext cx="5964555" cy="3712845"/>
            <a:chOff x="2416" y="2020"/>
            <a:chExt cx="9393" cy="5847"/>
          </a:xfrm>
        </p:grpSpPr>
        <p:sp>
          <p:nvSpPr>
            <p:cNvPr id="17416" name="TextBox 140"/>
            <p:cNvSpPr txBox="1"/>
            <p:nvPr/>
          </p:nvSpPr>
          <p:spPr>
            <a:xfrm>
              <a:off x="2416" y="2020"/>
              <a:ext cx="5613" cy="276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fontAlgn="auto"/>
              <a:r>
                <a:rPr lang="en-US" altLang="zh-CN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、额定漏电动作电流大于</a:t>
              </a:r>
              <a:r>
                <a:rPr lang="en-US" altLang="zh-CN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30mA</a:t>
              </a: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auto"/>
              <a:r>
                <a:rPr lang="en-US" altLang="zh-CN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</a:t>
              </a: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、额定漏电动作时间大于</a:t>
              </a:r>
              <a:r>
                <a:rPr lang="en-US" altLang="zh-CN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0.1s </a:t>
              </a: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。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auto"/>
              <a:r>
                <a:rPr lang="en-US" altLang="zh-CN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</a:t>
              </a: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、额定漏电动作电流与额定漏电动作时间的乘积不大于</a:t>
              </a:r>
              <a:r>
                <a:rPr lang="en-US" altLang="zh-CN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30mA.s</a:t>
              </a: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。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577" y="2447"/>
              <a:ext cx="9232" cy="5421"/>
              <a:chOff x="1512" y="2447"/>
              <a:chExt cx="9232" cy="5421"/>
            </a:xfrm>
          </p:grpSpPr>
          <p:pic>
            <p:nvPicPr>
              <p:cNvPr id="17410" name="Picture 13" descr="C:\Documents and Settings\Administrator\桌面\000.jpg"/>
              <p:cNvPicPr>
                <a:picLocks noChangeAspect="1"/>
              </p:cNvPicPr>
              <p:nvPr/>
            </p:nvPicPr>
            <p:blipFill>
              <a:blip r:embed="rId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947" y="2447"/>
                <a:ext cx="3797" cy="5421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7411" name="Picture 29" descr="C:\Documents and Settings\Administrator\桌面\漏电开关\4.jpg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512" y="4706"/>
                <a:ext cx="3653" cy="316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7419" name="Picture 12" descr="C:\Documents and Settings\Administrator\桌面\00000.jp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97" y="5401"/>
                <a:ext cx="3342" cy="185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cxnSp>
            <p:nvCxnSpPr>
              <p:cNvPr id="17" name="直接连接符 16"/>
              <p:cNvCxnSpPr/>
              <p:nvPr/>
            </p:nvCxnSpPr>
            <p:spPr>
              <a:xfrm>
                <a:off x="7453" y="4135"/>
                <a:ext cx="1097" cy="2"/>
              </a:xfrm>
              <a:prstGeom prst="line">
                <a:avLst/>
              </a:prstGeom>
              <a:ln w="25400">
                <a:solidFill>
                  <a:srgbClr val="FF8B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圆角矩形 17"/>
              <p:cNvSpPr/>
              <p:nvPr/>
            </p:nvSpPr>
            <p:spPr>
              <a:xfrm>
                <a:off x="9563" y="5148"/>
                <a:ext cx="591" cy="338"/>
              </a:xfrm>
              <a:prstGeom prst="roundRect">
                <a:avLst/>
              </a:prstGeom>
              <a:noFill/>
              <a:ln w="25400">
                <a:solidFill>
                  <a:srgbClr val="FF8B00"/>
                </a:solidFill>
                <a:prstDash val="dash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</p:spTree>
  </p:cSld>
  <p:clrMapOvr>
    <a:masterClrMapping/>
  </p:clrMapOvr>
  <p:transition spd="slow" advClick="0" advTm="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36753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六、空气开关与漏电开关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2843987" y="855604"/>
            <a:ext cx="3456025" cy="44280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二、三级电箱漏电开关要求</a:t>
            </a:r>
            <a:endParaRPr sz="2000" b="1" spc="100" noProof="0" dirty="0">
              <a:ln>
                <a:noFill/>
              </a:ln>
              <a:solidFill>
                <a:srgbClr val="FF8B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214880" y="1416050"/>
            <a:ext cx="4714240" cy="3585845"/>
            <a:chOff x="3488" y="2200"/>
            <a:chExt cx="7424" cy="5647"/>
          </a:xfrm>
        </p:grpSpPr>
        <p:sp>
          <p:nvSpPr>
            <p:cNvPr id="5" name="文本框 4"/>
            <p:cNvSpPr txBox="1"/>
            <p:nvPr/>
          </p:nvSpPr>
          <p:spPr>
            <a:xfrm>
              <a:off x="3488" y="2200"/>
              <a:ext cx="6551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 fontAlgn="auto"/>
              <a:r>
                <a:rPr lang="en-US" altLang="zh-CN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</a:t>
              </a: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、额定漏电动作电流不大于</a:t>
              </a:r>
              <a:r>
                <a:rPr lang="en-US" altLang="zh-CN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30mA</a:t>
              </a: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。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algn="l" fontAlgn="auto"/>
              <a:r>
                <a:rPr lang="en-US" altLang="zh-CN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</a:t>
              </a: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、额定漏电动作时间不大于</a:t>
              </a:r>
              <a:r>
                <a:rPr lang="en-US" altLang="zh-CN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0.1s </a:t>
              </a:r>
              <a:r>
                <a: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。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3488" y="3207"/>
              <a:ext cx="7425" cy="4641"/>
              <a:chOff x="2221" y="3207"/>
              <a:chExt cx="7425" cy="4641"/>
            </a:xfrm>
          </p:grpSpPr>
          <p:pic>
            <p:nvPicPr>
              <p:cNvPr id="18434" name="Picture 15" descr="C:\Documents and Settings\Administrator\桌面\IMG100505170343217562.bmp"/>
              <p:cNvPicPr>
                <a:picLocks noChangeAspect="1"/>
              </p:cNvPicPr>
              <p:nvPr/>
            </p:nvPicPr>
            <p:blipFill>
              <a:blip r:embed="rId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21" y="5654"/>
                <a:ext cx="2818" cy="2194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8441" name="Picture 3" descr="C:\Documents and Settings\Administrator\桌面\img091009143323950465.jpg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21" y="3291"/>
                <a:ext cx="2758" cy="1948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8442" name="Picture 2" descr="C:\Documents and Settings\Administrator\桌面\漏开0.jp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44" y="5616"/>
                <a:ext cx="2903" cy="223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8443" name="Picture 3" descr="C:\Documents and Settings\Administrator\桌面\9.jp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78" y="3207"/>
                <a:ext cx="2869" cy="2215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cxnSp>
            <p:nvCxnSpPr>
              <p:cNvPr id="19" name="直接连接符 18"/>
              <p:cNvCxnSpPr/>
              <p:nvPr/>
            </p:nvCxnSpPr>
            <p:spPr>
              <a:xfrm>
                <a:off x="6947" y="4472"/>
                <a:ext cx="844" cy="2"/>
              </a:xfrm>
              <a:prstGeom prst="line">
                <a:avLst/>
              </a:prstGeom>
              <a:ln w="25400">
                <a:solidFill>
                  <a:srgbClr val="FF8B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6778" y="7088"/>
                <a:ext cx="1013" cy="2"/>
              </a:xfrm>
              <a:prstGeom prst="line">
                <a:avLst/>
              </a:prstGeom>
              <a:ln w="25400">
                <a:solidFill>
                  <a:srgbClr val="FF8B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8466" y="7088"/>
                <a:ext cx="591" cy="2"/>
              </a:xfrm>
              <a:prstGeom prst="line">
                <a:avLst/>
              </a:prstGeom>
              <a:ln w="25400">
                <a:solidFill>
                  <a:srgbClr val="FF8B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>
                <a:off x="9056" y="4472"/>
                <a:ext cx="422" cy="2"/>
              </a:xfrm>
              <a:prstGeom prst="line">
                <a:avLst/>
              </a:prstGeom>
              <a:ln w="25400">
                <a:solidFill>
                  <a:srgbClr val="FF8B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 spd="slow" advClick="0" advTm="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36753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六、空气开关与漏电开关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076960" y="1245149"/>
            <a:ext cx="6639104" cy="1093129"/>
            <a:chOff x="733" y="1691"/>
            <a:chExt cx="10455" cy="1721"/>
          </a:xfrm>
        </p:grpSpPr>
        <p:grpSp>
          <p:nvGrpSpPr>
            <p:cNvPr id="4" name="组合 3"/>
            <p:cNvGrpSpPr/>
            <p:nvPr/>
          </p:nvGrpSpPr>
          <p:grpSpPr>
            <a:xfrm>
              <a:off x="5690" y="1691"/>
              <a:ext cx="5498" cy="1721"/>
              <a:chOff x="3894" y="1886"/>
              <a:chExt cx="5498" cy="1721"/>
            </a:xfrm>
          </p:grpSpPr>
          <p:pic>
            <p:nvPicPr>
              <p:cNvPr id="19459" name="Picture 11" descr="C:\Documents and Settings\Administrator\桌面\空气开关\dz二p.jpg"/>
              <p:cNvPicPr>
                <a:picLocks noChangeAspect="1"/>
              </p:cNvPicPr>
              <p:nvPr/>
            </p:nvPicPr>
            <p:blipFill>
              <a:blip r:embed="rId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7765" y="2101"/>
                <a:ext cx="806" cy="129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60" name="Picture 12" descr="C:\Documents and Settings\Administrator\桌面\空气开关\dz三p.jpg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465" y="2116"/>
                <a:ext cx="1095" cy="126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61" name="Picture 13" descr="C:\Documents and Settings\Administrator\桌面\空气开关\dz一p.jp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8987" y="2265"/>
                <a:ext cx="405" cy="964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62" name="Picture 14" descr="C:\Documents and Settings\Administrator\桌面\空气开关\空气开关1.jp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13" y="2021"/>
                <a:ext cx="844" cy="1451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63" name="Picture 15" descr="C:\Documents and Settings\Administrator\桌面\空气开关\空开.jpg"/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894" y="1886"/>
                <a:ext cx="1350" cy="1721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8" name="圆角矩形 7"/>
            <p:cNvSpPr/>
            <p:nvPr/>
          </p:nvSpPr>
          <p:spPr>
            <a:xfrm>
              <a:off x="733" y="2203"/>
              <a:ext cx="2891" cy="69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bg1">
                  <a:lumMod val="8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sz="2000" b="1" spc="10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常见空气开关</a:t>
              </a:r>
              <a:endParaRPr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77278" y="3224530"/>
            <a:ext cx="6989445" cy="1543050"/>
            <a:chOff x="1286" y="4253"/>
            <a:chExt cx="11007" cy="2430"/>
          </a:xfrm>
        </p:grpSpPr>
        <p:sp>
          <p:nvSpPr>
            <p:cNvPr id="2" name="圆角矩形 1"/>
            <p:cNvSpPr/>
            <p:nvPr/>
          </p:nvSpPr>
          <p:spPr>
            <a:xfrm>
              <a:off x="1286" y="5120"/>
              <a:ext cx="2891" cy="69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bg1">
                  <a:lumMod val="8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sz="2000" b="1" spc="10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常见</a:t>
              </a:r>
              <a:r>
                <a:rPr lang="zh-CN" sz="2000" b="1" spc="10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漏电</a:t>
              </a:r>
              <a:r>
                <a:rPr sz="2000" b="1" spc="10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开关</a:t>
              </a:r>
              <a:endParaRPr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4585" y="4253"/>
              <a:ext cx="7708" cy="2430"/>
              <a:chOff x="1859" y="5048"/>
              <a:chExt cx="7708" cy="2430"/>
            </a:xfrm>
          </p:grpSpPr>
          <p:pic>
            <p:nvPicPr>
              <p:cNvPr id="19464" name="Picture 16" descr="C:\Documents and Settings\Administrator\桌面\漏电开关\漏445.jpg"/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859" y="5122"/>
                <a:ext cx="1075" cy="1823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65" name="Picture 17" descr="C:\Documents and Settings\Administrator\桌面\漏电开关\漏开0.jpg"/>
              <p:cNvPicPr>
                <a:picLocks noChangeAspect="1"/>
              </p:cNvPicPr>
              <p:nvPr/>
            </p:nvPicPr>
            <p:blipFill>
              <a:blip r:embed="rId7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335" y="6328"/>
                <a:ext cx="1354" cy="115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66" name="Picture 18" descr="C:\Documents and Settings\Administrator\桌面\漏电开关\dz漏4.jpg"/>
              <p:cNvPicPr>
                <a:picLocks noChangeAspect="1"/>
              </p:cNvPicPr>
              <p:nvPr/>
            </p:nvPicPr>
            <p:blipFill>
              <a:blip r:embed="rId8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335" y="5048"/>
                <a:ext cx="1733" cy="111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67" name="Picture 19" descr="C:\Documents and Settings\Administrator\桌面\漏电开关\dz漏2.jpg"/>
              <p:cNvPicPr>
                <a:picLocks noChangeAspect="1"/>
              </p:cNvPicPr>
              <p:nvPr/>
            </p:nvPicPr>
            <p:blipFill>
              <a:blip r:embed="rId9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8688" y="5048"/>
                <a:ext cx="879" cy="106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68" name="Picture 20" descr="C:\Documents and Settings\Administrator\桌面\漏电开关\dz漏3.jpg"/>
              <p:cNvPicPr>
                <a:picLocks noChangeAspect="1"/>
              </p:cNvPicPr>
              <p:nvPr/>
            </p:nvPicPr>
            <p:blipFill>
              <a:blip r:embed="rId10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7322" y="5095"/>
                <a:ext cx="1093" cy="1024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69" name="Picture 21" descr="C:\Documents and Settings\Administrator\桌面\漏电开关\漏电开关000.jpg"/>
              <p:cNvPicPr>
                <a:picLocks noChangeAspect="1"/>
              </p:cNvPicPr>
              <p:nvPr/>
            </p:nvPicPr>
            <p:blipFill>
              <a:blip r:embed="rId1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7544" y="6498"/>
                <a:ext cx="649" cy="81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70" name="Picture 23" descr="C:\Documents and Settings\Administrator\桌面\漏电开关\2015-07-31_094230.jpg"/>
              <p:cNvPicPr>
                <a:picLocks noChangeAspect="1"/>
              </p:cNvPicPr>
              <p:nvPr/>
            </p:nvPicPr>
            <p:blipFill>
              <a:blip r:embed="rId1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22" y="5058"/>
                <a:ext cx="765" cy="195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79" name="Picture 20" descr="C:\Documents and Settings\Administrator\桌面\30.jpg"/>
              <p:cNvPicPr>
                <a:picLocks noChangeAspect="1"/>
              </p:cNvPicPr>
              <p:nvPr/>
            </p:nvPicPr>
            <p:blipFill>
              <a:blip r:embed="rId13">
                <a:clrChange>
                  <a:clrFrom>
                    <a:srgbClr val="FBFFFF"/>
                  </a:clrFrom>
                  <a:clrTo>
                    <a:srgbClr val="FB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83" y="5062"/>
                <a:ext cx="909" cy="1941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cxnSp>
        <p:nvCxnSpPr>
          <p:cNvPr id="10" name="直接连接符 9"/>
          <p:cNvCxnSpPr/>
          <p:nvPr/>
        </p:nvCxnSpPr>
        <p:spPr>
          <a:xfrm>
            <a:off x="971974" y="2804610"/>
            <a:ext cx="7200053" cy="0"/>
          </a:xfrm>
          <a:prstGeom prst="line">
            <a:avLst/>
          </a:prstGeom>
          <a:ln w="25400">
            <a:solidFill>
              <a:srgbClr val="FF98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258118" y="1720533"/>
            <a:ext cx="2265680" cy="2059305"/>
            <a:chOff x="8281" y="2650"/>
            <a:chExt cx="3568" cy="3243"/>
          </a:xfrm>
        </p:grpSpPr>
        <p:sp>
          <p:nvSpPr>
            <p:cNvPr id="2" name="文本框 1"/>
            <p:cNvSpPr txBox="1"/>
            <p:nvPr/>
          </p:nvSpPr>
          <p:spPr>
            <a:xfrm>
              <a:off x="8444" y="2650"/>
              <a:ext cx="3248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 fontAlgn="auto"/>
              <a:r>
                <a:rPr lang="zh-CN" altLang="en-US" sz="3600" b="1" spc="100" dirty="0">
                  <a:solidFill>
                    <a:schemeClr val="tx1">
                      <a:lumMod val="50000"/>
                      <a:lumOff val="50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第七部分</a:t>
              </a:r>
              <a:endParaRPr lang="zh-CN" altLang="en-US" sz="3600" b="1" spc="10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8281" y="4780"/>
              <a:ext cx="3568" cy="1113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indent="0" algn="ctr" fontAlgn="auto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zh-CN" altLang="en-US" sz="4000" b="1" spc="100" dirty="0">
                  <a:solidFill>
                    <a:srgbClr val="FF8B3A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保护接零</a:t>
              </a:r>
              <a:endParaRPr lang="zh-CN" altLang="en-US" sz="4000" b="1" spc="100" dirty="0">
                <a:solidFill>
                  <a:srgbClr val="FF8B3A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</p:spTree>
  </p:cSld>
  <p:clrMapOvr>
    <a:masterClrMapping/>
  </p:clrMapOvr>
  <p:transition spd="slow" advClick="0" advTm="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2087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七、保护接零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534795" y="2033905"/>
            <a:ext cx="6074410" cy="2599055"/>
            <a:chOff x="2474" y="3713"/>
            <a:chExt cx="9566" cy="4093"/>
          </a:xfrm>
        </p:grpSpPr>
        <p:pic>
          <p:nvPicPr>
            <p:cNvPr id="20483" name="Picture 22" descr="C:\Documents and Settings\Administrator\桌面\201410151422465620.jp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474" y="3966"/>
              <a:ext cx="1772" cy="118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484" name="Picture 17" descr="C:\Documents and Settings\Administrator\桌面\1284691214.jp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803" y="5929"/>
              <a:ext cx="1393" cy="158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485" name="Picture 4" descr="C:\Documents and Settings\Administrator\桌面\3.jp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331" y="5823"/>
              <a:ext cx="1603" cy="160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486" name="Picture 6" descr="C:\Documents and Settings\Administrator\桌面\2015-05-25_142822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3214471">
              <a:off x="6705" y="7141"/>
              <a:ext cx="233" cy="14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487" name="Picture 3" descr="C:\Documents and Settings\Administrator\桌面\201191416657351.jpg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900" y="3713"/>
              <a:ext cx="1928" cy="160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488" name="Picture 3" descr="C:\Documents and Settings\Administrator\桌面\1a1727b4ac30f0d5.jpg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474" y="5907"/>
              <a:ext cx="1277" cy="177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489" name="Picture 4" descr="C:\Documents and Settings\Administrator\桌面\单筒卷扬机.jpg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356" y="6076"/>
              <a:ext cx="1834" cy="126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490" name="Picture 5" descr="C:\Documents and Settings\Administrator\桌面\x1_1.1365331419_635_524_101778.jpg"/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660" y="5148"/>
              <a:ext cx="1380" cy="265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491" name="Picture 15" descr="C:\Documents and Settings\Administrator\桌面\g3_6734902.jpg"/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AFAFA"/>
                </a:clrFrom>
                <a:clrTo>
                  <a:srgbClr val="FAFAFA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622" y="4050"/>
              <a:ext cx="1403" cy="127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492" name="Picture 6" descr="C:\Documents and Settings\Administrator\桌面\00000.jpg"/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090" y="4050"/>
              <a:ext cx="2110" cy="80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" name="圆角矩形 4"/>
          <p:cNvSpPr/>
          <p:nvPr/>
        </p:nvSpPr>
        <p:spPr>
          <a:xfrm>
            <a:off x="1534795" y="1217312"/>
            <a:ext cx="6074410" cy="4419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 fontAlgn="auto"/>
            <a:r>
              <a:rPr lang="zh-CN" altLang="en-US" sz="2000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施工现场所有用电设施金属外壳必须</a:t>
            </a:r>
            <a:r>
              <a:rPr lang="zh-CN" altLang="en-US" sz="2000" b="1" spc="100" dirty="0">
                <a:solidFill>
                  <a:srgbClr val="FF8B00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接零保护</a:t>
            </a:r>
            <a:endParaRPr sz="2000" b="1" spc="100" noProof="0" dirty="0">
              <a:ln>
                <a:noFill/>
              </a:ln>
              <a:solidFill>
                <a:srgbClr val="FF8B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5" name="图片 14" descr="微信推广图片-0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83145" y="151130"/>
            <a:ext cx="1231900" cy="551180"/>
          </a:xfrm>
          <a:prstGeom prst="rect">
            <a:avLst/>
          </a:prstGeom>
        </p:spPr>
      </p:pic>
    </p:spTree>
  </p:cSld>
  <p:clrMapOvr>
    <a:masterClrMapping/>
  </p:clrMapOvr>
  <p:transition spd="slow" advClick="0" advTm="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2087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七、保护接零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155065" y="1074420"/>
            <a:ext cx="6833870" cy="3673475"/>
            <a:chOff x="933" y="1692"/>
            <a:chExt cx="10762" cy="5785"/>
          </a:xfrm>
        </p:grpSpPr>
        <p:sp>
          <p:nvSpPr>
            <p:cNvPr id="5" name="圆角矩形 4"/>
            <p:cNvSpPr/>
            <p:nvPr/>
          </p:nvSpPr>
          <p:spPr>
            <a:xfrm>
              <a:off x="8072" y="1692"/>
              <a:ext cx="3057" cy="123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bg1">
                  <a:lumMod val="8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l" fontAlgn="auto"/>
              <a:r>
                <a:rPr lang="zh-CN" altLang="en-US" sz="2000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保护接零线应采用</a:t>
              </a:r>
              <a:r>
                <a:rPr lang="zh-CN" altLang="en-US" sz="2000" b="1" spc="100" dirty="0">
                  <a:solidFill>
                    <a:srgbClr val="FF8B00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多股软线</a:t>
              </a:r>
              <a:r>
                <a:rPr lang="zh-CN" altLang="en-US" sz="2000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。</a:t>
              </a:r>
              <a:endParaRPr lang="zh-CN" altLang="en-US" sz="2000" b="1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21507" name="Picture 2" descr="调整大小 DSCF169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933" y="1748"/>
              <a:ext cx="6248" cy="5654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2" name="组合 1"/>
            <p:cNvGrpSpPr/>
            <p:nvPr/>
          </p:nvGrpSpPr>
          <p:grpSpPr>
            <a:xfrm>
              <a:off x="7781" y="3171"/>
              <a:ext cx="3915" cy="1350"/>
              <a:chOff x="8516" y="3291"/>
              <a:chExt cx="3915" cy="1350"/>
            </a:xfrm>
          </p:grpSpPr>
          <p:pic>
            <p:nvPicPr>
              <p:cNvPr id="21508" name="Picture 2" descr="C:\Documents and Settings\Administrator\桌面\接地线.jp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516" y="3291"/>
                <a:ext cx="1975" cy="131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510" name="Picture 6" descr="C:\Documents and Settings\Administrator\桌面\0.jp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0575" y="3291"/>
                <a:ext cx="1856" cy="1350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8072" y="4798"/>
              <a:ext cx="3057" cy="11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bg1">
                  <a:lumMod val="8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l" fontAlgn="auto"/>
              <a:r>
                <a:rPr lang="zh-CN" altLang="en-US" sz="2000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严禁使用</a:t>
              </a:r>
              <a:r>
                <a:rPr lang="zh-CN" altLang="en-US" sz="2000" b="1" spc="100" dirty="0">
                  <a:solidFill>
                    <a:srgbClr val="FF8B00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单股硬线</a:t>
              </a:r>
              <a:r>
                <a:rPr lang="zh-CN" altLang="en-US" sz="2000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。</a:t>
              </a:r>
              <a:endParaRPr lang="zh-CN" altLang="en-US" sz="2000" b="1" spc="1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21509" name="Picture 5" descr="C:\Documents and Settings\Administrator\桌面\CgMBmFH2NP6Af1LbAAGq9_2SWjs82600_360x360.jp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574" y="6059"/>
              <a:ext cx="2053" cy="1418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 spd="slow" advClick="0" advTm="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258118" y="1720533"/>
            <a:ext cx="2265680" cy="2059305"/>
            <a:chOff x="8281" y="2650"/>
            <a:chExt cx="3568" cy="3243"/>
          </a:xfrm>
        </p:grpSpPr>
        <p:sp>
          <p:nvSpPr>
            <p:cNvPr id="2" name="文本框 1"/>
            <p:cNvSpPr txBox="1"/>
            <p:nvPr/>
          </p:nvSpPr>
          <p:spPr>
            <a:xfrm>
              <a:off x="8445" y="2650"/>
              <a:ext cx="3248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 fontAlgn="auto"/>
              <a:r>
                <a:rPr lang="zh-CN" altLang="en-US" sz="3600" b="1" spc="100" dirty="0">
                  <a:solidFill>
                    <a:schemeClr val="tx1">
                      <a:lumMod val="50000"/>
                      <a:lumOff val="50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第八部分</a:t>
              </a:r>
              <a:endParaRPr lang="zh-CN" altLang="en-US" sz="3600" b="1" spc="10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8281" y="4780"/>
              <a:ext cx="3568" cy="1113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indent="0" algn="ctr" fontAlgn="auto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zh-CN" altLang="en-US" sz="4000" b="1" spc="100" dirty="0">
                  <a:solidFill>
                    <a:srgbClr val="FF8B3A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常见问题</a:t>
              </a:r>
              <a:endParaRPr lang="zh-CN" altLang="en-US" sz="4000" b="1" spc="100" dirty="0">
                <a:solidFill>
                  <a:srgbClr val="FF8B3A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</p:spTree>
  </p:cSld>
  <p:clrMapOvr>
    <a:masterClrMapping/>
  </p:clrMapOvr>
  <p:transition spd="slow" advClick="0" advTm="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2087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八、常见问题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53390" y="1301115"/>
            <a:ext cx="8199120" cy="3261995"/>
            <a:chOff x="261" y="1974"/>
            <a:chExt cx="12912" cy="5137"/>
          </a:xfrm>
        </p:grpSpPr>
        <p:grpSp>
          <p:nvGrpSpPr>
            <p:cNvPr id="18" name="组合 17"/>
            <p:cNvGrpSpPr/>
            <p:nvPr/>
          </p:nvGrpSpPr>
          <p:grpSpPr>
            <a:xfrm>
              <a:off x="261" y="1975"/>
              <a:ext cx="2835" cy="5136"/>
              <a:chOff x="3319" y="-73"/>
              <a:chExt cx="2835" cy="5136"/>
            </a:xfrm>
          </p:grpSpPr>
          <p:sp>
            <p:nvSpPr>
              <p:cNvPr id="3" name="椭圆 2"/>
              <p:cNvSpPr/>
              <p:nvPr/>
            </p:nvSpPr>
            <p:spPr>
              <a:xfrm>
                <a:off x="4074" y="1244"/>
                <a:ext cx="1324" cy="1245"/>
              </a:xfrm>
              <a:prstGeom prst="ellipse">
                <a:avLst/>
              </a:prstGeom>
              <a:blipFill>
                <a:blip r:embed="rId1"/>
                <a:stretch>
                  <a:fillRect/>
                </a:stretch>
              </a:blipFill>
              <a:ln w="38100">
                <a:solidFill>
                  <a:srgbClr val="FF8B3A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8" name="圆角矩形 7"/>
              <p:cNvSpPr/>
              <p:nvPr/>
            </p:nvSpPr>
            <p:spPr>
              <a:xfrm>
                <a:off x="3970" y="-73"/>
                <a:ext cx="1531" cy="64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57150">
                <a:solidFill>
                  <a:schemeClr val="bg1">
                    <a:lumMod val="85000"/>
                  </a:schemeClr>
                </a:solidFill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38100" h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zh-CN" b="1" spc="10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电  箱</a:t>
                </a:r>
                <a:endParaRPr lang="zh-CN" b="1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3319" y="3175"/>
                <a:ext cx="2835" cy="1888"/>
              </a:xfrm>
              <a:prstGeom prst="rect">
                <a:avLst/>
              </a:prstGeom>
              <a:noFill/>
              <a:ln w="25400">
                <a:solidFill>
                  <a:srgbClr val="FF8B00"/>
                </a:solidFill>
              </a:ln>
            </p:spPr>
            <p:txBody>
              <a:bodyPr wrap="square" rtlCol="0" anchor="ctr" anchorCtr="0">
                <a:spAutoFit/>
              </a:bodyPr>
              <a:lstStyle/>
              <a:p>
                <a:pPr marL="285750" marR="0" indent="-285750" defTabSz="914400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FF8B00"/>
                  </a:buClr>
                  <a:buSzTx/>
                  <a:buFont typeface="Wingdings" panose="05000000000000000000" charset="0"/>
                  <a:buChar char="l"/>
                  <a:defRPr/>
                </a:pPr>
                <a:r>
                  <a:rPr lang="zh-CN" altLang="en-US" kern="0" spc="100" noProof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锈蚀、破漏</a:t>
                </a:r>
                <a:endParaRPr kumimoji="0" lang="en-US" altLang="zh-CN" kern="0" spc="100" baseline="0" noProof="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285750" marR="0" indent="-285750" defTabSz="914400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FF8B00"/>
                  </a:buClr>
                  <a:buSzTx/>
                  <a:buFont typeface="Wingdings" panose="05000000000000000000" charset="0"/>
                  <a:buChar char="l"/>
                  <a:defRPr/>
                </a:pPr>
                <a:r>
                  <a:rPr lang="zh-CN" altLang="en-US" kern="0" spc="100" noProof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未验收</a:t>
                </a:r>
                <a:endParaRPr kumimoji="0" lang="en-US" altLang="zh-CN" kern="0" spc="100" baseline="0" noProof="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285750" marR="0" indent="-285750" defTabSz="914400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FF8B00"/>
                  </a:buClr>
                  <a:buSzTx/>
                  <a:buFont typeface="Wingdings" panose="05000000000000000000" charset="0"/>
                  <a:buChar char="l"/>
                  <a:defRPr/>
                </a:pPr>
                <a:r>
                  <a:rPr lang="zh-CN" altLang="en-US" kern="0" spc="100" noProof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无标示</a:t>
                </a:r>
                <a:endParaRPr kumimoji="0" lang="en-US" altLang="zh-CN" kern="0" spc="100" baseline="0" noProof="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285750" marR="0" indent="-285750" defTabSz="914400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FF8B00"/>
                  </a:buClr>
                  <a:buSzTx/>
                  <a:buFont typeface="Wingdings" panose="05000000000000000000" charset="0"/>
                  <a:buChar char="l"/>
                  <a:defRPr/>
                </a:pPr>
                <a:r>
                  <a:rPr lang="zh-CN" altLang="en-US" kern="0" spc="100" noProof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无巡查记录</a:t>
                </a:r>
                <a:endParaRPr lang="zh-CN" altLang="en-US" kern="0" spc="100" noProof="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3246" y="1975"/>
              <a:ext cx="2835" cy="5137"/>
              <a:chOff x="2997" y="1480"/>
              <a:chExt cx="2835" cy="5137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3751" y="2797"/>
                <a:ext cx="1327" cy="1247"/>
              </a:xfrm>
              <a:prstGeom prst="ellipse">
                <a:avLst/>
              </a:prstGeom>
              <a:blipFill>
                <a:blip r:embed="rId2" cstate="print"/>
                <a:stretch>
                  <a:fillRect/>
                </a:stretch>
              </a:blipFill>
              <a:ln w="38100">
                <a:solidFill>
                  <a:srgbClr val="FF8B3A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" name="圆角矩形 6"/>
              <p:cNvSpPr/>
              <p:nvPr/>
            </p:nvSpPr>
            <p:spPr>
              <a:xfrm>
                <a:off x="3649" y="1480"/>
                <a:ext cx="1531" cy="64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57150">
                <a:solidFill>
                  <a:schemeClr val="bg1">
                    <a:lumMod val="85000"/>
                  </a:schemeClr>
                </a:solidFill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38100" h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zh-CN" b="1" spc="10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电  缆</a:t>
                </a:r>
                <a:endParaRPr lang="zh-CN" b="1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2997" y="4729"/>
                <a:ext cx="2835" cy="1888"/>
              </a:xfrm>
              <a:prstGeom prst="rect">
                <a:avLst/>
              </a:prstGeom>
              <a:noFill/>
              <a:ln w="25400">
                <a:solidFill>
                  <a:srgbClr val="FF8B00"/>
                </a:solidFill>
              </a:ln>
            </p:spPr>
            <p:txBody>
              <a:bodyPr wrap="square" rtlCol="0" anchor="ctr" anchorCtr="0">
                <a:spAutoFit/>
              </a:bodyPr>
              <a:lstStyle/>
              <a:p>
                <a:pPr marL="285750" marR="0" indent="-285750" defTabSz="914400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FF8B00"/>
                  </a:buClr>
                  <a:buSzTx/>
                  <a:buFont typeface="Wingdings" panose="05000000000000000000" charset="0"/>
                  <a:buChar char="l"/>
                  <a:defRPr/>
                </a:pPr>
                <a:r>
                  <a:rPr lang="zh-CN" altLang="en-US" kern="0" spc="100" noProof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破损老化</a:t>
                </a:r>
                <a:endParaRPr lang="zh-CN" altLang="en-US" kern="0" spc="100" noProof="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  <a:p>
                <a:pPr marL="285750" marR="0" indent="-285750" defTabSz="914400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FF8B00"/>
                  </a:buClr>
                  <a:buSzTx/>
                  <a:buFont typeface="Wingdings" panose="05000000000000000000" charset="0"/>
                  <a:buChar char="l"/>
                  <a:defRPr/>
                </a:pPr>
                <a:r>
                  <a:rPr lang="zh-CN" altLang="en-US" kern="0" spc="100" noProof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架设不规范</a:t>
                </a:r>
                <a:endParaRPr lang="zh-CN" altLang="en-US" kern="0" spc="100" noProof="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  <a:p>
                <a:pPr marL="285750" marR="0" indent="-285750" defTabSz="914400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FF8B00"/>
                  </a:buClr>
                  <a:buSzTx/>
                  <a:buFont typeface="Wingdings" panose="05000000000000000000" charset="0"/>
                  <a:buChar char="l"/>
                  <a:defRPr/>
                </a:pPr>
                <a:r>
                  <a:rPr lang="zh-CN" altLang="en-US" kern="0" spc="100" noProof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接头不规范</a:t>
                </a:r>
                <a:endParaRPr lang="zh-CN" altLang="en-US" kern="0" spc="100" noProof="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  <a:p>
                <a:pPr marL="285750" marR="0" indent="-285750" defTabSz="914400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FF8B00"/>
                  </a:buClr>
                  <a:buSzTx/>
                  <a:buFont typeface="Wingdings" panose="05000000000000000000" charset="0"/>
                  <a:buChar char="l"/>
                  <a:defRPr/>
                </a:pPr>
                <a:r>
                  <a:rPr lang="zh-CN" altLang="en-US" kern="0" spc="100" noProof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浸泡在水里</a:t>
                </a:r>
                <a:endParaRPr lang="zh-CN" altLang="en-US" kern="0" spc="100" noProof="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6232" y="1975"/>
              <a:ext cx="3402" cy="5137"/>
              <a:chOff x="5947" y="762"/>
              <a:chExt cx="3402" cy="5137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6984" y="2077"/>
                <a:ext cx="1327" cy="1247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rgbClr val="FF8B3A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" name="圆角矩形 8"/>
              <p:cNvSpPr/>
              <p:nvPr/>
            </p:nvSpPr>
            <p:spPr>
              <a:xfrm>
                <a:off x="6882" y="762"/>
                <a:ext cx="1531" cy="64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57150">
                <a:solidFill>
                  <a:schemeClr val="bg1">
                    <a:lumMod val="85000"/>
                  </a:schemeClr>
                </a:solidFill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38100" h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zh-CN" b="1" spc="10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电焊机</a:t>
                </a:r>
                <a:endParaRPr lang="zh-CN" b="1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947" y="4011"/>
                <a:ext cx="3402" cy="1888"/>
              </a:xfrm>
              <a:prstGeom prst="rect">
                <a:avLst/>
              </a:prstGeom>
              <a:noFill/>
              <a:ln w="25400">
                <a:solidFill>
                  <a:srgbClr val="FF8B00"/>
                </a:solidFill>
              </a:ln>
            </p:spPr>
            <p:txBody>
              <a:bodyPr wrap="square" rtlCol="0" anchor="ctr" anchorCtr="0">
                <a:spAutoFit/>
              </a:bodyPr>
              <a:lstStyle/>
              <a:p>
                <a:pPr marL="285750" marR="0" indent="-285750" defTabSz="914400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FF8B00"/>
                  </a:buClr>
                  <a:buSzTx/>
                  <a:buFont typeface="Wingdings" panose="05000000000000000000" charset="0"/>
                  <a:buChar char="l"/>
                  <a:defRPr/>
                </a:pPr>
                <a:r>
                  <a:rPr lang="zh-CN" altLang="en-US" kern="0" spc="100" noProof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无二次降压保护</a:t>
                </a:r>
                <a:endParaRPr lang="zh-CN" altLang="en-US" kern="0" spc="100" noProof="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  <a:p>
                <a:pPr marL="285750" marR="0" indent="-285750" defTabSz="914400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FF8B00"/>
                  </a:buClr>
                  <a:buSzTx/>
                  <a:buFont typeface="Wingdings" panose="05000000000000000000" charset="0"/>
                  <a:buChar char="l"/>
                  <a:defRPr/>
                </a:pPr>
                <a:r>
                  <a:rPr lang="zh-CN" altLang="en-US" kern="0" spc="100" noProof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降压保护短接</a:t>
                </a:r>
                <a:endParaRPr lang="zh-CN" altLang="en-US" kern="0" spc="100" noProof="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  <a:p>
                <a:pPr marL="285750" marR="0" indent="-285750" defTabSz="914400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FF8B00"/>
                  </a:buClr>
                  <a:buSzTx/>
                  <a:buFont typeface="Wingdings" panose="05000000000000000000" charset="0"/>
                  <a:buChar char="l"/>
                  <a:defRPr/>
                </a:pPr>
                <a:r>
                  <a:rPr lang="zh-CN" altLang="en-US" kern="0" spc="100" noProof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二次线使用钢筋，连接在脚手架</a:t>
                </a:r>
                <a:endParaRPr lang="zh-CN" altLang="en-US" kern="0" spc="100" noProof="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9771" y="1974"/>
              <a:ext cx="3402" cy="5137"/>
              <a:chOff x="7251" y="-368"/>
              <a:chExt cx="3402" cy="5137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8288" y="949"/>
                <a:ext cx="1327" cy="1247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rgbClr val="FF8B3A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0" name="圆角矩形 9"/>
              <p:cNvSpPr/>
              <p:nvPr/>
            </p:nvSpPr>
            <p:spPr>
              <a:xfrm>
                <a:off x="8187" y="-368"/>
                <a:ext cx="1531" cy="64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57150">
                <a:solidFill>
                  <a:schemeClr val="bg1">
                    <a:lumMod val="85000"/>
                  </a:schemeClr>
                </a:solidFill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38100" h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zh-CN" b="1" spc="10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接地线</a:t>
                </a:r>
                <a:endParaRPr lang="zh-CN" b="1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7251" y="2880"/>
                <a:ext cx="3402" cy="1889"/>
              </a:xfrm>
              <a:prstGeom prst="rect">
                <a:avLst/>
              </a:prstGeom>
              <a:noFill/>
              <a:ln w="25400">
                <a:solidFill>
                  <a:srgbClr val="FF8B00"/>
                </a:solidFill>
              </a:ln>
            </p:spPr>
            <p:txBody>
              <a:bodyPr wrap="square" rtlCol="0" anchor="ctr" anchorCtr="0">
                <a:noAutofit/>
              </a:bodyPr>
              <a:lstStyle/>
              <a:p>
                <a:pPr marL="285750" marR="0" indent="-285750" defTabSz="914400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8B00"/>
                  </a:buClr>
                  <a:buSzTx/>
                  <a:buFont typeface="Wingdings" panose="05000000000000000000" charset="0"/>
                  <a:buChar char="l"/>
                  <a:defRPr/>
                </a:pPr>
                <a:r>
                  <a:rPr lang="zh-CN" altLang="en-US" kern="0" spc="100" noProof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设备未接地</a:t>
                </a:r>
                <a:endParaRPr lang="zh-CN" altLang="en-US" kern="0" spc="100" noProof="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  <a:p>
                <a:pPr marL="285750" marR="0" indent="-285750" defTabSz="914400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8B00"/>
                  </a:buClr>
                  <a:buSzTx/>
                  <a:buFont typeface="Wingdings" panose="05000000000000000000" charset="0"/>
                  <a:buChar char="l"/>
                  <a:defRPr/>
                </a:pPr>
                <a:r>
                  <a:rPr lang="zh-CN" altLang="en-US" kern="0" spc="100" noProof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连接方式不规范</a:t>
                </a:r>
                <a:endParaRPr lang="zh-CN" altLang="en-US" kern="0" spc="100" noProof="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  <a:p>
                <a:pPr marL="285750" marR="0" indent="-285750" defTabSz="914400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8B00"/>
                  </a:buClr>
                  <a:buSzTx/>
                  <a:buFont typeface="Wingdings" panose="05000000000000000000" charset="0"/>
                  <a:buChar char="l"/>
                  <a:defRPr/>
                </a:pPr>
                <a:r>
                  <a:rPr lang="zh-CN" altLang="en-US" kern="0" spc="100" noProof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连线不符合要求</a:t>
                </a:r>
                <a:endParaRPr lang="zh-CN" altLang="en-US" kern="0" spc="100" noProof="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</p:grpSp>
      </p:grpSp>
    </p:spTree>
  </p:cSld>
  <p:clrMapOvr>
    <a:masterClrMapping/>
  </p:clrMapOvr>
  <p:transition spd="slow" advClick="0" advTm="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2087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八、常见问题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534035" y="1328420"/>
            <a:ext cx="8075930" cy="3058160"/>
            <a:chOff x="571" y="2047"/>
            <a:chExt cx="12718" cy="4816"/>
          </a:xfrm>
        </p:grpSpPr>
        <p:grpSp>
          <p:nvGrpSpPr>
            <p:cNvPr id="24" name="组合 23"/>
            <p:cNvGrpSpPr/>
            <p:nvPr/>
          </p:nvGrpSpPr>
          <p:grpSpPr>
            <a:xfrm>
              <a:off x="571" y="2047"/>
              <a:ext cx="12718" cy="4816"/>
              <a:chOff x="118" y="1972"/>
              <a:chExt cx="12718" cy="4816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118" y="1974"/>
                <a:ext cx="3118" cy="4814"/>
                <a:chOff x="3176" y="-74"/>
                <a:chExt cx="3118" cy="4814"/>
              </a:xfrm>
            </p:grpSpPr>
            <p:sp>
              <p:nvSpPr>
                <p:cNvPr id="5" name="圆角矩形 4"/>
                <p:cNvSpPr/>
                <p:nvPr/>
              </p:nvSpPr>
              <p:spPr>
                <a:xfrm>
                  <a:off x="3800" y="-74"/>
                  <a:ext cx="1871" cy="641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57150">
                  <a:solidFill>
                    <a:schemeClr val="bg1">
                      <a:lumMod val="85000"/>
                    </a:schemeClr>
                  </a:solidFill>
                </a:ln>
                <a:effectLst/>
                <a:scene3d>
                  <a:camera prst="orthographicFront"/>
                  <a:lightRig rig="threePt" dir="t"/>
                </a:scene3d>
                <a:sp3d prstMaterial="softEdge">
                  <a:bevelT w="38100" h="63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spAutoFit/>
                </a:bodyPr>
                <a:lstStyle/>
                <a:p>
                  <a:pPr marL="0" marR="0" lvl="0" indent="0" algn="ctr" defTabSz="914400" rtl="0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b="1" spc="10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漏电开关</a:t>
                  </a:r>
                  <a:endParaRPr lang="zh-CN" b="1" spc="10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</p:txBody>
            </p:sp>
            <p:sp>
              <p:nvSpPr>
                <p:cNvPr id="6" name="文本框 5"/>
                <p:cNvSpPr txBox="1"/>
                <p:nvPr/>
              </p:nvSpPr>
              <p:spPr>
                <a:xfrm>
                  <a:off x="3176" y="3288"/>
                  <a:ext cx="3118" cy="1452"/>
                </a:xfrm>
                <a:prstGeom prst="rect">
                  <a:avLst/>
                </a:prstGeom>
                <a:noFill/>
                <a:ln w="25400">
                  <a:solidFill>
                    <a:srgbClr val="FF8B00"/>
                  </a:solidFill>
                </a:ln>
              </p:spPr>
              <p:txBody>
                <a:bodyPr wrap="square" rtlCol="0" anchor="ctr" anchorCtr="0">
                  <a:spAutoFit/>
                </a:bodyPr>
                <a:lstStyle/>
                <a:p>
                  <a:pPr marL="285750" marR="0" indent="-285750" defTabSz="914400" fontAlgn="auto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8B00"/>
                    </a:buClr>
                    <a:buSzTx/>
                    <a:buFont typeface="Wingdings" panose="05000000000000000000" charset="0"/>
                    <a:buChar char="l"/>
                    <a:defRPr/>
                  </a:pPr>
                  <a:r>
                    <a:rPr lang="zh-CN" altLang="en-US" kern="0" spc="100" noProof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试电按钮失效</a:t>
                  </a:r>
                  <a:endParaRPr lang="zh-CN" altLang="en-US" kern="0" spc="100" noProof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  <a:p>
                  <a:pPr marL="285750" marR="0" indent="-285750" defTabSz="914400" fontAlgn="auto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8B00"/>
                    </a:buClr>
                    <a:buSzTx/>
                    <a:buFont typeface="Wingdings" panose="05000000000000000000" charset="0"/>
                    <a:buChar char="l"/>
                    <a:defRPr/>
                  </a:pPr>
                  <a:r>
                    <a:rPr lang="zh-CN" altLang="en-US" kern="0" spc="100" noProof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动作电流不符合规范</a:t>
                  </a:r>
                  <a:endParaRPr lang="zh-CN" altLang="en-US" kern="0" spc="100" noProof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</p:txBody>
            </p:sp>
          </p:grpSp>
          <p:grpSp>
            <p:nvGrpSpPr>
              <p:cNvPr id="25" name="组合 24"/>
              <p:cNvGrpSpPr/>
              <p:nvPr/>
            </p:nvGrpSpPr>
            <p:grpSpPr>
              <a:xfrm>
                <a:off x="3401" y="1975"/>
                <a:ext cx="2665" cy="4812"/>
                <a:chOff x="3152" y="1480"/>
                <a:chExt cx="2665" cy="4812"/>
              </a:xfrm>
            </p:grpSpPr>
            <p:sp>
              <p:nvSpPr>
                <p:cNvPr id="27" name="圆角矩形 26"/>
                <p:cNvSpPr/>
                <p:nvPr/>
              </p:nvSpPr>
              <p:spPr>
                <a:xfrm>
                  <a:off x="3649" y="1480"/>
                  <a:ext cx="1871" cy="643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57150">
                  <a:solidFill>
                    <a:schemeClr val="bg1">
                      <a:lumMod val="85000"/>
                    </a:schemeClr>
                  </a:solidFill>
                </a:ln>
                <a:effectLst/>
                <a:scene3d>
                  <a:camera prst="orthographicFront"/>
                  <a:lightRig rig="threePt" dir="t"/>
                </a:scene3d>
                <a:sp3d prstMaterial="softEdge">
                  <a:bevelT w="38100" h="63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spAutoFit/>
                </a:bodyPr>
                <a:lstStyle/>
                <a:p>
                  <a:pPr marL="0" marR="0" lvl="0" indent="0" algn="ctr" defTabSz="914400" rtl="0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b="1" spc="10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接  线</a:t>
                  </a:r>
                  <a:endParaRPr lang="zh-CN" b="1" spc="10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</p:txBody>
            </p:sp>
            <p:sp>
              <p:nvSpPr>
                <p:cNvPr id="28" name="文本框 27"/>
                <p:cNvSpPr txBox="1"/>
                <p:nvPr/>
              </p:nvSpPr>
              <p:spPr>
                <a:xfrm>
                  <a:off x="3152" y="4841"/>
                  <a:ext cx="2665" cy="1451"/>
                </a:xfrm>
                <a:prstGeom prst="rect">
                  <a:avLst/>
                </a:prstGeom>
                <a:noFill/>
                <a:ln w="25400">
                  <a:solidFill>
                    <a:srgbClr val="FF8B00"/>
                  </a:solidFill>
                </a:ln>
              </p:spPr>
              <p:txBody>
                <a:bodyPr wrap="square" rtlCol="0" anchor="ctr" anchorCtr="0">
                  <a:noAutofit/>
                </a:bodyPr>
                <a:lstStyle/>
                <a:p>
                  <a:pPr marL="285750" marR="0" indent="-285750" defTabSz="914400" fontAlgn="auto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8B00"/>
                    </a:buClr>
                    <a:buSzTx/>
                    <a:buFont typeface="Wingdings" panose="05000000000000000000" charset="0"/>
                    <a:buChar char="l"/>
                    <a:defRPr/>
                  </a:pPr>
                  <a:r>
                    <a:rPr lang="zh-CN" altLang="en-US" kern="0" spc="100" noProof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接线不规范</a:t>
                  </a:r>
                  <a:endParaRPr lang="zh-CN" altLang="en-US" kern="0" spc="100" noProof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  <a:p>
                  <a:pPr marL="285750" marR="0" indent="-285750" defTabSz="914400" fontAlgn="auto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8B00"/>
                    </a:buClr>
                    <a:buSzTx/>
                    <a:buFont typeface="Wingdings" panose="05000000000000000000" charset="0"/>
                    <a:buChar char="l"/>
                    <a:defRPr/>
                  </a:pPr>
                  <a:r>
                    <a:rPr lang="zh-CN" altLang="en-US" kern="0" spc="100" noProof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一闸多机</a:t>
                  </a:r>
                  <a:endParaRPr lang="zh-CN" altLang="en-US" kern="0" spc="100" noProof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</p:txBody>
            </p:sp>
          </p:grpSp>
          <p:grpSp>
            <p:nvGrpSpPr>
              <p:cNvPr id="30" name="组合 29"/>
              <p:cNvGrpSpPr/>
              <p:nvPr/>
            </p:nvGrpSpPr>
            <p:grpSpPr>
              <a:xfrm>
                <a:off x="6219" y="1972"/>
                <a:ext cx="2665" cy="4816"/>
                <a:chOff x="5934" y="759"/>
                <a:chExt cx="2665" cy="4816"/>
              </a:xfrm>
            </p:grpSpPr>
            <p:sp>
              <p:nvSpPr>
                <p:cNvPr id="32" name="圆角矩形 31"/>
                <p:cNvSpPr/>
                <p:nvPr/>
              </p:nvSpPr>
              <p:spPr>
                <a:xfrm>
                  <a:off x="6331" y="759"/>
                  <a:ext cx="1871" cy="643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57150">
                  <a:solidFill>
                    <a:schemeClr val="bg1">
                      <a:lumMod val="85000"/>
                    </a:schemeClr>
                  </a:solidFill>
                </a:ln>
                <a:effectLst/>
                <a:scene3d>
                  <a:camera prst="orthographicFront"/>
                  <a:lightRig rig="threePt" dir="t"/>
                </a:scene3d>
                <a:sp3d prstMaterial="softEdge">
                  <a:bevelT w="38100" h="63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spAutoFit/>
                </a:bodyPr>
                <a:lstStyle/>
                <a:p>
                  <a:pPr marL="0" marR="0" lvl="0" indent="0" algn="ctr" defTabSz="914400" rtl="0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b="1" spc="10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电  工</a:t>
                  </a:r>
                  <a:endParaRPr lang="zh-CN" b="1" spc="10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</p:txBody>
            </p:sp>
            <p:sp>
              <p:nvSpPr>
                <p:cNvPr id="34" name="文本框 33"/>
                <p:cNvSpPr txBox="1"/>
                <p:nvPr/>
              </p:nvSpPr>
              <p:spPr>
                <a:xfrm>
                  <a:off x="5934" y="4123"/>
                  <a:ext cx="2665" cy="1452"/>
                </a:xfrm>
                <a:prstGeom prst="rect">
                  <a:avLst/>
                </a:prstGeom>
                <a:noFill/>
                <a:ln w="25400">
                  <a:solidFill>
                    <a:srgbClr val="FF8B00"/>
                  </a:solidFill>
                </a:ln>
              </p:spPr>
              <p:txBody>
                <a:bodyPr wrap="square" rtlCol="0" anchor="ctr" anchorCtr="0">
                  <a:noAutofit/>
                </a:bodyPr>
                <a:lstStyle/>
                <a:p>
                  <a:pPr marL="285750" marR="0" indent="-285750" defTabSz="914400" fontAlgn="auto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8B00"/>
                    </a:buClr>
                    <a:buSzTx/>
                    <a:buFont typeface="Wingdings" panose="05000000000000000000" charset="0"/>
                    <a:buChar char="l"/>
                    <a:defRPr/>
                  </a:pPr>
                  <a:r>
                    <a:rPr lang="zh-CN" altLang="en-US" kern="0" spc="100" noProof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无操作证</a:t>
                  </a:r>
                  <a:endParaRPr lang="zh-CN" altLang="en-US" kern="0" spc="100" noProof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  <a:p>
                  <a:pPr marL="285750" marR="0" indent="-285750" defTabSz="914400" fontAlgn="auto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8B00"/>
                    </a:buClr>
                    <a:buSzTx/>
                    <a:buFont typeface="Wingdings" panose="05000000000000000000" charset="0"/>
                    <a:buChar char="l"/>
                    <a:defRPr/>
                  </a:pPr>
                  <a:r>
                    <a:rPr lang="zh-CN" altLang="en-US" kern="0" spc="100" noProof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操作证过期、未年审</a:t>
                  </a:r>
                  <a:endParaRPr lang="zh-CN" altLang="en-US" kern="0" spc="100" noProof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</p:txBody>
            </p:sp>
          </p:grpSp>
          <p:grpSp>
            <p:nvGrpSpPr>
              <p:cNvPr id="36" name="组合 35"/>
              <p:cNvGrpSpPr/>
              <p:nvPr/>
            </p:nvGrpSpPr>
            <p:grpSpPr>
              <a:xfrm>
                <a:off x="9038" y="1972"/>
                <a:ext cx="3798" cy="4816"/>
                <a:chOff x="6518" y="-370"/>
                <a:chExt cx="3798" cy="4816"/>
              </a:xfrm>
            </p:grpSpPr>
            <p:sp>
              <p:nvSpPr>
                <p:cNvPr id="40" name="圆角矩形 39"/>
                <p:cNvSpPr/>
                <p:nvPr/>
              </p:nvSpPr>
              <p:spPr>
                <a:xfrm>
                  <a:off x="7481" y="-370"/>
                  <a:ext cx="1871" cy="643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57150">
                  <a:solidFill>
                    <a:schemeClr val="bg1">
                      <a:lumMod val="85000"/>
                    </a:schemeClr>
                  </a:solidFill>
                </a:ln>
                <a:effectLst/>
                <a:scene3d>
                  <a:camera prst="orthographicFront"/>
                  <a:lightRig rig="threePt" dir="t"/>
                </a:scene3d>
                <a:sp3d prstMaterial="softEdge">
                  <a:bevelT w="38100" h="63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spAutoFit/>
                </a:bodyPr>
                <a:lstStyle/>
                <a:p>
                  <a:pPr marL="0" marR="0" lvl="0" indent="0" algn="ctr" defTabSz="914400" rtl="0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b="1" spc="10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其  他</a:t>
                  </a:r>
                  <a:endParaRPr lang="zh-CN" b="1" spc="10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</p:txBody>
            </p:sp>
            <p:sp>
              <p:nvSpPr>
                <p:cNvPr id="42" name="文本框 41"/>
                <p:cNvSpPr txBox="1"/>
                <p:nvPr/>
              </p:nvSpPr>
              <p:spPr>
                <a:xfrm>
                  <a:off x="6518" y="2994"/>
                  <a:ext cx="3798" cy="1452"/>
                </a:xfrm>
                <a:prstGeom prst="rect">
                  <a:avLst/>
                </a:prstGeom>
                <a:noFill/>
                <a:ln w="25400">
                  <a:solidFill>
                    <a:srgbClr val="FF8B00"/>
                  </a:solidFill>
                </a:ln>
              </p:spPr>
              <p:txBody>
                <a:bodyPr wrap="square" rtlCol="0" anchor="ctr" anchorCtr="0">
                  <a:noAutofit/>
                </a:bodyPr>
                <a:lstStyle/>
                <a:p>
                  <a:pPr marL="285750" marR="0" indent="-285750" defTabSz="91440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8B00"/>
                    </a:buClr>
                    <a:buSzTx/>
                    <a:buFont typeface="Wingdings" panose="05000000000000000000" charset="0"/>
                    <a:buChar char="l"/>
                    <a:defRPr/>
                  </a:pPr>
                  <a:r>
                    <a:rPr lang="zh-CN" altLang="en-US" kern="0" spc="100" noProof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使用外热型灯具</a:t>
                  </a:r>
                  <a:endParaRPr lang="zh-CN" altLang="en-US" kern="0" spc="100" noProof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  <a:p>
                  <a:pPr marL="285750" marR="0" indent="-285750" defTabSz="91440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8B00"/>
                    </a:buClr>
                    <a:buSzTx/>
                    <a:buFont typeface="Wingdings" panose="05000000000000000000" charset="0"/>
                    <a:buChar char="l"/>
                    <a:defRPr/>
                  </a:pPr>
                  <a:r>
                    <a:rPr lang="zh-CN" altLang="en-US" kern="0" spc="100" noProof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使用地拖、胶质线</a:t>
                  </a:r>
                  <a:endParaRPr lang="zh-CN" altLang="en-US" kern="0" spc="100" noProof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  <a:p>
                  <a:pPr marL="285750" marR="0" indent="-285750" defTabSz="91440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8B00"/>
                    </a:buClr>
                    <a:buSzTx/>
                    <a:buFont typeface="Wingdings" panose="05000000000000000000" charset="0"/>
                    <a:buChar char="l"/>
                    <a:defRPr/>
                  </a:pPr>
                  <a:r>
                    <a:rPr lang="zh-CN" altLang="en-US" kern="0" spc="100" noProof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插座无防护罩</a:t>
                  </a:r>
                  <a:endParaRPr lang="zh-CN" altLang="en-US" kern="0" spc="100" noProof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</p:txBody>
            </p:sp>
          </p:grpSp>
        </p:grpSp>
        <p:grpSp>
          <p:nvGrpSpPr>
            <p:cNvPr id="48" name="组合 47"/>
            <p:cNvGrpSpPr/>
            <p:nvPr/>
          </p:nvGrpSpPr>
          <p:grpSpPr>
            <a:xfrm>
              <a:off x="1466" y="3427"/>
              <a:ext cx="10588" cy="1247"/>
              <a:chOff x="1508" y="4317"/>
              <a:chExt cx="10588" cy="1247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1508" y="4317"/>
                <a:ext cx="1327" cy="1247"/>
              </a:xfrm>
              <a:prstGeom prst="ellipse">
                <a:avLst/>
              </a:prstGeom>
              <a:blipFill>
                <a:blip r:embed="rId1" cstate="print"/>
                <a:stretch>
                  <a:fillRect/>
                </a:stretch>
              </a:blipFill>
              <a:ln w="38100">
                <a:solidFill>
                  <a:srgbClr val="FF8B0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4665" y="4317"/>
                <a:ext cx="1327" cy="1247"/>
              </a:xfrm>
              <a:prstGeom prst="ellipse">
                <a:avLst/>
              </a:prstGeom>
              <a:blipFill>
                <a:blip r:embed="rId2" cstate="print"/>
                <a:stretch>
                  <a:fillRect/>
                </a:stretch>
              </a:blipFill>
              <a:ln w="38100">
                <a:solidFill>
                  <a:srgbClr val="FF8B0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7383" y="4317"/>
                <a:ext cx="1327" cy="1247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rgbClr val="FF8B0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10769" y="4317"/>
                <a:ext cx="1327" cy="1247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rgbClr val="FF8B0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</p:spTree>
  </p:cSld>
  <p:clrMapOvr>
    <a:masterClrMapping/>
  </p:clrMapOvr>
  <p:transition spd="slow" advClick="0" advTm="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2087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八、常见问题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031996" y="1056022"/>
            <a:ext cx="1080008" cy="4419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照  片</a:t>
            </a:r>
            <a:endParaRPr lang="zh-CN" sz="2000" b="1" spc="100" noProof="0" dirty="0">
              <a:ln>
                <a:noFill/>
              </a:ln>
              <a:solidFill>
                <a:srgbClr val="FF8B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42988" y="1946910"/>
            <a:ext cx="7058025" cy="2675890"/>
            <a:chOff x="1723" y="2796"/>
            <a:chExt cx="11115" cy="4214"/>
          </a:xfrm>
        </p:grpSpPr>
        <p:pic>
          <p:nvPicPr>
            <p:cNvPr id="23555" name="图片 5" descr="DSC_0459.JP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508" y="2796"/>
              <a:ext cx="5331" cy="421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3556" name="图片 6" descr="DSC_0498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23" y="2796"/>
              <a:ext cx="5377" cy="4215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 spd="slow" advClick="0" advTm="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2087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八、常见问题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50608" y="2124075"/>
            <a:ext cx="7042785" cy="2571750"/>
            <a:chOff x="1286" y="2535"/>
            <a:chExt cx="11091" cy="4050"/>
          </a:xfrm>
        </p:grpSpPr>
        <p:pic>
          <p:nvPicPr>
            <p:cNvPr id="24578" name="Picture 2" descr="2011040226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286" y="2535"/>
              <a:ext cx="5436" cy="405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4579" name="Picture 3" descr="C~00000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75" y="2535"/>
              <a:ext cx="5402" cy="405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" name="圆角矩形 3"/>
          <p:cNvSpPr/>
          <p:nvPr/>
        </p:nvSpPr>
        <p:spPr>
          <a:xfrm>
            <a:off x="4031996" y="1056022"/>
            <a:ext cx="1080008" cy="4419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照  片</a:t>
            </a:r>
            <a:endParaRPr lang="zh-CN" sz="2000" b="1" spc="100" noProof="0" dirty="0">
              <a:ln>
                <a:noFill/>
              </a:ln>
              <a:solidFill>
                <a:srgbClr val="FF8B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 spd="slow" advClick="0" advTm="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2087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八、常见问题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031996" y="1056022"/>
            <a:ext cx="1080008" cy="4419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照  片</a:t>
            </a:r>
            <a:endParaRPr lang="zh-CN" sz="2000" b="1" spc="100" noProof="0" dirty="0">
              <a:ln>
                <a:noFill/>
              </a:ln>
              <a:solidFill>
                <a:srgbClr val="FF8B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918845" y="1899285"/>
            <a:ext cx="7306310" cy="2839720"/>
            <a:chOff x="1722" y="2721"/>
            <a:chExt cx="11506" cy="4472"/>
          </a:xfrm>
        </p:grpSpPr>
        <p:pic>
          <p:nvPicPr>
            <p:cNvPr id="25602" name="Picture 2" descr="C:\Documents and Settings\Administrator\桌面\3054003497311394339.jp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672" y="2721"/>
              <a:ext cx="5556" cy="447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5603" name="Picture 5" descr="C:\Documents and Settings\Administrator\桌面\新建文件夹11\20141212_094627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22" y="2721"/>
              <a:ext cx="5555" cy="4472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 spd="slow" advClick="0" advTm="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2087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八、常见问题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031996" y="1056022"/>
            <a:ext cx="1080008" cy="4419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照  片</a:t>
            </a:r>
            <a:endParaRPr lang="zh-CN" sz="2000" b="1" spc="100" noProof="0" dirty="0">
              <a:ln>
                <a:noFill/>
              </a:ln>
              <a:solidFill>
                <a:srgbClr val="FF8B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27125" y="1945640"/>
            <a:ext cx="6889750" cy="2802255"/>
            <a:chOff x="1762" y="2674"/>
            <a:chExt cx="10850" cy="4413"/>
          </a:xfrm>
        </p:grpSpPr>
        <p:pic>
          <p:nvPicPr>
            <p:cNvPr id="26626" name="图片 17" descr="D:\我的文档\Tencent Files\1907578718\Image\C2C\58A019465A0CCF157EDC596F3B0460B4.jp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762" y="2674"/>
              <a:ext cx="5009" cy="441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6627" name="Picture 4" descr="2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06" y="2674"/>
              <a:ext cx="5206" cy="4412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7" name="图片 6" descr="微信推广图片-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3145" y="151130"/>
            <a:ext cx="1231900" cy="551180"/>
          </a:xfrm>
          <a:prstGeom prst="rect">
            <a:avLst/>
          </a:prstGeom>
        </p:spPr>
      </p:pic>
    </p:spTree>
  </p:cSld>
  <p:clrMapOvr>
    <a:masterClrMapping/>
  </p:clrMapOvr>
  <p:transition spd="slow" advClick="0" advTm="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2087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八、常见问题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031996" y="1056022"/>
            <a:ext cx="1080008" cy="4419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照  片</a:t>
            </a:r>
            <a:endParaRPr lang="zh-CN" sz="2000" b="1" spc="100" noProof="0" dirty="0">
              <a:ln>
                <a:noFill/>
              </a:ln>
              <a:solidFill>
                <a:srgbClr val="FF8B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312863" y="1957070"/>
            <a:ext cx="6518275" cy="2929890"/>
            <a:chOff x="1443" y="2782"/>
            <a:chExt cx="10265" cy="4614"/>
          </a:xfrm>
        </p:grpSpPr>
        <p:pic>
          <p:nvPicPr>
            <p:cNvPr id="27650" name="Picture 5" descr="C:\Documents and Settings\Administrator\桌面\7526217s.jp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786" y="2782"/>
              <a:ext cx="4922" cy="461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7651" name="Picture 6" descr="C:\Documents and Settings\Administrator\桌面\10987235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43" y="2794"/>
              <a:ext cx="4810" cy="4602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 spd="slow" advClick="0" advTm="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2087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八、常见问题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031996" y="1056022"/>
            <a:ext cx="1080008" cy="4419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照  片</a:t>
            </a:r>
            <a:endParaRPr lang="zh-CN" sz="2000" b="1" spc="100" noProof="0" dirty="0">
              <a:ln>
                <a:noFill/>
              </a:ln>
              <a:solidFill>
                <a:srgbClr val="FF8B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33780" y="2054225"/>
            <a:ext cx="7076440" cy="2625090"/>
            <a:chOff x="1069" y="2755"/>
            <a:chExt cx="11144" cy="4134"/>
          </a:xfrm>
        </p:grpSpPr>
        <p:pic>
          <p:nvPicPr>
            <p:cNvPr id="28674" name="Picture 2" descr="C:\Documents and Settings\Administrator\桌面\clip_image002201112141107337.jp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069" y="2755"/>
              <a:ext cx="5281" cy="413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8676" name="Picture 5" descr="C:\Documents and Settings\Administrator\桌面\113558134_11n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81" y="2755"/>
              <a:ext cx="5232" cy="4135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 spd="slow" advClick="0" advTm="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2087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八、常见问题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031996" y="1056022"/>
            <a:ext cx="1080008" cy="4419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照  片</a:t>
            </a:r>
            <a:endParaRPr lang="zh-CN" sz="2000" b="1" spc="100" noProof="0" dirty="0">
              <a:ln>
                <a:noFill/>
              </a:ln>
              <a:solidFill>
                <a:srgbClr val="FF8B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239838" y="2063750"/>
            <a:ext cx="6664325" cy="2692400"/>
            <a:chOff x="991" y="2680"/>
            <a:chExt cx="10495" cy="4240"/>
          </a:xfrm>
        </p:grpSpPr>
        <p:pic>
          <p:nvPicPr>
            <p:cNvPr id="29698" name="Picture 7" descr="不合格配电箱1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356" y="2680"/>
              <a:ext cx="4131" cy="424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9699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1" y="2680"/>
              <a:ext cx="5654" cy="4240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 spd="slow" advClick="0" advTm="0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2087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八、常见问题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031996" y="1056022"/>
            <a:ext cx="1080008" cy="4419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照  片</a:t>
            </a:r>
            <a:endParaRPr lang="zh-CN" sz="2000" b="1" spc="100" noProof="0" dirty="0">
              <a:ln>
                <a:noFill/>
              </a:ln>
              <a:solidFill>
                <a:srgbClr val="FF8B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91235" y="1999615"/>
            <a:ext cx="7161530" cy="2670810"/>
            <a:chOff x="452" y="3149"/>
            <a:chExt cx="11278" cy="4206"/>
          </a:xfrm>
        </p:grpSpPr>
        <p:pic>
          <p:nvPicPr>
            <p:cNvPr id="30722" name="Picture 4" descr="C:\Documents and Settings\Administrator\桌面\新建文件夹11\20141212_094224.jp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52" y="3149"/>
              <a:ext cx="5610" cy="420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724" name="Picture 3" descr="C~00003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72" y="3149"/>
              <a:ext cx="5458" cy="4207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 spd="slow" advClick="0" advTm="0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2087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八、常见问题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031996" y="1056022"/>
            <a:ext cx="1080008" cy="4419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照  片</a:t>
            </a:r>
            <a:endParaRPr lang="zh-CN" sz="2000" b="1" spc="100" noProof="0" dirty="0">
              <a:ln>
                <a:noFill/>
              </a:ln>
              <a:solidFill>
                <a:srgbClr val="FF8B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22008" y="1994535"/>
            <a:ext cx="7499985" cy="2825750"/>
            <a:chOff x="931" y="2751"/>
            <a:chExt cx="11811" cy="4450"/>
          </a:xfrm>
        </p:grpSpPr>
        <p:pic>
          <p:nvPicPr>
            <p:cNvPr id="31746" name="Picture 2" descr="P6150270"/>
            <p:cNvPicPr>
              <a:picLocks noChangeAspect="1"/>
            </p:cNvPicPr>
            <p:nvPr/>
          </p:nvPicPr>
          <p:blipFill>
            <a:blip r:embed="rId1"/>
            <a:srcRect l="5984" r="12521" b="13219"/>
            <a:stretch>
              <a:fillRect/>
            </a:stretch>
          </p:blipFill>
          <p:spPr>
            <a:xfrm>
              <a:off x="7172" y="2751"/>
              <a:ext cx="5570" cy="445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747" name="Picture 3" descr="C~0000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31" y="2751"/>
              <a:ext cx="5877" cy="4450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 spd="slow" advClick="0" advTm="0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2087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八、常见问题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031996" y="1056022"/>
            <a:ext cx="1080008" cy="4419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照  片</a:t>
            </a:r>
            <a:endParaRPr lang="zh-CN" sz="2000" b="1" spc="100" noProof="0" dirty="0">
              <a:ln>
                <a:noFill/>
              </a:ln>
              <a:solidFill>
                <a:srgbClr val="FF8B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09283" y="1948180"/>
            <a:ext cx="7925435" cy="2786380"/>
            <a:chOff x="1287" y="2783"/>
            <a:chExt cx="12481" cy="4388"/>
          </a:xfrm>
        </p:grpSpPr>
        <p:pic>
          <p:nvPicPr>
            <p:cNvPr id="32770" name="Picture 3" descr="C~00001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164" y="2783"/>
              <a:ext cx="6605" cy="438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771" name="Picture 3" descr="C~00000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87" y="2783"/>
              <a:ext cx="5592" cy="4389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7" name="图片 6" descr="微信推广图片-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3145" y="151130"/>
            <a:ext cx="1231900" cy="551180"/>
          </a:xfrm>
          <a:prstGeom prst="rect">
            <a:avLst/>
          </a:prstGeom>
        </p:spPr>
      </p:pic>
    </p:spTree>
  </p:cSld>
  <p:clrMapOvr>
    <a:masterClrMapping/>
  </p:clrMapOvr>
  <p:transition spd="slow" advClick="0" advTm="0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2087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八、常见问题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031996" y="1056022"/>
            <a:ext cx="1080008" cy="4419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照  片</a:t>
            </a:r>
            <a:endParaRPr lang="zh-CN" sz="2000" b="1" spc="100" noProof="0" dirty="0">
              <a:ln>
                <a:noFill/>
              </a:ln>
              <a:solidFill>
                <a:srgbClr val="FF8B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77228" y="1844675"/>
            <a:ext cx="7789545" cy="3001010"/>
            <a:chOff x="693" y="2635"/>
            <a:chExt cx="12267" cy="4726"/>
          </a:xfrm>
        </p:grpSpPr>
        <p:pic>
          <p:nvPicPr>
            <p:cNvPr id="33794" name="Picture 3" descr="C~00001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93" y="2635"/>
              <a:ext cx="5866" cy="472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3795" name="Picture 3" descr="C~0000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14" y="2635"/>
              <a:ext cx="6247" cy="4726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 spd="slow" advClick="0" advTm="0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2087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八、常见问题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031996" y="1056022"/>
            <a:ext cx="1080008" cy="4419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照  片</a:t>
            </a:r>
            <a:endParaRPr lang="zh-CN" sz="2000" b="1" spc="100" noProof="0" dirty="0">
              <a:ln>
                <a:noFill/>
              </a:ln>
              <a:solidFill>
                <a:srgbClr val="FF8B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22643" y="1955165"/>
            <a:ext cx="7498715" cy="2882900"/>
            <a:chOff x="1018" y="3139"/>
            <a:chExt cx="11809" cy="4540"/>
          </a:xfrm>
        </p:grpSpPr>
        <p:pic>
          <p:nvPicPr>
            <p:cNvPr id="34818" name="Picture 4" descr="不合格配电箱16"/>
            <p:cNvPicPr>
              <a:picLocks noChangeAspect="1"/>
            </p:cNvPicPr>
            <p:nvPr/>
          </p:nvPicPr>
          <p:blipFill>
            <a:blip r:embed="rId1">
              <a:lum bright="12000"/>
            </a:blip>
            <a:stretch>
              <a:fillRect/>
            </a:stretch>
          </p:blipFill>
          <p:spPr>
            <a:xfrm>
              <a:off x="7429" y="3139"/>
              <a:ext cx="5398" cy="454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4819" name="图片 4"/>
            <p:cNvPicPr>
              <a:picLocks noChangeAspect="1"/>
            </p:cNvPicPr>
            <p:nvPr/>
          </p:nvPicPr>
          <p:blipFill>
            <a:blip r:embed="rId2"/>
            <a:srcRect l="1945" t="15556" r="22083" b="18147"/>
            <a:stretch>
              <a:fillRect/>
            </a:stretch>
          </p:blipFill>
          <p:spPr>
            <a:xfrm>
              <a:off x="1018" y="3139"/>
              <a:ext cx="6098" cy="4537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 spd="slow" advClick="0" advTm="0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2087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八、常见问题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031996" y="1056022"/>
            <a:ext cx="1080008" cy="4419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照  片</a:t>
            </a:r>
            <a:endParaRPr lang="zh-CN" sz="2000" b="1" spc="100" noProof="0" dirty="0">
              <a:ln>
                <a:noFill/>
              </a:ln>
              <a:solidFill>
                <a:srgbClr val="FF8B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949960" y="1949450"/>
            <a:ext cx="7244080" cy="2899410"/>
            <a:chOff x="1031" y="2785"/>
            <a:chExt cx="11408" cy="4566"/>
          </a:xfrm>
        </p:grpSpPr>
        <p:pic>
          <p:nvPicPr>
            <p:cNvPr id="35842" name="Picture 2" descr="C:\Documents and Settings\Administrator\桌面\新建文件夹11\IMG_0374.JP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031" y="2785"/>
              <a:ext cx="4979" cy="455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5843" name="Picture 3" descr="C:\Documents and Settings\Administrator\桌面\新建文件夹11\20141211_095014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51" y="2785"/>
              <a:ext cx="6088" cy="4567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 spd="slow" advClick="0" advTm="0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258118" y="1720533"/>
            <a:ext cx="2265680" cy="2059305"/>
            <a:chOff x="8281" y="2650"/>
            <a:chExt cx="3568" cy="3243"/>
          </a:xfrm>
        </p:grpSpPr>
        <p:sp>
          <p:nvSpPr>
            <p:cNvPr id="2" name="文本框 1"/>
            <p:cNvSpPr txBox="1"/>
            <p:nvPr/>
          </p:nvSpPr>
          <p:spPr>
            <a:xfrm>
              <a:off x="8445" y="2650"/>
              <a:ext cx="3248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 fontAlgn="auto"/>
              <a:r>
                <a:rPr lang="zh-CN" altLang="en-US" sz="3600" b="1" spc="100" dirty="0">
                  <a:solidFill>
                    <a:schemeClr val="tx1">
                      <a:lumMod val="50000"/>
                      <a:lumOff val="50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第九部分</a:t>
              </a:r>
              <a:endParaRPr lang="zh-CN" altLang="en-US" sz="3600" b="1" spc="10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8281" y="4780"/>
              <a:ext cx="3568" cy="1113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indent="0" algn="ctr" fontAlgn="auto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zh-CN" altLang="en-US" sz="4000" b="1" spc="100" dirty="0">
                  <a:solidFill>
                    <a:srgbClr val="FF8B3A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触电救护</a:t>
              </a:r>
              <a:endParaRPr lang="zh-CN" altLang="en-US" sz="4000" b="1" spc="100" dirty="0">
                <a:solidFill>
                  <a:srgbClr val="FF8B3A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</p:spTree>
  </p:cSld>
  <p:clrMapOvr>
    <a:masterClrMapping/>
  </p:clrMapOvr>
  <p:transition spd="slow" advClick="0" advTm="0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2087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九、触电救护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118678" y="1177925"/>
            <a:ext cx="4906645" cy="3429000"/>
            <a:chOff x="3133" y="1855"/>
            <a:chExt cx="7727" cy="5400"/>
          </a:xfrm>
        </p:grpSpPr>
        <p:sp>
          <p:nvSpPr>
            <p:cNvPr id="4" name="圆角矩形 3"/>
            <p:cNvSpPr/>
            <p:nvPr/>
          </p:nvSpPr>
          <p:spPr>
            <a:xfrm>
              <a:off x="3133" y="2160"/>
              <a:ext cx="941" cy="479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bg1">
                  <a:lumMod val="8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wrap="square" lIns="144145" rtlCol="0" anchor="ctr">
              <a:spAutoFit/>
            </a:bodyPr>
            <a:lstStyle/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sz="2000" b="1" spc="10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触电救护的基本原则</a:t>
              </a:r>
              <a:endParaRPr lang="zh-CN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6380" y="1855"/>
              <a:ext cx="4480" cy="5401"/>
              <a:chOff x="5344" y="1856"/>
              <a:chExt cx="4480" cy="5401"/>
            </a:xfrm>
          </p:grpSpPr>
          <p:sp>
            <p:nvSpPr>
              <p:cNvPr id="91" name="MH_Other_1"/>
              <p:cNvSpPr/>
              <p:nvPr>
                <p:custDataLst>
                  <p:tags r:id="rId1"/>
                </p:custDataLst>
              </p:nvPr>
            </p:nvSpPr>
            <p:spPr bwMode="auto">
              <a:xfrm>
                <a:off x="5344" y="2194"/>
                <a:ext cx="1800" cy="1637"/>
              </a:xfrm>
              <a:custGeom>
                <a:avLst/>
                <a:gdLst>
                  <a:gd name="T0" fmla="*/ 45 w 45"/>
                  <a:gd name="T1" fmla="*/ 43 h 43"/>
                  <a:gd name="T2" fmla="*/ 22 w 45"/>
                  <a:gd name="T3" fmla="*/ 43 h 43"/>
                  <a:gd name="T4" fmla="*/ 0 w 45"/>
                  <a:gd name="T5" fmla="*/ 21 h 43"/>
                  <a:gd name="T6" fmla="*/ 22 w 45"/>
                  <a:gd name="T7" fmla="*/ 0 h 43"/>
                  <a:gd name="T8" fmla="*/ 45 w 45"/>
                  <a:gd name="T9" fmla="*/ 0 h 43"/>
                  <a:gd name="T10" fmla="*/ 45 w 45"/>
                  <a:gd name="T11" fmla="*/ 13 h 43"/>
                  <a:gd name="T12" fmla="*/ 22 w 45"/>
                  <a:gd name="T13" fmla="*/ 13 h 43"/>
                  <a:gd name="T14" fmla="*/ 13 w 45"/>
                  <a:gd name="T15" fmla="*/ 21 h 43"/>
                  <a:gd name="T16" fmla="*/ 22 w 45"/>
                  <a:gd name="T17" fmla="*/ 30 h 43"/>
                  <a:gd name="T18" fmla="*/ 45 w 45"/>
                  <a:gd name="T19" fmla="*/ 30 h 43"/>
                  <a:gd name="T20" fmla="*/ 45 w 45"/>
                  <a:gd name="T2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5" h="43">
                    <a:moveTo>
                      <a:pt x="45" y="43"/>
                    </a:moveTo>
                    <a:cubicBezTo>
                      <a:pt x="22" y="43"/>
                      <a:pt x="22" y="43"/>
                      <a:pt x="22" y="43"/>
                    </a:cubicBezTo>
                    <a:cubicBezTo>
                      <a:pt x="10" y="43"/>
                      <a:pt x="0" y="33"/>
                      <a:pt x="0" y="21"/>
                    </a:cubicBezTo>
                    <a:cubicBezTo>
                      <a:pt x="0" y="9"/>
                      <a:pt x="10" y="0"/>
                      <a:pt x="22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17" y="13"/>
                      <a:pt x="13" y="17"/>
                      <a:pt x="13" y="21"/>
                    </a:cubicBezTo>
                    <a:cubicBezTo>
                      <a:pt x="13" y="26"/>
                      <a:pt x="17" y="30"/>
                      <a:pt x="22" y="30"/>
                    </a:cubicBezTo>
                    <a:cubicBezTo>
                      <a:pt x="45" y="30"/>
                      <a:pt x="45" y="30"/>
                      <a:pt x="45" y="30"/>
                    </a:cubicBezTo>
                    <a:lnTo>
                      <a:pt x="45" y="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2" name="MH_Other_2"/>
              <p:cNvSpPr/>
              <p:nvPr>
                <p:custDataLst>
                  <p:tags r:id="rId2"/>
                </p:custDataLst>
              </p:nvPr>
            </p:nvSpPr>
            <p:spPr bwMode="auto">
              <a:xfrm>
                <a:off x="7989" y="3218"/>
                <a:ext cx="1800" cy="1677"/>
              </a:xfrm>
              <a:custGeom>
                <a:avLst/>
                <a:gdLst>
                  <a:gd name="T0" fmla="*/ 0 w 45"/>
                  <a:gd name="T1" fmla="*/ 44 h 44"/>
                  <a:gd name="T2" fmla="*/ 22 w 45"/>
                  <a:gd name="T3" fmla="*/ 44 h 44"/>
                  <a:gd name="T4" fmla="*/ 45 w 45"/>
                  <a:gd name="T5" fmla="*/ 22 h 44"/>
                  <a:gd name="T6" fmla="*/ 22 w 45"/>
                  <a:gd name="T7" fmla="*/ 0 h 44"/>
                  <a:gd name="T8" fmla="*/ 0 w 45"/>
                  <a:gd name="T9" fmla="*/ 0 h 44"/>
                  <a:gd name="T10" fmla="*/ 0 w 45"/>
                  <a:gd name="T11" fmla="*/ 13 h 44"/>
                  <a:gd name="T12" fmla="*/ 22 w 45"/>
                  <a:gd name="T13" fmla="*/ 13 h 44"/>
                  <a:gd name="T14" fmla="*/ 32 w 45"/>
                  <a:gd name="T15" fmla="*/ 22 h 44"/>
                  <a:gd name="T16" fmla="*/ 22 w 45"/>
                  <a:gd name="T17" fmla="*/ 30 h 44"/>
                  <a:gd name="T18" fmla="*/ 0 w 45"/>
                  <a:gd name="T19" fmla="*/ 30 h 44"/>
                  <a:gd name="T20" fmla="*/ 0 w 45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5" h="44">
                    <a:moveTo>
                      <a:pt x="0" y="44"/>
                    </a:moveTo>
                    <a:cubicBezTo>
                      <a:pt x="22" y="44"/>
                      <a:pt x="22" y="44"/>
                      <a:pt x="22" y="44"/>
                    </a:cubicBezTo>
                    <a:cubicBezTo>
                      <a:pt x="35" y="44"/>
                      <a:pt x="45" y="34"/>
                      <a:pt x="45" y="22"/>
                    </a:cubicBezTo>
                    <a:cubicBezTo>
                      <a:pt x="45" y="10"/>
                      <a:pt x="35" y="0"/>
                      <a:pt x="2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8" y="13"/>
                      <a:pt x="32" y="17"/>
                      <a:pt x="32" y="22"/>
                    </a:cubicBezTo>
                    <a:cubicBezTo>
                      <a:pt x="32" y="26"/>
                      <a:pt x="28" y="30"/>
                      <a:pt x="22" y="30"/>
                    </a:cubicBezTo>
                    <a:cubicBezTo>
                      <a:pt x="0" y="30"/>
                      <a:pt x="0" y="30"/>
                      <a:pt x="0" y="30"/>
                    </a:cubicBez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3" name="MH_Other_3"/>
              <p:cNvSpPr/>
              <p:nvPr>
                <p:custDataLst>
                  <p:tags r:id="rId3"/>
                </p:custDataLst>
              </p:nvPr>
            </p:nvSpPr>
            <p:spPr bwMode="auto">
              <a:xfrm>
                <a:off x="5344" y="4247"/>
                <a:ext cx="1800" cy="1677"/>
              </a:xfrm>
              <a:custGeom>
                <a:avLst/>
                <a:gdLst>
                  <a:gd name="T0" fmla="*/ 45 w 45"/>
                  <a:gd name="T1" fmla="*/ 44 h 44"/>
                  <a:gd name="T2" fmla="*/ 23 w 45"/>
                  <a:gd name="T3" fmla="*/ 44 h 44"/>
                  <a:gd name="T4" fmla="*/ 0 w 45"/>
                  <a:gd name="T5" fmla="*/ 22 h 44"/>
                  <a:gd name="T6" fmla="*/ 23 w 45"/>
                  <a:gd name="T7" fmla="*/ 0 h 44"/>
                  <a:gd name="T8" fmla="*/ 45 w 45"/>
                  <a:gd name="T9" fmla="*/ 0 h 44"/>
                  <a:gd name="T10" fmla="*/ 45 w 45"/>
                  <a:gd name="T11" fmla="*/ 13 h 44"/>
                  <a:gd name="T12" fmla="*/ 23 w 45"/>
                  <a:gd name="T13" fmla="*/ 13 h 44"/>
                  <a:gd name="T14" fmla="*/ 13 w 45"/>
                  <a:gd name="T15" fmla="*/ 22 h 44"/>
                  <a:gd name="T16" fmla="*/ 23 w 45"/>
                  <a:gd name="T17" fmla="*/ 30 h 44"/>
                  <a:gd name="T18" fmla="*/ 45 w 45"/>
                  <a:gd name="T19" fmla="*/ 30 h 44"/>
                  <a:gd name="T20" fmla="*/ 45 w 45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5" h="44">
                    <a:moveTo>
                      <a:pt x="45" y="44"/>
                    </a:moveTo>
                    <a:cubicBezTo>
                      <a:pt x="23" y="44"/>
                      <a:pt x="23" y="44"/>
                      <a:pt x="23" y="44"/>
                    </a:cubicBezTo>
                    <a:cubicBezTo>
                      <a:pt x="10" y="44"/>
                      <a:pt x="0" y="34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7" y="13"/>
                      <a:pt x="13" y="17"/>
                      <a:pt x="13" y="22"/>
                    </a:cubicBezTo>
                    <a:cubicBezTo>
                      <a:pt x="13" y="27"/>
                      <a:pt x="17" y="30"/>
                      <a:pt x="23" y="30"/>
                    </a:cubicBezTo>
                    <a:cubicBezTo>
                      <a:pt x="45" y="30"/>
                      <a:pt x="45" y="30"/>
                      <a:pt x="45" y="30"/>
                    </a:cubicBezTo>
                    <a:lnTo>
                      <a:pt x="45" y="44"/>
                    </a:lnTo>
                    <a:close/>
                  </a:path>
                </a:pathLst>
              </a:custGeom>
              <a:solidFill>
                <a:srgbClr val="229EC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4" name="MH_Other_4"/>
              <p:cNvSpPr/>
              <p:nvPr>
                <p:custDataLst>
                  <p:tags r:id="rId4"/>
                </p:custDataLst>
              </p:nvPr>
            </p:nvSpPr>
            <p:spPr bwMode="auto">
              <a:xfrm>
                <a:off x="7984" y="5314"/>
                <a:ext cx="1840" cy="1639"/>
              </a:xfrm>
              <a:custGeom>
                <a:avLst/>
                <a:gdLst>
                  <a:gd name="T0" fmla="*/ 0 w 46"/>
                  <a:gd name="T1" fmla="*/ 43 h 43"/>
                  <a:gd name="T2" fmla="*/ 23 w 46"/>
                  <a:gd name="T3" fmla="*/ 43 h 43"/>
                  <a:gd name="T4" fmla="*/ 46 w 46"/>
                  <a:gd name="T5" fmla="*/ 21 h 43"/>
                  <a:gd name="T6" fmla="*/ 23 w 46"/>
                  <a:gd name="T7" fmla="*/ 0 h 43"/>
                  <a:gd name="T8" fmla="*/ 0 w 46"/>
                  <a:gd name="T9" fmla="*/ 0 h 43"/>
                  <a:gd name="T10" fmla="*/ 0 w 46"/>
                  <a:gd name="T11" fmla="*/ 13 h 43"/>
                  <a:gd name="T12" fmla="*/ 23 w 46"/>
                  <a:gd name="T13" fmla="*/ 13 h 43"/>
                  <a:gd name="T14" fmla="*/ 32 w 46"/>
                  <a:gd name="T15" fmla="*/ 21 h 43"/>
                  <a:gd name="T16" fmla="*/ 23 w 46"/>
                  <a:gd name="T17" fmla="*/ 30 h 43"/>
                  <a:gd name="T18" fmla="*/ 0 w 46"/>
                  <a:gd name="T19" fmla="*/ 30 h 43"/>
                  <a:gd name="T20" fmla="*/ 0 w 46"/>
                  <a:gd name="T2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6" h="43">
                    <a:moveTo>
                      <a:pt x="0" y="43"/>
                    </a:moveTo>
                    <a:cubicBezTo>
                      <a:pt x="23" y="43"/>
                      <a:pt x="23" y="43"/>
                      <a:pt x="23" y="43"/>
                    </a:cubicBezTo>
                    <a:cubicBezTo>
                      <a:pt x="35" y="43"/>
                      <a:pt x="46" y="33"/>
                      <a:pt x="46" y="21"/>
                    </a:cubicBezTo>
                    <a:cubicBezTo>
                      <a:pt x="46" y="9"/>
                      <a:pt x="35" y="0"/>
                      <a:pt x="2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8" y="13"/>
                      <a:pt x="32" y="17"/>
                      <a:pt x="32" y="21"/>
                    </a:cubicBezTo>
                    <a:cubicBezTo>
                      <a:pt x="32" y="26"/>
                      <a:pt x="28" y="30"/>
                      <a:pt x="23" y="30"/>
                    </a:cubicBezTo>
                    <a:cubicBezTo>
                      <a:pt x="0" y="30"/>
                      <a:pt x="0" y="30"/>
                      <a:pt x="0" y="30"/>
                    </a:cubicBez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29EC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5" name="MH_Other_5"/>
              <p:cNvSpPr/>
              <p:nvPr>
                <p:custDataLst>
                  <p:tags r:id="rId5"/>
                </p:custDataLst>
              </p:nvPr>
            </p:nvSpPr>
            <p:spPr>
              <a:xfrm>
                <a:off x="6964" y="1856"/>
                <a:ext cx="1279" cy="5401"/>
              </a:xfrm>
              <a:prstGeom prst="rect">
                <a:avLst/>
              </a:prstGeom>
              <a:solidFill>
                <a:srgbClr val="ECECE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6" name="MH_Other_9"/>
              <p:cNvSpPr/>
              <p:nvPr>
                <p:custDataLst>
                  <p:tags r:id="rId6"/>
                </p:custDataLst>
              </p:nvPr>
            </p:nvSpPr>
            <p:spPr bwMode="auto">
              <a:xfrm>
                <a:off x="6255" y="4881"/>
                <a:ext cx="463" cy="441"/>
              </a:xfrm>
              <a:custGeom>
                <a:avLst/>
                <a:gdLst>
                  <a:gd name="T0" fmla="*/ 194 w 240"/>
                  <a:gd name="T1" fmla="*/ 157 h 240"/>
                  <a:gd name="T2" fmla="*/ 163 w 240"/>
                  <a:gd name="T3" fmla="*/ 167 h 240"/>
                  <a:gd name="T4" fmla="*/ 92 w 240"/>
                  <a:gd name="T5" fmla="*/ 127 h 240"/>
                  <a:gd name="T6" fmla="*/ 92 w 240"/>
                  <a:gd name="T7" fmla="*/ 120 h 240"/>
                  <a:gd name="T8" fmla="*/ 165 w 240"/>
                  <a:gd name="T9" fmla="*/ 78 h 240"/>
                  <a:gd name="T10" fmla="*/ 189 w 240"/>
                  <a:gd name="T11" fmla="*/ 84 h 240"/>
                  <a:gd name="T12" fmla="*/ 235 w 240"/>
                  <a:gd name="T13" fmla="*/ 42 h 240"/>
                  <a:gd name="T14" fmla="*/ 189 w 240"/>
                  <a:gd name="T15" fmla="*/ 0 h 240"/>
                  <a:gd name="T16" fmla="*/ 143 w 240"/>
                  <a:gd name="T17" fmla="*/ 42 h 240"/>
                  <a:gd name="T18" fmla="*/ 145 w 240"/>
                  <a:gd name="T19" fmla="*/ 55 h 240"/>
                  <a:gd name="T20" fmla="*/ 75 w 240"/>
                  <a:gd name="T21" fmla="*/ 95 h 240"/>
                  <a:gd name="T22" fmla="*/ 46 w 240"/>
                  <a:gd name="T23" fmla="*/ 85 h 240"/>
                  <a:gd name="T24" fmla="*/ 0 w 240"/>
                  <a:gd name="T25" fmla="*/ 127 h 240"/>
                  <a:gd name="T26" fmla="*/ 46 w 240"/>
                  <a:gd name="T27" fmla="*/ 169 h 240"/>
                  <a:gd name="T28" fmla="*/ 81 w 240"/>
                  <a:gd name="T29" fmla="*/ 155 h 240"/>
                  <a:gd name="T30" fmla="*/ 148 w 240"/>
                  <a:gd name="T31" fmla="*/ 193 h 240"/>
                  <a:gd name="T32" fmla="*/ 148 w 240"/>
                  <a:gd name="T33" fmla="*/ 198 h 240"/>
                  <a:gd name="T34" fmla="*/ 194 w 240"/>
                  <a:gd name="T35" fmla="*/ 240 h 240"/>
                  <a:gd name="T36" fmla="*/ 240 w 240"/>
                  <a:gd name="T37" fmla="*/ 198 h 240"/>
                  <a:gd name="T38" fmla="*/ 194 w 240"/>
                  <a:gd name="T39" fmla="*/ 157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40" h="240">
                    <a:moveTo>
                      <a:pt x="194" y="157"/>
                    </a:moveTo>
                    <a:cubicBezTo>
                      <a:pt x="182" y="157"/>
                      <a:pt x="171" y="161"/>
                      <a:pt x="163" y="167"/>
                    </a:cubicBezTo>
                    <a:cubicBezTo>
                      <a:pt x="92" y="127"/>
                      <a:pt x="92" y="127"/>
                      <a:pt x="92" y="127"/>
                    </a:cubicBezTo>
                    <a:cubicBezTo>
                      <a:pt x="92" y="124"/>
                      <a:pt x="92" y="122"/>
                      <a:pt x="92" y="120"/>
                    </a:cubicBezTo>
                    <a:cubicBezTo>
                      <a:pt x="165" y="78"/>
                      <a:pt x="165" y="78"/>
                      <a:pt x="165" y="78"/>
                    </a:cubicBezTo>
                    <a:cubicBezTo>
                      <a:pt x="172" y="82"/>
                      <a:pt x="180" y="84"/>
                      <a:pt x="189" y="84"/>
                    </a:cubicBezTo>
                    <a:cubicBezTo>
                      <a:pt x="215" y="84"/>
                      <a:pt x="235" y="65"/>
                      <a:pt x="235" y="42"/>
                    </a:cubicBezTo>
                    <a:cubicBezTo>
                      <a:pt x="235" y="19"/>
                      <a:pt x="215" y="0"/>
                      <a:pt x="189" y="0"/>
                    </a:cubicBezTo>
                    <a:cubicBezTo>
                      <a:pt x="164" y="0"/>
                      <a:pt x="143" y="19"/>
                      <a:pt x="143" y="42"/>
                    </a:cubicBezTo>
                    <a:cubicBezTo>
                      <a:pt x="143" y="47"/>
                      <a:pt x="144" y="51"/>
                      <a:pt x="145" y="5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7" y="89"/>
                      <a:pt x="57" y="85"/>
                      <a:pt x="46" y="85"/>
                    </a:cubicBezTo>
                    <a:cubicBezTo>
                      <a:pt x="21" y="85"/>
                      <a:pt x="0" y="104"/>
                      <a:pt x="0" y="127"/>
                    </a:cubicBezTo>
                    <a:cubicBezTo>
                      <a:pt x="0" y="150"/>
                      <a:pt x="21" y="169"/>
                      <a:pt x="46" y="169"/>
                    </a:cubicBezTo>
                    <a:cubicBezTo>
                      <a:pt x="60" y="169"/>
                      <a:pt x="73" y="164"/>
                      <a:pt x="81" y="155"/>
                    </a:cubicBezTo>
                    <a:cubicBezTo>
                      <a:pt x="148" y="193"/>
                      <a:pt x="148" y="193"/>
                      <a:pt x="148" y="193"/>
                    </a:cubicBezTo>
                    <a:cubicBezTo>
                      <a:pt x="148" y="195"/>
                      <a:pt x="148" y="197"/>
                      <a:pt x="148" y="198"/>
                    </a:cubicBezTo>
                    <a:cubicBezTo>
                      <a:pt x="148" y="221"/>
                      <a:pt x="168" y="240"/>
                      <a:pt x="194" y="240"/>
                    </a:cubicBezTo>
                    <a:cubicBezTo>
                      <a:pt x="219" y="240"/>
                      <a:pt x="240" y="221"/>
                      <a:pt x="240" y="198"/>
                    </a:cubicBezTo>
                    <a:cubicBezTo>
                      <a:pt x="240" y="175"/>
                      <a:pt x="219" y="157"/>
                      <a:pt x="194" y="15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6883" name="MH_Other_11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6947" y="2659"/>
                <a:ext cx="949" cy="7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400" b="1" spc="100" dirty="0">
                    <a:solidFill>
                      <a:srgbClr val="229EC7"/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en-US" altLang="zh-CN" sz="2400" b="1" spc="100" dirty="0">
                  <a:solidFill>
                    <a:srgbClr val="229EC7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884" name="MH_Other_12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7264" y="3711"/>
                <a:ext cx="949" cy="7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400" b="1" spc="100" dirty="0">
                    <a:solidFill>
                      <a:srgbClr val="229EC7"/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en-US" altLang="zh-CN" sz="2400" b="1" spc="100" dirty="0">
                  <a:solidFill>
                    <a:srgbClr val="229EC7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885" name="MH_Other_13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6947" y="4763"/>
                <a:ext cx="949" cy="7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400" b="1" spc="100" dirty="0">
                    <a:solidFill>
                      <a:srgbClr val="FF8B00"/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en-US" altLang="zh-CN" sz="2400" b="1" spc="100" dirty="0">
                  <a:solidFill>
                    <a:srgbClr val="FF8B00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886" name="MH_Other_14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7264" y="5815"/>
                <a:ext cx="949" cy="7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400" b="1" spc="100" dirty="0">
                    <a:solidFill>
                      <a:srgbClr val="FF8B00"/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en-US" altLang="zh-CN" sz="2400" b="1" spc="100" dirty="0">
                  <a:solidFill>
                    <a:srgbClr val="FF8B00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887" name="MH_SubTitle_1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5873" y="3280"/>
                <a:ext cx="1271" cy="5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zh-CN" altLang="en-US" b="1" spc="100" dirty="0">
                    <a:solidFill>
                      <a:schemeClr val="bg1"/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迅速</a:t>
                </a:r>
                <a:endParaRPr lang="zh-CN" altLang="en-US" b="1" spc="100" dirty="0">
                  <a:solidFill>
                    <a:schemeClr val="bg1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888" name="MH_SubTitle_2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8076" y="4361"/>
                <a:ext cx="1271" cy="5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zh-CN" altLang="en-US" b="1" spc="100" dirty="0">
                    <a:solidFill>
                      <a:schemeClr val="bg1"/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就地</a:t>
                </a:r>
                <a:endParaRPr lang="zh-CN" altLang="en-US" b="1" spc="100" dirty="0">
                  <a:solidFill>
                    <a:schemeClr val="bg1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889" name="MH_SubTitle_3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5873" y="5376"/>
                <a:ext cx="1271" cy="5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zh-CN" altLang="en-US" b="1" spc="100" dirty="0">
                    <a:solidFill>
                      <a:schemeClr val="bg1"/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正确</a:t>
                </a:r>
                <a:endParaRPr lang="zh-CN" altLang="en-US" b="1" spc="100" dirty="0">
                  <a:solidFill>
                    <a:schemeClr val="bg1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890" name="MH_SubTitle_4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8083" y="6413"/>
                <a:ext cx="1271" cy="5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zh-CN" altLang="en-US" b="1" spc="100" dirty="0">
                    <a:solidFill>
                      <a:schemeClr val="bg1"/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坚持</a:t>
                </a:r>
                <a:endParaRPr lang="zh-CN" altLang="en-US" b="1" spc="100" dirty="0">
                  <a:solidFill>
                    <a:schemeClr val="bg1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6891" name="组合 109"/>
              <p:cNvGrpSpPr/>
              <p:nvPr/>
            </p:nvGrpSpPr>
            <p:grpSpPr>
              <a:xfrm>
                <a:off x="8297" y="3790"/>
                <a:ext cx="844" cy="514"/>
                <a:chOff x="4500562" y="4429132"/>
                <a:chExt cx="1996671" cy="749855"/>
              </a:xfrm>
            </p:grpSpPr>
            <p:sp>
              <p:nvSpPr>
                <p:cNvPr id="111" name="Freeform 13"/>
                <p:cNvSpPr>
                  <a:spLocks noChangeAspect="1"/>
                </p:cNvSpPr>
                <p:nvPr/>
              </p:nvSpPr>
              <p:spPr bwMode="gray">
                <a:xfrm>
                  <a:off x="4500562" y="4645330"/>
                  <a:ext cx="1996671" cy="533657"/>
                </a:xfrm>
                <a:custGeom>
                  <a:avLst/>
                  <a:gdLst>
                    <a:gd name="T0" fmla="*/ 0 w 161"/>
                    <a:gd name="T1" fmla="*/ 22 h 44"/>
                    <a:gd name="T2" fmla="*/ 81 w 161"/>
                    <a:gd name="T3" fmla="*/ 0 h 44"/>
                    <a:gd name="T4" fmla="*/ 161 w 161"/>
                    <a:gd name="T5" fmla="*/ 22 h 44"/>
                    <a:gd name="T6" fmla="*/ 81 w 161"/>
                    <a:gd name="T7" fmla="*/ 44 h 44"/>
                    <a:gd name="T8" fmla="*/ 0 w 161"/>
                    <a:gd name="T9" fmla="*/ 22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1" h="44">
                      <a:moveTo>
                        <a:pt x="0" y="22"/>
                      </a:moveTo>
                      <a:lnTo>
                        <a:pt x="81" y="0"/>
                      </a:lnTo>
                      <a:lnTo>
                        <a:pt x="161" y="22"/>
                      </a:lnTo>
                      <a:lnTo>
                        <a:pt x="81" y="44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blipFill>
                  <a:blip r:embed="rId15"/>
                  <a:tile tx="0" ty="0" sx="100000" sy="100000" flip="none" algn="tl"/>
                </a:blipFill>
                <a:ln w="19050" cap="flat" cmpd="sng">
                  <a:solidFill>
                    <a:schemeClr val="bg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>
                  <a:outerShdw dist="25400" dir="5400000" algn="ctr" rotWithShape="0">
                    <a:srgbClr val="808080"/>
                  </a:outerShdw>
                </a:effectLst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35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grpSp>
              <p:nvGrpSpPr>
                <p:cNvPr id="36899" name="Group 685"/>
                <p:cNvGrpSpPr/>
                <p:nvPr/>
              </p:nvGrpSpPr>
              <p:grpSpPr>
                <a:xfrm rot="5400000">
                  <a:off x="5357819" y="4714869"/>
                  <a:ext cx="142875" cy="428628"/>
                  <a:chOff x="4785" y="175"/>
                  <a:chExt cx="343" cy="637"/>
                </a:xfrm>
              </p:grpSpPr>
              <p:sp>
                <p:nvSpPr>
                  <p:cNvPr id="36907" name="Freeform 213"/>
                  <p:cNvSpPr/>
                  <p:nvPr/>
                </p:nvSpPr>
                <p:spPr>
                  <a:xfrm>
                    <a:off x="4928" y="481"/>
                    <a:ext cx="121" cy="331"/>
                  </a:xfrm>
                  <a:custGeom>
                    <a:avLst/>
                    <a:gdLst>
                      <a:gd name="txL" fmla="*/ 0 w 90"/>
                      <a:gd name="txT" fmla="*/ 0 h 245"/>
                      <a:gd name="txR" fmla="*/ 90 w 90"/>
                      <a:gd name="txB" fmla="*/ 245 h 245"/>
                    </a:gdLst>
                    <a:ahLst/>
                    <a:cxnLst>
                      <a:cxn ang="0">
                        <a:pos x="9138038" y="19465686"/>
                      </a:cxn>
                      <a:cxn ang="0">
                        <a:pos x="9138038" y="830039"/>
                      </a:cxn>
                      <a:cxn ang="0">
                        <a:pos x="9138038" y="614379"/>
                      </a:cxn>
                      <a:cxn ang="0">
                        <a:pos x="6485638" y="2461346"/>
                      </a:cxn>
                      <a:cxn ang="0">
                        <a:pos x="1271165" y="1348493"/>
                      </a:cxn>
                      <a:cxn ang="0">
                        <a:pos x="289393" y="0"/>
                      </a:cxn>
                      <a:cxn ang="0">
                        <a:pos x="289393" y="4492586"/>
                      </a:cxn>
                      <a:cxn ang="0">
                        <a:pos x="215251" y="25511744"/>
                      </a:cxn>
                      <a:cxn ang="0">
                        <a:pos x="4453773" y="25511744"/>
                      </a:cxn>
                      <a:cxn ang="0">
                        <a:pos x="4672807" y="6368900"/>
                      </a:cxn>
                      <a:cxn ang="0">
                        <a:pos x="3690048" y="5020824"/>
                      </a:cxn>
                      <a:cxn ang="0">
                        <a:pos x="4672807" y="6368900"/>
                      </a:cxn>
                      <a:cxn ang="0">
                        <a:pos x="4453773" y="25511744"/>
                      </a:cxn>
                      <a:cxn ang="0">
                        <a:pos x="4511426" y="26298535"/>
                      </a:cxn>
                      <a:cxn ang="0">
                        <a:pos x="9077377" y="27261456"/>
                      </a:cxn>
                      <a:cxn ang="0">
                        <a:pos x="9138038" y="19465686"/>
                      </a:cxn>
                    </a:cxnLst>
                    <a:rect l="txL" t="txT" r="txR" b="txB"/>
                    <a:pathLst>
                      <a:path w="90" h="245">
                        <a:moveTo>
                          <a:pt x="89" y="156"/>
                        </a:moveTo>
                        <a:cubicBezTo>
                          <a:pt x="89" y="141"/>
                          <a:pt x="90" y="47"/>
                          <a:pt x="89" y="7"/>
                        </a:cubicBezTo>
                        <a:cubicBezTo>
                          <a:pt x="89" y="6"/>
                          <a:pt x="89" y="6"/>
                          <a:pt x="89" y="5"/>
                        </a:cubicBezTo>
                        <a:cubicBezTo>
                          <a:pt x="87" y="16"/>
                          <a:pt x="71" y="22"/>
                          <a:pt x="63" y="20"/>
                        </a:cubicBezTo>
                        <a:cubicBezTo>
                          <a:pt x="55" y="20"/>
                          <a:pt x="24" y="13"/>
                          <a:pt x="12" y="11"/>
                        </a:cubicBezTo>
                        <a:cubicBezTo>
                          <a:pt x="6" y="10"/>
                          <a:pt x="4" y="5"/>
                          <a:pt x="3" y="0"/>
                        </a:cubicBezTo>
                        <a:cubicBezTo>
                          <a:pt x="2" y="18"/>
                          <a:pt x="3" y="32"/>
                          <a:pt x="3" y="36"/>
                        </a:cubicBezTo>
                        <a:cubicBezTo>
                          <a:pt x="3" y="49"/>
                          <a:pt x="0" y="181"/>
                          <a:pt x="2" y="205"/>
                        </a:cubicBezTo>
                        <a:cubicBezTo>
                          <a:pt x="3" y="229"/>
                          <a:pt x="43" y="225"/>
                          <a:pt x="43" y="205"/>
                        </a:cubicBezTo>
                        <a:cubicBezTo>
                          <a:pt x="43" y="171"/>
                          <a:pt x="46" y="55"/>
                          <a:pt x="45" y="51"/>
                        </a:cubicBezTo>
                        <a:cubicBezTo>
                          <a:pt x="45" y="47"/>
                          <a:pt x="36" y="47"/>
                          <a:pt x="36" y="40"/>
                        </a:cubicBezTo>
                        <a:cubicBezTo>
                          <a:pt x="36" y="47"/>
                          <a:pt x="45" y="47"/>
                          <a:pt x="45" y="51"/>
                        </a:cubicBezTo>
                        <a:cubicBezTo>
                          <a:pt x="46" y="55"/>
                          <a:pt x="43" y="171"/>
                          <a:pt x="43" y="205"/>
                        </a:cubicBezTo>
                        <a:cubicBezTo>
                          <a:pt x="44" y="207"/>
                          <a:pt x="44" y="211"/>
                          <a:pt x="44" y="211"/>
                        </a:cubicBezTo>
                        <a:cubicBezTo>
                          <a:pt x="46" y="245"/>
                          <a:pt x="87" y="235"/>
                          <a:pt x="88" y="218"/>
                        </a:cubicBezTo>
                        <a:cubicBezTo>
                          <a:pt x="90" y="201"/>
                          <a:pt x="88" y="171"/>
                          <a:pt x="89" y="156"/>
                        </a:cubicBezTo>
                        <a:close/>
                      </a:path>
                    </a:pathLst>
                  </a:custGeom>
                  <a:solidFill>
                    <a:srgbClr val="5190C9"/>
                  </a:solidFill>
                  <a:ln w="6350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 sz="135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36908" name="Freeform 221"/>
                  <p:cNvSpPr/>
                  <p:nvPr/>
                </p:nvSpPr>
                <p:spPr>
                  <a:xfrm>
                    <a:off x="4785" y="259"/>
                    <a:ext cx="343" cy="314"/>
                  </a:xfrm>
                  <a:custGeom>
                    <a:avLst/>
                    <a:gdLst>
                      <a:gd name="txL" fmla="*/ 0 w 254"/>
                      <a:gd name="txT" fmla="*/ 0 h 232"/>
                      <a:gd name="txR" fmla="*/ 254 w 254"/>
                      <a:gd name="txB" fmla="*/ 232 h 232"/>
                    </a:gdLst>
                    <a:ahLst/>
                    <a:cxnLst>
                      <a:cxn ang="0">
                        <a:pos x="30347563" y="25971442"/>
                      </a:cxn>
                      <a:cxn ang="0">
                        <a:pos x="27559919" y="6451342"/>
                      </a:cxn>
                      <a:cxn ang="0">
                        <a:pos x="24368324" y="3153662"/>
                      </a:cxn>
                      <a:cxn ang="0">
                        <a:pos x="19147557" y="1721599"/>
                      </a:cxn>
                      <a:cxn ang="0">
                        <a:pos x="14222953" y="262190"/>
                      </a:cxn>
                      <a:cxn ang="0">
                        <a:pos x="10532455" y="1611634"/>
                      </a:cxn>
                      <a:cxn ang="0">
                        <a:pos x="8970801" y="11425510"/>
                      </a:cxn>
                      <a:cxn ang="0">
                        <a:pos x="8970801" y="11425510"/>
                      </a:cxn>
                      <a:cxn ang="0">
                        <a:pos x="8802790" y="12169191"/>
                      </a:cxn>
                      <a:cxn ang="0">
                        <a:pos x="2548224" y="13983115"/>
                      </a:cxn>
                      <a:cxn ang="0">
                        <a:pos x="3126489" y="18146775"/>
                      </a:cxn>
                      <a:cxn ang="0">
                        <a:pos x="9802951" y="16320887"/>
                      </a:cxn>
                      <a:cxn ang="0">
                        <a:pos x="9802951" y="16320887"/>
                      </a:cxn>
                      <a:cxn ang="0">
                        <a:pos x="10532455" y="15994652"/>
                      </a:cxn>
                      <a:cxn ang="0">
                        <a:pos x="12114114" y="15094025"/>
                      </a:cxn>
                      <a:cxn ang="0">
                        <a:pos x="12680080" y="12363687"/>
                      </a:cxn>
                      <a:cxn ang="0">
                        <a:pos x="12680080" y="12363687"/>
                      </a:cxn>
                      <a:cxn ang="0">
                        <a:pos x="13476326" y="6407095"/>
                      </a:cxn>
                      <a:cxn ang="0">
                        <a:pos x="13476326" y="6407095"/>
                      </a:cxn>
                      <a:cxn ang="0">
                        <a:pos x="13363034" y="21916279"/>
                      </a:cxn>
                      <a:cxn ang="0">
                        <a:pos x="14414655" y="23387742"/>
                      </a:cxn>
                      <a:cxn ang="0">
                        <a:pos x="20695670" y="25238241"/>
                      </a:cxn>
                      <a:cxn ang="0">
                        <a:pos x="23984704" y="22648062"/>
                      </a:cxn>
                      <a:cxn ang="0">
                        <a:pos x="23737960" y="11748031"/>
                      </a:cxn>
                      <a:cxn ang="0">
                        <a:pos x="23518808" y="10084327"/>
                      </a:cxn>
                      <a:cxn ang="0">
                        <a:pos x="23737960" y="11748031"/>
                      </a:cxn>
                      <a:cxn ang="0">
                        <a:pos x="26286012" y="27315124"/>
                      </a:cxn>
                      <a:cxn ang="0">
                        <a:pos x="30347563" y="25971442"/>
                      </a:cxn>
                    </a:cxnLst>
                    <a:rect l="txL" t="txT" r="txR" b="txB"/>
                    <a:pathLst>
                      <a:path w="254" h="232">
                        <a:moveTo>
                          <a:pt x="248" y="194"/>
                        </a:moveTo>
                        <a:cubicBezTo>
                          <a:pt x="245" y="184"/>
                          <a:pt x="228" y="67"/>
                          <a:pt x="225" y="49"/>
                        </a:cubicBezTo>
                        <a:cubicBezTo>
                          <a:pt x="222" y="32"/>
                          <a:pt x="207" y="27"/>
                          <a:pt x="199" y="24"/>
                        </a:cubicBezTo>
                        <a:cubicBezTo>
                          <a:pt x="191" y="21"/>
                          <a:pt x="169" y="16"/>
                          <a:pt x="156" y="13"/>
                        </a:cubicBezTo>
                        <a:cubicBezTo>
                          <a:pt x="144" y="10"/>
                          <a:pt x="125" y="4"/>
                          <a:pt x="116" y="2"/>
                        </a:cubicBezTo>
                        <a:cubicBezTo>
                          <a:pt x="107" y="0"/>
                          <a:pt x="89" y="4"/>
                          <a:pt x="86" y="12"/>
                        </a:cubicBezTo>
                        <a:cubicBezTo>
                          <a:pt x="85" y="15"/>
                          <a:pt x="79" y="50"/>
                          <a:pt x="73" y="86"/>
                        </a:cubicBezTo>
                        <a:cubicBezTo>
                          <a:pt x="73" y="86"/>
                          <a:pt x="73" y="86"/>
                          <a:pt x="73" y="86"/>
                        </a:cubicBezTo>
                        <a:cubicBezTo>
                          <a:pt x="72" y="91"/>
                          <a:pt x="72" y="91"/>
                          <a:pt x="72" y="91"/>
                        </a:cubicBezTo>
                        <a:cubicBezTo>
                          <a:pt x="49" y="96"/>
                          <a:pt x="28" y="103"/>
                          <a:pt x="21" y="104"/>
                        </a:cubicBezTo>
                        <a:cubicBezTo>
                          <a:pt x="0" y="109"/>
                          <a:pt x="9" y="137"/>
                          <a:pt x="26" y="135"/>
                        </a:cubicBezTo>
                        <a:cubicBezTo>
                          <a:pt x="30" y="135"/>
                          <a:pt x="55" y="129"/>
                          <a:pt x="80" y="122"/>
                        </a:cubicBezTo>
                        <a:cubicBezTo>
                          <a:pt x="80" y="122"/>
                          <a:pt x="80" y="122"/>
                          <a:pt x="80" y="122"/>
                        </a:cubicBezTo>
                        <a:cubicBezTo>
                          <a:pt x="86" y="120"/>
                          <a:pt x="86" y="120"/>
                          <a:pt x="86" y="120"/>
                        </a:cubicBezTo>
                        <a:cubicBezTo>
                          <a:pt x="92" y="119"/>
                          <a:pt x="96" y="116"/>
                          <a:pt x="99" y="113"/>
                        </a:cubicBezTo>
                        <a:cubicBezTo>
                          <a:pt x="102" y="108"/>
                          <a:pt x="104" y="102"/>
                          <a:pt x="104" y="92"/>
                        </a:cubicBezTo>
                        <a:cubicBezTo>
                          <a:pt x="104" y="92"/>
                          <a:pt x="104" y="92"/>
                          <a:pt x="104" y="92"/>
                        </a:cubicBezTo>
                        <a:cubicBezTo>
                          <a:pt x="107" y="69"/>
                          <a:pt x="109" y="49"/>
                          <a:pt x="110" y="47"/>
                        </a:cubicBezTo>
                        <a:cubicBezTo>
                          <a:pt x="110" y="47"/>
                          <a:pt x="110" y="47"/>
                          <a:pt x="110" y="47"/>
                        </a:cubicBezTo>
                        <a:cubicBezTo>
                          <a:pt x="110" y="53"/>
                          <a:pt x="109" y="122"/>
                          <a:pt x="109" y="164"/>
                        </a:cubicBezTo>
                        <a:cubicBezTo>
                          <a:pt x="110" y="169"/>
                          <a:pt x="112" y="174"/>
                          <a:pt x="118" y="175"/>
                        </a:cubicBezTo>
                        <a:cubicBezTo>
                          <a:pt x="130" y="177"/>
                          <a:pt x="162" y="187"/>
                          <a:pt x="169" y="189"/>
                        </a:cubicBezTo>
                        <a:cubicBezTo>
                          <a:pt x="177" y="190"/>
                          <a:pt x="193" y="181"/>
                          <a:pt x="196" y="169"/>
                        </a:cubicBezTo>
                        <a:cubicBezTo>
                          <a:pt x="196" y="141"/>
                          <a:pt x="196" y="111"/>
                          <a:pt x="194" y="88"/>
                        </a:cubicBezTo>
                        <a:cubicBezTo>
                          <a:pt x="193" y="82"/>
                          <a:pt x="193" y="78"/>
                          <a:pt x="192" y="75"/>
                        </a:cubicBezTo>
                        <a:cubicBezTo>
                          <a:pt x="193" y="79"/>
                          <a:pt x="194" y="83"/>
                          <a:pt x="194" y="88"/>
                        </a:cubicBezTo>
                        <a:cubicBezTo>
                          <a:pt x="197" y="110"/>
                          <a:pt x="204" y="150"/>
                          <a:pt x="215" y="204"/>
                        </a:cubicBezTo>
                        <a:cubicBezTo>
                          <a:pt x="221" y="232"/>
                          <a:pt x="254" y="218"/>
                          <a:pt x="248" y="194"/>
                        </a:cubicBezTo>
                        <a:close/>
                      </a:path>
                    </a:pathLst>
                  </a:custGeom>
                  <a:solidFill>
                    <a:srgbClr val="F8F8F8"/>
                  </a:solidFill>
                  <a:ln w="6350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 sz="135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36909" name="Freeform 223"/>
                  <p:cNvSpPr/>
                  <p:nvPr/>
                </p:nvSpPr>
                <p:spPr>
                  <a:xfrm>
                    <a:off x="4947" y="245"/>
                    <a:ext cx="89" cy="55"/>
                  </a:xfrm>
                  <a:custGeom>
                    <a:avLst/>
                    <a:gdLst>
                      <a:gd name="txL" fmla="*/ 0 w 66"/>
                      <a:gd name="txT" fmla="*/ 0 h 41"/>
                      <a:gd name="txR" fmla="*/ 66 w 66"/>
                      <a:gd name="txB" fmla="*/ 41 h 41"/>
                    </a:gdLst>
                    <a:ahLst/>
                    <a:cxnLst>
                      <a:cxn ang="0">
                        <a:pos x="3357821" y="3684587"/>
                      </a:cxn>
                      <a:cxn ang="0">
                        <a:pos x="1037954" y="2101412"/>
                      </a:cxn>
                      <a:cxn ang="0">
                        <a:pos x="1710344" y="1101125"/>
                      </a:cxn>
                      <a:cxn ang="0">
                        <a:pos x="6105896" y="1477119"/>
                      </a:cxn>
                      <a:cxn ang="0">
                        <a:pos x="6634901" y="2746693"/>
                      </a:cxn>
                      <a:cxn ang="0">
                        <a:pos x="3357821" y="3684587"/>
                      </a:cxn>
                    </a:cxnLst>
                    <a:rect l="txL" t="txT" r="txR" b="txB"/>
                    <a:pathLst>
                      <a:path w="66" h="41">
                        <a:moveTo>
                          <a:pt x="29" y="39"/>
                        </a:moveTo>
                        <a:cubicBezTo>
                          <a:pt x="13" y="37"/>
                          <a:pt x="0" y="25"/>
                          <a:pt x="9" y="22"/>
                        </a:cubicBezTo>
                        <a:cubicBezTo>
                          <a:pt x="16" y="21"/>
                          <a:pt x="13" y="15"/>
                          <a:pt x="15" y="12"/>
                        </a:cubicBezTo>
                        <a:cubicBezTo>
                          <a:pt x="18" y="10"/>
                          <a:pt x="53" y="0"/>
                          <a:pt x="53" y="16"/>
                        </a:cubicBezTo>
                        <a:cubicBezTo>
                          <a:pt x="53" y="21"/>
                          <a:pt x="47" y="25"/>
                          <a:pt x="57" y="29"/>
                        </a:cubicBezTo>
                        <a:cubicBezTo>
                          <a:pt x="66" y="33"/>
                          <a:pt x="46" y="41"/>
                          <a:pt x="29" y="3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350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 sz="135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36910" name="Oval 224"/>
                  <p:cNvSpPr/>
                  <p:nvPr/>
                </p:nvSpPr>
                <p:spPr>
                  <a:xfrm flipH="1">
                    <a:off x="4938" y="175"/>
                    <a:ext cx="106" cy="105"/>
                  </a:xfrm>
                  <a:prstGeom prst="ellipse">
                    <a:avLst/>
                  </a:prstGeom>
                  <a:solidFill>
                    <a:schemeClr val="bg1"/>
                  </a:solidFill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 sz="135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36911" name="Freeform 682"/>
                  <p:cNvSpPr/>
                  <p:nvPr/>
                </p:nvSpPr>
                <p:spPr>
                  <a:xfrm>
                    <a:off x="4962" y="290"/>
                    <a:ext cx="32" cy="153"/>
                  </a:xfrm>
                  <a:custGeom>
                    <a:avLst/>
                    <a:gdLst>
                      <a:gd name="txL" fmla="*/ 0 w 55"/>
                      <a:gd name="txT" fmla="*/ 0 h 265"/>
                      <a:gd name="txR" fmla="*/ 55 w 55"/>
                      <a:gd name="txB" fmla="*/ 265 h 265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1" y="1"/>
                      </a:cxn>
                      <a:cxn ang="0">
                        <a:pos x="1" y="1"/>
                      </a:cxn>
                      <a:cxn ang="0">
                        <a:pos x="1" y="1"/>
                      </a:cxn>
                      <a:cxn ang="0">
                        <a:pos x="1" y="1"/>
                      </a:cxn>
                      <a:cxn ang="0">
                        <a:pos x="1" y="1"/>
                      </a:cxn>
                      <a:cxn ang="0">
                        <a:pos x="1" y="1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55" h="265">
                        <a:moveTo>
                          <a:pt x="0" y="0"/>
                        </a:moveTo>
                        <a:lnTo>
                          <a:pt x="14" y="22"/>
                        </a:lnTo>
                        <a:lnTo>
                          <a:pt x="5" y="239"/>
                        </a:lnTo>
                        <a:lnTo>
                          <a:pt x="29" y="265"/>
                        </a:lnTo>
                        <a:lnTo>
                          <a:pt x="52" y="253"/>
                        </a:lnTo>
                        <a:lnTo>
                          <a:pt x="38" y="29"/>
                        </a:lnTo>
                        <a:lnTo>
                          <a:pt x="55" y="1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5190C9"/>
                  </a:solidFill>
                  <a:ln w="9525">
                    <a:noFill/>
                  </a:ln>
                </p:spPr>
                <p:txBody>
                  <a:bodyPr/>
                  <a:lstStyle/>
                  <a:p>
                    <a:endParaRPr lang="zh-CN" altLang="en-US" sz="1350" dirty="0">
                      <a:latin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6900" name="组合 84"/>
                <p:cNvGrpSpPr/>
                <p:nvPr/>
              </p:nvGrpSpPr>
              <p:grpSpPr>
                <a:xfrm>
                  <a:off x="5500720" y="4429159"/>
                  <a:ext cx="173881" cy="428628"/>
                  <a:chOff x="6292007" y="3576638"/>
                  <a:chExt cx="245318" cy="500062"/>
                </a:xfrm>
              </p:grpSpPr>
              <p:sp>
                <p:nvSpPr>
                  <p:cNvPr id="114" name="Freeform 2071"/>
                  <p:cNvSpPr/>
                  <p:nvPr/>
                </p:nvSpPr>
                <p:spPr bwMode="gray">
                  <a:xfrm>
                    <a:off x="6408373" y="3822449"/>
                    <a:ext cx="87639" cy="255423"/>
                  </a:xfrm>
                  <a:custGeom>
                    <a:avLst/>
                    <a:gdLst>
                      <a:gd name="T0" fmla="*/ 89 w 90"/>
                      <a:gd name="T1" fmla="*/ 156 h 245"/>
                      <a:gd name="T2" fmla="*/ 89 w 90"/>
                      <a:gd name="T3" fmla="*/ 7 h 245"/>
                      <a:gd name="T4" fmla="*/ 89 w 90"/>
                      <a:gd name="T5" fmla="*/ 5 h 245"/>
                      <a:gd name="T6" fmla="*/ 63 w 90"/>
                      <a:gd name="T7" fmla="*/ 20 h 245"/>
                      <a:gd name="T8" fmla="*/ 12 w 90"/>
                      <a:gd name="T9" fmla="*/ 10 h 245"/>
                      <a:gd name="T10" fmla="*/ 2 w 90"/>
                      <a:gd name="T11" fmla="*/ 0 h 245"/>
                      <a:gd name="T12" fmla="*/ 3 w 90"/>
                      <a:gd name="T13" fmla="*/ 36 h 245"/>
                      <a:gd name="T14" fmla="*/ 2 w 90"/>
                      <a:gd name="T15" fmla="*/ 205 h 245"/>
                      <a:gd name="T16" fmla="*/ 43 w 90"/>
                      <a:gd name="T17" fmla="*/ 205 h 245"/>
                      <a:gd name="T18" fmla="*/ 45 w 90"/>
                      <a:gd name="T19" fmla="*/ 51 h 245"/>
                      <a:gd name="T20" fmla="*/ 36 w 90"/>
                      <a:gd name="T21" fmla="*/ 40 h 245"/>
                      <a:gd name="T22" fmla="*/ 45 w 90"/>
                      <a:gd name="T23" fmla="*/ 51 h 245"/>
                      <a:gd name="T24" fmla="*/ 43 w 90"/>
                      <a:gd name="T25" fmla="*/ 205 h 245"/>
                      <a:gd name="T26" fmla="*/ 44 w 90"/>
                      <a:gd name="T27" fmla="*/ 211 h 245"/>
                      <a:gd name="T28" fmla="*/ 88 w 90"/>
                      <a:gd name="T29" fmla="*/ 218 h 245"/>
                      <a:gd name="T30" fmla="*/ 89 w 90"/>
                      <a:gd name="T31" fmla="*/ 156 h 2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90" h="245">
                        <a:moveTo>
                          <a:pt x="89" y="156"/>
                        </a:moveTo>
                        <a:cubicBezTo>
                          <a:pt x="89" y="141"/>
                          <a:pt x="90" y="47"/>
                          <a:pt x="89" y="7"/>
                        </a:cubicBezTo>
                        <a:cubicBezTo>
                          <a:pt x="89" y="6"/>
                          <a:pt x="89" y="6"/>
                          <a:pt x="89" y="5"/>
                        </a:cubicBezTo>
                        <a:cubicBezTo>
                          <a:pt x="87" y="16"/>
                          <a:pt x="71" y="22"/>
                          <a:pt x="63" y="20"/>
                        </a:cubicBezTo>
                        <a:cubicBezTo>
                          <a:pt x="55" y="20"/>
                          <a:pt x="24" y="13"/>
                          <a:pt x="12" y="10"/>
                        </a:cubicBezTo>
                        <a:cubicBezTo>
                          <a:pt x="6" y="10"/>
                          <a:pt x="4" y="5"/>
                          <a:pt x="2" y="0"/>
                        </a:cubicBezTo>
                        <a:cubicBezTo>
                          <a:pt x="2" y="18"/>
                          <a:pt x="3" y="32"/>
                          <a:pt x="3" y="36"/>
                        </a:cubicBezTo>
                        <a:cubicBezTo>
                          <a:pt x="3" y="49"/>
                          <a:pt x="0" y="181"/>
                          <a:pt x="2" y="205"/>
                        </a:cubicBezTo>
                        <a:cubicBezTo>
                          <a:pt x="3" y="228"/>
                          <a:pt x="43" y="225"/>
                          <a:pt x="43" y="205"/>
                        </a:cubicBezTo>
                        <a:cubicBezTo>
                          <a:pt x="43" y="171"/>
                          <a:pt x="46" y="55"/>
                          <a:pt x="45" y="51"/>
                        </a:cubicBezTo>
                        <a:cubicBezTo>
                          <a:pt x="45" y="47"/>
                          <a:pt x="36" y="47"/>
                          <a:pt x="36" y="40"/>
                        </a:cubicBezTo>
                        <a:cubicBezTo>
                          <a:pt x="36" y="47"/>
                          <a:pt x="45" y="47"/>
                          <a:pt x="45" y="51"/>
                        </a:cubicBezTo>
                        <a:cubicBezTo>
                          <a:pt x="46" y="55"/>
                          <a:pt x="43" y="171"/>
                          <a:pt x="43" y="205"/>
                        </a:cubicBezTo>
                        <a:cubicBezTo>
                          <a:pt x="43" y="207"/>
                          <a:pt x="44" y="211"/>
                          <a:pt x="44" y="211"/>
                        </a:cubicBezTo>
                        <a:cubicBezTo>
                          <a:pt x="46" y="245"/>
                          <a:pt x="87" y="235"/>
                          <a:pt x="88" y="218"/>
                        </a:cubicBezTo>
                        <a:cubicBezTo>
                          <a:pt x="90" y="201"/>
                          <a:pt x="88" y="171"/>
                          <a:pt x="89" y="156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50000">
                        <a:schemeClr val="accent1">
                          <a:gamma/>
                          <a:shade val="85882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0" scaled="1"/>
                  </a:gradFill>
                  <a:ln w="6350" cap="flat" cmpd="sng">
                    <a:solidFill>
                      <a:srgbClr val="000000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5" name="Freeform 2072"/>
                  <p:cNvSpPr>
                    <a:spLocks noEditPoints="1"/>
                  </p:cNvSpPr>
                  <p:nvPr/>
                </p:nvSpPr>
                <p:spPr bwMode="gray">
                  <a:xfrm>
                    <a:off x="6289432" y="3650039"/>
                    <a:ext cx="250397" cy="204338"/>
                  </a:xfrm>
                  <a:custGeom>
                    <a:avLst/>
                    <a:gdLst>
                      <a:gd name="T0" fmla="*/ 235 w 236"/>
                      <a:gd name="T1" fmla="*/ 114 h 194"/>
                      <a:gd name="T2" fmla="*/ 235 w 236"/>
                      <a:gd name="T3" fmla="*/ 114 h 194"/>
                      <a:gd name="T4" fmla="*/ 225 w 236"/>
                      <a:gd name="T5" fmla="*/ 49 h 194"/>
                      <a:gd name="T6" fmla="*/ 199 w 236"/>
                      <a:gd name="T7" fmla="*/ 24 h 194"/>
                      <a:gd name="T8" fmla="*/ 156 w 236"/>
                      <a:gd name="T9" fmla="*/ 13 h 194"/>
                      <a:gd name="T10" fmla="*/ 116 w 236"/>
                      <a:gd name="T11" fmla="*/ 2 h 194"/>
                      <a:gd name="T12" fmla="*/ 86 w 236"/>
                      <a:gd name="T13" fmla="*/ 12 h 194"/>
                      <a:gd name="T14" fmla="*/ 73 w 236"/>
                      <a:gd name="T15" fmla="*/ 86 h 194"/>
                      <a:gd name="T16" fmla="*/ 73 w 236"/>
                      <a:gd name="T17" fmla="*/ 86 h 194"/>
                      <a:gd name="T18" fmla="*/ 72 w 236"/>
                      <a:gd name="T19" fmla="*/ 91 h 194"/>
                      <a:gd name="T20" fmla="*/ 21 w 236"/>
                      <a:gd name="T21" fmla="*/ 104 h 194"/>
                      <a:gd name="T22" fmla="*/ 26 w 236"/>
                      <a:gd name="T23" fmla="*/ 135 h 194"/>
                      <a:gd name="T24" fmla="*/ 80 w 236"/>
                      <a:gd name="T25" fmla="*/ 122 h 194"/>
                      <a:gd name="T26" fmla="*/ 80 w 236"/>
                      <a:gd name="T27" fmla="*/ 122 h 194"/>
                      <a:gd name="T28" fmla="*/ 86 w 236"/>
                      <a:gd name="T29" fmla="*/ 120 h 194"/>
                      <a:gd name="T30" fmla="*/ 99 w 236"/>
                      <a:gd name="T31" fmla="*/ 112 h 194"/>
                      <a:gd name="T32" fmla="*/ 104 w 236"/>
                      <a:gd name="T33" fmla="*/ 92 h 194"/>
                      <a:gd name="T34" fmla="*/ 104 w 236"/>
                      <a:gd name="T35" fmla="*/ 92 h 194"/>
                      <a:gd name="T36" fmla="*/ 110 w 236"/>
                      <a:gd name="T37" fmla="*/ 47 h 194"/>
                      <a:gd name="T38" fmla="*/ 109 w 236"/>
                      <a:gd name="T39" fmla="*/ 167 h 194"/>
                      <a:gd name="T40" fmla="*/ 118 w 236"/>
                      <a:gd name="T41" fmla="*/ 178 h 194"/>
                      <a:gd name="T42" fmla="*/ 169 w 236"/>
                      <a:gd name="T43" fmla="*/ 192 h 194"/>
                      <a:gd name="T44" fmla="*/ 196 w 236"/>
                      <a:gd name="T45" fmla="*/ 173 h 194"/>
                      <a:gd name="T46" fmla="*/ 196 w 236"/>
                      <a:gd name="T47" fmla="*/ 160 h 194"/>
                      <a:gd name="T48" fmla="*/ 216 w 236"/>
                      <a:gd name="T49" fmla="*/ 155 h 194"/>
                      <a:gd name="T50" fmla="*/ 219 w 236"/>
                      <a:gd name="T51" fmla="*/ 154 h 194"/>
                      <a:gd name="T52" fmla="*/ 232 w 236"/>
                      <a:gd name="T53" fmla="*/ 146 h 194"/>
                      <a:gd name="T54" fmla="*/ 236 w 236"/>
                      <a:gd name="T55" fmla="*/ 124 h 194"/>
                      <a:gd name="T56" fmla="*/ 235 w 236"/>
                      <a:gd name="T57" fmla="*/ 114 h 194"/>
                      <a:gd name="T58" fmla="*/ 192 w 236"/>
                      <a:gd name="T59" fmla="*/ 75 h 194"/>
                      <a:gd name="T60" fmla="*/ 194 w 236"/>
                      <a:gd name="T61" fmla="*/ 88 h 194"/>
                      <a:gd name="T62" fmla="*/ 200 w 236"/>
                      <a:gd name="T63" fmla="*/ 123 h 194"/>
                      <a:gd name="T64" fmla="*/ 196 w 236"/>
                      <a:gd name="T65" fmla="*/ 124 h 194"/>
                      <a:gd name="T66" fmla="*/ 194 w 236"/>
                      <a:gd name="T67" fmla="*/ 88 h 194"/>
                      <a:gd name="T68" fmla="*/ 192 w 236"/>
                      <a:gd name="T69" fmla="*/ 75 h 194"/>
                      <a:gd name="T70" fmla="*/ 192 w 236"/>
                      <a:gd name="T71" fmla="*/ 71 h 194"/>
                      <a:gd name="T72" fmla="*/ 192 w 236"/>
                      <a:gd name="T73" fmla="*/ 75 h 1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236" h="194">
                        <a:moveTo>
                          <a:pt x="235" y="114"/>
                        </a:moveTo>
                        <a:cubicBezTo>
                          <a:pt x="235" y="114"/>
                          <a:pt x="235" y="114"/>
                          <a:pt x="235" y="114"/>
                        </a:cubicBezTo>
                        <a:cubicBezTo>
                          <a:pt x="230" y="85"/>
                          <a:pt x="226" y="57"/>
                          <a:pt x="225" y="49"/>
                        </a:cubicBezTo>
                        <a:cubicBezTo>
                          <a:pt x="222" y="32"/>
                          <a:pt x="207" y="27"/>
                          <a:pt x="199" y="24"/>
                        </a:cubicBezTo>
                        <a:cubicBezTo>
                          <a:pt x="191" y="21"/>
                          <a:pt x="169" y="16"/>
                          <a:pt x="156" y="13"/>
                        </a:cubicBezTo>
                        <a:cubicBezTo>
                          <a:pt x="144" y="9"/>
                          <a:pt x="125" y="3"/>
                          <a:pt x="116" y="2"/>
                        </a:cubicBezTo>
                        <a:cubicBezTo>
                          <a:pt x="107" y="0"/>
                          <a:pt x="89" y="4"/>
                          <a:pt x="86" y="12"/>
                        </a:cubicBezTo>
                        <a:cubicBezTo>
                          <a:pt x="85" y="14"/>
                          <a:pt x="79" y="50"/>
                          <a:pt x="73" y="86"/>
                        </a:cubicBezTo>
                        <a:cubicBezTo>
                          <a:pt x="73" y="86"/>
                          <a:pt x="73" y="86"/>
                          <a:pt x="73" y="86"/>
                        </a:cubicBezTo>
                        <a:cubicBezTo>
                          <a:pt x="72" y="91"/>
                          <a:pt x="72" y="91"/>
                          <a:pt x="72" y="91"/>
                        </a:cubicBezTo>
                        <a:cubicBezTo>
                          <a:pt x="49" y="96"/>
                          <a:pt x="28" y="103"/>
                          <a:pt x="21" y="104"/>
                        </a:cubicBezTo>
                        <a:cubicBezTo>
                          <a:pt x="0" y="109"/>
                          <a:pt x="9" y="137"/>
                          <a:pt x="26" y="135"/>
                        </a:cubicBezTo>
                        <a:cubicBezTo>
                          <a:pt x="31" y="135"/>
                          <a:pt x="55" y="129"/>
                          <a:pt x="80" y="122"/>
                        </a:cubicBezTo>
                        <a:cubicBezTo>
                          <a:pt x="80" y="122"/>
                          <a:pt x="80" y="122"/>
                          <a:pt x="80" y="122"/>
                        </a:cubicBezTo>
                        <a:cubicBezTo>
                          <a:pt x="86" y="120"/>
                          <a:pt x="86" y="120"/>
                          <a:pt x="86" y="120"/>
                        </a:cubicBezTo>
                        <a:cubicBezTo>
                          <a:pt x="92" y="118"/>
                          <a:pt x="96" y="116"/>
                          <a:pt x="99" y="112"/>
                        </a:cubicBezTo>
                        <a:cubicBezTo>
                          <a:pt x="102" y="108"/>
                          <a:pt x="104" y="102"/>
                          <a:pt x="104" y="92"/>
                        </a:cubicBezTo>
                        <a:cubicBezTo>
                          <a:pt x="104" y="92"/>
                          <a:pt x="104" y="92"/>
                          <a:pt x="104" y="92"/>
                        </a:cubicBezTo>
                        <a:cubicBezTo>
                          <a:pt x="107" y="65"/>
                          <a:pt x="110" y="43"/>
                          <a:pt x="110" y="47"/>
                        </a:cubicBezTo>
                        <a:cubicBezTo>
                          <a:pt x="110" y="53"/>
                          <a:pt x="109" y="125"/>
                          <a:pt x="109" y="167"/>
                        </a:cubicBezTo>
                        <a:cubicBezTo>
                          <a:pt x="110" y="172"/>
                          <a:pt x="112" y="177"/>
                          <a:pt x="118" y="178"/>
                        </a:cubicBezTo>
                        <a:cubicBezTo>
                          <a:pt x="130" y="180"/>
                          <a:pt x="162" y="190"/>
                          <a:pt x="169" y="192"/>
                        </a:cubicBezTo>
                        <a:cubicBezTo>
                          <a:pt x="177" y="194"/>
                          <a:pt x="193" y="184"/>
                          <a:pt x="196" y="173"/>
                        </a:cubicBezTo>
                        <a:cubicBezTo>
                          <a:pt x="196" y="171"/>
                          <a:pt x="196" y="162"/>
                          <a:pt x="196" y="160"/>
                        </a:cubicBezTo>
                        <a:cubicBezTo>
                          <a:pt x="202" y="158"/>
                          <a:pt x="208" y="157"/>
                          <a:pt x="216" y="155"/>
                        </a:cubicBezTo>
                        <a:cubicBezTo>
                          <a:pt x="217" y="155"/>
                          <a:pt x="218" y="154"/>
                          <a:pt x="219" y="154"/>
                        </a:cubicBezTo>
                        <a:cubicBezTo>
                          <a:pt x="225" y="152"/>
                          <a:pt x="229" y="150"/>
                          <a:pt x="232" y="146"/>
                        </a:cubicBezTo>
                        <a:cubicBezTo>
                          <a:pt x="235" y="142"/>
                          <a:pt x="236" y="135"/>
                          <a:pt x="236" y="124"/>
                        </a:cubicBezTo>
                        <a:lnTo>
                          <a:pt x="235" y="114"/>
                        </a:lnTo>
                        <a:close/>
                        <a:moveTo>
                          <a:pt x="192" y="75"/>
                        </a:moveTo>
                        <a:cubicBezTo>
                          <a:pt x="193" y="79"/>
                          <a:pt x="194" y="83"/>
                          <a:pt x="194" y="88"/>
                        </a:cubicBezTo>
                        <a:cubicBezTo>
                          <a:pt x="195" y="97"/>
                          <a:pt x="197" y="108"/>
                          <a:pt x="200" y="123"/>
                        </a:cubicBezTo>
                        <a:cubicBezTo>
                          <a:pt x="198" y="123"/>
                          <a:pt x="197" y="124"/>
                          <a:pt x="196" y="124"/>
                        </a:cubicBezTo>
                        <a:cubicBezTo>
                          <a:pt x="196" y="111"/>
                          <a:pt x="195" y="99"/>
                          <a:pt x="194" y="88"/>
                        </a:cubicBezTo>
                        <a:cubicBezTo>
                          <a:pt x="193" y="82"/>
                          <a:pt x="193" y="78"/>
                          <a:pt x="192" y="75"/>
                        </a:cubicBezTo>
                        <a:cubicBezTo>
                          <a:pt x="192" y="73"/>
                          <a:pt x="192" y="72"/>
                          <a:pt x="192" y="71"/>
                        </a:cubicBezTo>
                        <a:cubicBezTo>
                          <a:pt x="192" y="72"/>
                          <a:pt x="192" y="73"/>
                          <a:pt x="192" y="75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50000">
                        <a:schemeClr val="accent1">
                          <a:gamma/>
                          <a:shade val="85882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0" scaled="1"/>
                  </a:gradFill>
                  <a:ln w="6350" cap="flat" cmpd="sng">
                    <a:solidFill>
                      <a:srgbClr val="000000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36903" name="Freeform 2073"/>
                  <p:cNvSpPr/>
                  <p:nvPr/>
                </p:nvSpPr>
                <p:spPr>
                  <a:xfrm>
                    <a:off x="6415058" y="3637870"/>
                    <a:ext cx="68187" cy="43176"/>
                  </a:xfrm>
                  <a:custGeom>
                    <a:avLst/>
                    <a:gdLst>
                      <a:gd name="txL" fmla="*/ 0 w 66"/>
                      <a:gd name="txT" fmla="*/ 0 h 41"/>
                      <a:gd name="txR" fmla="*/ 66 w 66"/>
                      <a:gd name="txB" fmla="*/ 41 h 41"/>
                    </a:gdLst>
                    <a:ahLst/>
                    <a:cxnLst>
                      <a:cxn ang="0">
                        <a:pos x="2147483647" y="2147483647"/>
                      </a:cxn>
                      <a:cxn ang="0">
                        <a:pos x="2147483647" y="2147483647"/>
                      </a:cxn>
                      <a:cxn ang="0">
                        <a:pos x="2147483647" y="2147483647"/>
                      </a:cxn>
                      <a:cxn ang="0">
                        <a:pos x="2147483647" y="2147483647"/>
                      </a:cxn>
                      <a:cxn ang="0">
                        <a:pos x="2147483647" y="2147483647"/>
                      </a:cxn>
                      <a:cxn ang="0">
                        <a:pos x="2147483647" y="2147483647"/>
                      </a:cxn>
                    </a:cxnLst>
                    <a:rect l="txL" t="txT" r="txR" b="txB"/>
                    <a:pathLst>
                      <a:path w="66" h="41">
                        <a:moveTo>
                          <a:pt x="29" y="39"/>
                        </a:moveTo>
                        <a:cubicBezTo>
                          <a:pt x="14" y="37"/>
                          <a:pt x="0" y="25"/>
                          <a:pt x="10" y="23"/>
                        </a:cubicBezTo>
                        <a:cubicBezTo>
                          <a:pt x="16" y="21"/>
                          <a:pt x="13" y="16"/>
                          <a:pt x="15" y="13"/>
                        </a:cubicBezTo>
                        <a:cubicBezTo>
                          <a:pt x="18" y="10"/>
                          <a:pt x="53" y="0"/>
                          <a:pt x="53" y="16"/>
                        </a:cubicBezTo>
                        <a:cubicBezTo>
                          <a:pt x="53" y="21"/>
                          <a:pt x="47" y="25"/>
                          <a:pt x="57" y="29"/>
                        </a:cubicBezTo>
                        <a:cubicBezTo>
                          <a:pt x="66" y="33"/>
                          <a:pt x="46" y="41"/>
                          <a:pt x="29" y="3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350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 sz="135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36904" name="Oval 2074"/>
                  <p:cNvSpPr/>
                  <p:nvPr/>
                </p:nvSpPr>
                <p:spPr>
                  <a:xfrm flipH="1">
                    <a:off x="6407220" y="3582918"/>
                    <a:ext cx="82295" cy="82428"/>
                  </a:xfrm>
                  <a:prstGeom prst="ellipse">
                    <a:avLst/>
                  </a:prstGeom>
                  <a:solidFill>
                    <a:schemeClr val="bg1"/>
                  </a:solidFill>
                  <a:ln w="63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 sz="135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18" name="Freeform 2075"/>
                  <p:cNvSpPr/>
                  <p:nvPr/>
                </p:nvSpPr>
                <p:spPr bwMode="gray">
                  <a:xfrm>
                    <a:off x="6389591" y="3576606"/>
                    <a:ext cx="100159" cy="54276"/>
                  </a:xfrm>
                  <a:custGeom>
                    <a:avLst/>
                    <a:gdLst>
                      <a:gd name="T0" fmla="*/ 54 w 94"/>
                      <a:gd name="T1" fmla="*/ 1 h 50"/>
                      <a:gd name="T2" fmla="*/ 49 w 94"/>
                      <a:gd name="T3" fmla="*/ 1 h 50"/>
                      <a:gd name="T4" fmla="*/ 48 w 94"/>
                      <a:gd name="T5" fmla="*/ 1 h 50"/>
                      <a:gd name="T6" fmla="*/ 44 w 94"/>
                      <a:gd name="T7" fmla="*/ 2 h 50"/>
                      <a:gd name="T8" fmla="*/ 43 w 94"/>
                      <a:gd name="T9" fmla="*/ 3 h 50"/>
                      <a:gd name="T10" fmla="*/ 39 w 94"/>
                      <a:gd name="T11" fmla="*/ 4 h 50"/>
                      <a:gd name="T12" fmla="*/ 39 w 94"/>
                      <a:gd name="T13" fmla="*/ 4 h 50"/>
                      <a:gd name="T14" fmla="*/ 35 w 94"/>
                      <a:gd name="T15" fmla="*/ 6 h 50"/>
                      <a:gd name="T16" fmla="*/ 34 w 94"/>
                      <a:gd name="T17" fmla="*/ 7 h 50"/>
                      <a:gd name="T18" fmla="*/ 31 w 94"/>
                      <a:gd name="T19" fmla="*/ 9 h 50"/>
                      <a:gd name="T20" fmla="*/ 30 w 94"/>
                      <a:gd name="T21" fmla="*/ 10 h 50"/>
                      <a:gd name="T22" fmla="*/ 21 w 94"/>
                      <a:gd name="T23" fmla="*/ 20 h 50"/>
                      <a:gd name="T24" fmla="*/ 21 w 94"/>
                      <a:gd name="T25" fmla="*/ 21 h 50"/>
                      <a:gd name="T26" fmla="*/ 21 w 94"/>
                      <a:gd name="T27" fmla="*/ 21 h 50"/>
                      <a:gd name="T28" fmla="*/ 20 w 94"/>
                      <a:gd name="T29" fmla="*/ 23 h 50"/>
                      <a:gd name="T30" fmla="*/ 20 w 94"/>
                      <a:gd name="T31" fmla="*/ 23 h 50"/>
                      <a:gd name="T32" fmla="*/ 0 w 94"/>
                      <a:gd name="T33" fmla="*/ 35 h 50"/>
                      <a:gd name="T34" fmla="*/ 10 w 94"/>
                      <a:gd name="T35" fmla="*/ 34 h 50"/>
                      <a:gd name="T36" fmla="*/ 16 w 94"/>
                      <a:gd name="T37" fmla="*/ 36 h 50"/>
                      <a:gd name="T38" fmla="*/ 20 w 94"/>
                      <a:gd name="T39" fmla="*/ 37 h 50"/>
                      <a:gd name="T40" fmla="*/ 40 w 94"/>
                      <a:gd name="T41" fmla="*/ 48 h 50"/>
                      <a:gd name="T42" fmla="*/ 57 w 94"/>
                      <a:gd name="T43" fmla="*/ 40 h 50"/>
                      <a:gd name="T44" fmla="*/ 94 w 94"/>
                      <a:gd name="T45" fmla="*/ 34 h 50"/>
                      <a:gd name="T46" fmla="*/ 54 w 94"/>
                      <a:gd name="T47" fmla="*/ 1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94" h="50">
                        <a:moveTo>
                          <a:pt x="54" y="1"/>
                        </a:moveTo>
                        <a:cubicBezTo>
                          <a:pt x="52" y="1"/>
                          <a:pt x="51" y="1"/>
                          <a:pt x="49" y="1"/>
                        </a:cubicBezTo>
                        <a:cubicBezTo>
                          <a:pt x="49" y="1"/>
                          <a:pt x="48" y="1"/>
                          <a:pt x="48" y="1"/>
                        </a:cubicBezTo>
                        <a:cubicBezTo>
                          <a:pt x="47" y="2"/>
                          <a:pt x="46" y="2"/>
                          <a:pt x="44" y="2"/>
                        </a:cubicBezTo>
                        <a:cubicBezTo>
                          <a:pt x="44" y="2"/>
                          <a:pt x="44" y="2"/>
                          <a:pt x="43" y="3"/>
                        </a:cubicBezTo>
                        <a:cubicBezTo>
                          <a:pt x="42" y="3"/>
                          <a:pt x="41" y="3"/>
                          <a:pt x="39" y="4"/>
                        </a:cubicBezTo>
                        <a:cubicBezTo>
                          <a:pt x="39" y="4"/>
                          <a:pt x="39" y="4"/>
                          <a:pt x="39" y="4"/>
                        </a:cubicBezTo>
                        <a:cubicBezTo>
                          <a:pt x="37" y="5"/>
                          <a:pt x="36" y="6"/>
                          <a:pt x="35" y="6"/>
                        </a:cubicBezTo>
                        <a:cubicBezTo>
                          <a:pt x="35" y="6"/>
                          <a:pt x="35" y="7"/>
                          <a:pt x="34" y="7"/>
                        </a:cubicBezTo>
                        <a:cubicBezTo>
                          <a:pt x="33" y="7"/>
                          <a:pt x="32" y="8"/>
                          <a:pt x="31" y="9"/>
                        </a:cubicBezTo>
                        <a:cubicBezTo>
                          <a:pt x="31" y="9"/>
                          <a:pt x="31" y="9"/>
                          <a:pt x="30" y="10"/>
                        </a:cubicBezTo>
                        <a:cubicBezTo>
                          <a:pt x="27" y="13"/>
                          <a:pt x="24" y="16"/>
                          <a:pt x="21" y="20"/>
                        </a:cubicBezTo>
                        <a:cubicBezTo>
                          <a:pt x="21" y="21"/>
                          <a:pt x="21" y="21"/>
                          <a:pt x="21" y="21"/>
                        </a:cubicBezTo>
                        <a:cubicBezTo>
                          <a:pt x="21" y="21"/>
                          <a:pt x="21" y="21"/>
                          <a:pt x="21" y="21"/>
                        </a:cubicBezTo>
                        <a:cubicBezTo>
                          <a:pt x="21" y="22"/>
                          <a:pt x="20" y="22"/>
                          <a:pt x="20" y="23"/>
                        </a:cubicBezTo>
                        <a:cubicBezTo>
                          <a:pt x="20" y="23"/>
                          <a:pt x="20" y="23"/>
                          <a:pt x="20" y="23"/>
                        </a:cubicBezTo>
                        <a:cubicBezTo>
                          <a:pt x="17" y="27"/>
                          <a:pt x="3" y="32"/>
                          <a:pt x="0" y="35"/>
                        </a:cubicBezTo>
                        <a:cubicBezTo>
                          <a:pt x="2" y="32"/>
                          <a:pt x="6" y="33"/>
                          <a:pt x="10" y="34"/>
                        </a:cubicBezTo>
                        <a:cubicBezTo>
                          <a:pt x="12" y="34"/>
                          <a:pt x="14" y="35"/>
                          <a:pt x="16" y="36"/>
                        </a:cubicBezTo>
                        <a:cubicBezTo>
                          <a:pt x="18" y="36"/>
                          <a:pt x="19" y="37"/>
                          <a:pt x="20" y="37"/>
                        </a:cubicBezTo>
                        <a:cubicBezTo>
                          <a:pt x="27" y="41"/>
                          <a:pt x="34" y="50"/>
                          <a:pt x="40" y="48"/>
                        </a:cubicBezTo>
                        <a:cubicBezTo>
                          <a:pt x="40" y="48"/>
                          <a:pt x="51" y="40"/>
                          <a:pt x="57" y="40"/>
                        </a:cubicBezTo>
                        <a:cubicBezTo>
                          <a:pt x="84" y="41"/>
                          <a:pt x="94" y="34"/>
                          <a:pt x="94" y="34"/>
                        </a:cubicBezTo>
                        <a:cubicBezTo>
                          <a:pt x="92" y="14"/>
                          <a:pt x="74" y="0"/>
                          <a:pt x="54" y="1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50000">
                        <a:schemeClr val="accent1">
                          <a:gamma/>
                          <a:shade val="85882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0" scaled="1"/>
                  </a:gradFill>
                  <a:ln w="6350" cap="flat" cmpd="sng">
                    <a:solidFill>
                      <a:srgbClr val="000000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9" name="Freeform 2080"/>
                  <p:cNvSpPr/>
                  <p:nvPr/>
                </p:nvSpPr>
                <p:spPr bwMode="gray">
                  <a:xfrm>
                    <a:off x="6420892" y="3777750"/>
                    <a:ext cx="93897" cy="57470"/>
                  </a:xfrm>
                  <a:custGeom>
                    <a:avLst/>
                    <a:gdLst>
                      <a:gd name="T0" fmla="*/ 75 w 91"/>
                      <a:gd name="T1" fmla="*/ 0 h 54"/>
                      <a:gd name="T2" fmla="*/ 27 w 91"/>
                      <a:gd name="T3" fmla="*/ 14 h 54"/>
                      <a:gd name="T4" fmla="*/ 40 w 91"/>
                      <a:gd name="T5" fmla="*/ 46 h 54"/>
                      <a:gd name="T6" fmla="*/ 91 w 91"/>
                      <a:gd name="T7" fmla="*/ 32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91" h="54">
                        <a:moveTo>
                          <a:pt x="75" y="0"/>
                        </a:moveTo>
                        <a:cubicBezTo>
                          <a:pt x="61" y="4"/>
                          <a:pt x="45" y="9"/>
                          <a:pt x="27" y="14"/>
                        </a:cubicBezTo>
                        <a:cubicBezTo>
                          <a:pt x="0" y="22"/>
                          <a:pt x="17" y="54"/>
                          <a:pt x="40" y="46"/>
                        </a:cubicBezTo>
                        <a:cubicBezTo>
                          <a:pt x="44" y="44"/>
                          <a:pt x="65" y="38"/>
                          <a:pt x="91" y="32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50000">
                        <a:schemeClr val="accent1">
                          <a:gamma/>
                          <a:shade val="85882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0" scaled="1"/>
                  </a:gradFill>
                  <a:ln w="6350" cap="flat" cmpd="sng">
                    <a:solidFill>
                      <a:srgbClr val="000000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</p:grpSp>
          <p:pic>
            <p:nvPicPr>
              <p:cNvPr id="36892" name="Picture 5" descr="smalldf83175de0ecbafa28e0efee7f7d1c70"/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276" y="4941"/>
                <a:ext cx="600" cy="435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36893" name="Picture 5" descr="u=932178011,2754313559&amp;fm=15&amp;gp=0"/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381" y="5901"/>
                <a:ext cx="534" cy="51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36894" name="Picture 48" descr="C:\Documents and Settings\Administrator\桌面\_560.jpg"/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279" y="2785"/>
                <a:ext cx="332" cy="49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</p:spTree>
  </p:cSld>
  <p:clrMapOvr>
    <a:masterClrMapping/>
  </p:clrMapOvr>
  <p:transition spd="slow" advClick="0" advTm="0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2087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九、触电救护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398520" y="1054873"/>
            <a:ext cx="2346960" cy="44486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触电救护流程</a:t>
            </a:r>
            <a:endParaRPr lang="zh-CN" sz="2000" b="1" spc="100" noProof="0" dirty="0">
              <a:ln>
                <a:noFill/>
              </a:ln>
              <a:solidFill>
                <a:srgbClr val="FF8B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530350" y="2270125"/>
            <a:ext cx="6083300" cy="1973580"/>
            <a:chOff x="2410" y="2780"/>
            <a:chExt cx="9580" cy="3108"/>
          </a:xfrm>
        </p:grpSpPr>
        <p:grpSp>
          <p:nvGrpSpPr>
            <p:cNvPr id="7" name="组合 6"/>
            <p:cNvGrpSpPr/>
            <p:nvPr/>
          </p:nvGrpSpPr>
          <p:grpSpPr>
            <a:xfrm>
              <a:off x="2410" y="2780"/>
              <a:ext cx="9581" cy="2162"/>
              <a:chOff x="814" y="2180"/>
              <a:chExt cx="9581" cy="2162"/>
            </a:xfrm>
          </p:grpSpPr>
          <p:sp>
            <p:nvSpPr>
              <p:cNvPr id="10" name="Freeform 5"/>
              <p:cNvSpPr/>
              <p:nvPr/>
            </p:nvSpPr>
            <p:spPr bwMode="auto">
              <a:xfrm>
                <a:off x="961" y="2180"/>
                <a:ext cx="2968" cy="1505"/>
              </a:xfrm>
              <a:custGeom>
                <a:avLst/>
                <a:gdLst>
                  <a:gd name="T0" fmla="*/ 687 w 687"/>
                  <a:gd name="T1" fmla="*/ 173 h 347"/>
                  <a:gd name="T2" fmla="*/ 501 w 687"/>
                  <a:gd name="T3" fmla="*/ 0 h 347"/>
                  <a:gd name="T4" fmla="*/ 501 w 687"/>
                  <a:gd name="T5" fmla="*/ 79 h 347"/>
                  <a:gd name="T6" fmla="*/ 104 w 687"/>
                  <a:gd name="T7" fmla="*/ 79 h 347"/>
                  <a:gd name="T8" fmla="*/ 63 w 687"/>
                  <a:gd name="T9" fmla="*/ 79 h 347"/>
                  <a:gd name="T10" fmla="*/ 0 w 687"/>
                  <a:gd name="T11" fmla="*/ 142 h 347"/>
                  <a:gd name="T12" fmla="*/ 0 w 687"/>
                  <a:gd name="T13" fmla="*/ 205 h 347"/>
                  <a:gd name="T14" fmla="*/ 63 w 687"/>
                  <a:gd name="T15" fmla="*/ 268 h 347"/>
                  <a:gd name="T16" fmla="*/ 104 w 687"/>
                  <a:gd name="T17" fmla="*/ 268 h 347"/>
                  <a:gd name="T18" fmla="*/ 501 w 687"/>
                  <a:gd name="T19" fmla="*/ 268 h 347"/>
                  <a:gd name="T20" fmla="*/ 501 w 687"/>
                  <a:gd name="T21" fmla="*/ 347 h 347"/>
                  <a:gd name="T22" fmla="*/ 687 w 687"/>
                  <a:gd name="T23" fmla="*/ 173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87" h="347">
                    <a:moveTo>
                      <a:pt x="687" y="173"/>
                    </a:moveTo>
                    <a:cubicBezTo>
                      <a:pt x="501" y="0"/>
                      <a:pt x="501" y="0"/>
                      <a:pt x="501" y="0"/>
                    </a:cubicBezTo>
                    <a:cubicBezTo>
                      <a:pt x="501" y="79"/>
                      <a:pt x="501" y="79"/>
                      <a:pt x="501" y="79"/>
                    </a:cubicBezTo>
                    <a:cubicBezTo>
                      <a:pt x="104" y="79"/>
                      <a:pt x="104" y="79"/>
                      <a:pt x="104" y="79"/>
                    </a:cubicBezTo>
                    <a:cubicBezTo>
                      <a:pt x="63" y="79"/>
                      <a:pt x="63" y="79"/>
                      <a:pt x="63" y="79"/>
                    </a:cubicBezTo>
                    <a:cubicBezTo>
                      <a:pt x="28" y="79"/>
                      <a:pt x="0" y="107"/>
                      <a:pt x="0" y="142"/>
                    </a:cubicBezTo>
                    <a:cubicBezTo>
                      <a:pt x="0" y="205"/>
                      <a:pt x="0" y="205"/>
                      <a:pt x="0" y="205"/>
                    </a:cubicBezTo>
                    <a:cubicBezTo>
                      <a:pt x="0" y="240"/>
                      <a:pt x="28" y="268"/>
                      <a:pt x="63" y="268"/>
                    </a:cubicBezTo>
                    <a:cubicBezTo>
                      <a:pt x="104" y="268"/>
                      <a:pt x="104" y="268"/>
                      <a:pt x="104" y="268"/>
                    </a:cubicBezTo>
                    <a:cubicBezTo>
                      <a:pt x="501" y="268"/>
                      <a:pt x="501" y="268"/>
                      <a:pt x="501" y="268"/>
                    </a:cubicBezTo>
                    <a:cubicBezTo>
                      <a:pt x="501" y="347"/>
                      <a:pt x="501" y="347"/>
                      <a:pt x="501" y="347"/>
                    </a:cubicBezTo>
                    <a:lnTo>
                      <a:pt x="687" y="173"/>
                    </a:lnTo>
                    <a:close/>
                  </a:path>
                </a:pathLst>
              </a:custGeom>
              <a:solidFill>
                <a:srgbClr val="FF8B00"/>
              </a:solidFill>
              <a:ln>
                <a:noFill/>
              </a:ln>
            </p:spPr>
            <p:txBody>
              <a:bodyPr vert="horz" wrap="square" lIns="68571" tIns="34285" rIns="68571" bIns="34285" numCol="1" anchor="ctr" anchorCtr="0" compatLnSpc="1"/>
              <a:lstStyle/>
              <a:p>
                <a:pPr algn="l"/>
                <a:r>
                  <a:rPr lang="en-US" altLang="zh-CN" sz="2400" b="1" spc="100">
                    <a:solidFill>
                      <a:schemeClr val="bg1"/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en-US" altLang="zh-CN" sz="2400" b="1" spc="100">
                  <a:solidFill>
                    <a:schemeClr val="bg1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Freeform 6"/>
              <p:cNvSpPr/>
              <p:nvPr/>
            </p:nvSpPr>
            <p:spPr bwMode="auto">
              <a:xfrm>
                <a:off x="4133" y="2180"/>
                <a:ext cx="2962" cy="1505"/>
              </a:xfrm>
              <a:custGeom>
                <a:avLst/>
                <a:gdLst>
                  <a:gd name="T0" fmla="*/ 686 w 686"/>
                  <a:gd name="T1" fmla="*/ 173 h 347"/>
                  <a:gd name="T2" fmla="*/ 500 w 686"/>
                  <a:gd name="T3" fmla="*/ 0 h 347"/>
                  <a:gd name="T4" fmla="*/ 500 w 686"/>
                  <a:gd name="T5" fmla="*/ 79 h 347"/>
                  <a:gd name="T6" fmla="*/ 104 w 686"/>
                  <a:gd name="T7" fmla="*/ 79 h 347"/>
                  <a:gd name="T8" fmla="*/ 63 w 686"/>
                  <a:gd name="T9" fmla="*/ 79 h 347"/>
                  <a:gd name="T10" fmla="*/ 0 w 686"/>
                  <a:gd name="T11" fmla="*/ 142 h 347"/>
                  <a:gd name="T12" fmla="*/ 0 w 686"/>
                  <a:gd name="T13" fmla="*/ 205 h 347"/>
                  <a:gd name="T14" fmla="*/ 63 w 686"/>
                  <a:gd name="T15" fmla="*/ 268 h 347"/>
                  <a:gd name="T16" fmla="*/ 104 w 686"/>
                  <a:gd name="T17" fmla="*/ 268 h 347"/>
                  <a:gd name="T18" fmla="*/ 500 w 686"/>
                  <a:gd name="T19" fmla="*/ 268 h 347"/>
                  <a:gd name="T20" fmla="*/ 500 w 686"/>
                  <a:gd name="T21" fmla="*/ 347 h 347"/>
                  <a:gd name="T22" fmla="*/ 686 w 686"/>
                  <a:gd name="T23" fmla="*/ 173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86" h="347">
                    <a:moveTo>
                      <a:pt x="686" y="173"/>
                    </a:moveTo>
                    <a:cubicBezTo>
                      <a:pt x="500" y="0"/>
                      <a:pt x="500" y="0"/>
                      <a:pt x="500" y="0"/>
                    </a:cubicBezTo>
                    <a:cubicBezTo>
                      <a:pt x="500" y="79"/>
                      <a:pt x="500" y="79"/>
                      <a:pt x="500" y="79"/>
                    </a:cubicBezTo>
                    <a:cubicBezTo>
                      <a:pt x="104" y="79"/>
                      <a:pt x="104" y="79"/>
                      <a:pt x="104" y="79"/>
                    </a:cubicBezTo>
                    <a:cubicBezTo>
                      <a:pt x="63" y="79"/>
                      <a:pt x="63" y="79"/>
                      <a:pt x="63" y="79"/>
                    </a:cubicBezTo>
                    <a:cubicBezTo>
                      <a:pt x="28" y="79"/>
                      <a:pt x="0" y="107"/>
                      <a:pt x="0" y="142"/>
                    </a:cubicBezTo>
                    <a:cubicBezTo>
                      <a:pt x="0" y="205"/>
                      <a:pt x="0" y="205"/>
                      <a:pt x="0" y="205"/>
                    </a:cubicBezTo>
                    <a:cubicBezTo>
                      <a:pt x="0" y="240"/>
                      <a:pt x="28" y="268"/>
                      <a:pt x="63" y="268"/>
                    </a:cubicBezTo>
                    <a:cubicBezTo>
                      <a:pt x="104" y="268"/>
                      <a:pt x="104" y="268"/>
                      <a:pt x="104" y="268"/>
                    </a:cubicBezTo>
                    <a:cubicBezTo>
                      <a:pt x="500" y="268"/>
                      <a:pt x="500" y="268"/>
                      <a:pt x="500" y="268"/>
                    </a:cubicBezTo>
                    <a:cubicBezTo>
                      <a:pt x="500" y="347"/>
                      <a:pt x="500" y="347"/>
                      <a:pt x="500" y="347"/>
                    </a:cubicBezTo>
                    <a:lnTo>
                      <a:pt x="686" y="173"/>
                    </a:lnTo>
                    <a:close/>
                  </a:path>
                </a:pathLst>
              </a:custGeom>
              <a:solidFill>
                <a:srgbClr val="229EC7"/>
              </a:solidFill>
              <a:ln>
                <a:noFill/>
              </a:ln>
            </p:spPr>
            <p:txBody>
              <a:bodyPr vert="horz" wrap="square" lIns="68571" tIns="34285" rIns="68571" bIns="34285" numCol="1" anchor="ctr" anchorCtr="0" compatLnSpc="1"/>
              <a:lstStyle/>
              <a:p>
                <a:r>
                  <a:rPr lang="en-US" altLang="zh-CN" sz="2400" b="1" spc="100">
                    <a:solidFill>
                      <a:schemeClr val="bg1"/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en-US" altLang="zh-CN" sz="2400" b="1" spc="100">
                  <a:solidFill>
                    <a:schemeClr val="bg1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Freeform 7"/>
              <p:cNvSpPr/>
              <p:nvPr/>
            </p:nvSpPr>
            <p:spPr bwMode="auto">
              <a:xfrm>
                <a:off x="7330" y="2180"/>
                <a:ext cx="2966" cy="1505"/>
              </a:xfrm>
              <a:custGeom>
                <a:avLst/>
                <a:gdLst>
                  <a:gd name="T0" fmla="*/ 687 w 687"/>
                  <a:gd name="T1" fmla="*/ 173 h 347"/>
                  <a:gd name="T2" fmla="*/ 501 w 687"/>
                  <a:gd name="T3" fmla="*/ 0 h 347"/>
                  <a:gd name="T4" fmla="*/ 501 w 687"/>
                  <a:gd name="T5" fmla="*/ 79 h 347"/>
                  <a:gd name="T6" fmla="*/ 105 w 687"/>
                  <a:gd name="T7" fmla="*/ 79 h 347"/>
                  <a:gd name="T8" fmla="*/ 64 w 687"/>
                  <a:gd name="T9" fmla="*/ 79 h 347"/>
                  <a:gd name="T10" fmla="*/ 0 w 687"/>
                  <a:gd name="T11" fmla="*/ 142 h 347"/>
                  <a:gd name="T12" fmla="*/ 0 w 687"/>
                  <a:gd name="T13" fmla="*/ 205 h 347"/>
                  <a:gd name="T14" fmla="*/ 64 w 687"/>
                  <a:gd name="T15" fmla="*/ 268 h 347"/>
                  <a:gd name="T16" fmla="*/ 105 w 687"/>
                  <a:gd name="T17" fmla="*/ 268 h 347"/>
                  <a:gd name="T18" fmla="*/ 501 w 687"/>
                  <a:gd name="T19" fmla="*/ 268 h 347"/>
                  <a:gd name="T20" fmla="*/ 501 w 687"/>
                  <a:gd name="T21" fmla="*/ 347 h 347"/>
                  <a:gd name="T22" fmla="*/ 687 w 687"/>
                  <a:gd name="T23" fmla="*/ 173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87" h="347">
                    <a:moveTo>
                      <a:pt x="687" y="173"/>
                    </a:moveTo>
                    <a:cubicBezTo>
                      <a:pt x="501" y="0"/>
                      <a:pt x="501" y="0"/>
                      <a:pt x="501" y="0"/>
                    </a:cubicBezTo>
                    <a:cubicBezTo>
                      <a:pt x="501" y="79"/>
                      <a:pt x="501" y="79"/>
                      <a:pt x="501" y="79"/>
                    </a:cubicBezTo>
                    <a:cubicBezTo>
                      <a:pt x="105" y="79"/>
                      <a:pt x="105" y="79"/>
                      <a:pt x="105" y="79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29" y="79"/>
                      <a:pt x="0" y="107"/>
                      <a:pt x="0" y="142"/>
                    </a:cubicBezTo>
                    <a:cubicBezTo>
                      <a:pt x="0" y="205"/>
                      <a:pt x="0" y="205"/>
                      <a:pt x="0" y="205"/>
                    </a:cubicBezTo>
                    <a:cubicBezTo>
                      <a:pt x="0" y="240"/>
                      <a:pt x="29" y="268"/>
                      <a:pt x="64" y="268"/>
                    </a:cubicBezTo>
                    <a:cubicBezTo>
                      <a:pt x="105" y="268"/>
                      <a:pt x="105" y="268"/>
                      <a:pt x="105" y="268"/>
                    </a:cubicBezTo>
                    <a:cubicBezTo>
                      <a:pt x="501" y="268"/>
                      <a:pt x="501" y="268"/>
                      <a:pt x="501" y="268"/>
                    </a:cubicBezTo>
                    <a:cubicBezTo>
                      <a:pt x="501" y="347"/>
                      <a:pt x="501" y="347"/>
                      <a:pt x="501" y="347"/>
                    </a:cubicBezTo>
                    <a:lnTo>
                      <a:pt x="687" y="173"/>
                    </a:lnTo>
                    <a:close/>
                  </a:path>
                </a:pathLst>
              </a:custGeom>
              <a:solidFill>
                <a:srgbClr val="FF8B00"/>
              </a:solidFill>
              <a:ln>
                <a:noFill/>
              </a:ln>
            </p:spPr>
            <p:txBody>
              <a:bodyPr vert="horz" wrap="square" lIns="68571" tIns="34285" rIns="68571" bIns="34285" numCol="1" anchor="ctr" anchorCtr="0" compatLnSpc="1"/>
              <a:lstStyle/>
              <a:p>
                <a:r>
                  <a:rPr lang="en-US" altLang="zh-CN" sz="2400" b="1" spc="100">
                    <a:solidFill>
                      <a:schemeClr val="bg1"/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en-US" altLang="zh-CN" sz="2400" b="1" spc="100">
                  <a:solidFill>
                    <a:schemeClr val="bg1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Rectangle 17"/>
              <p:cNvSpPr>
                <a:spLocks noChangeArrowheads="1"/>
              </p:cNvSpPr>
              <p:nvPr/>
            </p:nvSpPr>
            <p:spPr bwMode="auto">
              <a:xfrm>
                <a:off x="814" y="4149"/>
                <a:ext cx="9581" cy="34"/>
              </a:xfrm>
              <a:prstGeom prst="rect">
                <a:avLst/>
              </a:prstGeom>
              <a:solidFill>
                <a:srgbClr val="B5B5B6"/>
              </a:solidFill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6" name="Oval 18"/>
              <p:cNvSpPr>
                <a:spLocks noChangeArrowheads="1"/>
              </p:cNvSpPr>
              <p:nvPr/>
            </p:nvSpPr>
            <p:spPr bwMode="auto">
              <a:xfrm>
                <a:off x="2337" y="3999"/>
                <a:ext cx="325" cy="32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24" name="Oval 19"/>
              <p:cNvSpPr>
                <a:spLocks noChangeArrowheads="1"/>
              </p:cNvSpPr>
              <p:nvPr/>
            </p:nvSpPr>
            <p:spPr bwMode="auto">
              <a:xfrm>
                <a:off x="5503" y="3999"/>
                <a:ext cx="325" cy="32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25" name="Oval 20"/>
              <p:cNvSpPr>
                <a:spLocks noChangeArrowheads="1"/>
              </p:cNvSpPr>
              <p:nvPr/>
            </p:nvSpPr>
            <p:spPr bwMode="auto">
              <a:xfrm>
                <a:off x="8706" y="4016"/>
                <a:ext cx="322" cy="326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3112" y="5260"/>
              <a:ext cx="196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zh-CN" altLang="en-US" sz="2000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脱离电源</a:t>
              </a:r>
              <a:endParaRPr lang="zh-CN" altLang="en-US" sz="2000" spc="1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226" y="5260"/>
              <a:ext cx="196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zh-CN" altLang="en-US" sz="2000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就地救护</a:t>
              </a:r>
              <a:endParaRPr lang="zh-CN" altLang="en-US" sz="2000" spc="1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9479" y="5260"/>
              <a:ext cx="196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zh-CN" altLang="en-US" sz="2000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医院救治</a:t>
              </a:r>
              <a:endParaRPr lang="zh-CN" altLang="en-US" sz="2000" spc="1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16" name="图片 15" descr="微信推广图片-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83145" y="151130"/>
            <a:ext cx="1231900" cy="551180"/>
          </a:xfrm>
          <a:prstGeom prst="rect">
            <a:avLst/>
          </a:prstGeom>
        </p:spPr>
      </p:pic>
    </p:spTree>
  </p:cSld>
  <p:clrMapOvr>
    <a:masterClrMapping/>
  </p:clrMapOvr>
  <p:transition spd="slow" advClick="0" advTm="0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2087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九、触电救护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402330" y="1580515"/>
            <a:ext cx="2346960" cy="44196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脱离电源的方法</a:t>
            </a:r>
            <a:endParaRPr lang="zh-CN" sz="2000" b="1" spc="100" noProof="0" dirty="0">
              <a:ln>
                <a:noFill/>
              </a:ln>
              <a:solidFill>
                <a:srgbClr val="FF8B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078865" y="779145"/>
            <a:ext cx="1724660" cy="2118995"/>
            <a:chOff x="681" y="2938"/>
            <a:chExt cx="2716" cy="3337"/>
          </a:xfrm>
        </p:grpSpPr>
        <p:grpSp>
          <p:nvGrpSpPr>
            <p:cNvPr id="5" name="组合 4"/>
            <p:cNvGrpSpPr/>
            <p:nvPr/>
          </p:nvGrpSpPr>
          <p:grpSpPr>
            <a:xfrm>
              <a:off x="1567" y="2938"/>
              <a:ext cx="945" cy="1135"/>
              <a:chOff x="2557" y="3058"/>
              <a:chExt cx="945" cy="1135"/>
            </a:xfrm>
          </p:grpSpPr>
          <p:sp>
            <p:nvSpPr>
              <p:cNvPr id="2" name="下箭头 1"/>
              <p:cNvSpPr/>
              <p:nvPr/>
            </p:nvSpPr>
            <p:spPr>
              <a:xfrm>
                <a:off x="2557" y="3638"/>
                <a:ext cx="944" cy="555"/>
              </a:xfrm>
              <a:prstGeom prst="downArrow">
                <a:avLst/>
              </a:prstGeom>
              <a:solidFill>
                <a:srgbClr val="229E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拉</a:t>
                </a:r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" name="文本框 3"/>
              <p:cNvSpPr txBox="1"/>
              <p:nvPr/>
            </p:nvSpPr>
            <p:spPr>
              <a:xfrm>
                <a:off x="2557" y="3058"/>
                <a:ext cx="945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①</a:t>
                </a:r>
                <a:endParaRPr lang="zh-CN" altLang="en-US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38915" name="Picture 2" descr="C:\Documents and Settings\Administrator\桌面\1.jp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1" y="4073"/>
              <a:ext cx="2717" cy="2203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9" name="组合 28"/>
          <p:cNvGrpSpPr/>
          <p:nvPr/>
        </p:nvGrpSpPr>
        <p:grpSpPr>
          <a:xfrm>
            <a:off x="6353810" y="779145"/>
            <a:ext cx="1710690" cy="2118995"/>
            <a:chOff x="5188" y="2233"/>
            <a:chExt cx="2694" cy="3337"/>
          </a:xfrm>
        </p:grpSpPr>
        <p:grpSp>
          <p:nvGrpSpPr>
            <p:cNvPr id="8" name="组合 7"/>
            <p:cNvGrpSpPr/>
            <p:nvPr/>
          </p:nvGrpSpPr>
          <p:grpSpPr>
            <a:xfrm>
              <a:off x="6063" y="2233"/>
              <a:ext cx="945" cy="1135"/>
              <a:chOff x="2557" y="3058"/>
              <a:chExt cx="945" cy="1135"/>
            </a:xfrm>
          </p:grpSpPr>
          <p:sp>
            <p:nvSpPr>
              <p:cNvPr id="13" name="下箭头 12"/>
              <p:cNvSpPr/>
              <p:nvPr/>
            </p:nvSpPr>
            <p:spPr>
              <a:xfrm>
                <a:off x="2557" y="3638"/>
                <a:ext cx="944" cy="555"/>
              </a:xfrm>
              <a:prstGeom prst="downArrow">
                <a:avLst/>
              </a:prstGeom>
              <a:solidFill>
                <a:srgbClr val="229E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切</a:t>
                </a:r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2557" y="3058"/>
                <a:ext cx="945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②</a:t>
                </a:r>
                <a:endParaRPr lang="zh-CN" altLang="en-US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38916" name="Picture 3" descr="C:\Documents and Settings\Administrator\桌面\2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88" y="3368"/>
              <a:ext cx="2695" cy="2203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0" name="组合 29"/>
          <p:cNvGrpSpPr/>
          <p:nvPr/>
        </p:nvGrpSpPr>
        <p:grpSpPr>
          <a:xfrm>
            <a:off x="1085215" y="2916555"/>
            <a:ext cx="1710690" cy="2118995"/>
            <a:chOff x="892" y="6048"/>
            <a:chExt cx="2694" cy="3337"/>
          </a:xfrm>
        </p:grpSpPr>
        <p:grpSp>
          <p:nvGrpSpPr>
            <p:cNvPr id="21" name="组合 20"/>
            <p:cNvGrpSpPr/>
            <p:nvPr/>
          </p:nvGrpSpPr>
          <p:grpSpPr>
            <a:xfrm>
              <a:off x="1767" y="6048"/>
              <a:ext cx="945" cy="1135"/>
              <a:chOff x="2557" y="3058"/>
              <a:chExt cx="945" cy="1135"/>
            </a:xfrm>
          </p:grpSpPr>
          <p:sp>
            <p:nvSpPr>
              <p:cNvPr id="26" name="下箭头 25"/>
              <p:cNvSpPr/>
              <p:nvPr/>
            </p:nvSpPr>
            <p:spPr>
              <a:xfrm>
                <a:off x="2557" y="3638"/>
                <a:ext cx="944" cy="555"/>
              </a:xfrm>
              <a:prstGeom prst="downArrow">
                <a:avLst/>
              </a:prstGeom>
              <a:solidFill>
                <a:srgbClr val="229E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挑</a:t>
                </a:r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2557" y="3058"/>
                <a:ext cx="945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③</a:t>
                </a:r>
                <a:endParaRPr lang="zh-CN" altLang="en-US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38917" name="Picture 4" descr="C:\Documents and Settings\Administrator\桌面\3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2" y="7183"/>
              <a:ext cx="2695" cy="2203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3" name="组合 32"/>
          <p:cNvGrpSpPr/>
          <p:nvPr/>
        </p:nvGrpSpPr>
        <p:grpSpPr>
          <a:xfrm>
            <a:off x="3719830" y="2916555"/>
            <a:ext cx="1710690" cy="2118995"/>
            <a:chOff x="5853" y="4533"/>
            <a:chExt cx="2694" cy="3337"/>
          </a:xfrm>
        </p:grpSpPr>
        <p:grpSp>
          <p:nvGrpSpPr>
            <p:cNvPr id="18" name="组合 17"/>
            <p:cNvGrpSpPr/>
            <p:nvPr/>
          </p:nvGrpSpPr>
          <p:grpSpPr>
            <a:xfrm>
              <a:off x="6728" y="4533"/>
              <a:ext cx="945" cy="1135"/>
              <a:chOff x="2557" y="3058"/>
              <a:chExt cx="945" cy="1135"/>
            </a:xfrm>
          </p:grpSpPr>
          <p:sp>
            <p:nvSpPr>
              <p:cNvPr id="19" name="下箭头 18"/>
              <p:cNvSpPr/>
              <p:nvPr/>
            </p:nvSpPr>
            <p:spPr>
              <a:xfrm>
                <a:off x="2557" y="3638"/>
                <a:ext cx="944" cy="555"/>
              </a:xfrm>
              <a:prstGeom prst="downArrow">
                <a:avLst/>
              </a:prstGeom>
              <a:solidFill>
                <a:srgbClr val="229E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拽</a:t>
                </a:r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2557" y="3058"/>
                <a:ext cx="945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④</a:t>
                </a:r>
                <a:endParaRPr lang="zh-CN" altLang="en-US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38918" name="Picture 5" descr="C:\Documents and Settings\Administrator\桌面\4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53" y="5668"/>
              <a:ext cx="2695" cy="2203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2" name="组合 31"/>
          <p:cNvGrpSpPr/>
          <p:nvPr/>
        </p:nvGrpSpPr>
        <p:grpSpPr>
          <a:xfrm>
            <a:off x="6353810" y="2916555"/>
            <a:ext cx="1710690" cy="2118995"/>
            <a:chOff x="8082" y="6048"/>
            <a:chExt cx="2694" cy="3337"/>
          </a:xfrm>
        </p:grpSpPr>
        <p:grpSp>
          <p:nvGrpSpPr>
            <p:cNvPr id="15" name="组合 14"/>
            <p:cNvGrpSpPr/>
            <p:nvPr/>
          </p:nvGrpSpPr>
          <p:grpSpPr>
            <a:xfrm>
              <a:off x="8957" y="6048"/>
              <a:ext cx="945" cy="1135"/>
              <a:chOff x="2557" y="3058"/>
              <a:chExt cx="945" cy="1135"/>
            </a:xfrm>
          </p:grpSpPr>
          <p:sp>
            <p:nvSpPr>
              <p:cNvPr id="16" name="下箭头 15"/>
              <p:cNvSpPr/>
              <p:nvPr/>
            </p:nvSpPr>
            <p:spPr>
              <a:xfrm>
                <a:off x="2557" y="3638"/>
                <a:ext cx="944" cy="555"/>
              </a:xfrm>
              <a:prstGeom prst="downArrow">
                <a:avLst/>
              </a:prstGeom>
              <a:solidFill>
                <a:srgbClr val="229E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垫</a:t>
                </a:r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2557" y="3058"/>
                <a:ext cx="945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⑤</a:t>
                </a:r>
                <a:endParaRPr lang="zh-CN" altLang="en-US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38919" name="Picture 6" descr="C:\Documents and Settings\Administrator\桌面\5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82" y="7183"/>
              <a:ext cx="2695" cy="2203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 spd="slow" advClick="0" advTm="0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2087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九、触电救护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89" name="圆角矩形 88"/>
          <p:cNvSpPr/>
          <p:nvPr/>
        </p:nvSpPr>
        <p:spPr>
          <a:xfrm>
            <a:off x="916781" y="1372235"/>
            <a:ext cx="601663" cy="199453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wrap="square" lIns="144145" rtlCol="0" anchor="ctr">
            <a:spAutoFit/>
          </a:bodyPr>
          <a:lstStyle/>
          <a:p>
            <a:pPr marL="0" marR="0" lvl="0" indent="0" algn="ctr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就地救护流程</a:t>
            </a:r>
            <a:endParaRPr lang="zh-CN" sz="2000" b="1" spc="100" noProof="0" dirty="0">
              <a:ln>
                <a:noFill/>
              </a:ln>
              <a:solidFill>
                <a:srgbClr val="FF8B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916940" y="835660"/>
            <a:ext cx="7310120" cy="4307840"/>
            <a:chOff x="1147" y="1211"/>
            <a:chExt cx="11512" cy="6784"/>
          </a:xfrm>
        </p:grpSpPr>
        <p:grpSp>
          <p:nvGrpSpPr>
            <p:cNvPr id="86" name="组合 85"/>
            <p:cNvGrpSpPr/>
            <p:nvPr/>
          </p:nvGrpSpPr>
          <p:grpSpPr>
            <a:xfrm>
              <a:off x="3759" y="1211"/>
              <a:ext cx="8900" cy="6784"/>
              <a:chOff x="3474" y="1256"/>
              <a:chExt cx="9185" cy="6889"/>
            </a:xfrm>
          </p:grpSpPr>
          <p:pic>
            <p:nvPicPr>
              <p:cNvPr id="80" name="图片 79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3474" y="1256"/>
                <a:ext cx="9185" cy="6889"/>
              </a:xfrm>
              <a:prstGeom prst="rect">
                <a:avLst/>
              </a:prstGeom>
            </p:spPr>
          </p:pic>
          <p:pic>
            <p:nvPicPr>
              <p:cNvPr id="83" name="图片 8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250" y="1256"/>
                <a:ext cx="630" cy="330"/>
              </a:xfrm>
              <a:prstGeom prst="rect">
                <a:avLst/>
              </a:prstGeom>
            </p:spPr>
          </p:pic>
          <p:pic>
            <p:nvPicPr>
              <p:cNvPr id="84" name="图片 8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2029" y="7815"/>
                <a:ext cx="630" cy="330"/>
              </a:xfrm>
              <a:prstGeom prst="rect">
                <a:avLst/>
              </a:prstGeom>
            </p:spPr>
          </p:pic>
        </p:grpSp>
        <p:sp>
          <p:nvSpPr>
            <p:cNvPr id="90" name="右箭头 89"/>
            <p:cNvSpPr/>
            <p:nvPr/>
          </p:nvSpPr>
          <p:spPr>
            <a:xfrm flipH="1">
              <a:off x="3337" y="6733"/>
              <a:ext cx="422" cy="338"/>
            </a:xfrm>
            <a:prstGeom prst="rightArrow">
              <a:avLst/>
            </a:prstGeom>
            <a:solidFill>
              <a:srgbClr val="FF8B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91" name="图片 9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47" y="6362"/>
              <a:ext cx="2085" cy="108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Click="0" advTm="0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2087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九、触电救护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927860" y="1976120"/>
            <a:ext cx="5288280" cy="2781935"/>
            <a:chOff x="3370" y="3112"/>
            <a:chExt cx="8328" cy="4381"/>
          </a:xfrm>
        </p:grpSpPr>
        <p:sp>
          <p:nvSpPr>
            <p:cNvPr id="4" name="圆角矩形 3"/>
            <p:cNvSpPr/>
            <p:nvPr/>
          </p:nvSpPr>
          <p:spPr>
            <a:xfrm>
              <a:off x="3370" y="6846"/>
              <a:ext cx="8328" cy="64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bg1">
                  <a:lumMod val="8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b="1" spc="10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适用情况：</a:t>
              </a:r>
              <a:r>
                <a:rPr lang="zh-CN" b="1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触电者刚脱离电源昏迷时。</a:t>
              </a:r>
              <a:endParaRPr lang="zh-CN" b="1" spc="1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3370" y="3112"/>
              <a:ext cx="8326" cy="3124"/>
              <a:chOff x="3235" y="1522"/>
              <a:chExt cx="8326" cy="3124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3235" y="1522"/>
                <a:ext cx="3122" cy="2645"/>
                <a:chOff x="5919" y="1519"/>
                <a:chExt cx="3122" cy="2645"/>
              </a:xfrm>
            </p:grpSpPr>
            <p:sp>
              <p:nvSpPr>
                <p:cNvPr id="31" name="MH_SubTitle_1"/>
                <p:cNvSpPr/>
                <p:nvPr>
                  <p:custDataLst>
                    <p:tags r:id="rId1"/>
                  </p:custDataLst>
                </p:nvPr>
              </p:nvSpPr>
              <p:spPr>
                <a:xfrm>
                  <a:off x="5919" y="1519"/>
                  <a:ext cx="3122" cy="915"/>
                </a:xfrm>
                <a:custGeom>
                  <a:avLst/>
                  <a:gdLst>
                    <a:gd name="connsiteX0" fmla="*/ 50673 w 3528392"/>
                    <a:gd name="connsiteY0" fmla="*/ 0 h 647966"/>
                    <a:gd name="connsiteX1" fmla="*/ 3477719 w 3528392"/>
                    <a:gd name="connsiteY1" fmla="*/ 0 h 647966"/>
                    <a:gd name="connsiteX2" fmla="*/ 3528392 w 3528392"/>
                    <a:gd name="connsiteY2" fmla="*/ 50673 h 647966"/>
                    <a:gd name="connsiteX3" fmla="*/ 3528392 w 3528392"/>
                    <a:gd name="connsiteY3" fmla="*/ 453383 h 647966"/>
                    <a:gd name="connsiteX4" fmla="*/ 3477719 w 3528392"/>
                    <a:gd name="connsiteY4" fmla="*/ 504056 h 647966"/>
                    <a:gd name="connsiteX5" fmla="*/ 1975457 w 3528392"/>
                    <a:gd name="connsiteY5" fmla="*/ 504056 h 647966"/>
                    <a:gd name="connsiteX6" fmla="*/ 1948538 w 3528392"/>
                    <a:gd name="connsiteY6" fmla="*/ 527307 h 647966"/>
                    <a:gd name="connsiteX7" fmla="*/ 1764196 w 3528392"/>
                    <a:gd name="connsiteY7" fmla="*/ 647966 h 647966"/>
                    <a:gd name="connsiteX8" fmla="*/ 1589677 w 3528392"/>
                    <a:gd name="connsiteY8" fmla="*/ 530879 h 647966"/>
                    <a:gd name="connsiteX9" fmla="*/ 1557395 w 3528392"/>
                    <a:gd name="connsiteY9" fmla="*/ 504056 h 647966"/>
                    <a:gd name="connsiteX10" fmla="*/ 50673 w 3528392"/>
                    <a:gd name="connsiteY10" fmla="*/ 504056 h 647966"/>
                    <a:gd name="connsiteX11" fmla="*/ 0 w 3528392"/>
                    <a:gd name="connsiteY11" fmla="*/ 453383 h 647966"/>
                    <a:gd name="connsiteX12" fmla="*/ 0 w 3528392"/>
                    <a:gd name="connsiteY12" fmla="*/ 50673 h 647966"/>
                    <a:gd name="connsiteX13" fmla="*/ 50673 w 3528392"/>
                    <a:gd name="connsiteY13" fmla="*/ 0 h 647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528392" h="647966">
                      <a:moveTo>
                        <a:pt x="50673" y="0"/>
                      </a:moveTo>
                      <a:lnTo>
                        <a:pt x="3477719" y="0"/>
                      </a:lnTo>
                      <a:cubicBezTo>
                        <a:pt x="3505705" y="0"/>
                        <a:pt x="3528392" y="22687"/>
                        <a:pt x="3528392" y="50673"/>
                      </a:cubicBezTo>
                      <a:lnTo>
                        <a:pt x="3528392" y="453383"/>
                      </a:lnTo>
                      <a:cubicBezTo>
                        <a:pt x="3528392" y="481369"/>
                        <a:pt x="3505705" y="504056"/>
                        <a:pt x="3477719" y="504056"/>
                      </a:cubicBezTo>
                      <a:lnTo>
                        <a:pt x="1975457" y="504056"/>
                      </a:lnTo>
                      <a:lnTo>
                        <a:pt x="1948538" y="527307"/>
                      </a:lnTo>
                      <a:cubicBezTo>
                        <a:pt x="1901974" y="567526"/>
                        <a:pt x="1847968" y="607746"/>
                        <a:pt x="1764196" y="647966"/>
                      </a:cubicBezTo>
                      <a:cubicBezTo>
                        <a:pt x="1693521" y="612509"/>
                        <a:pt x="1639515" y="572289"/>
                        <a:pt x="1589677" y="530879"/>
                      </a:cubicBezTo>
                      <a:lnTo>
                        <a:pt x="1557395" y="504056"/>
                      </a:lnTo>
                      <a:lnTo>
                        <a:pt x="50673" y="504056"/>
                      </a:lnTo>
                      <a:cubicBezTo>
                        <a:pt x="22687" y="504056"/>
                        <a:pt x="0" y="481369"/>
                        <a:pt x="0" y="453383"/>
                      </a:cubicBezTo>
                      <a:lnTo>
                        <a:pt x="0" y="50673"/>
                      </a:lnTo>
                      <a:cubicBezTo>
                        <a:pt x="0" y="22687"/>
                        <a:pt x="22687" y="0"/>
                        <a:pt x="50673" y="0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/>
                  <a:bevelB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79705" anchor="ctr">
                  <a:norm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b="1" i="0" spc="10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拍打双肩呼喊</a:t>
                  </a:r>
                  <a:endParaRPr kumimoji="0" lang="zh-CN" altLang="en-US" b="1" i="0" spc="10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pic>
              <p:nvPicPr>
                <p:cNvPr id="40963" name="Picture 2" descr="C:\Documents and Settings\Administrator\桌面\裁剪.jpg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6210" y="2434"/>
                  <a:ext cx="2541" cy="1731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</p:grpSp>
          <p:grpSp>
            <p:nvGrpSpPr>
              <p:cNvPr id="6" name="组合 5"/>
              <p:cNvGrpSpPr/>
              <p:nvPr/>
            </p:nvGrpSpPr>
            <p:grpSpPr>
              <a:xfrm>
                <a:off x="7091" y="1522"/>
                <a:ext cx="4470" cy="3124"/>
                <a:chOff x="5321" y="4387"/>
                <a:chExt cx="4470" cy="3124"/>
              </a:xfrm>
            </p:grpSpPr>
            <p:grpSp>
              <p:nvGrpSpPr>
                <p:cNvPr id="3" name="组合 2"/>
                <p:cNvGrpSpPr/>
                <p:nvPr/>
              </p:nvGrpSpPr>
              <p:grpSpPr>
                <a:xfrm>
                  <a:off x="5321" y="5401"/>
                  <a:ext cx="4471" cy="2110"/>
                  <a:chOff x="5175" y="5401"/>
                  <a:chExt cx="4471" cy="2110"/>
                </a:xfrm>
              </p:grpSpPr>
              <p:pic>
                <p:nvPicPr>
                  <p:cNvPr id="40964" name="Picture 20" descr="C:\Documents and Settings\Administrator\桌面\人中11.jpg"/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5175" y="5401"/>
                    <a:ext cx="2110" cy="2110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</p:pic>
              <p:pic>
                <p:nvPicPr>
                  <p:cNvPr id="40965" name="Picture 22" descr="C:\Documents and Settings\Administrator\桌面\YRVrqb2.jpg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7438" y="5654"/>
                    <a:ext cx="2209" cy="1731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</p:pic>
              <p:sp>
                <p:nvSpPr>
                  <p:cNvPr id="40975" name="TextBox 33"/>
                  <p:cNvSpPr txBox="1"/>
                  <p:nvPr/>
                </p:nvSpPr>
                <p:spPr>
                  <a:xfrm>
                    <a:off x="6103" y="6445"/>
                    <a:ext cx="338" cy="725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>
                    <a:spAutoFit/>
                  </a:bodyPr>
                  <a:lstStyle/>
                  <a:p>
                    <a:r>
                      <a:rPr lang="en-US" altLang="zh-CN" sz="24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.</a:t>
                    </a:r>
                    <a:endParaRPr lang="zh-CN" altLang="en-US" sz="2400" dirty="0">
                      <a:solidFill>
                        <a:srgbClr val="FF00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0976" name="TextBox 34"/>
                  <p:cNvSpPr txBox="1"/>
                  <p:nvPr/>
                </p:nvSpPr>
                <p:spPr>
                  <a:xfrm>
                    <a:off x="8297" y="5808"/>
                    <a:ext cx="338" cy="725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>
                    <a:spAutoFit/>
                  </a:bodyPr>
                  <a:lstStyle/>
                  <a:p>
                    <a:r>
                      <a:rPr lang="en-US" altLang="zh-CN" sz="24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.</a:t>
                    </a:r>
                    <a:endParaRPr lang="zh-CN" altLang="en-US" sz="2400" dirty="0">
                      <a:solidFill>
                        <a:srgbClr val="FF00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5" name="MH_SubTitle_1"/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5995" y="4387"/>
                  <a:ext cx="3122" cy="915"/>
                </a:xfrm>
                <a:custGeom>
                  <a:avLst/>
                  <a:gdLst>
                    <a:gd name="connsiteX0" fmla="*/ 50673 w 3528392"/>
                    <a:gd name="connsiteY0" fmla="*/ 0 h 647966"/>
                    <a:gd name="connsiteX1" fmla="*/ 3477719 w 3528392"/>
                    <a:gd name="connsiteY1" fmla="*/ 0 h 647966"/>
                    <a:gd name="connsiteX2" fmla="*/ 3528392 w 3528392"/>
                    <a:gd name="connsiteY2" fmla="*/ 50673 h 647966"/>
                    <a:gd name="connsiteX3" fmla="*/ 3528392 w 3528392"/>
                    <a:gd name="connsiteY3" fmla="*/ 453383 h 647966"/>
                    <a:gd name="connsiteX4" fmla="*/ 3477719 w 3528392"/>
                    <a:gd name="connsiteY4" fmla="*/ 504056 h 647966"/>
                    <a:gd name="connsiteX5" fmla="*/ 1975457 w 3528392"/>
                    <a:gd name="connsiteY5" fmla="*/ 504056 h 647966"/>
                    <a:gd name="connsiteX6" fmla="*/ 1948538 w 3528392"/>
                    <a:gd name="connsiteY6" fmla="*/ 527307 h 647966"/>
                    <a:gd name="connsiteX7" fmla="*/ 1764196 w 3528392"/>
                    <a:gd name="connsiteY7" fmla="*/ 647966 h 647966"/>
                    <a:gd name="connsiteX8" fmla="*/ 1589677 w 3528392"/>
                    <a:gd name="connsiteY8" fmla="*/ 530879 h 647966"/>
                    <a:gd name="connsiteX9" fmla="*/ 1557395 w 3528392"/>
                    <a:gd name="connsiteY9" fmla="*/ 504056 h 647966"/>
                    <a:gd name="connsiteX10" fmla="*/ 50673 w 3528392"/>
                    <a:gd name="connsiteY10" fmla="*/ 504056 h 647966"/>
                    <a:gd name="connsiteX11" fmla="*/ 0 w 3528392"/>
                    <a:gd name="connsiteY11" fmla="*/ 453383 h 647966"/>
                    <a:gd name="connsiteX12" fmla="*/ 0 w 3528392"/>
                    <a:gd name="connsiteY12" fmla="*/ 50673 h 647966"/>
                    <a:gd name="connsiteX13" fmla="*/ 50673 w 3528392"/>
                    <a:gd name="connsiteY13" fmla="*/ 0 h 647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528392" h="647966">
                      <a:moveTo>
                        <a:pt x="50673" y="0"/>
                      </a:moveTo>
                      <a:lnTo>
                        <a:pt x="3477719" y="0"/>
                      </a:lnTo>
                      <a:cubicBezTo>
                        <a:pt x="3505705" y="0"/>
                        <a:pt x="3528392" y="22687"/>
                        <a:pt x="3528392" y="50673"/>
                      </a:cubicBezTo>
                      <a:lnTo>
                        <a:pt x="3528392" y="453383"/>
                      </a:lnTo>
                      <a:cubicBezTo>
                        <a:pt x="3528392" y="481369"/>
                        <a:pt x="3505705" y="504056"/>
                        <a:pt x="3477719" y="504056"/>
                      </a:cubicBezTo>
                      <a:lnTo>
                        <a:pt x="1975457" y="504056"/>
                      </a:lnTo>
                      <a:lnTo>
                        <a:pt x="1948538" y="527307"/>
                      </a:lnTo>
                      <a:cubicBezTo>
                        <a:pt x="1901974" y="567526"/>
                        <a:pt x="1847968" y="607746"/>
                        <a:pt x="1764196" y="647966"/>
                      </a:cubicBezTo>
                      <a:cubicBezTo>
                        <a:pt x="1693521" y="612509"/>
                        <a:pt x="1639515" y="572289"/>
                        <a:pt x="1589677" y="530879"/>
                      </a:cubicBezTo>
                      <a:lnTo>
                        <a:pt x="1557395" y="504056"/>
                      </a:lnTo>
                      <a:lnTo>
                        <a:pt x="50673" y="504056"/>
                      </a:lnTo>
                      <a:cubicBezTo>
                        <a:pt x="22687" y="504056"/>
                        <a:pt x="0" y="481369"/>
                        <a:pt x="0" y="453383"/>
                      </a:cubicBezTo>
                      <a:lnTo>
                        <a:pt x="0" y="50673"/>
                      </a:lnTo>
                      <a:cubicBezTo>
                        <a:pt x="0" y="22687"/>
                        <a:pt x="22687" y="0"/>
                        <a:pt x="50673" y="0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/>
                  <a:bevelB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79705" anchor="ctr">
                  <a:normAutofit fontScale="90000"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b="1" i="0" spc="10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按人中穴、合谷穴</a:t>
                  </a:r>
                  <a:endParaRPr kumimoji="0" lang="zh-CN" altLang="en-US" b="1" i="0" spc="10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</p:grpSp>
      <p:sp>
        <p:nvSpPr>
          <p:cNvPr id="8" name="圆角矩形 7"/>
          <p:cNvSpPr/>
          <p:nvPr/>
        </p:nvSpPr>
        <p:spPr>
          <a:xfrm>
            <a:off x="3398520" y="1056340"/>
            <a:ext cx="2346960" cy="4419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意识判断</a:t>
            </a:r>
            <a:endParaRPr lang="zh-CN" altLang="en-US" sz="2000" b="1" spc="100" noProof="0" dirty="0">
              <a:ln>
                <a:noFill/>
              </a:ln>
              <a:solidFill>
                <a:srgbClr val="FF8B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 spd="slow" advClick="0" advTm="0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2087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九、触电救护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936943" y="890270"/>
            <a:ext cx="7270115" cy="4046220"/>
            <a:chOff x="1417" y="1282"/>
            <a:chExt cx="11449" cy="6372"/>
          </a:xfrm>
        </p:grpSpPr>
        <p:grpSp>
          <p:nvGrpSpPr>
            <p:cNvPr id="26" name="组合 25"/>
            <p:cNvGrpSpPr/>
            <p:nvPr/>
          </p:nvGrpSpPr>
          <p:grpSpPr>
            <a:xfrm>
              <a:off x="3514" y="1282"/>
              <a:ext cx="9352" cy="6373"/>
              <a:chOff x="2802" y="1357"/>
              <a:chExt cx="9352" cy="6373"/>
            </a:xfrm>
          </p:grpSpPr>
          <p:sp>
            <p:nvSpPr>
              <p:cNvPr id="7178" name="TextBox 140"/>
              <p:cNvSpPr txBox="1"/>
              <p:nvPr/>
            </p:nvSpPr>
            <p:spPr>
              <a:xfrm>
                <a:off x="6428" y="1357"/>
                <a:ext cx="5726" cy="23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indent="482600" algn="just" fontAlgn="auto">
                  <a:extLst>
                    <a:ext uri="{35155182-B16C-46BC-9424-99874614C6A1}">
                      <wpsdc:indentchars xmlns:wpsdc="http://www.wps.cn/officeDocument/2017/drawingmlCustomData" val="200" checksum="488862714"/>
                    </a:ext>
                  </a:extLst>
                </a:pPr>
                <a:r>
                  <a:rPr lang="zh-CN" altLang="en-US" spc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整个检查过程不得超过</a:t>
                </a:r>
                <a:r>
                  <a:rPr lang="en-US" altLang="zh-CN" spc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</a:t>
                </a:r>
                <a:r>
                  <a:rPr lang="zh-CN" altLang="en-US" spc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秒。</a:t>
                </a:r>
                <a:endPara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482600" algn="just" fontAlgn="auto">
                  <a:extLst>
                    <a:ext uri="{35155182-B16C-46BC-9424-99874614C6A1}">
                      <wpsdc:indentchars xmlns:wpsdc="http://www.wps.cn/officeDocument/2017/drawingmlCustomData" val="200" checksum="488862714"/>
                    </a:ext>
                  </a:extLst>
                </a:pPr>
                <a:r>
                  <a:rPr lang="zh-CN" altLang="en-US" spc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首先，将耳朵贴近触电者的口和鼻，头部偏向触电人胸部。</a:t>
                </a:r>
                <a:endPara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482600" algn="just" fontAlgn="auto">
                  <a:extLst>
                    <a:ext uri="{35155182-B16C-46BC-9424-99874614C6A1}">
                      <wpsdc:indentchars xmlns:wpsdc="http://www.wps.cn/officeDocument/2017/drawingmlCustomData" val="200" checksum="488862714"/>
                    </a:ext>
                  </a:extLst>
                </a:pPr>
                <a:r>
                  <a:rPr lang="zh-CN" altLang="en-US" spc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然后，用手指触摸气管根部侧面，检查颈动脉是否搏动。</a:t>
                </a:r>
                <a:endParaRPr lang="zh-CN" altLang="en-US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1" name="组合 20"/>
              <p:cNvGrpSpPr/>
              <p:nvPr/>
            </p:nvGrpSpPr>
            <p:grpSpPr>
              <a:xfrm>
                <a:off x="2802" y="1415"/>
                <a:ext cx="3096" cy="2200"/>
                <a:chOff x="2886" y="5030"/>
                <a:chExt cx="3096" cy="2200"/>
              </a:xfrm>
            </p:grpSpPr>
            <p:grpSp>
              <p:nvGrpSpPr>
                <p:cNvPr id="16" name="组合 15"/>
                <p:cNvGrpSpPr/>
                <p:nvPr/>
              </p:nvGrpSpPr>
              <p:grpSpPr>
                <a:xfrm>
                  <a:off x="2886" y="5030"/>
                  <a:ext cx="3096" cy="580"/>
                  <a:chOff x="2886" y="5030"/>
                  <a:chExt cx="3096" cy="580"/>
                </a:xfrm>
              </p:grpSpPr>
              <p:sp>
                <p:nvSpPr>
                  <p:cNvPr id="10" name="文本框 9"/>
                  <p:cNvSpPr txBox="1"/>
                  <p:nvPr/>
                </p:nvSpPr>
                <p:spPr>
                  <a:xfrm>
                    <a:off x="2886" y="5030"/>
                    <a:ext cx="648" cy="580"/>
                  </a:xfrm>
                  <a:prstGeom prst="rect">
                    <a:avLst/>
                  </a:prstGeom>
                  <a:solidFill>
                    <a:srgbClr val="FF8B00"/>
                  </a:solidFill>
                </p:spPr>
                <p:txBody>
                  <a:bodyPr wrap="none" rtlCol="0" anchor="ctr" anchorCtr="0">
                    <a:spAutoFit/>
                  </a:bodyPr>
                  <a:lstStyle/>
                  <a:p>
                    <a:pPr algn="ctr"/>
                    <a:r>
                      <a:rPr lang="zh-CN" altLang="en-US" b="1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rPr>
                      <a:t>看</a:t>
                    </a:r>
                    <a:endParaRPr lang="zh-CN" altLang="en-US" b="1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endParaRPr>
                  </a:p>
                </p:txBody>
              </p:sp>
              <p:sp>
                <p:nvSpPr>
                  <p:cNvPr id="11" name="文本框 10"/>
                  <p:cNvSpPr txBox="1"/>
                  <p:nvPr/>
                </p:nvSpPr>
                <p:spPr>
                  <a:xfrm>
                    <a:off x="3534" y="5030"/>
                    <a:ext cx="2448" cy="580"/>
                  </a:xfrm>
                  <a:prstGeom prst="rect">
                    <a:avLst/>
                  </a:prstGeom>
                  <a:solidFill>
                    <a:srgbClr val="229EC7"/>
                  </a:solidFill>
                </p:spPr>
                <p:txBody>
                  <a:bodyPr wrap="none" rtlCol="0" anchor="ctr" anchorCtr="0">
                    <a:spAutoFit/>
                  </a:bodyPr>
                  <a:lstStyle/>
                  <a:p>
                    <a:pPr algn="ctr"/>
                    <a:r>
                      <a:rPr lang="zh-CN" altLang="en-US" b="1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rPr>
                      <a:t>胸部有无起伏</a:t>
                    </a:r>
                    <a:endParaRPr lang="zh-CN" altLang="en-US" b="1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endParaRPr>
                  </a:p>
                </p:txBody>
              </p:sp>
            </p:grpSp>
            <p:grpSp>
              <p:nvGrpSpPr>
                <p:cNvPr id="19" name="组合 18"/>
                <p:cNvGrpSpPr/>
                <p:nvPr/>
              </p:nvGrpSpPr>
              <p:grpSpPr>
                <a:xfrm>
                  <a:off x="2886" y="5845"/>
                  <a:ext cx="3096" cy="580"/>
                  <a:chOff x="2886" y="6520"/>
                  <a:chExt cx="3096" cy="580"/>
                </a:xfrm>
              </p:grpSpPr>
              <p:sp>
                <p:nvSpPr>
                  <p:cNvPr id="14" name="文本框 13"/>
                  <p:cNvSpPr txBox="1"/>
                  <p:nvPr/>
                </p:nvSpPr>
                <p:spPr>
                  <a:xfrm>
                    <a:off x="2886" y="6520"/>
                    <a:ext cx="648" cy="580"/>
                  </a:xfrm>
                  <a:prstGeom prst="rect">
                    <a:avLst/>
                  </a:prstGeom>
                  <a:solidFill>
                    <a:srgbClr val="FF8B00"/>
                  </a:solidFill>
                </p:spPr>
                <p:txBody>
                  <a:bodyPr wrap="none" rtlCol="0" anchor="ctr" anchorCtr="0">
                    <a:spAutoFit/>
                  </a:bodyPr>
                  <a:lstStyle/>
                  <a:p>
                    <a:pPr algn="ctr"/>
                    <a:r>
                      <a:rPr lang="zh-CN" altLang="en-US" b="1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rPr>
                      <a:t>听</a:t>
                    </a:r>
                    <a:endParaRPr lang="zh-CN" altLang="en-US" b="1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endParaRPr>
                  </a:p>
                </p:txBody>
              </p:sp>
              <p:sp>
                <p:nvSpPr>
                  <p:cNvPr id="17" name="文本框 16"/>
                  <p:cNvSpPr txBox="1"/>
                  <p:nvPr/>
                </p:nvSpPr>
                <p:spPr>
                  <a:xfrm>
                    <a:off x="3534" y="6520"/>
                    <a:ext cx="2448" cy="580"/>
                  </a:xfrm>
                  <a:prstGeom prst="rect">
                    <a:avLst/>
                  </a:prstGeom>
                  <a:solidFill>
                    <a:srgbClr val="229EC7"/>
                  </a:solidFill>
                </p:spPr>
                <p:txBody>
                  <a:bodyPr wrap="none" rtlCol="0" anchor="ctr" anchorCtr="0">
                    <a:noAutofit/>
                  </a:bodyPr>
                  <a:lstStyle/>
                  <a:p>
                    <a:pPr algn="ctr"/>
                    <a:r>
                      <a:rPr lang="zh-CN" altLang="en-US" b="1" spc="10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rPr>
                      <a:t>有无呼气声</a:t>
                    </a:r>
                    <a:endParaRPr lang="zh-CN" altLang="en-US" b="1" spc="10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endParaRPr>
                  </a:p>
                </p:txBody>
              </p:sp>
            </p:grpSp>
            <p:grpSp>
              <p:nvGrpSpPr>
                <p:cNvPr id="20" name="组合 19"/>
                <p:cNvGrpSpPr/>
                <p:nvPr/>
              </p:nvGrpSpPr>
              <p:grpSpPr>
                <a:xfrm>
                  <a:off x="2886" y="6650"/>
                  <a:ext cx="3096" cy="580"/>
                  <a:chOff x="7291" y="5030"/>
                  <a:chExt cx="3096" cy="580"/>
                </a:xfrm>
              </p:grpSpPr>
              <p:sp>
                <p:nvSpPr>
                  <p:cNvPr id="15" name="文本框 14"/>
                  <p:cNvSpPr txBox="1"/>
                  <p:nvPr/>
                </p:nvSpPr>
                <p:spPr>
                  <a:xfrm>
                    <a:off x="7291" y="5030"/>
                    <a:ext cx="648" cy="580"/>
                  </a:xfrm>
                  <a:prstGeom prst="rect">
                    <a:avLst/>
                  </a:prstGeom>
                  <a:solidFill>
                    <a:srgbClr val="FF8B00"/>
                  </a:solidFill>
                </p:spPr>
                <p:txBody>
                  <a:bodyPr wrap="none" rtlCol="0" anchor="ctr" anchorCtr="0">
                    <a:spAutoFit/>
                  </a:bodyPr>
                  <a:lstStyle/>
                  <a:p>
                    <a:pPr algn="ctr"/>
                    <a:r>
                      <a:rPr lang="zh-CN" altLang="en-US" b="1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rPr>
                      <a:t>感</a:t>
                    </a:r>
                    <a:endParaRPr lang="zh-CN" altLang="en-US" b="1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endParaRPr>
                  </a:p>
                </p:txBody>
              </p:sp>
              <p:sp>
                <p:nvSpPr>
                  <p:cNvPr id="18" name="文本框 17"/>
                  <p:cNvSpPr txBox="1"/>
                  <p:nvPr/>
                </p:nvSpPr>
                <p:spPr>
                  <a:xfrm>
                    <a:off x="7939" y="5030"/>
                    <a:ext cx="2448" cy="580"/>
                  </a:xfrm>
                  <a:prstGeom prst="rect">
                    <a:avLst/>
                  </a:prstGeom>
                  <a:solidFill>
                    <a:srgbClr val="229EC7"/>
                  </a:solidFill>
                </p:spPr>
                <p:txBody>
                  <a:bodyPr wrap="none" rtlCol="0" anchor="ctr" anchorCtr="0">
                    <a:spAutoFit/>
                  </a:bodyPr>
                  <a:lstStyle/>
                  <a:p>
                    <a:pPr algn="ctr"/>
                    <a:r>
                      <a:rPr lang="zh-CN" altLang="en-US" b="1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rPr>
                      <a:t>有无呼气气流</a:t>
                    </a:r>
                    <a:endParaRPr lang="zh-CN" altLang="en-US" b="1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endParaRPr>
                  </a:p>
                </p:txBody>
              </p:sp>
            </p:grpSp>
          </p:grpSp>
          <p:grpSp>
            <p:nvGrpSpPr>
              <p:cNvPr id="24" name="组合 23"/>
              <p:cNvGrpSpPr/>
              <p:nvPr/>
            </p:nvGrpSpPr>
            <p:grpSpPr>
              <a:xfrm>
                <a:off x="2802" y="3825"/>
                <a:ext cx="3374" cy="2868"/>
                <a:chOff x="3253" y="4860"/>
                <a:chExt cx="3374" cy="2868"/>
              </a:xfrm>
            </p:grpSpPr>
            <p:pic>
              <p:nvPicPr>
                <p:cNvPr id="41987" name="Picture 2" descr="C:\Documents and Settings\Administrator\桌面\裁剪.jpg"/>
                <p:cNvPicPr>
                  <a:picLocks noChangeAspect="1"/>
                </p:cNvPicPr>
                <p:nvPr/>
              </p:nvPicPr>
              <p:blipFill>
                <a:blip r:embed="rId1"/>
                <a:stretch>
                  <a:fillRect/>
                </a:stretch>
              </p:blipFill>
              <p:spPr>
                <a:xfrm>
                  <a:off x="3253" y="4860"/>
                  <a:ext cx="3375" cy="2869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  <p:cxnSp>
              <p:nvCxnSpPr>
                <p:cNvPr id="36" name="直接连接符 35"/>
                <p:cNvCxnSpPr/>
                <p:nvPr/>
              </p:nvCxnSpPr>
              <p:spPr>
                <a:xfrm rot="10800000" flipV="1">
                  <a:off x="3506" y="5620"/>
                  <a:ext cx="1688" cy="422"/>
                </a:xfrm>
                <a:prstGeom prst="line">
                  <a:avLst/>
                </a:prstGeom>
                <a:ln w="12700">
                  <a:solidFill>
                    <a:srgbClr val="FF8B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接连接符 36"/>
                <p:cNvCxnSpPr/>
                <p:nvPr/>
              </p:nvCxnSpPr>
              <p:spPr>
                <a:xfrm rot="10800000" flipV="1">
                  <a:off x="3928" y="5957"/>
                  <a:ext cx="1350" cy="338"/>
                </a:xfrm>
                <a:prstGeom prst="line">
                  <a:avLst/>
                </a:prstGeom>
                <a:ln w="12700">
                  <a:solidFill>
                    <a:srgbClr val="FF8B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2012" name="组合 51"/>
                <p:cNvGrpSpPr/>
                <p:nvPr/>
              </p:nvGrpSpPr>
              <p:grpSpPr>
                <a:xfrm>
                  <a:off x="5363" y="6210"/>
                  <a:ext cx="338" cy="298"/>
                  <a:chOff x="6357950" y="2357426"/>
                  <a:chExt cx="759841" cy="500070"/>
                </a:xfrm>
              </p:grpSpPr>
              <p:sp>
                <p:nvSpPr>
                  <p:cNvPr id="45" name="弧形 44"/>
                  <p:cNvSpPr/>
                  <p:nvPr/>
                </p:nvSpPr>
                <p:spPr>
                  <a:xfrm>
                    <a:off x="6429714" y="2357426"/>
                    <a:ext cx="641644" cy="305074"/>
                  </a:xfrm>
                  <a:prstGeom prst="arc">
                    <a:avLst>
                      <a:gd name="adj1" fmla="val 12755212"/>
                      <a:gd name="adj2" fmla="val 20009489"/>
                    </a:avLst>
                  </a:prstGeom>
                  <a:ln w="12700">
                    <a:solidFill>
                      <a:srgbClr val="FF8B0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8" name="弧形 47"/>
                  <p:cNvSpPr/>
                  <p:nvPr/>
                </p:nvSpPr>
                <p:spPr>
                  <a:xfrm>
                    <a:off x="6429714" y="2417182"/>
                    <a:ext cx="641644" cy="308220"/>
                  </a:xfrm>
                  <a:prstGeom prst="arc">
                    <a:avLst>
                      <a:gd name="adj1" fmla="val 13395685"/>
                      <a:gd name="adj2" fmla="val 19276992"/>
                    </a:avLst>
                  </a:prstGeom>
                  <a:ln w="12700">
                    <a:solidFill>
                      <a:srgbClr val="FF8B0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" name="弧形 48"/>
                  <p:cNvSpPr/>
                  <p:nvPr/>
                </p:nvSpPr>
                <p:spPr>
                  <a:xfrm>
                    <a:off x="6429714" y="2480084"/>
                    <a:ext cx="641644" cy="305076"/>
                  </a:xfrm>
                  <a:prstGeom prst="arc">
                    <a:avLst>
                      <a:gd name="adj1" fmla="val 14301220"/>
                      <a:gd name="adj2" fmla="val 18483146"/>
                    </a:avLst>
                  </a:prstGeom>
                  <a:ln w="12700">
                    <a:solidFill>
                      <a:srgbClr val="FF8B0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" name="弧形 49"/>
                  <p:cNvSpPr/>
                  <p:nvPr/>
                </p:nvSpPr>
                <p:spPr>
                  <a:xfrm>
                    <a:off x="6357950" y="2552422"/>
                    <a:ext cx="759841" cy="305074"/>
                  </a:xfrm>
                  <a:prstGeom prst="arc">
                    <a:avLst>
                      <a:gd name="adj1" fmla="val 15074688"/>
                      <a:gd name="adj2" fmla="val 17772460"/>
                    </a:avLst>
                  </a:prstGeom>
                  <a:ln w="12700">
                    <a:solidFill>
                      <a:srgbClr val="FF8B0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42013" name="组合 60"/>
                <p:cNvGrpSpPr/>
                <p:nvPr/>
              </p:nvGrpSpPr>
              <p:grpSpPr>
                <a:xfrm>
                  <a:off x="5194" y="6126"/>
                  <a:ext cx="405" cy="416"/>
                  <a:chOff x="5715007" y="1714488"/>
                  <a:chExt cx="1000133" cy="642942"/>
                </a:xfrm>
              </p:grpSpPr>
              <p:sp>
                <p:nvSpPr>
                  <p:cNvPr id="55" name="弧形 54"/>
                  <p:cNvSpPr/>
                  <p:nvPr/>
                </p:nvSpPr>
                <p:spPr>
                  <a:xfrm flipH="1">
                    <a:off x="6224334" y="1714488"/>
                    <a:ext cx="490806" cy="642942"/>
                  </a:xfrm>
                  <a:prstGeom prst="arc">
                    <a:avLst>
                      <a:gd name="adj1" fmla="val 17657284"/>
                      <a:gd name="adj2" fmla="val 0"/>
                    </a:avLst>
                  </a:prstGeom>
                  <a:ln w="12700">
                    <a:solidFill>
                      <a:srgbClr val="FF8B00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4" name="弧形 53"/>
                  <p:cNvSpPr/>
                  <p:nvPr/>
                </p:nvSpPr>
                <p:spPr>
                  <a:xfrm>
                    <a:off x="5715007" y="1786892"/>
                    <a:ext cx="287075" cy="570538"/>
                  </a:xfrm>
                  <a:prstGeom prst="arc">
                    <a:avLst>
                      <a:gd name="adj1" fmla="val 16857239"/>
                      <a:gd name="adj2" fmla="val 0"/>
                    </a:avLst>
                  </a:prstGeom>
                  <a:ln w="12700">
                    <a:solidFill>
                      <a:srgbClr val="FF8B00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" name="弧形 57"/>
                  <p:cNvSpPr/>
                  <p:nvPr/>
                </p:nvSpPr>
                <p:spPr>
                  <a:xfrm>
                    <a:off x="6002082" y="1786892"/>
                    <a:ext cx="69455" cy="498135"/>
                  </a:xfrm>
                  <a:prstGeom prst="arc">
                    <a:avLst/>
                  </a:prstGeom>
                  <a:ln w="12700">
                    <a:solidFill>
                      <a:srgbClr val="FF8B00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9" name="弧形 58"/>
                  <p:cNvSpPr/>
                  <p:nvPr/>
                </p:nvSpPr>
                <p:spPr>
                  <a:xfrm flipH="1">
                    <a:off x="6145621" y="1786892"/>
                    <a:ext cx="69452" cy="498135"/>
                  </a:xfrm>
                  <a:prstGeom prst="arc">
                    <a:avLst/>
                  </a:prstGeom>
                  <a:ln w="12700">
                    <a:solidFill>
                      <a:srgbClr val="FF8B00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</p:grpSp>
          </p:grpSp>
          <p:pic>
            <p:nvPicPr>
              <p:cNvPr id="42016" name="Picture 41" descr="C:\Documents and Settings\Administrator\桌面\新建文件夹\qq00.jp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683" y="3825"/>
                <a:ext cx="4523" cy="286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25" name="圆角矩形 24"/>
              <p:cNvSpPr/>
              <p:nvPr/>
            </p:nvSpPr>
            <p:spPr>
              <a:xfrm>
                <a:off x="2802" y="7088"/>
                <a:ext cx="9353" cy="64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57150">
                <a:solidFill>
                  <a:schemeClr val="bg1">
                    <a:lumMod val="85000"/>
                  </a:schemeClr>
                </a:solidFill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38100" h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zh-CN" b="1" spc="100" noProof="0" dirty="0">
                    <a:ln>
                      <a:noFill/>
                    </a:ln>
                    <a:solidFill>
                      <a:srgbClr val="FF8B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适用情况：</a:t>
                </a:r>
                <a:r>
                  <a:rPr lang="zh-CN" b="1" spc="10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呼喊后触电者依然昏迷时。</a:t>
                </a:r>
                <a:endParaRPr lang="zh-CN" b="1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</p:grpSp>
        <p:sp>
          <p:nvSpPr>
            <p:cNvPr id="89" name="圆角矩形 88"/>
            <p:cNvSpPr/>
            <p:nvPr/>
          </p:nvSpPr>
          <p:spPr>
            <a:xfrm>
              <a:off x="1417" y="2161"/>
              <a:ext cx="1000" cy="462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bg1">
                  <a:lumMod val="8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wrap="square" lIns="144145" rtlCol="0" anchor="ctr">
              <a:spAutoFit/>
            </a:bodyPr>
            <a:lstStyle/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sz="2000" b="1" spc="10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检查呼吸、心跳</a:t>
              </a:r>
              <a:endParaRPr lang="zh-CN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</p:spTree>
  </p:cSld>
  <p:clrMapOvr>
    <a:masterClrMapping/>
  </p:clrMapOvr>
  <p:transition spd="slow" advClick="0" advTm="0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2087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九、触电救护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2248535" y="1303020"/>
            <a:ext cx="3877310" cy="2538095"/>
            <a:chOff x="3927" y="1543"/>
            <a:chExt cx="6106" cy="3997"/>
          </a:xfrm>
        </p:grpSpPr>
        <p:grpSp>
          <p:nvGrpSpPr>
            <p:cNvPr id="4" name="组合 3"/>
            <p:cNvGrpSpPr/>
            <p:nvPr/>
          </p:nvGrpSpPr>
          <p:grpSpPr>
            <a:xfrm>
              <a:off x="3927" y="1543"/>
              <a:ext cx="6092" cy="580"/>
              <a:chOff x="3711" y="1460"/>
              <a:chExt cx="5240" cy="580"/>
            </a:xfrm>
          </p:grpSpPr>
          <p:sp>
            <p:nvSpPr>
              <p:cNvPr id="2" name="文本框 1"/>
              <p:cNvSpPr txBox="1"/>
              <p:nvPr/>
            </p:nvSpPr>
            <p:spPr>
              <a:xfrm>
                <a:off x="3711" y="1460"/>
                <a:ext cx="497" cy="580"/>
              </a:xfrm>
              <a:prstGeom prst="rect">
                <a:avLst/>
              </a:prstGeom>
              <a:solidFill>
                <a:srgbClr val="FF8B00"/>
              </a:solidFill>
            </p:spPr>
            <p:txBody>
              <a:bodyPr wrap="none" rtlCol="0" anchor="ctr" anchorCtr="0">
                <a:noAutofit/>
              </a:bodyPr>
              <a:lstStyle/>
              <a:p>
                <a:pPr algn="ctr"/>
                <a:r>
                  <a:rPr lang="en-US" altLang="zh-CN" b="1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1</a:t>
                </a:r>
                <a:endParaRPr lang="en-US" altLang="zh-CN" b="1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3" name="文本框 2"/>
              <p:cNvSpPr txBox="1"/>
              <p:nvPr/>
            </p:nvSpPr>
            <p:spPr>
              <a:xfrm>
                <a:off x="4208" y="1460"/>
                <a:ext cx="4743" cy="580"/>
              </a:xfrm>
              <a:prstGeom prst="rect">
                <a:avLst/>
              </a:prstGeom>
              <a:solidFill>
                <a:srgbClr val="229EC7"/>
              </a:solidFill>
            </p:spPr>
            <p:txBody>
              <a:bodyPr wrap="none" rtlCol="0" anchor="ctr" anchorCtr="0">
                <a:noAutofit/>
              </a:bodyPr>
              <a:lstStyle/>
              <a:p>
                <a:pPr algn="l"/>
                <a:r>
                  <a:rPr lang="zh-CN" altLang="en-US" b="1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解开上衣，清除口腔异物。</a:t>
                </a:r>
                <a:endParaRPr lang="zh-CN" altLang="en-US" b="1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3927" y="2400"/>
              <a:ext cx="6107" cy="580"/>
              <a:chOff x="3711" y="1460"/>
              <a:chExt cx="6107" cy="580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3711" y="1460"/>
                <a:ext cx="578" cy="580"/>
              </a:xfrm>
              <a:prstGeom prst="rect">
                <a:avLst/>
              </a:prstGeom>
              <a:solidFill>
                <a:srgbClr val="FF8B00"/>
              </a:solidFill>
            </p:spPr>
            <p:txBody>
              <a:bodyPr wrap="none" rtlCol="0" anchor="ctr" anchorCtr="0">
                <a:noAutofit/>
              </a:bodyPr>
              <a:lstStyle/>
              <a:p>
                <a:pPr algn="ctr"/>
                <a:r>
                  <a:rPr lang="en-US" altLang="zh-CN" b="1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2</a:t>
                </a:r>
                <a:endParaRPr lang="en-US" altLang="zh-CN" b="1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4290" y="1460"/>
                <a:ext cx="5528" cy="580"/>
              </a:xfrm>
              <a:prstGeom prst="rect">
                <a:avLst/>
              </a:prstGeom>
              <a:solidFill>
                <a:srgbClr val="229EC7"/>
              </a:solidFill>
            </p:spPr>
            <p:txBody>
              <a:bodyPr wrap="none" rtlCol="0" anchor="ctr" anchorCtr="0">
                <a:noAutofit/>
              </a:bodyPr>
              <a:lstStyle/>
              <a:p>
                <a:pPr algn="l"/>
                <a:r>
                  <a:rPr lang="zh-CN" altLang="en-US" b="1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仰头抬颌，保持气道畅通。</a:t>
                </a:r>
                <a:endParaRPr lang="zh-CN" altLang="en-US" b="1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927" y="3252"/>
              <a:ext cx="6107" cy="580"/>
              <a:chOff x="3711" y="1460"/>
              <a:chExt cx="6107" cy="580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3711" y="1460"/>
                <a:ext cx="578" cy="580"/>
              </a:xfrm>
              <a:prstGeom prst="rect">
                <a:avLst/>
              </a:prstGeom>
              <a:solidFill>
                <a:srgbClr val="FF8B00"/>
              </a:solidFill>
            </p:spPr>
            <p:txBody>
              <a:bodyPr wrap="none" rtlCol="0" anchor="ctr" anchorCtr="0">
                <a:noAutofit/>
              </a:bodyPr>
              <a:lstStyle/>
              <a:p>
                <a:pPr algn="ctr"/>
                <a:r>
                  <a:rPr lang="en-US" altLang="zh-CN" b="1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3</a:t>
                </a:r>
                <a:endParaRPr lang="en-US" altLang="zh-CN" b="1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4291" y="1460"/>
                <a:ext cx="5527" cy="580"/>
              </a:xfrm>
              <a:prstGeom prst="rect">
                <a:avLst/>
              </a:prstGeom>
              <a:solidFill>
                <a:srgbClr val="229EC7"/>
              </a:solidFill>
            </p:spPr>
            <p:txBody>
              <a:bodyPr wrap="none" rtlCol="0" anchor="ctr" anchorCtr="0">
                <a:noAutofit/>
              </a:bodyPr>
              <a:lstStyle/>
              <a:p>
                <a:pPr algn="l"/>
                <a:r>
                  <a:rPr lang="zh-CN" altLang="en-US" b="1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吹气时捏紧鼻孔，吹完及时松开。</a:t>
                </a:r>
                <a:endParaRPr lang="zh-CN" altLang="en-US" b="1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3927" y="4108"/>
              <a:ext cx="6106" cy="580"/>
              <a:chOff x="3656" y="1460"/>
              <a:chExt cx="6106" cy="580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3656" y="1460"/>
                <a:ext cx="580" cy="580"/>
              </a:xfrm>
              <a:prstGeom prst="rect">
                <a:avLst/>
              </a:prstGeom>
              <a:solidFill>
                <a:srgbClr val="FF8B00"/>
              </a:solidFill>
            </p:spPr>
            <p:txBody>
              <a:bodyPr wrap="none" rtlCol="0" anchor="ctr" anchorCtr="0">
                <a:noAutofit/>
              </a:bodyPr>
              <a:lstStyle/>
              <a:p>
                <a:pPr algn="ctr"/>
                <a:r>
                  <a:rPr lang="en-US" altLang="zh-CN" b="1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4</a:t>
                </a:r>
                <a:endParaRPr lang="en-US" altLang="zh-CN" b="1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4235" y="1460"/>
                <a:ext cx="5527" cy="580"/>
              </a:xfrm>
              <a:prstGeom prst="rect">
                <a:avLst/>
              </a:prstGeom>
              <a:solidFill>
                <a:srgbClr val="229EC7"/>
              </a:solidFill>
            </p:spPr>
            <p:txBody>
              <a:bodyPr wrap="none" rtlCol="0" anchor="ctr" anchorCtr="0">
                <a:noAutofit/>
              </a:bodyPr>
              <a:lstStyle/>
              <a:p>
                <a:pPr algn="l"/>
                <a:r>
                  <a:rPr lang="zh-CN" altLang="en-US" b="1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胸部吹抬起为适度、有效。</a:t>
                </a:r>
                <a:endParaRPr lang="zh-CN" altLang="en-US" b="1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3927" y="4960"/>
              <a:ext cx="6091" cy="580"/>
              <a:chOff x="3711" y="1460"/>
              <a:chExt cx="6091" cy="580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3711" y="1460"/>
                <a:ext cx="663" cy="580"/>
              </a:xfrm>
              <a:prstGeom prst="rect">
                <a:avLst/>
              </a:prstGeom>
              <a:solidFill>
                <a:srgbClr val="FF8B00"/>
              </a:solidFill>
            </p:spPr>
            <p:txBody>
              <a:bodyPr wrap="none" rtlCol="0" anchor="ctr" anchorCtr="0">
                <a:noAutofit/>
              </a:bodyPr>
              <a:lstStyle/>
              <a:p>
                <a:pPr algn="ctr"/>
                <a:r>
                  <a:rPr lang="en-US" altLang="zh-CN" b="1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5</a:t>
                </a:r>
                <a:endParaRPr lang="en-US" altLang="zh-CN" b="1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4291" y="1460"/>
                <a:ext cx="5511" cy="580"/>
              </a:xfrm>
              <a:prstGeom prst="rect">
                <a:avLst/>
              </a:prstGeom>
              <a:solidFill>
                <a:srgbClr val="229EC7"/>
              </a:solidFill>
            </p:spPr>
            <p:txBody>
              <a:bodyPr wrap="none" rtlCol="0" anchor="ctr" anchorCtr="0">
                <a:noAutofit/>
              </a:bodyPr>
              <a:lstStyle/>
              <a:p>
                <a:pPr algn="l"/>
                <a:r>
                  <a:rPr lang="zh-CN" altLang="en-US" b="1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吹气2秒，间隔3秒再次吹气。</a:t>
                </a:r>
                <a:endParaRPr lang="zh-CN" altLang="en-US" b="1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</p:grpSp>
      </p:grpSp>
      <p:sp>
        <p:nvSpPr>
          <p:cNvPr id="32" name="圆角矩形 31"/>
          <p:cNvSpPr/>
          <p:nvPr/>
        </p:nvSpPr>
        <p:spPr>
          <a:xfrm>
            <a:off x="1903730" y="4577080"/>
            <a:ext cx="5939155" cy="40830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适用情况：</a:t>
            </a:r>
            <a:r>
              <a:rPr lang="zh-CN" b="1" spc="1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触电者无呼吸，有心跳时。</a:t>
            </a:r>
            <a:endParaRPr lang="zh-CN" b="1" spc="1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269990" y="883285"/>
            <a:ext cx="1572895" cy="3549650"/>
            <a:chOff x="9810" y="1528"/>
            <a:chExt cx="2477" cy="5590"/>
          </a:xfrm>
        </p:grpSpPr>
        <p:pic>
          <p:nvPicPr>
            <p:cNvPr id="43014" name="Picture 3" descr="C:\Documents and Settings\Administrator\桌面\ab3.gif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9810" y="4890"/>
              <a:ext cx="2477" cy="222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3015" name="Picture 7" descr="C:\Documents and Settings\Administrator\桌面\2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05" y="3237"/>
              <a:ext cx="2288" cy="142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3016" name="Picture 8" descr="C:\Documents and Settings\Administrator\桌面\1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19" y="1528"/>
              <a:ext cx="2260" cy="135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5" name="圆角矩形 34"/>
          <p:cNvSpPr/>
          <p:nvPr/>
        </p:nvSpPr>
        <p:spPr>
          <a:xfrm>
            <a:off x="1301750" y="1151255"/>
            <a:ext cx="601980" cy="293687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wrap="square" lIns="144145" rtlCol="0" anchor="ctr">
            <a:spAutoFit/>
          </a:bodyPr>
          <a:lstStyle/>
          <a:p>
            <a:pPr marL="0" marR="0" lvl="0" indent="0" algn="ctr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  工  呼  吸</a:t>
            </a:r>
            <a:endParaRPr lang="zh-CN" sz="2000" b="1" spc="100" noProof="0" dirty="0">
              <a:ln>
                <a:noFill/>
              </a:ln>
              <a:solidFill>
                <a:srgbClr val="FF8B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25" name="图片 24" descr="微信推广图片-0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3145" y="151130"/>
            <a:ext cx="1231900" cy="551180"/>
          </a:xfrm>
          <a:prstGeom prst="rect">
            <a:avLst/>
          </a:prstGeom>
        </p:spPr>
      </p:pic>
    </p:spTree>
  </p:cSld>
  <p:clrMapOvr>
    <a:masterClrMapping/>
  </p:clrMapOvr>
  <p:transition spd="slow" advClick="0" advTm="0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2087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九、触电救护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145540" y="929640"/>
            <a:ext cx="6852920" cy="4055110"/>
            <a:chOff x="1795" y="1464"/>
            <a:chExt cx="10792" cy="6386"/>
          </a:xfrm>
        </p:grpSpPr>
        <p:grpSp>
          <p:nvGrpSpPr>
            <p:cNvPr id="37" name="组合 36"/>
            <p:cNvGrpSpPr/>
            <p:nvPr/>
          </p:nvGrpSpPr>
          <p:grpSpPr>
            <a:xfrm>
              <a:off x="3584" y="1958"/>
              <a:ext cx="6092" cy="4480"/>
              <a:chOff x="3801" y="1386"/>
              <a:chExt cx="6092" cy="4480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3801" y="2356"/>
                <a:ext cx="6092" cy="580"/>
                <a:chOff x="3601" y="2356"/>
                <a:chExt cx="6092" cy="580"/>
              </a:xfrm>
            </p:grpSpPr>
            <p:sp>
              <p:nvSpPr>
                <p:cNvPr id="10" name="文本框 9"/>
                <p:cNvSpPr txBox="1"/>
                <p:nvPr/>
              </p:nvSpPr>
              <p:spPr>
                <a:xfrm>
                  <a:off x="3601" y="2356"/>
                  <a:ext cx="578" cy="580"/>
                </a:xfrm>
                <a:prstGeom prst="rect">
                  <a:avLst/>
                </a:prstGeom>
                <a:solidFill>
                  <a:srgbClr val="FF8B00"/>
                </a:solidFill>
              </p:spPr>
              <p:txBody>
                <a:bodyPr wrap="none" rtlCol="0" anchor="ctr" anchorCtr="0">
                  <a:noAutofit/>
                </a:bodyPr>
                <a:lstStyle/>
                <a:p>
                  <a:pPr algn="ctr"/>
                  <a:r>
                    <a:rPr lang="en-US" altLang="zh-CN" b="1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2</a:t>
                  </a:r>
                  <a:endParaRPr lang="en-US" altLang="zh-CN" b="1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</p:txBody>
            </p:sp>
            <p:sp>
              <p:nvSpPr>
                <p:cNvPr id="11" name="文本框 10"/>
                <p:cNvSpPr txBox="1"/>
                <p:nvPr/>
              </p:nvSpPr>
              <p:spPr>
                <a:xfrm>
                  <a:off x="4179" y="2356"/>
                  <a:ext cx="5514" cy="580"/>
                </a:xfrm>
                <a:prstGeom prst="rect">
                  <a:avLst/>
                </a:prstGeom>
                <a:solidFill>
                  <a:srgbClr val="229EC7"/>
                </a:solidFill>
              </p:spPr>
              <p:txBody>
                <a:bodyPr wrap="none" rtlCol="0" anchor="ctr" anchorCtr="0">
                  <a:noAutofit/>
                </a:bodyPr>
                <a:lstStyle/>
                <a:p>
                  <a:pPr algn="l"/>
                  <a:r>
                    <a:rPr lang="zh-CN" altLang="en-US" b="1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双手重叠，</a:t>
                  </a:r>
                  <a:r>
                    <a:rPr lang="zh-CN" altLang="en-US" b="1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垂直</a:t>
                  </a:r>
                  <a:r>
                    <a:rPr lang="zh-CN" altLang="en-US" b="1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下压。</a:t>
                  </a:r>
                  <a:endParaRPr lang="zh-CN" altLang="en-US" b="1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</p:txBody>
            </p:sp>
          </p:grpSp>
          <p:grpSp>
            <p:nvGrpSpPr>
              <p:cNvPr id="15" name="组合 14"/>
              <p:cNvGrpSpPr/>
              <p:nvPr/>
            </p:nvGrpSpPr>
            <p:grpSpPr>
              <a:xfrm>
                <a:off x="3801" y="1386"/>
                <a:ext cx="6092" cy="580"/>
                <a:chOff x="3601" y="2356"/>
                <a:chExt cx="6092" cy="580"/>
              </a:xfrm>
            </p:grpSpPr>
            <p:sp>
              <p:nvSpPr>
                <p:cNvPr id="16" name="文本框 15"/>
                <p:cNvSpPr txBox="1"/>
                <p:nvPr/>
              </p:nvSpPr>
              <p:spPr>
                <a:xfrm>
                  <a:off x="3601" y="2356"/>
                  <a:ext cx="578" cy="580"/>
                </a:xfrm>
                <a:prstGeom prst="rect">
                  <a:avLst/>
                </a:prstGeom>
                <a:solidFill>
                  <a:srgbClr val="FF8B00"/>
                </a:solidFill>
              </p:spPr>
              <p:txBody>
                <a:bodyPr wrap="none" rtlCol="0" anchor="ctr" anchorCtr="0">
                  <a:noAutofit/>
                </a:bodyPr>
                <a:lstStyle/>
                <a:p>
                  <a:pPr algn="ctr"/>
                  <a:r>
                    <a:rPr lang="en-US" altLang="zh-CN" b="1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1</a:t>
                  </a:r>
                  <a:endParaRPr lang="en-US" altLang="zh-CN" b="1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</p:txBody>
            </p:sp>
            <p:sp>
              <p:nvSpPr>
                <p:cNvPr id="17" name="文本框 16"/>
                <p:cNvSpPr txBox="1"/>
                <p:nvPr/>
              </p:nvSpPr>
              <p:spPr>
                <a:xfrm>
                  <a:off x="4179" y="2356"/>
                  <a:ext cx="5514" cy="580"/>
                </a:xfrm>
                <a:prstGeom prst="rect">
                  <a:avLst/>
                </a:prstGeom>
                <a:solidFill>
                  <a:srgbClr val="229EC7"/>
                </a:solidFill>
              </p:spPr>
              <p:txBody>
                <a:bodyPr wrap="none" rtlCol="0" anchor="ctr" anchorCtr="0">
                  <a:noAutofit/>
                </a:bodyPr>
                <a:lstStyle/>
                <a:p>
                  <a:pPr algn="l"/>
                  <a:r>
                    <a:rPr lang="zh-CN" altLang="en-US" b="1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部位：剑突骨两指上方。</a:t>
                  </a:r>
                  <a:endParaRPr lang="zh-CN" altLang="en-US" b="1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</p:txBody>
            </p:sp>
          </p:grpSp>
          <p:grpSp>
            <p:nvGrpSpPr>
              <p:cNvPr id="18" name="组合 17"/>
              <p:cNvGrpSpPr/>
              <p:nvPr/>
            </p:nvGrpSpPr>
            <p:grpSpPr>
              <a:xfrm>
                <a:off x="3801" y="3341"/>
                <a:ext cx="6092" cy="580"/>
                <a:chOff x="3601" y="2356"/>
                <a:chExt cx="6092" cy="580"/>
              </a:xfrm>
            </p:grpSpPr>
            <p:sp>
              <p:nvSpPr>
                <p:cNvPr id="19" name="文本框 18"/>
                <p:cNvSpPr txBox="1"/>
                <p:nvPr/>
              </p:nvSpPr>
              <p:spPr>
                <a:xfrm>
                  <a:off x="3601" y="2356"/>
                  <a:ext cx="578" cy="580"/>
                </a:xfrm>
                <a:prstGeom prst="rect">
                  <a:avLst/>
                </a:prstGeom>
                <a:solidFill>
                  <a:srgbClr val="FF8B00"/>
                </a:solidFill>
              </p:spPr>
              <p:txBody>
                <a:bodyPr wrap="none" rtlCol="0" anchor="ctr" anchorCtr="0">
                  <a:noAutofit/>
                </a:bodyPr>
                <a:lstStyle/>
                <a:p>
                  <a:pPr algn="ctr"/>
                  <a:r>
                    <a:rPr lang="en-US" altLang="zh-CN" b="1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3</a:t>
                  </a:r>
                  <a:endParaRPr lang="en-US" altLang="zh-CN" b="1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</p:txBody>
            </p:sp>
            <p:sp>
              <p:nvSpPr>
                <p:cNvPr id="20" name="文本框 19"/>
                <p:cNvSpPr txBox="1"/>
                <p:nvPr/>
              </p:nvSpPr>
              <p:spPr>
                <a:xfrm>
                  <a:off x="4179" y="2356"/>
                  <a:ext cx="5514" cy="580"/>
                </a:xfrm>
                <a:prstGeom prst="rect">
                  <a:avLst/>
                </a:prstGeom>
                <a:solidFill>
                  <a:srgbClr val="229EC7"/>
                </a:solidFill>
              </p:spPr>
              <p:txBody>
                <a:bodyPr wrap="none" rtlCol="0" anchor="ctr" anchorCtr="0">
                  <a:noAutofit/>
                </a:bodyPr>
                <a:lstStyle/>
                <a:p>
                  <a:pPr algn="l"/>
                  <a:r>
                    <a:rPr lang="zh-CN" altLang="en-US" b="1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下压深度4~5厘米。</a:t>
                  </a:r>
                  <a:endParaRPr lang="zh-CN" altLang="en-US" b="1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</p:txBody>
            </p:sp>
          </p:grpSp>
          <p:grpSp>
            <p:nvGrpSpPr>
              <p:cNvPr id="21" name="组合 20"/>
              <p:cNvGrpSpPr/>
              <p:nvPr/>
            </p:nvGrpSpPr>
            <p:grpSpPr>
              <a:xfrm>
                <a:off x="3801" y="4336"/>
                <a:ext cx="6092" cy="580"/>
                <a:chOff x="3601" y="2356"/>
                <a:chExt cx="6092" cy="580"/>
              </a:xfrm>
            </p:grpSpPr>
            <p:sp>
              <p:nvSpPr>
                <p:cNvPr id="24" name="文本框 23"/>
                <p:cNvSpPr txBox="1"/>
                <p:nvPr/>
              </p:nvSpPr>
              <p:spPr>
                <a:xfrm>
                  <a:off x="3601" y="2356"/>
                  <a:ext cx="578" cy="580"/>
                </a:xfrm>
                <a:prstGeom prst="rect">
                  <a:avLst/>
                </a:prstGeom>
                <a:solidFill>
                  <a:srgbClr val="FF8B00"/>
                </a:solidFill>
              </p:spPr>
              <p:txBody>
                <a:bodyPr wrap="none" rtlCol="0" anchor="ctr" anchorCtr="0">
                  <a:noAutofit/>
                </a:bodyPr>
                <a:lstStyle/>
                <a:p>
                  <a:pPr algn="ctr"/>
                  <a:r>
                    <a:rPr lang="en-US" altLang="zh-CN" b="1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4</a:t>
                  </a:r>
                  <a:endParaRPr lang="en-US" altLang="zh-CN" b="1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</p:txBody>
            </p:sp>
            <p:sp>
              <p:nvSpPr>
                <p:cNvPr id="25" name="文本框 24"/>
                <p:cNvSpPr txBox="1"/>
                <p:nvPr/>
              </p:nvSpPr>
              <p:spPr>
                <a:xfrm>
                  <a:off x="4179" y="2356"/>
                  <a:ext cx="5514" cy="580"/>
                </a:xfrm>
                <a:prstGeom prst="rect">
                  <a:avLst/>
                </a:prstGeom>
                <a:solidFill>
                  <a:srgbClr val="229EC7"/>
                </a:solidFill>
              </p:spPr>
              <p:txBody>
                <a:bodyPr wrap="none" rtlCol="0" anchor="ctr" anchorCtr="0">
                  <a:noAutofit/>
                </a:bodyPr>
                <a:lstStyle/>
                <a:p>
                  <a:pPr algn="l"/>
                  <a:r>
                    <a:rPr lang="zh-CN" altLang="en-US" b="1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下压频率均匀，约1.5秒一次。</a:t>
                  </a:r>
                  <a:endParaRPr lang="zh-CN" altLang="en-US" b="1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</p:txBody>
            </p:sp>
          </p:grpSp>
          <p:grpSp>
            <p:nvGrpSpPr>
              <p:cNvPr id="26" name="组合 25"/>
              <p:cNvGrpSpPr/>
              <p:nvPr/>
            </p:nvGrpSpPr>
            <p:grpSpPr>
              <a:xfrm>
                <a:off x="3801" y="5286"/>
                <a:ext cx="6092" cy="580"/>
                <a:chOff x="3601" y="2356"/>
                <a:chExt cx="6092" cy="580"/>
              </a:xfrm>
            </p:grpSpPr>
            <p:sp>
              <p:nvSpPr>
                <p:cNvPr id="27" name="文本框 26"/>
                <p:cNvSpPr txBox="1"/>
                <p:nvPr/>
              </p:nvSpPr>
              <p:spPr>
                <a:xfrm>
                  <a:off x="3601" y="2356"/>
                  <a:ext cx="578" cy="580"/>
                </a:xfrm>
                <a:prstGeom prst="rect">
                  <a:avLst/>
                </a:prstGeom>
                <a:solidFill>
                  <a:srgbClr val="FF8B00"/>
                </a:solidFill>
              </p:spPr>
              <p:txBody>
                <a:bodyPr wrap="none" rtlCol="0" anchor="ctr" anchorCtr="0">
                  <a:noAutofit/>
                </a:bodyPr>
                <a:lstStyle/>
                <a:p>
                  <a:pPr algn="ctr"/>
                  <a:r>
                    <a:rPr lang="en-US" altLang="zh-CN" b="1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5</a:t>
                  </a:r>
                  <a:endParaRPr lang="en-US" altLang="zh-CN" b="1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</p:txBody>
            </p:sp>
            <p:sp>
              <p:nvSpPr>
                <p:cNvPr id="36" name="文本框 35"/>
                <p:cNvSpPr txBox="1"/>
                <p:nvPr/>
              </p:nvSpPr>
              <p:spPr>
                <a:xfrm>
                  <a:off x="4179" y="2356"/>
                  <a:ext cx="5514" cy="580"/>
                </a:xfrm>
                <a:prstGeom prst="rect">
                  <a:avLst/>
                </a:prstGeom>
                <a:solidFill>
                  <a:srgbClr val="229EC7"/>
                </a:solidFill>
              </p:spPr>
              <p:txBody>
                <a:bodyPr wrap="none" rtlCol="0" anchor="ctr" anchorCtr="0">
                  <a:noAutofit/>
                </a:bodyPr>
                <a:lstStyle/>
                <a:p>
                  <a:pPr algn="l"/>
                  <a:r>
                    <a:rPr lang="zh-CN" altLang="en-US" b="1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下压时手臂</a:t>
                  </a:r>
                  <a:r>
                    <a:rPr lang="zh-CN" altLang="en-US" b="1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不得弯曲</a:t>
                  </a:r>
                  <a:r>
                    <a:rPr lang="zh-CN" altLang="en-US" b="1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。</a:t>
                  </a:r>
                  <a:endParaRPr lang="zh-CN" altLang="en-US" b="1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</p:txBody>
            </p:sp>
          </p:grpSp>
        </p:grpSp>
        <p:pic>
          <p:nvPicPr>
            <p:cNvPr id="44079" name="Picture 2" descr="壓-錯3 的副本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9989" y="1464"/>
              <a:ext cx="2598" cy="259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4080" name="Picture 2" descr="壓-錯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89" y="4336"/>
              <a:ext cx="2598" cy="234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9" name="圆角矩形 38"/>
            <p:cNvSpPr/>
            <p:nvPr/>
          </p:nvSpPr>
          <p:spPr>
            <a:xfrm>
              <a:off x="2998" y="7208"/>
              <a:ext cx="9353" cy="64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bg1">
                  <a:lumMod val="8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b="1" spc="10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适用情况：</a:t>
              </a:r>
              <a:r>
                <a:rPr lang="zh-CN" b="1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触电者有呼吸，无心跳时。</a:t>
              </a:r>
              <a:endParaRPr lang="zh-CN" b="1" spc="1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1795" y="1813"/>
              <a:ext cx="948" cy="462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bg1">
                  <a:lumMod val="8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wrap="square" lIns="144145" rtlCol="0" anchor="ctr">
              <a:spAutoFit/>
            </a:bodyPr>
            <a:lstStyle/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sz="2000" b="1" spc="10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胸外心脏按压</a:t>
              </a:r>
              <a:endParaRPr lang="zh-CN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</p:spTree>
  </p:cSld>
  <p:clrMapOvr>
    <a:masterClrMapping/>
  </p:clrMapOvr>
  <p:transition spd="slow" advClick="0" advTm="0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2087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九、触电救护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775335" y="819785"/>
            <a:ext cx="7593330" cy="4187190"/>
            <a:chOff x="633" y="1201"/>
            <a:chExt cx="11958" cy="6594"/>
          </a:xfrm>
        </p:grpSpPr>
        <p:grpSp>
          <p:nvGrpSpPr>
            <p:cNvPr id="13" name="组合 12"/>
            <p:cNvGrpSpPr/>
            <p:nvPr/>
          </p:nvGrpSpPr>
          <p:grpSpPr>
            <a:xfrm>
              <a:off x="2305" y="1201"/>
              <a:ext cx="10286" cy="6595"/>
              <a:chOff x="2305" y="1255"/>
              <a:chExt cx="10286" cy="6595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2305" y="1255"/>
                <a:ext cx="7754" cy="2612"/>
                <a:chOff x="4171" y="1450"/>
                <a:chExt cx="7754" cy="2612"/>
              </a:xfrm>
            </p:grpSpPr>
            <p:sp>
              <p:nvSpPr>
                <p:cNvPr id="3" name="文本框 2"/>
                <p:cNvSpPr txBox="1"/>
                <p:nvPr/>
              </p:nvSpPr>
              <p:spPr>
                <a:xfrm>
                  <a:off x="4171" y="2466"/>
                  <a:ext cx="7754" cy="1016"/>
                </a:xfrm>
                <a:prstGeom prst="rect">
                  <a:avLst/>
                </a:prstGeom>
                <a:solidFill>
                  <a:srgbClr val="229EC7"/>
                </a:solidFill>
              </p:spPr>
              <p:txBody>
                <a:bodyPr wrap="square" rtlCol="0" anchor="ctr" anchorCtr="0">
                  <a:spAutoFit/>
                </a:bodyPr>
                <a:lstStyle/>
                <a:p>
                  <a:pPr algn="just"/>
                  <a:r>
                    <a:rPr lang="en-US" altLang="zh-CN" b="1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2</a:t>
                  </a:r>
                  <a:r>
                    <a:rPr lang="zh-CN" altLang="en-US" b="1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、双人救护：一人负责吹气，另一人负责按压。吹2口气，按压30次，如此循环。</a:t>
                  </a:r>
                  <a:endParaRPr lang="zh-CN" altLang="en-US" b="1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</p:txBody>
            </p:sp>
            <p:sp>
              <p:nvSpPr>
                <p:cNvPr id="5" name="文本框 4"/>
                <p:cNvSpPr txBox="1"/>
                <p:nvPr/>
              </p:nvSpPr>
              <p:spPr>
                <a:xfrm>
                  <a:off x="4171" y="1450"/>
                  <a:ext cx="7754" cy="1016"/>
                </a:xfrm>
                <a:prstGeom prst="rect">
                  <a:avLst/>
                </a:prstGeom>
                <a:solidFill>
                  <a:srgbClr val="FF8B00"/>
                </a:solidFill>
              </p:spPr>
              <p:txBody>
                <a:bodyPr wrap="square" rtlCol="0" anchor="ctr" anchorCtr="0">
                  <a:spAutoFit/>
                </a:bodyPr>
                <a:lstStyle/>
                <a:p>
                  <a:pPr algn="just"/>
                  <a:r>
                    <a:rPr lang="en-US" altLang="zh-CN" b="1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1</a:t>
                  </a:r>
                  <a:r>
                    <a:rPr lang="zh-CN" altLang="en-US" b="1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、单人救护：先吹2口气，然后按压30次，再吹2口气，再按压30次，如此循环。</a:t>
                  </a:r>
                  <a:endParaRPr lang="zh-CN" altLang="en-US" b="1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</p:txBody>
            </p:sp>
            <p:sp>
              <p:nvSpPr>
                <p:cNvPr id="7" name="文本框 6"/>
                <p:cNvSpPr txBox="1"/>
                <p:nvPr/>
              </p:nvSpPr>
              <p:spPr>
                <a:xfrm>
                  <a:off x="4171" y="3482"/>
                  <a:ext cx="7753" cy="580"/>
                </a:xfrm>
                <a:prstGeom prst="rect">
                  <a:avLst/>
                </a:prstGeom>
                <a:solidFill>
                  <a:srgbClr val="FF8B00"/>
                </a:solidFill>
              </p:spPr>
              <p:txBody>
                <a:bodyPr wrap="none" rtlCol="0" anchor="ctr" anchorCtr="0">
                  <a:noAutofit/>
                </a:bodyPr>
                <a:lstStyle/>
                <a:p>
                  <a:pPr algn="l"/>
                  <a:r>
                    <a:rPr lang="en-US" altLang="zh-CN" b="1" spc="10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3</a:t>
                  </a:r>
                  <a:r>
                    <a:rPr lang="zh-CN" altLang="en-US" b="1" spc="10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、检查：每5个循环后应在7秒内检查一次。</a:t>
                  </a:r>
                  <a:endParaRPr lang="zh-CN" altLang="en-US" b="1" spc="10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</p:txBody>
            </p:sp>
          </p:grpSp>
          <p:sp>
            <p:nvSpPr>
              <p:cNvPr id="7178" name="TextBox 140"/>
              <p:cNvSpPr txBox="1"/>
              <p:nvPr/>
            </p:nvSpPr>
            <p:spPr>
              <a:xfrm>
                <a:off x="2305" y="3867"/>
                <a:ext cx="7754" cy="319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indent="482600" algn="just" fontAlgn="auto">
                  <a:extLst>
                    <a:ext uri="{35155182-B16C-46BC-9424-99874614C6A1}">
                      <wpsdc:indentchars xmlns:wpsdc="http://www.wps.cn/officeDocument/2017/drawingmlCustomData" val="200" checksum="488862714"/>
                    </a:ext>
                  </a:extLst>
                </a:pPr>
                <a:r>
                  <a:rPr spc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</a:t>
                </a:r>
                <a:r>
                  <a:rPr b="1" spc="100" dirty="0">
                    <a:solidFill>
                      <a:srgbClr val="229EC7"/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呼吸恢复</a:t>
                </a:r>
                <a:r>
                  <a:rPr spc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则停止吹气，如</a:t>
                </a:r>
                <a:r>
                  <a:rPr b="1" spc="100" dirty="0">
                    <a:solidFill>
                      <a:srgbClr val="229EC7"/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心跳恢复</a:t>
                </a:r>
                <a:r>
                  <a:rPr spc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则停止按压。</a:t>
                </a:r>
                <a:endParaRPr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482600" algn="just" fontAlgn="auto">
                  <a:extLst>
                    <a:ext uri="{35155182-B16C-46BC-9424-99874614C6A1}">
                      <wpsdc:indentchars xmlns:wpsdc="http://www.wps.cn/officeDocument/2017/drawingmlCustomData" val="200" checksum="488862714"/>
                    </a:ext>
                  </a:extLst>
                </a:pPr>
                <a:r>
                  <a:rPr spc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</a:t>
                </a:r>
                <a:r>
                  <a:rPr b="1" spc="100" dirty="0">
                    <a:solidFill>
                      <a:srgbClr val="229EC7"/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心跳呼吸都恢复</a:t>
                </a:r>
                <a:r>
                  <a:rPr spc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，则暂停抢救，但需密切注意呼吸脉搏，随时抢救。</a:t>
                </a:r>
                <a:endParaRPr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482600" algn="just" fontAlgn="auto">
                  <a:extLst>
                    <a:ext uri="{35155182-B16C-46BC-9424-99874614C6A1}">
                      <wpsdc:indentchars xmlns:wpsdc="http://www.wps.cn/officeDocument/2017/drawingmlCustomData" val="200" checksum="488862714"/>
                    </a:ext>
                  </a:extLst>
                </a:pPr>
                <a:r>
                  <a:rPr spc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如心跳呼吸虽未恢复，但皮肤转红润、瞳孔由大变小，说明抢救已收到效果，要继续抢救。</a:t>
                </a:r>
                <a:endParaRPr spc="10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45082" name="Picture 17" descr="C:\Documents and Settings\Administrator\桌面\0144446.jpg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0059" y="4475"/>
                <a:ext cx="2532" cy="198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45096" name="Picture 15" descr="C:\Documents and Settings\Administrator\桌面\0147.gif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059" y="1782"/>
                <a:ext cx="2363" cy="1995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9" name="圆角矩形 8"/>
              <p:cNvSpPr/>
              <p:nvPr/>
            </p:nvSpPr>
            <p:spPr>
              <a:xfrm>
                <a:off x="2306" y="7208"/>
                <a:ext cx="10285" cy="64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57150">
                <a:solidFill>
                  <a:schemeClr val="bg1">
                    <a:lumMod val="85000"/>
                  </a:schemeClr>
                </a:solidFill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38100" h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zh-CN" b="1" spc="100" noProof="0" dirty="0">
                    <a:ln>
                      <a:noFill/>
                    </a:ln>
                    <a:solidFill>
                      <a:srgbClr val="FF8B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适用情况：</a:t>
                </a:r>
                <a:r>
                  <a:rPr lang="zh-CN" b="1" spc="10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触电者呼吸、心跳皆无时。</a:t>
                </a:r>
                <a:endParaRPr lang="zh-CN" b="1" spc="10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</p:grpSp>
        <p:sp>
          <p:nvSpPr>
            <p:cNvPr id="12" name="圆角矩形 11"/>
            <p:cNvSpPr/>
            <p:nvPr/>
          </p:nvSpPr>
          <p:spPr>
            <a:xfrm>
              <a:off x="633" y="1782"/>
              <a:ext cx="948" cy="543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bg1">
                  <a:lumMod val="8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wrap="square" lIns="144145" rtlCol="0" anchor="ctr">
              <a:spAutoFit/>
            </a:bodyPr>
            <a:lstStyle/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sz="2000" b="1" spc="10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人工呼吸 + 胸外心脏按压</a:t>
              </a:r>
              <a:endParaRPr lang="zh-CN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</p:spTree>
  </p:cSld>
  <p:clrMapOvr>
    <a:masterClrMapping/>
  </p:clrMapOvr>
  <p:transition spd="slow" advClick="0" advTm="0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16610" y="171768"/>
            <a:ext cx="2087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 spc="1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九、触电救护</a:t>
            </a:r>
            <a:endParaRPr lang="zh-CN" sz="2400" b="1" spc="100" dirty="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485265" y="1188720"/>
            <a:ext cx="6173470" cy="3450590"/>
            <a:chOff x="1221" y="1872"/>
            <a:chExt cx="9722" cy="5434"/>
          </a:xfrm>
        </p:grpSpPr>
        <p:grpSp>
          <p:nvGrpSpPr>
            <p:cNvPr id="4" name="组合 3"/>
            <p:cNvGrpSpPr/>
            <p:nvPr/>
          </p:nvGrpSpPr>
          <p:grpSpPr>
            <a:xfrm>
              <a:off x="3457" y="1872"/>
              <a:ext cx="7487" cy="5434"/>
              <a:chOff x="3593" y="1958"/>
              <a:chExt cx="7487" cy="3530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3593" y="2928"/>
                <a:ext cx="578" cy="580"/>
              </a:xfrm>
              <a:prstGeom prst="rect">
                <a:avLst/>
              </a:prstGeom>
              <a:solidFill>
                <a:srgbClr val="FF8B00"/>
              </a:solidFill>
            </p:spPr>
            <p:txBody>
              <a:bodyPr wrap="none" rtlCol="0" anchor="ctr" anchorCtr="0">
                <a:noAutofit/>
              </a:bodyPr>
              <a:lstStyle/>
              <a:p>
                <a:pPr algn="ctr"/>
                <a:r>
                  <a:rPr lang="zh-CN" altLang="en-US" b="1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②</a:t>
                </a:r>
                <a:endParaRPr lang="zh-CN" altLang="en-US" b="1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4156" y="2928"/>
                <a:ext cx="6924" cy="580"/>
              </a:xfrm>
              <a:prstGeom prst="rect">
                <a:avLst/>
              </a:prstGeom>
              <a:solidFill>
                <a:srgbClr val="229EC7"/>
              </a:solidFill>
            </p:spPr>
            <p:txBody>
              <a:bodyPr wrap="none" rtlCol="0" anchor="ctr" anchorCtr="0">
                <a:noAutofit/>
              </a:bodyPr>
              <a:lstStyle/>
              <a:p>
                <a:pPr algn="l"/>
                <a:r>
                  <a:rPr lang="zh-CN" altLang="en-US" b="1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必须在平整的地面或木板上进行施救。</a:t>
                </a:r>
                <a:endParaRPr lang="zh-CN" altLang="en-US" b="1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3593" y="1958"/>
                <a:ext cx="578" cy="580"/>
              </a:xfrm>
              <a:prstGeom prst="rect">
                <a:avLst/>
              </a:prstGeom>
              <a:solidFill>
                <a:srgbClr val="FF8B00"/>
              </a:solidFill>
            </p:spPr>
            <p:txBody>
              <a:bodyPr wrap="none" rtlCol="0" anchor="ctr" anchorCtr="0">
                <a:noAutofit/>
              </a:bodyPr>
              <a:lstStyle/>
              <a:p>
                <a:pPr algn="ctr"/>
                <a:r>
                  <a:rPr lang="zh-CN" altLang="en-US" b="1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①</a:t>
                </a:r>
                <a:endParaRPr lang="zh-CN" altLang="en-US" b="1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4171" y="1958"/>
                <a:ext cx="6909" cy="580"/>
              </a:xfrm>
              <a:prstGeom prst="rect">
                <a:avLst/>
              </a:prstGeom>
              <a:solidFill>
                <a:srgbClr val="229EC7"/>
              </a:solidFill>
            </p:spPr>
            <p:txBody>
              <a:bodyPr wrap="none" rtlCol="0" anchor="ctr" anchorCtr="0">
                <a:noAutofit/>
              </a:bodyPr>
              <a:lstStyle/>
              <a:p>
                <a:pPr algn="l"/>
                <a:r>
                  <a:rPr lang="zh-CN" altLang="en-US" b="1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施救环境空旷、通风良好。</a:t>
                </a:r>
                <a:endParaRPr lang="zh-CN" altLang="en-US" b="1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3593" y="3913"/>
                <a:ext cx="578" cy="580"/>
              </a:xfrm>
              <a:prstGeom prst="rect">
                <a:avLst/>
              </a:prstGeom>
              <a:solidFill>
                <a:srgbClr val="FF8B00"/>
              </a:solidFill>
            </p:spPr>
            <p:txBody>
              <a:bodyPr wrap="none" rtlCol="0" anchor="ctr" anchorCtr="0">
                <a:noAutofit/>
              </a:bodyPr>
              <a:lstStyle/>
              <a:p>
                <a:pPr algn="ctr"/>
                <a:r>
                  <a:rPr lang="zh-CN" altLang="en-US" b="1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③</a:t>
                </a:r>
                <a:endParaRPr lang="zh-CN" altLang="en-US" b="1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4171" y="3913"/>
                <a:ext cx="6909" cy="580"/>
              </a:xfrm>
              <a:prstGeom prst="rect">
                <a:avLst/>
              </a:prstGeom>
              <a:solidFill>
                <a:srgbClr val="229EC7"/>
              </a:solidFill>
            </p:spPr>
            <p:txBody>
              <a:bodyPr wrap="none" rtlCol="0" anchor="ctr" anchorCtr="0">
                <a:noAutofit/>
              </a:bodyPr>
              <a:lstStyle/>
              <a:p>
                <a:pPr algn="l"/>
                <a:r>
                  <a:rPr lang="zh-CN" altLang="en-US" b="1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判断准确、方法得当、姿势正确。</a:t>
                </a:r>
                <a:endParaRPr lang="zh-CN" altLang="en-US" b="1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3593" y="4908"/>
                <a:ext cx="578" cy="580"/>
              </a:xfrm>
              <a:prstGeom prst="rect">
                <a:avLst/>
              </a:prstGeom>
              <a:solidFill>
                <a:srgbClr val="FF8B00"/>
              </a:solidFill>
            </p:spPr>
            <p:txBody>
              <a:bodyPr wrap="none" rtlCol="0" anchor="ctr" anchorCtr="0">
                <a:noAutofit/>
              </a:bodyPr>
              <a:lstStyle/>
              <a:p>
                <a:pPr algn="ctr"/>
                <a:r>
                  <a:rPr lang="zh-CN" altLang="en-US" b="1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④</a:t>
                </a:r>
                <a:endParaRPr lang="zh-CN" altLang="en-US" b="1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4171" y="4908"/>
                <a:ext cx="6909" cy="580"/>
              </a:xfrm>
              <a:prstGeom prst="rect">
                <a:avLst/>
              </a:prstGeom>
              <a:solidFill>
                <a:srgbClr val="229EC7"/>
              </a:solidFill>
            </p:spPr>
            <p:txBody>
              <a:bodyPr wrap="none" rtlCol="0" anchor="ctr" anchorCtr="0">
                <a:noAutofit/>
              </a:bodyPr>
              <a:lstStyle/>
              <a:p>
                <a:pPr algn="l"/>
                <a:r>
                  <a:rPr lang="zh-CN" altLang="en-US" b="1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施救必须坚持不懈，直至医务人员赶到。</a:t>
                </a:r>
                <a:endParaRPr lang="zh-CN" altLang="en-US" b="1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</p:grpSp>
        <p:sp>
          <p:nvSpPr>
            <p:cNvPr id="2" name="圆角矩形 1"/>
            <p:cNvSpPr/>
            <p:nvPr/>
          </p:nvSpPr>
          <p:spPr>
            <a:xfrm>
              <a:off x="1221" y="1872"/>
              <a:ext cx="948" cy="543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bg1">
                  <a:lumMod val="8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wrap="square" lIns="144145" rtlCol="0" anchor="ctr">
              <a:spAutoFit/>
            </a:bodyPr>
            <a:lstStyle/>
            <a:p>
              <a:pPr marL="0" marR="0" lvl="0" indent="0" algn="ctr" defTabSz="914400" rtl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sz="2000" b="1" spc="10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救护中的注意事项</a:t>
              </a:r>
              <a:endParaRPr lang="zh-CN" sz="2000" b="1" spc="1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</p:spTree>
  </p:cSld>
  <p:clrMapOvr>
    <a:masterClrMapping/>
  </p:clrMapOvr>
  <p:transition spd="slow" advClick="0" advTm="0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00095" y="1632585"/>
            <a:ext cx="4593590" cy="119888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 fontAlgn="auto">
              <a:lnSpc>
                <a:spcPct val="100000"/>
              </a:lnSpc>
            </a:pPr>
            <a:r>
              <a:rPr lang="zh-CN" altLang="en-US" sz="7200" b="1" spc="100" dirty="0">
                <a:solidFill>
                  <a:srgbClr val="FF8B00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谢  谢</a:t>
            </a:r>
            <a:endParaRPr lang="zh-CN" altLang="en-US" sz="7200" b="1" spc="100" dirty="0">
              <a:solidFill>
                <a:srgbClr val="FF8B00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>
</file>

<file path=ppt/tags/tag1.xml><?xml version="1.0" encoding="utf-8"?>
<p:tagLst xmlns:p="http://schemas.openxmlformats.org/presentationml/2006/main">
  <p:tag name="MH" val="20150811092124"/>
  <p:tag name="MH_LIBRARY" val="GRAPHIC"/>
  <p:tag name="MH_TYPE" val="Other"/>
  <p:tag name="MH_ORDER" val="1"/>
</p:tagLst>
</file>

<file path=ppt/tags/tag2.xml><?xml version="1.0" encoding="utf-8"?>
<p:tagLst xmlns:p="http://schemas.openxmlformats.org/presentationml/2006/main">
  <p:tag name="MH" val="20150811092124"/>
  <p:tag name="MH_LIBRARY" val="GRAPHIC"/>
  <p:tag name="MH_TYPE" val="Other"/>
  <p:tag name="MH_ORDER" val="2"/>
</p:tagLst>
</file>

<file path=ppt/tags/tag3.xml><?xml version="1.0" encoding="utf-8"?>
<p:tagLst xmlns:p="http://schemas.openxmlformats.org/presentationml/2006/main">
  <p:tag name="MH" val="20150811092124"/>
  <p:tag name="MH_LIBRARY" val="GRAPHIC"/>
  <p:tag name="MH_TYPE" val="Other"/>
  <p:tag name="MH_ORDER" val="3"/>
</p:tagLst>
</file>

<file path=ppt/tags/tag4.xml><?xml version="1.0" encoding="utf-8"?>
<p:tagLst xmlns:p="http://schemas.openxmlformats.org/presentationml/2006/main">
  <p:tag name="MH" val="20150811092124"/>
  <p:tag name="MH_LIBRARY" val="GRAPHIC"/>
  <p:tag name="MH_TYPE" val="Other"/>
  <p:tag name="MH_ORDER" val="4"/>
</p:tagLst>
</file>

<file path=ppt/tags/tag5.xml><?xml version="1.0" encoding="utf-8"?>
<p:tagLst xmlns:p="http://schemas.openxmlformats.org/presentationml/2006/main">
  <p:tag name="MH" val="20150811092124"/>
  <p:tag name="MH_LIBRARY" val="GRAPHIC"/>
  <p:tag name="MH_TYPE" val="Other"/>
  <p:tag name="MH_ORDER" val="5"/>
</p:tagLst>
</file>

<file path=ppt/tags/tag6.xml><?xml version="1.0" encoding="utf-8"?>
<p:tagLst xmlns:p="http://schemas.openxmlformats.org/presentationml/2006/main">
  <p:tag name="MH" val="20150811092124"/>
  <p:tag name="MH_LIBRARY" val="GRAPHIC"/>
  <p:tag name="MH_TYPE" val="Other"/>
  <p:tag name="MH_ORDER" val="9"/>
</p:tagLst>
</file>

<file path=ppt/tags/tag7.xml><?xml version="1.0" encoding="utf-8"?>
<p:tagLst xmlns:p="http://schemas.openxmlformats.org/presentationml/2006/main">
  <p:tag name="MH" val="20150811092124"/>
  <p:tag name="MH_LIBRARY" val="GRAPHIC"/>
  <p:tag name="MH_TYPE" val="Other"/>
  <p:tag name="MH_ORDER" val="11"/>
</p:tagLst>
</file>

<file path=ppt/tags/tag8.xml><?xml version="1.0" encoding="utf-8"?>
<p:tagLst xmlns:p="http://schemas.openxmlformats.org/presentationml/2006/main">
  <p:tag name="MH" val="20150811092124"/>
  <p:tag name="MH_LIBRARY" val="GRAPHIC"/>
  <p:tag name="MH_TYPE" val="Other"/>
  <p:tag name="MH_ORDER" val="12"/>
</p:tagLst>
</file>

<file path=ppt/tags/tag9.xml><?xml version="1.0" encoding="utf-8"?>
<p:tagLst xmlns:p="http://schemas.openxmlformats.org/presentationml/2006/main">
  <p:tag name="MH" val="20150811092124"/>
  <p:tag name="MH_LIBRARY" val="GRAPHIC"/>
  <p:tag name="MH_TYPE" val="Other"/>
  <p:tag name="MH_ORDER" val="13"/>
</p:tagLst>
</file>

<file path=ppt/tags/tag10.xml><?xml version="1.0" encoding="utf-8"?>
<p:tagLst xmlns:p="http://schemas.openxmlformats.org/presentationml/2006/main">
  <p:tag name="MH" val="20150811092124"/>
  <p:tag name="MH_LIBRARY" val="GRAPHIC"/>
  <p:tag name="MH_TYPE" val="Other"/>
  <p:tag name="MH_ORDER" val="14"/>
</p:tagLst>
</file>

<file path=ppt/tags/tag11.xml><?xml version="1.0" encoding="utf-8"?>
<p:tagLst xmlns:p="http://schemas.openxmlformats.org/presentationml/2006/main">
  <p:tag name="MH" val="20150811092124"/>
  <p:tag name="MH_LIBRARY" val="GRAPHIC"/>
  <p:tag name="MH_TYPE" val="SubTitle"/>
  <p:tag name="MH_ORDER" val="1"/>
</p:tagLst>
</file>

<file path=ppt/tags/tag12.xml><?xml version="1.0" encoding="utf-8"?>
<p:tagLst xmlns:p="http://schemas.openxmlformats.org/presentationml/2006/main">
  <p:tag name="MH" val="20150811092124"/>
  <p:tag name="MH_LIBRARY" val="GRAPHIC"/>
  <p:tag name="MH_TYPE" val="SubTitle"/>
  <p:tag name="MH_ORDER" val="2"/>
</p:tagLst>
</file>

<file path=ppt/tags/tag13.xml><?xml version="1.0" encoding="utf-8"?>
<p:tagLst xmlns:p="http://schemas.openxmlformats.org/presentationml/2006/main">
  <p:tag name="MH" val="20150811092124"/>
  <p:tag name="MH_LIBRARY" val="GRAPHIC"/>
  <p:tag name="MH_TYPE" val="SubTitle"/>
  <p:tag name="MH_ORDER" val="3"/>
</p:tagLst>
</file>

<file path=ppt/tags/tag14.xml><?xml version="1.0" encoding="utf-8"?>
<p:tagLst xmlns:p="http://schemas.openxmlformats.org/presentationml/2006/main">
  <p:tag name="MH" val="20150811092124"/>
  <p:tag name="MH_LIBRARY" val="GRAPHIC"/>
  <p:tag name="MH_TYPE" val="SubTitle"/>
  <p:tag name="MH_ORDER" val="4"/>
</p:tagLst>
</file>

<file path=ppt/tags/tag15.xml><?xml version="1.0" encoding="utf-8"?>
<p:tagLst xmlns:p="http://schemas.openxmlformats.org/presentationml/2006/main">
  <p:tag name="MH" val="20150813093717"/>
  <p:tag name="MH_LIBRARY" val="GRAPHIC"/>
  <p:tag name="MH_TYPE" val="SubTitle"/>
  <p:tag name="MH_ORDER" val="1"/>
</p:tagLst>
</file>

<file path=ppt/tags/tag16.xml><?xml version="1.0" encoding="utf-8"?>
<p:tagLst xmlns:p="http://schemas.openxmlformats.org/presentationml/2006/main">
  <p:tag name="MH" val="20150813093717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2406</Words>
  <Application>WPS 演示</Application>
  <PresentationFormat>全屏显示(16:9)</PresentationFormat>
  <Paragraphs>584</Paragraphs>
  <Slides>54</Slides>
  <Notes>54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54</vt:i4>
      </vt:variant>
    </vt:vector>
  </HeadingPairs>
  <TitlesOfParts>
    <vt:vector size="66" baseType="lpstr">
      <vt:lpstr>Arial</vt:lpstr>
      <vt:lpstr>宋体</vt:lpstr>
      <vt:lpstr>Wingdings</vt:lpstr>
      <vt:lpstr>微软雅黑</vt:lpstr>
      <vt:lpstr>Source Sans Pro Black</vt:lpstr>
      <vt:lpstr>Arial Unicode MS</vt:lpstr>
      <vt:lpstr>等线 Light</vt:lpstr>
      <vt:lpstr>等线</vt:lpstr>
      <vt:lpstr>Calibri</vt:lpstr>
      <vt:lpstr>Wingdings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安应vs安全联盟</dc:title>
  <dc:creator>安应ansying.com</dc:creator>
  <dc:description>更多免费资料，请添加“安应”微信号：heywjade</dc:description>
  <cp:category>EHS</cp:category>
  <cp:lastModifiedBy>埖開  椛落</cp:lastModifiedBy>
  <cp:revision>3</cp:revision>
  <dcterms:created xsi:type="dcterms:W3CDTF">2017-05-08T12:38:00Z</dcterms:created>
  <dcterms:modified xsi:type="dcterms:W3CDTF">2018-05-22T03:23:22Z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