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9" r:id="rId5"/>
    <p:sldId id="261" r:id="rId6"/>
    <p:sldId id="262" r:id="rId7"/>
    <p:sldId id="263" r:id="rId8"/>
    <p:sldId id="275" r:id="rId9"/>
    <p:sldId id="274" r:id="rId10"/>
    <p:sldId id="273" r:id="rId11"/>
    <p:sldId id="272" r:id="rId12"/>
    <p:sldId id="270" r:id="rId13"/>
    <p:sldId id="343" r:id="rId14"/>
    <p:sldId id="269" r:id="rId15"/>
    <p:sldId id="268" r:id="rId16"/>
    <p:sldId id="280" r:id="rId17"/>
    <p:sldId id="298" r:id="rId18"/>
    <p:sldId id="391" r:id="rId19"/>
    <p:sldId id="392" r:id="rId20"/>
    <p:sldId id="393" r:id="rId21"/>
    <p:sldId id="394" r:id="rId22"/>
    <p:sldId id="395" r:id="rId23"/>
    <p:sldId id="396" r:id="rId24"/>
    <p:sldId id="397" r:id="rId25"/>
    <p:sldId id="286" r:id="rId26"/>
    <p:sldId id="260" r:id="rId27"/>
    <p:sldId id="287" r:id="rId28"/>
    <p:sldId id="288" r:id="rId29"/>
    <p:sldId id="289" r:id="rId30"/>
    <p:sldId id="398" r:id="rId31"/>
    <p:sldId id="399" r:id="rId32"/>
    <p:sldId id="400" r:id="rId33"/>
    <p:sldId id="401" r:id="rId34"/>
    <p:sldId id="402" r:id="rId35"/>
    <p:sldId id="290" r:id="rId36"/>
    <p:sldId id="291" r:id="rId37"/>
    <p:sldId id="292" r:id="rId38"/>
    <p:sldId id="293" r:id="rId39"/>
    <p:sldId id="294" r:id="rId40"/>
    <p:sldId id="295" r:id="rId41"/>
    <p:sldId id="296" r:id="rId42"/>
    <p:sldId id="297" r:id="rId43"/>
    <p:sldId id="303" r:id="rId44"/>
    <p:sldId id="403" r:id="rId45"/>
    <p:sldId id="404" r:id="rId46"/>
    <p:sldId id="405" r:id="rId47"/>
    <p:sldId id="406" r:id="rId48"/>
    <p:sldId id="407" r:id="rId49"/>
    <p:sldId id="408" r:id="rId50"/>
    <p:sldId id="409" r:id="rId51"/>
    <p:sldId id="410" r:id="rId52"/>
    <p:sldId id="341" r:id="rId53"/>
  </p:sldIdLst>
  <p:sldSz cx="9144000" cy="6858000" type="screen4x3"/>
  <p:notesSz cx="6858000" cy="9144000"/>
  <p:custDataLst>
    <p:tags r:id="rId57"/>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CC"/>
    <a:srgbClr val="FF0000"/>
    <a:srgbClr val="0033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76" d="100"/>
          <a:sy n="76" d="100"/>
        </p:scale>
        <p:origin x="-462" y="-90"/>
      </p:cViewPr>
      <p:guideLst>
        <p:guide orient="horz" pos="2159"/>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7" Type="http://schemas.openxmlformats.org/officeDocument/2006/relationships/tags" Target="tags/tag1.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grpSp>
        <p:nvGrpSpPr>
          <p:cNvPr id="7170" name="组合 7169"/>
          <p:cNvGrpSpPr/>
          <p:nvPr/>
        </p:nvGrpSpPr>
        <p:grpSpPr>
          <a:xfrm>
            <a:off x="0" y="0"/>
            <a:ext cx="9144000" cy="6858000"/>
            <a:chOff x="0" y="0"/>
            <a:chExt cx="5760" cy="4320"/>
          </a:xfrm>
        </p:grpSpPr>
        <p:sp>
          <p:nvSpPr>
            <p:cNvPr id="7171" name="矩形 7170"/>
            <p:cNvSpPr/>
            <p:nvPr/>
          </p:nvSpPr>
          <p:spPr>
            <a:xfrm>
              <a:off x="0" y="0"/>
              <a:ext cx="2208" cy="4320"/>
            </a:xfrm>
            <a:prstGeom prst="rect">
              <a:avLst/>
            </a:prstGeom>
            <a:gradFill rotWithShape="0">
              <a:gsLst>
                <a:gs pos="0">
                  <a:schemeClr val="folHlink"/>
                </a:gs>
                <a:gs pos="100000">
                  <a:schemeClr val="bg1"/>
                </a:gs>
              </a:gsLst>
              <a:lin ang="0" scaled="1"/>
              <a:tileRect/>
            </a:gradFill>
            <a:ln w="9525">
              <a:noFill/>
            </a:ln>
          </p:spPr>
          <p:txBody>
            <a:bodyPr wrap="none" anchor="ctr" anchorCtr="0"/>
            <a:p>
              <a:pPr lvl="0" algn="ctr"/>
              <a:endParaRPr sz="2400" dirty="0">
                <a:latin typeface="Times New Roman" panose="02020603050405020304" pitchFamily="18" charset="0"/>
              </a:endParaRPr>
            </a:p>
          </p:txBody>
        </p:sp>
        <p:sp>
          <p:nvSpPr>
            <p:cNvPr id="7172" name="矩形 7171"/>
            <p:cNvSpPr/>
            <p:nvPr/>
          </p:nvSpPr>
          <p:spPr>
            <a:xfrm>
              <a:off x="1081" y="1065"/>
              <a:ext cx="4679" cy="1596"/>
            </a:xfrm>
            <a:prstGeom prst="rect">
              <a:avLst/>
            </a:prstGeom>
            <a:solidFill>
              <a:schemeClr val="bg2"/>
            </a:solidFill>
            <a:ln w="9525">
              <a:noFill/>
            </a:ln>
          </p:spPr>
          <p:txBody>
            <a:bodyPr/>
            <a:p>
              <a:pPr lvl="0"/>
              <a:endParaRPr sz="2400" dirty="0">
                <a:latin typeface="Times New Roman" panose="02020603050405020304" pitchFamily="18" charset="0"/>
              </a:endParaRPr>
            </a:p>
          </p:txBody>
        </p:sp>
        <p:grpSp>
          <p:nvGrpSpPr>
            <p:cNvPr id="7173" name="组合 7172"/>
            <p:cNvGrpSpPr/>
            <p:nvPr/>
          </p:nvGrpSpPr>
          <p:grpSpPr>
            <a:xfrm>
              <a:off x="0" y="672"/>
              <a:ext cx="1806" cy="1989"/>
              <a:chOff x="0" y="672"/>
              <a:chExt cx="1806" cy="1989"/>
            </a:xfrm>
          </p:grpSpPr>
          <p:sp>
            <p:nvSpPr>
              <p:cNvPr id="7174" name="矩形 7173"/>
              <p:cNvSpPr/>
              <p:nvPr userDrawn="1"/>
            </p:nvSpPr>
            <p:spPr>
              <a:xfrm>
                <a:off x="361" y="2257"/>
                <a:ext cx="363" cy="404"/>
              </a:xfrm>
              <a:prstGeom prst="rect">
                <a:avLst/>
              </a:prstGeom>
              <a:solidFill>
                <a:schemeClr val="accent2"/>
              </a:solidFill>
              <a:ln w="9525">
                <a:noFill/>
              </a:ln>
            </p:spPr>
            <p:txBody>
              <a:bodyPr/>
              <a:p>
                <a:pPr lvl="0"/>
                <a:endParaRPr sz="2400" dirty="0">
                  <a:latin typeface="Times New Roman" panose="02020603050405020304" pitchFamily="18" charset="0"/>
                </a:endParaRPr>
              </a:p>
            </p:txBody>
          </p:sp>
          <p:sp>
            <p:nvSpPr>
              <p:cNvPr id="7175" name="矩形 7174"/>
              <p:cNvSpPr/>
              <p:nvPr userDrawn="1"/>
            </p:nvSpPr>
            <p:spPr>
              <a:xfrm>
                <a:off x="1081" y="1065"/>
                <a:ext cx="362" cy="405"/>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7176" name="矩形 7175"/>
              <p:cNvSpPr/>
              <p:nvPr userDrawn="1"/>
            </p:nvSpPr>
            <p:spPr>
              <a:xfrm>
                <a:off x="1437" y="672"/>
                <a:ext cx="369" cy="400"/>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7177" name="矩形 7176"/>
              <p:cNvSpPr/>
              <p:nvPr userDrawn="1"/>
            </p:nvSpPr>
            <p:spPr>
              <a:xfrm>
                <a:off x="719" y="2257"/>
                <a:ext cx="368" cy="404"/>
              </a:xfrm>
              <a:prstGeom prst="rect">
                <a:avLst/>
              </a:prstGeom>
              <a:solidFill>
                <a:schemeClr val="bg2"/>
              </a:solidFill>
              <a:ln w="9525">
                <a:noFill/>
              </a:ln>
            </p:spPr>
            <p:txBody>
              <a:bodyPr/>
              <a:p>
                <a:pPr lvl="0"/>
                <a:endParaRPr sz="2400" dirty="0">
                  <a:latin typeface="Times New Roman" panose="02020603050405020304" pitchFamily="18" charset="0"/>
                </a:endParaRPr>
              </a:p>
            </p:txBody>
          </p:sp>
          <p:sp>
            <p:nvSpPr>
              <p:cNvPr id="7178" name="矩形 7177"/>
              <p:cNvSpPr/>
              <p:nvPr userDrawn="1"/>
            </p:nvSpPr>
            <p:spPr>
              <a:xfrm>
                <a:off x="1437" y="1065"/>
                <a:ext cx="369" cy="405"/>
              </a:xfrm>
              <a:prstGeom prst="rect">
                <a:avLst/>
              </a:prstGeom>
              <a:solidFill>
                <a:schemeClr val="accent2"/>
              </a:solidFill>
              <a:ln w="9525">
                <a:noFill/>
              </a:ln>
            </p:spPr>
            <p:txBody>
              <a:bodyPr/>
              <a:p>
                <a:pPr lvl="0"/>
                <a:endParaRPr sz="2400" dirty="0">
                  <a:latin typeface="Times New Roman" panose="02020603050405020304" pitchFamily="18" charset="0"/>
                </a:endParaRPr>
              </a:p>
            </p:txBody>
          </p:sp>
          <p:sp>
            <p:nvSpPr>
              <p:cNvPr id="7179" name="矩形 7178"/>
              <p:cNvSpPr/>
              <p:nvPr userDrawn="1"/>
            </p:nvSpPr>
            <p:spPr>
              <a:xfrm>
                <a:off x="719" y="1464"/>
                <a:ext cx="368" cy="399"/>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7180" name="矩形 7179"/>
              <p:cNvSpPr/>
              <p:nvPr userDrawn="1"/>
            </p:nvSpPr>
            <p:spPr>
              <a:xfrm>
                <a:off x="0" y="1464"/>
                <a:ext cx="367" cy="399"/>
              </a:xfrm>
              <a:prstGeom prst="rect">
                <a:avLst/>
              </a:prstGeom>
              <a:solidFill>
                <a:schemeClr val="bg2"/>
              </a:solidFill>
              <a:ln w="9525">
                <a:noFill/>
              </a:ln>
            </p:spPr>
            <p:txBody>
              <a:bodyPr/>
              <a:p>
                <a:pPr lvl="0"/>
                <a:endParaRPr sz="2400" dirty="0">
                  <a:latin typeface="Times New Roman" panose="02020603050405020304" pitchFamily="18" charset="0"/>
                </a:endParaRPr>
              </a:p>
            </p:txBody>
          </p:sp>
          <p:sp>
            <p:nvSpPr>
              <p:cNvPr id="7181" name="矩形 7180"/>
              <p:cNvSpPr/>
              <p:nvPr userDrawn="1"/>
            </p:nvSpPr>
            <p:spPr>
              <a:xfrm>
                <a:off x="1081" y="1464"/>
                <a:ext cx="362" cy="399"/>
              </a:xfrm>
              <a:prstGeom prst="rect">
                <a:avLst/>
              </a:prstGeom>
              <a:solidFill>
                <a:schemeClr val="accent2"/>
              </a:solidFill>
              <a:ln w="9525">
                <a:noFill/>
              </a:ln>
            </p:spPr>
            <p:txBody>
              <a:bodyPr/>
              <a:p>
                <a:pPr lvl="0"/>
                <a:endParaRPr sz="2400" dirty="0">
                  <a:latin typeface="Times New Roman" panose="02020603050405020304" pitchFamily="18" charset="0"/>
                </a:endParaRPr>
              </a:p>
            </p:txBody>
          </p:sp>
          <p:sp>
            <p:nvSpPr>
              <p:cNvPr id="7182" name="矩形 7181"/>
              <p:cNvSpPr/>
              <p:nvPr userDrawn="1"/>
            </p:nvSpPr>
            <p:spPr>
              <a:xfrm>
                <a:off x="361" y="1857"/>
                <a:ext cx="363" cy="406"/>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7183" name="矩形 7182"/>
              <p:cNvSpPr/>
              <p:nvPr userDrawn="1"/>
            </p:nvSpPr>
            <p:spPr>
              <a:xfrm>
                <a:off x="719" y="1857"/>
                <a:ext cx="368" cy="406"/>
              </a:xfrm>
              <a:prstGeom prst="rect">
                <a:avLst/>
              </a:prstGeom>
              <a:solidFill>
                <a:schemeClr val="accent2"/>
              </a:solidFill>
              <a:ln w="9525">
                <a:noFill/>
              </a:ln>
            </p:spPr>
            <p:txBody>
              <a:bodyPr/>
              <a:p>
                <a:pPr lvl="0"/>
                <a:endParaRPr sz="2400" dirty="0">
                  <a:latin typeface="Times New Roman" panose="02020603050405020304" pitchFamily="18" charset="0"/>
                </a:endParaRPr>
              </a:p>
            </p:txBody>
          </p:sp>
        </p:grpSp>
      </p:grpSp>
      <p:sp>
        <p:nvSpPr>
          <p:cNvPr id="7184" name="日期占位符 7183"/>
          <p:cNvSpPr>
            <a:spLocks noGrp="1"/>
          </p:cNvSpPr>
          <p:nvPr>
            <p:ph type="dt" sz="half" idx="2"/>
          </p:nvPr>
        </p:nvSpPr>
        <p:spPr>
          <a:xfrm>
            <a:off x="457200" y="6248400"/>
            <a:ext cx="2133600" cy="457200"/>
          </a:xfrm>
          <a:prstGeom prst="rect">
            <a:avLst/>
          </a:prstGeom>
          <a:noFill/>
          <a:ln w="9525">
            <a:noFill/>
          </a:ln>
        </p:spPr>
        <p:txBody>
          <a:bodyPr anchor="b" anchorCtr="0"/>
          <a:lstStyle>
            <a:lvl1pPr>
              <a:defRPr sz="1200"/>
            </a:lvl1pPr>
          </a:lstStyle>
          <a:p>
            <a:fld id="{BB962C8B-B14F-4D97-AF65-F5344CB8AC3E}" type="datetime1">
              <a:rPr lang="zh-CN" altLang="en-US" dirty="0">
                <a:latin typeface="Arial" panose="020B0604020202020204" pitchFamily="34" charset="0"/>
              </a:rPr>
            </a:fld>
            <a:endParaRPr lang="zh-CN" altLang="en-US" dirty="0">
              <a:latin typeface="Arial" panose="020B0604020202020204" pitchFamily="34" charset="0"/>
            </a:endParaRPr>
          </a:p>
        </p:txBody>
      </p:sp>
      <p:sp>
        <p:nvSpPr>
          <p:cNvPr id="7185" name="页脚占位符 7184"/>
          <p:cNvSpPr>
            <a:spLocks noGrp="1"/>
          </p:cNvSpPr>
          <p:nvPr>
            <p:ph type="ftr" sz="quarter" idx="3"/>
          </p:nvPr>
        </p:nvSpPr>
        <p:spPr>
          <a:xfrm>
            <a:off x="3124200" y="6248400"/>
            <a:ext cx="2895600" cy="457200"/>
          </a:xfrm>
          <a:prstGeom prst="rect">
            <a:avLst/>
          </a:prstGeom>
          <a:noFill/>
          <a:ln w="9525">
            <a:noFill/>
          </a:ln>
        </p:spPr>
        <p:txBody>
          <a:bodyPr anchor="b" anchorCtr="0"/>
          <a:lstStyle>
            <a:lvl1pPr algn="ctr">
              <a:defRPr sz="1200"/>
            </a:lvl1pPr>
          </a:lstStyle>
          <a:p>
            <a:endParaRPr lang="zh-CN" altLang="en-US" dirty="0">
              <a:latin typeface="Arial" panose="020B0604020202020204" pitchFamily="34" charset="0"/>
            </a:endParaRPr>
          </a:p>
        </p:txBody>
      </p:sp>
      <p:sp>
        <p:nvSpPr>
          <p:cNvPr id="7186" name="灯片编号占位符 7185"/>
          <p:cNvSpPr>
            <a:spLocks noGrp="1"/>
          </p:cNvSpPr>
          <p:nvPr>
            <p:ph type="sldNum" sz="quarter" idx="4"/>
          </p:nvPr>
        </p:nvSpPr>
        <p:spPr>
          <a:xfrm>
            <a:off x="6553200" y="6248400"/>
            <a:ext cx="2133600" cy="457200"/>
          </a:xfrm>
          <a:prstGeom prst="rect">
            <a:avLst/>
          </a:prstGeom>
          <a:noFill/>
          <a:ln w="9525">
            <a:noFill/>
          </a:ln>
        </p:spPr>
        <p:txBody>
          <a:bodyPr anchor="b" anchorCtr="0"/>
          <a:lstStyle>
            <a:lvl1pPr algn="r">
              <a:defRPr sz="1200">
                <a:latin typeface="Arial Black" panose="020B0A04020102020204" pitchFamily="34" charset="0"/>
              </a:defRPr>
            </a:lvl1pPr>
          </a:lstStyle>
          <a:p>
            <a:fld id="{9A0DB2DC-4C9A-4742-B13C-FB6460FD3503}" type="slidenum">
              <a:rPr lang="zh-CN" altLang="en-US" dirty="0"/>
            </a:fld>
            <a:endParaRPr lang="zh-CN" altLang="en-US" dirty="0">
              <a:latin typeface="Arial" panose="020B0604020202020204" pitchFamily="34" charset="0"/>
            </a:endParaRPr>
          </a:p>
        </p:txBody>
      </p:sp>
      <p:sp>
        <p:nvSpPr>
          <p:cNvPr id="7187" name="标题 7186"/>
          <p:cNvSpPr>
            <a:spLocks noGrp="1"/>
          </p:cNvSpPr>
          <p:nvPr>
            <p:ph type="ctrTitle"/>
          </p:nvPr>
        </p:nvSpPr>
        <p:spPr>
          <a:xfrm>
            <a:off x="2971800" y="1828800"/>
            <a:ext cx="6019800" cy="2209800"/>
          </a:xfrm>
          <a:prstGeom prst="rect">
            <a:avLst/>
          </a:prstGeom>
          <a:noFill/>
          <a:ln w="9525">
            <a:noFill/>
          </a:ln>
        </p:spPr>
        <p:txBody>
          <a:bodyPr anchor="ctr" anchorCtr="0"/>
          <a:lstStyle>
            <a:lvl1pPr lvl="0">
              <a:buClrTx/>
              <a:buSzTx/>
              <a:buFontTx/>
              <a:defRPr sz="5000">
                <a:solidFill>
                  <a:srgbClr val="FFFFFF"/>
                </a:solidFill>
              </a:defRPr>
            </a:lvl1pPr>
          </a:lstStyle>
          <a:p>
            <a:pPr lvl="0"/>
            <a:r>
              <a:rPr lang="zh-CN" altLang="en-US" dirty="0"/>
              <a:t>单击此处编辑母版标题样式</a:t>
            </a:r>
            <a:endParaRPr lang="zh-CN" altLang="en-US" dirty="0"/>
          </a:p>
        </p:txBody>
      </p:sp>
      <p:sp>
        <p:nvSpPr>
          <p:cNvPr id="7188" name="副标题 7187"/>
          <p:cNvSpPr>
            <a:spLocks noGrp="1"/>
          </p:cNvSpPr>
          <p:nvPr>
            <p:ph type="subTitle" idx="1"/>
          </p:nvPr>
        </p:nvSpPr>
        <p:spPr>
          <a:xfrm>
            <a:off x="2971800" y="4267200"/>
            <a:ext cx="6019800" cy="1752600"/>
          </a:xfrm>
          <a:prstGeom prst="rect">
            <a:avLst/>
          </a:prstGeom>
          <a:noFill/>
          <a:ln w="9525">
            <a:noFill/>
          </a:ln>
        </p:spPr>
        <p:txBody>
          <a:bodyPr anchor="t" anchorCtr="0"/>
          <a:lstStyle>
            <a:lvl1pPr marL="0" lvl="0" indent="0">
              <a:buClr>
                <a:schemeClr val="bg2"/>
              </a:buClr>
              <a:buSzPct val="75000"/>
              <a:buFont typeface="Wingdings" panose="05000000000000000000" pitchFamily="2" charset="2"/>
              <a:buNone/>
              <a:defRPr sz="3400"/>
            </a:lvl1pPr>
            <a:lvl2pPr marL="457200" lvl="1" indent="0" algn="ctr">
              <a:buClr>
                <a:schemeClr val="accent2"/>
              </a:buClr>
              <a:buSzPct val="80000"/>
              <a:buFont typeface="Wingdings" panose="05000000000000000000" pitchFamily="2" charset="2"/>
              <a:buNone/>
              <a:defRPr sz="3400"/>
            </a:lvl2pPr>
            <a:lvl3pPr marL="914400" lvl="2" indent="0" algn="ctr">
              <a:buClr>
                <a:schemeClr val="bg2"/>
              </a:buClr>
              <a:buSzPct val="65000"/>
              <a:buFont typeface="Wingdings" panose="05000000000000000000" pitchFamily="2" charset="2"/>
              <a:buNone/>
              <a:defRPr sz="3400"/>
            </a:lvl3pPr>
            <a:lvl4pPr marL="1371600" lvl="3" indent="0" algn="ctr">
              <a:buClr>
                <a:schemeClr val="accent2"/>
              </a:buClr>
              <a:buSzPct val="70000"/>
              <a:buFont typeface="Wingdings" panose="05000000000000000000" pitchFamily="2" charset="2"/>
              <a:buNone/>
              <a:defRPr sz="3400"/>
            </a:lvl4pPr>
            <a:lvl5pPr marL="1828800" lvl="4" indent="0" algn="ctr">
              <a:buClr>
                <a:schemeClr val="bg2"/>
              </a:buClr>
              <a:buSzTx/>
              <a:buFont typeface="Wingdings" panose="05000000000000000000" pitchFamily="2" charset="2"/>
              <a:buNone/>
              <a:defRPr sz="3400"/>
            </a:lvl5pPr>
          </a:lstStyle>
          <a:p>
            <a:pPr lvl="0"/>
            <a:r>
              <a:rPr lang="zh-CN" altLang="en-US" dirty="0"/>
              <a:t>单击此处编辑母版副标题样式</a:t>
            </a:r>
            <a:endParaRPr lang="zh-CN" alt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981200"/>
            <a:ext cx="4032504" cy="38862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981200"/>
            <a:ext cx="4032504" cy="38862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457200"/>
            <a:ext cx="2057400" cy="54102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457200"/>
            <a:ext cx="6052930" cy="54102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146" name="页脚占位符 6145"/>
          <p:cNvSpPr>
            <a:spLocks noGrp="1"/>
          </p:cNvSpPr>
          <p:nvPr>
            <p:ph type="ftr" sz="quarter" idx="3"/>
          </p:nvPr>
        </p:nvSpPr>
        <p:spPr>
          <a:xfrm>
            <a:off x="3124200" y="6248400"/>
            <a:ext cx="2895600" cy="457200"/>
          </a:xfrm>
          <a:prstGeom prst="rect">
            <a:avLst/>
          </a:prstGeom>
          <a:noFill/>
          <a:ln w="9525">
            <a:noFill/>
          </a:ln>
        </p:spPr>
        <p:txBody>
          <a:bodyPr anchor="b" anchorCtr="0"/>
          <a:lstStyle>
            <a:lvl1pPr algn="ctr">
              <a:defRPr sz="1200"/>
            </a:lvl1pPr>
          </a:lstStyle>
          <a:p>
            <a:pPr lvl="0"/>
            <a:endParaRPr lang="zh-CN" altLang="en-US" dirty="0">
              <a:latin typeface="Arial" panose="020B0604020202020204" pitchFamily="34" charset="0"/>
            </a:endParaRPr>
          </a:p>
        </p:txBody>
      </p:sp>
      <p:sp>
        <p:nvSpPr>
          <p:cNvPr id="6147" name="灯片编号占位符 6146"/>
          <p:cNvSpPr>
            <a:spLocks noGrp="1"/>
          </p:cNvSpPr>
          <p:nvPr>
            <p:ph type="sldNum" sz="quarter" idx="4"/>
          </p:nvPr>
        </p:nvSpPr>
        <p:spPr>
          <a:xfrm>
            <a:off x="6553200" y="6248400"/>
            <a:ext cx="2133600" cy="457200"/>
          </a:xfrm>
          <a:prstGeom prst="rect">
            <a:avLst/>
          </a:prstGeom>
          <a:noFill/>
          <a:ln w="9525">
            <a:noFill/>
          </a:ln>
        </p:spPr>
        <p:txBody>
          <a:bodyPr anchor="b" anchorCtr="0"/>
          <a:lstStyle>
            <a:lvl1pPr algn="r">
              <a:defRPr sz="1200">
                <a:latin typeface="Arial Black" panose="020B0A04020102020204" pitchFamily="34" charset="0"/>
              </a:defRPr>
            </a:lvl1pPr>
          </a:lstStyle>
          <a:p>
            <a:pPr lvl="0"/>
            <a:fld id="{9A0DB2DC-4C9A-4742-B13C-FB6460FD3503}" type="slidenum">
              <a:rPr lang="zh-CN" altLang="en-US" dirty="0"/>
            </a:fld>
            <a:endParaRPr lang="zh-CN" altLang="en-US" dirty="0">
              <a:latin typeface="Arial" panose="020B0604020202020204" pitchFamily="34" charset="0"/>
            </a:endParaRPr>
          </a:p>
        </p:txBody>
      </p:sp>
      <p:grpSp>
        <p:nvGrpSpPr>
          <p:cNvPr id="6148" name="组合 6147"/>
          <p:cNvGrpSpPr/>
          <p:nvPr/>
        </p:nvGrpSpPr>
        <p:grpSpPr>
          <a:xfrm>
            <a:off x="0" y="0"/>
            <a:ext cx="9144000" cy="546100"/>
            <a:chOff x="0" y="0"/>
            <a:chExt cx="5760" cy="344"/>
          </a:xfrm>
        </p:grpSpPr>
        <p:sp>
          <p:nvSpPr>
            <p:cNvPr id="6149" name="矩形 6148"/>
            <p:cNvSpPr/>
            <p:nvPr/>
          </p:nvSpPr>
          <p:spPr>
            <a:xfrm>
              <a:off x="0" y="0"/>
              <a:ext cx="180" cy="336"/>
            </a:xfrm>
            <a:prstGeom prst="rect">
              <a:avLst/>
            </a:prstGeom>
            <a:gradFill rotWithShape="0">
              <a:gsLst>
                <a:gs pos="0">
                  <a:schemeClr val="folHlink"/>
                </a:gs>
                <a:gs pos="100000">
                  <a:schemeClr val="bg1"/>
                </a:gs>
              </a:gsLst>
              <a:lin ang="0" scaled="1"/>
              <a:tileRect/>
            </a:gradFill>
            <a:ln w="9525">
              <a:noFill/>
            </a:ln>
          </p:spPr>
          <p:txBody>
            <a:bodyPr wrap="none" anchor="ctr" anchorCtr="0"/>
            <a:p>
              <a:pPr lvl="0" algn="ctr"/>
              <a:endParaRPr sz="2400" dirty="0">
                <a:latin typeface="Times New Roman" panose="02020603050405020304" pitchFamily="18" charset="0"/>
              </a:endParaRPr>
            </a:p>
          </p:txBody>
        </p:sp>
        <p:sp>
          <p:nvSpPr>
            <p:cNvPr id="6150" name="矩形 6149"/>
            <p:cNvSpPr/>
            <p:nvPr/>
          </p:nvSpPr>
          <p:spPr>
            <a:xfrm>
              <a:off x="260" y="85"/>
              <a:ext cx="5500" cy="173"/>
            </a:xfrm>
            <a:prstGeom prst="rect">
              <a:avLst/>
            </a:prstGeom>
            <a:gradFill rotWithShape="0">
              <a:gsLst>
                <a:gs pos="0">
                  <a:schemeClr val="bg2"/>
                </a:gs>
                <a:gs pos="100000">
                  <a:schemeClr val="bg1"/>
                </a:gs>
              </a:gsLst>
              <a:lin ang="0" scaled="1"/>
              <a:tileRect/>
            </a:gradFill>
            <a:ln w="9525">
              <a:noFill/>
            </a:ln>
          </p:spPr>
          <p:txBody>
            <a:bodyPr/>
            <a:p>
              <a:pPr lvl="0"/>
              <a:endParaRPr sz="2400" dirty="0">
                <a:latin typeface="Times New Roman" panose="02020603050405020304" pitchFamily="18" charset="0"/>
              </a:endParaRPr>
            </a:p>
          </p:txBody>
        </p:sp>
        <p:sp>
          <p:nvSpPr>
            <p:cNvPr id="6151" name="矩形 6150"/>
            <p:cNvSpPr/>
            <p:nvPr/>
          </p:nvSpPr>
          <p:spPr>
            <a:xfrm>
              <a:off x="258" y="85"/>
              <a:ext cx="87" cy="89"/>
            </a:xfrm>
            <a:prstGeom prst="rect">
              <a:avLst/>
            </a:prstGeom>
            <a:solidFill>
              <a:schemeClr val="folHlink"/>
            </a:solidFill>
            <a:ln w="9525">
              <a:noFill/>
            </a:ln>
          </p:spPr>
          <p:txBody>
            <a:bodyPr/>
            <a:p>
              <a:pPr lvl="0"/>
              <a:endParaRPr dirty="0">
                <a:solidFill>
                  <a:schemeClr val="hlink"/>
                </a:solidFill>
                <a:latin typeface="Arial" panose="020B0604020202020204" pitchFamily="34" charset="0"/>
              </a:endParaRPr>
            </a:p>
          </p:txBody>
        </p:sp>
        <p:sp>
          <p:nvSpPr>
            <p:cNvPr id="6152" name="矩形 6151"/>
            <p:cNvSpPr/>
            <p:nvPr/>
          </p:nvSpPr>
          <p:spPr>
            <a:xfrm>
              <a:off x="345" y="0"/>
              <a:ext cx="88" cy="87"/>
            </a:xfrm>
            <a:prstGeom prst="rect">
              <a:avLst/>
            </a:prstGeom>
            <a:solidFill>
              <a:schemeClr val="folHlink"/>
            </a:solidFill>
            <a:ln w="9525">
              <a:noFill/>
            </a:ln>
          </p:spPr>
          <p:txBody>
            <a:bodyPr/>
            <a:p>
              <a:pPr lvl="0"/>
              <a:endParaRPr dirty="0">
                <a:solidFill>
                  <a:schemeClr val="hlink"/>
                </a:solidFill>
                <a:latin typeface="Arial" panose="020B0604020202020204" pitchFamily="34" charset="0"/>
              </a:endParaRPr>
            </a:p>
          </p:txBody>
        </p:sp>
        <p:sp>
          <p:nvSpPr>
            <p:cNvPr id="6153" name="矩形 6152"/>
            <p:cNvSpPr/>
            <p:nvPr/>
          </p:nvSpPr>
          <p:spPr>
            <a:xfrm>
              <a:off x="345" y="85"/>
              <a:ext cx="88" cy="89"/>
            </a:xfrm>
            <a:prstGeom prst="rect">
              <a:avLst/>
            </a:prstGeom>
            <a:solidFill>
              <a:schemeClr val="accent2"/>
            </a:solidFill>
            <a:ln w="9525">
              <a:noFill/>
            </a:ln>
          </p:spPr>
          <p:txBody>
            <a:bodyPr/>
            <a:p>
              <a:pPr lvl="0"/>
              <a:endParaRPr dirty="0">
                <a:solidFill>
                  <a:schemeClr val="accent2"/>
                </a:solidFill>
                <a:latin typeface="Arial" panose="020B0604020202020204" pitchFamily="34" charset="0"/>
              </a:endParaRPr>
            </a:p>
          </p:txBody>
        </p:sp>
        <p:sp>
          <p:nvSpPr>
            <p:cNvPr id="6154" name="矩形 6153"/>
            <p:cNvSpPr/>
            <p:nvPr/>
          </p:nvSpPr>
          <p:spPr>
            <a:xfrm>
              <a:off x="173" y="173"/>
              <a:ext cx="86" cy="87"/>
            </a:xfrm>
            <a:prstGeom prst="rect">
              <a:avLst/>
            </a:prstGeom>
            <a:solidFill>
              <a:schemeClr val="folHlink"/>
            </a:solidFill>
            <a:ln w="9525">
              <a:noFill/>
            </a:ln>
          </p:spPr>
          <p:txBody>
            <a:bodyPr/>
            <a:p>
              <a:pPr lvl="0"/>
              <a:endParaRPr dirty="0">
                <a:solidFill>
                  <a:schemeClr val="hlink"/>
                </a:solidFill>
                <a:latin typeface="Arial" panose="020B0604020202020204" pitchFamily="34" charset="0"/>
              </a:endParaRPr>
            </a:p>
          </p:txBody>
        </p:sp>
        <p:sp>
          <p:nvSpPr>
            <p:cNvPr id="6155" name="矩形 6154"/>
            <p:cNvSpPr/>
            <p:nvPr/>
          </p:nvSpPr>
          <p:spPr>
            <a:xfrm>
              <a:off x="83" y="86"/>
              <a:ext cx="89" cy="87"/>
            </a:xfrm>
            <a:prstGeom prst="rect">
              <a:avLst/>
            </a:prstGeom>
            <a:solidFill>
              <a:schemeClr val="bg2"/>
            </a:solidFill>
            <a:ln w="9525">
              <a:noFill/>
            </a:ln>
          </p:spPr>
          <p:txBody>
            <a:bodyPr/>
            <a:p>
              <a:pPr lvl="0"/>
              <a:endParaRPr sz="2400" dirty="0">
                <a:latin typeface="Times New Roman" panose="02020603050405020304" pitchFamily="18" charset="0"/>
              </a:endParaRPr>
            </a:p>
          </p:txBody>
        </p:sp>
        <p:sp>
          <p:nvSpPr>
            <p:cNvPr id="6156" name="矩形 6155"/>
            <p:cNvSpPr/>
            <p:nvPr/>
          </p:nvSpPr>
          <p:spPr>
            <a:xfrm>
              <a:off x="258" y="171"/>
              <a:ext cx="87" cy="87"/>
            </a:xfrm>
            <a:prstGeom prst="rect">
              <a:avLst/>
            </a:prstGeom>
            <a:solidFill>
              <a:schemeClr val="accent2"/>
            </a:solidFill>
            <a:ln w="9525">
              <a:noFill/>
            </a:ln>
          </p:spPr>
          <p:txBody>
            <a:bodyPr/>
            <a:p>
              <a:pPr lvl="0"/>
              <a:endParaRPr dirty="0">
                <a:solidFill>
                  <a:schemeClr val="accent2"/>
                </a:solidFill>
                <a:latin typeface="Arial" panose="020B0604020202020204" pitchFamily="34" charset="0"/>
              </a:endParaRPr>
            </a:p>
          </p:txBody>
        </p:sp>
        <p:sp>
          <p:nvSpPr>
            <p:cNvPr id="6157" name="矩形 6156"/>
            <p:cNvSpPr/>
            <p:nvPr/>
          </p:nvSpPr>
          <p:spPr>
            <a:xfrm>
              <a:off x="173" y="258"/>
              <a:ext cx="86" cy="86"/>
            </a:xfrm>
            <a:prstGeom prst="rect">
              <a:avLst/>
            </a:prstGeom>
            <a:solidFill>
              <a:schemeClr val="accent2"/>
            </a:solidFill>
            <a:ln w="9525">
              <a:noFill/>
            </a:ln>
          </p:spPr>
          <p:txBody>
            <a:bodyPr/>
            <a:p>
              <a:pPr lvl="0"/>
              <a:endParaRPr dirty="0">
                <a:solidFill>
                  <a:schemeClr val="accent2"/>
                </a:solidFill>
                <a:latin typeface="Arial" panose="020B0604020202020204" pitchFamily="34" charset="0"/>
              </a:endParaRPr>
            </a:p>
          </p:txBody>
        </p:sp>
      </p:grpSp>
      <p:sp>
        <p:nvSpPr>
          <p:cNvPr id="6158" name="标题 6157"/>
          <p:cNvSpPr>
            <a:spLocks noGrp="1"/>
          </p:cNvSpPr>
          <p:nvPr>
            <p:ph type="title"/>
          </p:nvPr>
        </p:nvSpPr>
        <p:spPr>
          <a:xfrm>
            <a:off x="457200" y="457200"/>
            <a:ext cx="8229600" cy="13716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6159" name="文本占位符 6158"/>
          <p:cNvSpPr>
            <a:spLocks noGrp="1"/>
          </p:cNvSpPr>
          <p:nvPr>
            <p:ph type="body" idx="1"/>
          </p:nvPr>
        </p:nvSpPr>
        <p:spPr>
          <a:xfrm>
            <a:off x="457200" y="1981200"/>
            <a:ext cx="8229600" cy="38862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160" name="日期占位符 6159"/>
          <p:cNvSpPr>
            <a:spLocks noGrp="1"/>
          </p:cNvSpPr>
          <p:nvPr>
            <p:ph type="dt" sz="half" idx="2"/>
          </p:nvPr>
        </p:nvSpPr>
        <p:spPr>
          <a:xfrm>
            <a:off x="457200" y="6245225"/>
            <a:ext cx="2133600" cy="476250"/>
          </a:xfrm>
          <a:prstGeom prst="rect">
            <a:avLst/>
          </a:prstGeom>
          <a:noFill/>
          <a:ln w="9525">
            <a:noFill/>
          </a:ln>
        </p:spPr>
        <p:txBody>
          <a:bodyPr anchor="b" anchorCtr="0"/>
          <a:lstStyle>
            <a:lvl1pPr>
              <a:defRPr sz="1200"/>
            </a:lvl1pPr>
          </a:lstStyle>
          <a:p>
            <a:pPr lvl="0"/>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rtl="0" eaLnBrk="1" fontAlgn="base" latinLnBrk="0" hangingPunct="1">
        <a:lnSpc>
          <a:spcPct val="100000"/>
        </a:lnSpc>
        <a:spcBef>
          <a:spcPct val="0"/>
        </a:spcBef>
        <a:spcAft>
          <a:spcPct val="0"/>
        </a:spcAft>
        <a:buNone/>
        <a:defRPr sz="4400" b="0" i="0" u="none" kern="1200" baseline="0">
          <a:solidFill>
            <a:schemeClr val="tx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bg2"/>
        </a:buClr>
        <a:buSzPct val="65000"/>
        <a:buFont typeface="Wingdings" panose="05000000000000000000" pitchFamily="2" charset="2"/>
        <a:buChar char="n"/>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7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4098" name="标题 4097"/>
          <p:cNvSpPr>
            <a:spLocks noGrp="1"/>
          </p:cNvSpPr>
          <p:nvPr>
            <p:ph type="ctrTitle"/>
          </p:nvPr>
        </p:nvSpPr>
        <p:spPr>
          <a:xfrm>
            <a:off x="2209800" y="2286000"/>
            <a:ext cx="7010400" cy="2209800"/>
          </a:xfrm>
        </p:spPr>
        <p:txBody>
          <a:bodyPr anchor="ctr" anchorCtr="0"/>
          <a:p>
            <a:pPr defTabSz="914400">
              <a:buSzTx/>
              <a:buFontTx/>
              <a:buNone/>
            </a:pPr>
            <a:r>
              <a:rPr lang="zh-CN" altLang="en-US" b="1">
                <a:solidFill>
                  <a:schemeClr val="bg1"/>
                </a:solidFill>
                <a:sym typeface="+mn-ea"/>
              </a:rPr>
              <a:t>行政法基础理论与实务</a:t>
            </a:r>
            <a:br>
              <a:rPr lang="zh-CN" altLang="en-US">
                <a:solidFill>
                  <a:srgbClr val="FF0000"/>
                </a:solidFill>
              </a:rPr>
            </a:br>
            <a:endParaRPr lang="zh-CN" altLang="en-US" b="1" kern="1200" baseline="0" dirty="0">
              <a:latin typeface="Arial" panose="020B0604020202020204" pitchFamily="34" charset="0"/>
              <a:ea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8194" name="标题 8193"/>
          <p:cNvSpPr>
            <a:spLocks noGrp="1"/>
          </p:cNvSpPr>
          <p:nvPr>
            <p:ph type="title"/>
          </p:nvPr>
        </p:nvSpPr>
        <p:spPr/>
        <p:txBody>
          <a:bodyPr anchor="ctr" anchorCtr="0"/>
          <a:p>
            <a:r>
              <a:rPr lang="zh-CN" altLang="en-US" b="1" dirty="0"/>
              <a:t>第三章   行政行为概述</a:t>
            </a:r>
            <a:endParaRPr lang="zh-CN" altLang="en-US" b="1" dirty="0"/>
          </a:p>
        </p:txBody>
      </p:sp>
      <p:sp>
        <p:nvSpPr>
          <p:cNvPr id="8195" name="文本占位符 8194"/>
          <p:cNvSpPr>
            <a:spLocks noGrp="1"/>
          </p:cNvSpPr>
          <p:nvPr>
            <p:ph type="body" idx="1"/>
          </p:nvPr>
        </p:nvSpPr>
        <p:spPr/>
        <p:txBody>
          <a:bodyPr/>
          <a:p>
            <a:r>
              <a:rPr lang="zh-CN" altLang="en-US" sz="3600" dirty="0"/>
              <a:t>本章节将讲述行政行为的概念、特征、分类、内容、形式，行政行为的成立要件、合法要件，以及效力规则、瑕疵行为的效力后果等。</a:t>
            </a:r>
            <a:endParaRPr lang="zh-CN" alt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10242" name="标题 10241"/>
          <p:cNvSpPr>
            <a:spLocks noGrp="1"/>
          </p:cNvSpPr>
          <p:nvPr>
            <p:ph type="title"/>
          </p:nvPr>
        </p:nvSpPr>
        <p:spPr/>
        <p:txBody>
          <a:bodyPr anchor="ctr" anchorCtr="0"/>
          <a:p>
            <a:r>
              <a:rPr lang="zh-CN" altLang="en-US" sz="3600" b="1" dirty="0">
                <a:solidFill>
                  <a:schemeClr val="bg2">
                    <a:lumMod val="60000"/>
                    <a:lumOff val="40000"/>
                  </a:schemeClr>
                </a:solidFill>
              </a:rPr>
              <a:t>第一节   行政行为的含义和特征</a:t>
            </a:r>
            <a:endParaRPr lang="zh-CN" altLang="en-US" sz="3600" b="1" dirty="0">
              <a:solidFill>
                <a:schemeClr val="bg2">
                  <a:lumMod val="60000"/>
                  <a:lumOff val="40000"/>
                </a:schemeClr>
              </a:solidFill>
            </a:endParaRPr>
          </a:p>
        </p:txBody>
      </p:sp>
      <p:sp>
        <p:nvSpPr>
          <p:cNvPr id="10243" name="文本占位符 10242"/>
          <p:cNvSpPr>
            <a:spLocks noGrp="1"/>
          </p:cNvSpPr>
          <p:nvPr>
            <p:ph type="body" idx="1"/>
          </p:nvPr>
        </p:nvSpPr>
        <p:spPr>
          <a:xfrm>
            <a:off x="457200" y="1981200"/>
            <a:ext cx="8229600" cy="4343400"/>
          </a:xfrm>
        </p:spPr>
        <p:txBody>
          <a:bodyPr/>
          <a:p>
            <a:pPr>
              <a:lnSpc>
                <a:spcPct val="120000"/>
              </a:lnSpc>
            </a:pPr>
            <a:r>
              <a:rPr lang="zh-CN" altLang="en-US" sz="2800" b="1" dirty="0"/>
              <a:t>一、行政行为的概念</a:t>
            </a:r>
            <a:endParaRPr lang="zh-CN" altLang="en-US" sz="2800" dirty="0"/>
          </a:p>
          <a:p>
            <a:pPr>
              <a:lnSpc>
                <a:spcPct val="120000"/>
              </a:lnSpc>
            </a:pPr>
            <a:r>
              <a:rPr lang="zh-CN" altLang="en-US" sz="2800" dirty="0"/>
              <a:t>行政行为是指行政主体在进行行政管理和服务过程中，作出的与行使行政职权有关，并对行政相对人的权利义务产生实际影响的行为。</a:t>
            </a:r>
            <a:endParaRPr lang="zh-CN" altLang="en-US" sz="2800" dirty="0"/>
          </a:p>
          <a:p>
            <a:pPr>
              <a:lnSpc>
                <a:spcPct val="120000"/>
              </a:lnSpc>
            </a:pPr>
            <a:r>
              <a:rPr lang="zh-CN" altLang="en-US" sz="2800" dirty="0">
                <a:solidFill>
                  <a:srgbClr val="A50021"/>
                </a:solidFill>
                <a:ea typeface="楷体_GB2312" pitchFamily="49" charset="-122"/>
              </a:rPr>
              <a:t>即行政主体在实施行政管理的活动，行使行政职权的过程中，所作出的具有法律意义的行为。</a:t>
            </a:r>
            <a:endParaRPr lang="zh-CN" altLang="en-US" sz="2800" dirty="0">
              <a:solidFill>
                <a:srgbClr val="A50021"/>
              </a:solidFill>
              <a:ea typeface="楷体_GB2312" pitchFamily="49" charset="-122"/>
            </a:endParaRPr>
          </a:p>
          <a:p>
            <a:pPr>
              <a:lnSpc>
                <a:spcPct val="120000"/>
              </a:lnSpc>
            </a:pPr>
            <a:r>
              <a:rPr lang="zh-CN" altLang="en-US" sz="2800" b="1" dirty="0">
                <a:solidFill>
                  <a:schemeClr val="bg2"/>
                </a:solidFill>
                <a:ea typeface="楷体_GB2312" pitchFamily="49" charset="-122"/>
              </a:rPr>
              <a:t>行政行为具有三要素：行政主体、行政职权、影响</a:t>
            </a:r>
            <a:endParaRPr lang="zh-CN" altLang="en-US" sz="2800" b="1" dirty="0">
              <a:solidFill>
                <a:schemeClr val="bg2"/>
              </a:solidFill>
              <a:ea typeface="楷体_GB2312"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12291" name="文本占位符 12290"/>
          <p:cNvSpPr>
            <a:spLocks noGrp="1"/>
          </p:cNvSpPr>
          <p:nvPr>
            <p:ph type="body" idx="1"/>
          </p:nvPr>
        </p:nvSpPr>
        <p:spPr>
          <a:xfrm>
            <a:off x="457200" y="802640"/>
            <a:ext cx="8229600" cy="5064760"/>
          </a:xfrm>
        </p:spPr>
        <p:txBody>
          <a:bodyPr/>
          <a:p>
            <a:r>
              <a:rPr lang="en-US" altLang="zh-CN" sz="3600" b="1"/>
              <a:t>1</a:t>
            </a:r>
            <a:r>
              <a:rPr lang="zh-CN" altLang="en-US" sz="3600" b="1" dirty="0"/>
              <a:t>、主体要素</a:t>
            </a:r>
            <a:endParaRPr lang="zh-CN" altLang="en-US" sz="3600" dirty="0"/>
          </a:p>
          <a:p>
            <a:r>
              <a:rPr lang="zh-CN" altLang="en-US" sz="3600" dirty="0"/>
              <a:t>是行政主体作出的行政行为。</a:t>
            </a:r>
            <a:r>
              <a:rPr lang="zh-CN" altLang="en-US" sz="3600" dirty="0">
                <a:solidFill>
                  <a:srgbClr val="A50021"/>
                </a:solidFill>
                <a:ea typeface="楷体_GB2312" pitchFamily="49" charset="-122"/>
              </a:rPr>
              <a:t>不论是行政主体或公务员或依法委托其他组织，均不影响行政行为的性质。</a:t>
            </a:r>
            <a:endParaRPr lang="zh-CN" altLang="en-US" sz="3600" dirty="0">
              <a:solidFill>
                <a:srgbClr val="A50021"/>
              </a:solidFill>
              <a:ea typeface="楷体_GB2312" pitchFamily="49" charset="-122"/>
            </a:endParaRPr>
          </a:p>
          <a:p>
            <a:r>
              <a:rPr lang="zh-CN" altLang="en-US" sz="3600" dirty="0"/>
              <a:t>行政主体委托其他组织行使的行为，是行政行为</a:t>
            </a:r>
            <a:endParaRPr lang="zh-CN" altLang="en-US" sz="3600" dirty="0"/>
          </a:p>
          <a:p>
            <a:r>
              <a:rPr lang="zh-CN" altLang="en-US" sz="3600" dirty="0"/>
              <a:t>法定授权（行政授权）而行使的行为，是行政行为</a:t>
            </a:r>
            <a:endParaRPr lang="zh-CN" alt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13315" name="文本占位符 13314"/>
          <p:cNvSpPr>
            <a:spLocks noGrp="1"/>
          </p:cNvSpPr>
          <p:nvPr>
            <p:ph type="body" idx="1"/>
          </p:nvPr>
        </p:nvSpPr>
        <p:spPr>
          <a:xfrm>
            <a:off x="424815" y="1584960"/>
            <a:ext cx="8261985" cy="4282440"/>
          </a:xfrm>
        </p:spPr>
        <p:txBody>
          <a:bodyPr/>
          <a:p>
            <a:r>
              <a:rPr lang="en-US" altLang="zh-CN" sz="4000" b="1"/>
              <a:t>2</a:t>
            </a:r>
            <a:r>
              <a:rPr lang="zh-CN" altLang="en-US" sz="4000" b="1" dirty="0"/>
              <a:t>、职权要素</a:t>
            </a:r>
            <a:endParaRPr lang="zh-CN" altLang="en-US" sz="4000" dirty="0"/>
          </a:p>
          <a:p>
            <a:r>
              <a:rPr lang="zh-CN" altLang="en-US" sz="4000" dirty="0"/>
              <a:t>行政行为应当是运用行政职权所谓的行为，其中包涵着职权的应用。</a:t>
            </a:r>
            <a:endParaRPr lang="zh-CN" altLang="en-US" sz="4000" dirty="0"/>
          </a:p>
          <a:p>
            <a:r>
              <a:rPr lang="zh-CN" altLang="en-US" sz="4000" dirty="0">
                <a:solidFill>
                  <a:srgbClr val="003300"/>
                </a:solidFill>
                <a:latin typeface="楷体_GB2312" pitchFamily="49" charset="-122"/>
                <a:ea typeface="楷体_GB2312" pitchFamily="49" charset="-122"/>
              </a:rPr>
              <a:t>如，行政机关购买办公用品或租用办公用房，并没有运用行政职权，故不是行政行为。 </a:t>
            </a:r>
            <a:endParaRPr lang="zh-CN" altLang="en-US" sz="4000" dirty="0">
              <a:solidFill>
                <a:srgbClr val="003300"/>
              </a:solidFill>
              <a:latin typeface="楷体_GB2312" pitchFamily="49" charset="-122"/>
              <a:ea typeface="楷体_GB2312"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14339" name="文本占位符 14338"/>
          <p:cNvSpPr>
            <a:spLocks noGrp="1"/>
          </p:cNvSpPr>
          <p:nvPr>
            <p:ph type="body" idx="1"/>
          </p:nvPr>
        </p:nvSpPr>
        <p:spPr>
          <a:xfrm>
            <a:off x="457200" y="1068070"/>
            <a:ext cx="8229600" cy="4799330"/>
          </a:xfrm>
        </p:spPr>
        <p:txBody>
          <a:bodyPr/>
          <a:p>
            <a:r>
              <a:rPr lang="en-US" altLang="zh-CN" sz="4000" b="1"/>
              <a:t>3</a:t>
            </a:r>
            <a:r>
              <a:rPr lang="zh-CN" altLang="en-US" sz="4000" b="1" dirty="0"/>
              <a:t>、法律要素</a:t>
            </a:r>
            <a:r>
              <a:rPr lang="zh-CN" altLang="en-US" sz="4000" dirty="0"/>
              <a:t>（影响）</a:t>
            </a:r>
            <a:endParaRPr lang="zh-CN" altLang="en-US" sz="4000" dirty="0"/>
          </a:p>
          <a:p>
            <a:r>
              <a:rPr lang="zh-CN" altLang="en-US" sz="4000" dirty="0"/>
              <a:t>行政行为应当是具有法律意义的行为，即对他人的权利义务产生影响。</a:t>
            </a:r>
            <a:endParaRPr lang="zh-CN" altLang="en-US" sz="4000" dirty="0"/>
          </a:p>
          <a:p>
            <a:r>
              <a:rPr lang="zh-CN" altLang="en-US" sz="4000" dirty="0">
                <a:solidFill>
                  <a:schemeClr val="bg2"/>
                </a:solidFill>
                <a:ea typeface="楷体_GB2312" pitchFamily="49" charset="-122"/>
              </a:rPr>
              <a:t>有些行政行为不具有法律意义，如气象预报、发布统计数字、地震局发布地震预报等行为。这类行为属于事实行为。</a:t>
            </a:r>
            <a:endParaRPr lang="zh-CN" altLang="en-US" sz="4000" dirty="0">
              <a:solidFill>
                <a:schemeClr val="bg2"/>
              </a:solidFill>
              <a:ea typeface="楷体_GB2312"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26626" name="标题 26625"/>
          <p:cNvSpPr>
            <a:spLocks noGrp="1"/>
          </p:cNvSpPr>
          <p:nvPr>
            <p:ph type="title"/>
          </p:nvPr>
        </p:nvSpPr>
        <p:spPr/>
        <p:txBody>
          <a:bodyPr anchor="ctr" anchorCtr="0"/>
          <a:p>
            <a:r>
              <a:rPr lang="zh-CN" altLang="en-US" b="1" dirty="0"/>
              <a:t>二、行政行为的特征</a:t>
            </a:r>
            <a:endParaRPr lang="zh-CN" altLang="en-US" b="1" dirty="0"/>
          </a:p>
        </p:txBody>
      </p:sp>
      <p:sp>
        <p:nvSpPr>
          <p:cNvPr id="26627" name="文本占位符 26626"/>
          <p:cNvSpPr>
            <a:spLocks noGrp="1"/>
          </p:cNvSpPr>
          <p:nvPr>
            <p:ph type="body" idx="1"/>
          </p:nvPr>
        </p:nvSpPr>
        <p:spPr>
          <a:xfrm>
            <a:off x="457200" y="1752600"/>
            <a:ext cx="8229600" cy="4724400"/>
          </a:xfrm>
        </p:spPr>
        <p:txBody>
          <a:bodyPr/>
          <a:p>
            <a:r>
              <a:rPr lang="zh-CN" altLang="en-US" b="1" dirty="0"/>
              <a:t>（一）从属性</a:t>
            </a:r>
            <a:r>
              <a:rPr lang="zh-CN" altLang="en-US" dirty="0"/>
              <a:t>（合法性）</a:t>
            </a:r>
            <a:endParaRPr lang="zh-CN" altLang="en-US" dirty="0"/>
          </a:p>
          <a:p>
            <a:pPr>
              <a:lnSpc>
                <a:spcPct val="120000"/>
              </a:lnSpc>
            </a:pPr>
            <a:r>
              <a:rPr lang="en-US" altLang="zh-CN">
                <a:latin typeface="楷体_GB2312" pitchFamily="49" charset="-122"/>
                <a:ea typeface="楷体_GB2312" pitchFamily="49" charset="-122"/>
              </a:rPr>
              <a:t>1</a:t>
            </a:r>
            <a:r>
              <a:rPr lang="zh-CN" altLang="en-US" dirty="0">
                <a:latin typeface="楷体_GB2312" pitchFamily="49" charset="-122"/>
                <a:ea typeface="楷体_GB2312" pitchFamily="49" charset="-122"/>
              </a:rPr>
              <a:t>、行政行为的实施要有法律依据。</a:t>
            </a:r>
            <a:r>
              <a:rPr lang="zh-CN" altLang="en-US" dirty="0">
                <a:solidFill>
                  <a:srgbClr val="003300"/>
                </a:solidFill>
                <a:latin typeface="楷体_GB2312" pitchFamily="49" charset="-122"/>
                <a:ea typeface="楷体_GB2312" pitchFamily="49" charset="-122"/>
              </a:rPr>
              <a:t>（服从法律、接受法律监督）</a:t>
            </a:r>
            <a:endParaRPr lang="zh-CN" altLang="en-US" dirty="0">
              <a:solidFill>
                <a:srgbClr val="003300"/>
              </a:solidFill>
              <a:latin typeface="楷体_GB2312" pitchFamily="49" charset="-122"/>
              <a:ea typeface="楷体_GB2312" pitchFamily="49" charset="-122"/>
            </a:endParaRPr>
          </a:p>
          <a:p>
            <a:pPr>
              <a:lnSpc>
                <a:spcPct val="120000"/>
              </a:lnSpc>
            </a:pPr>
            <a:r>
              <a:rPr lang="en-US" altLang="zh-CN">
                <a:latin typeface="楷体_GB2312" pitchFamily="49" charset="-122"/>
                <a:ea typeface="楷体_GB2312" pitchFamily="49" charset="-122"/>
              </a:rPr>
              <a:t>2</a:t>
            </a:r>
            <a:r>
              <a:rPr lang="zh-CN" altLang="en-US" dirty="0">
                <a:latin typeface="楷体_GB2312" pitchFamily="49" charset="-122"/>
                <a:ea typeface="楷体_GB2312" pitchFamily="49" charset="-122"/>
              </a:rPr>
              <a:t>、必在法律规定的时间和空间范围内实施。</a:t>
            </a:r>
            <a:r>
              <a:rPr lang="zh-CN" altLang="en-US" dirty="0">
                <a:solidFill>
                  <a:srgbClr val="A50021"/>
                </a:solidFill>
                <a:latin typeface="楷体_GB2312" pitchFamily="49" charset="-122"/>
                <a:ea typeface="楷体_GB2312" pitchFamily="49" charset="-122"/>
              </a:rPr>
              <a:t>（如，行政处罚，发现违法行为立即处罚）</a:t>
            </a:r>
            <a:endParaRPr lang="zh-CN" altLang="en-US" dirty="0">
              <a:solidFill>
                <a:srgbClr val="A50021"/>
              </a:solidFill>
              <a:latin typeface="楷体_GB2312" pitchFamily="49" charset="-122"/>
              <a:ea typeface="楷体_GB2312" pitchFamily="49" charset="-122"/>
            </a:endParaRPr>
          </a:p>
          <a:p>
            <a:pPr>
              <a:lnSpc>
                <a:spcPct val="120000"/>
              </a:lnSpc>
            </a:pPr>
            <a:r>
              <a:rPr lang="en-US" altLang="zh-CN">
                <a:latin typeface="楷体_GB2312" pitchFamily="49" charset="-122"/>
                <a:ea typeface="楷体_GB2312" pitchFamily="49" charset="-122"/>
              </a:rPr>
              <a:t>3</a:t>
            </a:r>
            <a:r>
              <a:rPr lang="zh-CN" altLang="en-US" dirty="0">
                <a:latin typeface="楷体_GB2312" pitchFamily="49" charset="-122"/>
                <a:ea typeface="楷体_GB2312" pitchFamily="49" charset="-122"/>
              </a:rPr>
              <a:t>、任何违法、越权行为都是无效或可撤销的行为。</a:t>
            </a:r>
            <a:endParaRPr lang="zh-CN" altLang="en-US" dirty="0">
              <a:latin typeface="楷体_GB2312" pitchFamily="49" charset="-122"/>
              <a:ea typeface="楷体_GB2312"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25603" name="文本占位符 25602"/>
          <p:cNvSpPr>
            <a:spLocks noGrp="1"/>
          </p:cNvSpPr>
          <p:nvPr>
            <p:ph type="body" idx="1"/>
          </p:nvPr>
        </p:nvSpPr>
        <p:spPr>
          <a:xfrm>
            <a:off x="457200" y="1828800"/>
            <a:ext cx="8229600" cy="4876800"/>
          </a:xfrm>
        </p:spPr>
        <p:txBody>
          <a:bodyPr/>
          <a:p>
            <a:r>
              <a:rPr lang="zh-CN" altLang="en-US" b="1" dirty="0"/>
              <a:t>（二）服务性</a:t>
            </a:r>
            <a:r>
              <a:rPr lang="zh-CN" altLang="en-US" dirty="0"/>
              <a:t>（公益性）</a:t>
            </a:r>
            <a:endParaRPr lang="zh-CN" altLang="en-US" dirty="0"/>
          </a:p>
          <a:p>
            <a:r>
              <a:rPr lang="zh-CN" altLang="en-US" dirty="0">
                <a:ea typeface="楷体_GB2312" pitchFamily="49" charset="-122"/>
              </a:rPr>
              <a:t>某种程度上，体现了控权论的观点，认为行政行为不是命令、管理行为，而是一种公众服务行为。</a:t>
            </a:r>
            <a:endParaRPr lang="zh-CN" altLang="en-US" dirty="0">
              <a:ea typeface="楷体_GB2312" pitchFamily="49" charset="-122"/>
            </a:endParaRPr>
          </a:p>
          <a:p>
            <a:r>
              <a:rPr lang="zh-CN" altLang="en-US" dirty="0">
                <a:solidFill>
                  <a:srgbClr val="003300"/>
                </a:solidFill>
                <a:ea typeface="楷体_GB2312" pitchFamily="49" charset="-122"/>
              </a:rPr>
              <a:t>如，行政许可、行政确认、行政给付等体现典型的服务特性；</a:t>
            </a:r>
            <a:endParaRPr lang="zh-CN" altLang="en-US" dirty="0">
              <a:solidFill>
                <a:srgbClr val="003300"/>
              </a:solidFill>
              <a:ea typeface="楷体_GB2312" pitchFamily="49" charset="-122"/>
            </a:endParaRPr>
          </a:p>
          <a:p>
            <a:r>
              <a:rPr lang="zh-CN" altLang="en-US" dirty="0">
                <a:solidFill>
                  <a:srgbClr val="A50021"/>
                </a:solidFill>
                <a:ea typeface="楷体_GB2312" pitchFamily="49" charset="-122"/>
              </a:rPr>
              <a:t>行政处罚、行政强制等是对社会违法行为的纠正方式，目的在于保护社会公共利益，也体现了公众服务性。</a:t>
            </a:r>
            <a:endParaRPr lang="zh-CN" altLang="en-US" dirty="0">
              <a:solidFill>
                <a:srgbClr val="A50021"/>
              </a:solidFill>
              <a:ea typeface="楷体_GB2312" pitchFamily="49"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24579" name="文本占位符 24578"/>
          <p:cNvSpPr>
            <a:spLocks noGrp="1"/>
          </p:cNvSpPr>
          <p:nvPr>
            <p:ph type="body" idx="1"/>
          </p:nvPr>
        </p:nvSpPr>
        <p:spPr>
          <a:xfrm>
            <a:off x="457200" y="838200"/>
            <a:ext cx="8229600" cy="5638800"/>
          </a:xfrm>
        </p:spPr>
        <p:txBody>
          <a:bodyPr/>
          <a:p>
            <a:pPr>
              <a:lnSpc>
                <a:spcPct val="110000"/>
              </a:lnSpc>
            </a:pPr>
            <a:r>
              <a:rPr lang="zh-CN" altLang="en-US" sz="2400" b="1" dirty="0"/>
              <a:t>（三）单方意志性</a:t>
            </a:r>
            <a:r>
              <a:rPr lang="zh-CN" altLang="en-US" sz="2400" dirty="0">
                <a:solidFill>
                  <a:srgbClr val="A50021"/>
                </a:solidFill>
                <a:ea typeface="楷体_GB2312" pitchFamily="49" charset="-122"/>
              </a:rPr>
              <a:t>（体现行政主体的单方意志，如，行政许可、行政处罚等体现明显的单方性）</a:t>
            </a:r>
            <a:endParaRPr lang="zh-CN" altLang="en-US" sz="2400" dirty="0">
              <a:solidFill>
                <a:srgbClr val="A50021"/>
              </a:solidFill>
              <a:ea typeface="楷体_GB2312" pitchFamily="49" charset="-122"/>
            </a:endParaRPr>
          </a:p>
          <a:p>
            <a:pPr>
              <a:lnSpc>
                <a:spcPct val="110000"/>
              </a:lnSpc>
            </a:pPr>
            <a:r>
              <a:rPr lang="en-US" altLang="zh-CN" sz="2400"/>
              <a:t>1</a:t>
            </a:r>
            <a:r>
              <a:rPr lang="zh-CN" altLang="en-US" sz="2400" dirty="0"/>
              <a:t>、行政行为的单方性以执法性为前提。</a:t>
            </a:r>
            <a:r>
              <a:rPr lang="zh-CN" altLang="en-US" sz="2400" dirty="0">
                <a:solidFill>
                  <a:srgbClr val="003300"/>
                </a:solidFill>
                <a:ea typeface="楷体_GB2312" pitchFamily="49" charset="-122"/>
              </a:rPr>
              <a:t>行政行为必须以合法性为前提，依法作出，不可任意而为。</a:t>
            </a:r>
            <a:endParaRPr lang="zh-CN" altLang="en-US" sz="2400" dirty="0">
              <a:solidFill>
                <a:srgbClr val="003300"/>
              </a:solidFill>
              <a:ea typeface="楷体_GB2312" pitchFamily="49" charset="-122"/>
            </a:endParaRPr>
          </a:p>
          <a:p>
            <a:pPr>
              <a:lnSpc>
                <a:spcPct val="110000"/>
              </a:lnSpc>
            </a:pPr>
            <a:r>
              <a:rPr lang="en-US" altLang="zh-CN" sz="2400"/>
              <a:t>2</a:t>
            </a:r>
            <a:r>
              <a:rPr lang="zh-CN" altLang="en-US" sz="2400" dirty="0"/>
              <a:t>、行政行为有依职权、依申请之分，都具有单方性。</a:t>
            </a:r>
            <a:r>
              <a:rPr lang="zh-CN" altLang="en-US" sz="2400" dirty="0">
                <a:solidFill>
                  <a:schemeClr val="bg2"/>
                </a:solidFill>
                <a:ea typeface="楷体_GB2312" pitchFamily="49" charset="-122"/>
              </a:rPr>
              <a:t>依申请的行政行为虽然是应当事人的申请而启动，但当事人没有决定权，是否许可还要看行政机关的单方意志。</a:t>
            </a:r>
            <a:endParaRPr lang="zh-CN" altLang="en-US" sz="2400" dirty="0">
              <a:solidFill>
                <a:schemeClr val="bg2"/>
              </a:solidFill>
              <a:ea typeface="楷体_GB2312" pitchFamily="49" charset="-122"/>
            </a:endParaRPr>
          </a:p>
          <a:p>
            <a:pPr>
              <a:lnSpc>
                <a:spcPct val="110000"/>
              </a:lnSpc>
            </a:pPr>
            <a:r>
              <a:rPr lang="en-US" altLang="zh-CN" sz="2400"/>
              <a:t>3</a:t>
            </a:r>
            <a:r>
              <a:rPr lang="zh-CN" altLang="en-US" sz="2400" dirty="0"/>
              <a:t>、行政合同。</a:t>
            </a:r>
            <a:r>
              <a:rPr lang="zh-CN" altLang="en-US" sz="2400" dirty="0">
                <a:solidFill>
                  <a:srgbClr val="FF0000"/>
                </a:solidFill>
                <a:ea typeface="楷体_GB2312" pitchFamily="49" charset="-122"/>
              </a:rPr>
              <a:t>行政合同以行政主体和相对人的双方合意为成立要件，这只是行政行为的一种例外。尽管是例外，也还任然存在着明显的行政主体单方意志。</a:t>
            </a:r>
            <a:endParaRPr lang="zh-CN" altLang="en-US" sz="2400" dirty="0">
              <a:solidFill>
                <a:srgbClr val="FF0000"/>
              </a:solidFill>
              <a:ea typeface="楷体_GB2312" pitchFamily="49" charset="-122"/>
            </a:endParaRPr>
          </a:p>
          <a:p>
            <a:pPr>
              <a:lnSpc>
                <a:spcPct val="110000"/>
              </a:lnSpc>
            </a:pPr>
            <a:r>
              <a:rPr lang="zh-CN" altLang="en-US" sz="2400" dirty="0">
                <a:solidFill>
                  <a:srgbClr val="6600CC"/>
                </a:solidFill>
                <a:ea typeface="楷体_GB2312" pitchFamily="49" charset="-122"/>
              </a:rPr>
              <a:t>如，国有土地出让合同，土地管理部门为有效充分利用土地资源与用地人签订的合同。</a:t>
            </a:r>
            <a:endParaRPr lang="zh-CN" altLang="en-US" sz="2400" dirty="0">
              <a:solidFill>
                <a:srgbClr val="6600CC"/>
              </a:solidFill>
              <a:ea typeface="楷体_GB2312" pitchFamily="49"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23555" name="文本占位符 23554"/>
          <p:cNvSpPr>
            <a:spLocks noGrp="1"/>
          </p:cNvSpPr>
          <p:nvPr>
            <p:ph type="body" idx="1"/>
          </p:nvPr>
        </p:nvSpPr>
        <p:spPr>
          <a:xfrm>
            <a:off x="381000" y="762000"/>
            <a:ext cx="8229600" cy="5354955"/>
          </a:xfrm>
        </p:spPr>
        <p:txBody>
          <a:bodyPr/>
          <a:p>
            <a:pPr>
              <a:lnSpc>
                <a:spcPct val="115000"/>
              </a:lnSpc>
            </a:pPr>
            <a:r>
              <a:rPr lang="zh-CN" altLang="en-US" b="1" dirty="0"/>
              <a:t>（四）强制性</a:t>
            </a:r>
            <a:r>
              <a:rPr lang="zh-CN" altLang="en-US" dirty="0"/>
              <a:t> </a:t>
            </a:r>
            <a:r>
              <a:rPr lang="zh-CN" altLang="en-US" dirty="0">
                <a:solidFill>
                  <a:srgbClr val="6600CC"/>
                </a:solidFill>
                <a:ea typeface="楷体_GB2312" pitchFamily="49" charset="-122"/>
              </a:rPr>
              <a:t>（行政行为是执行法律的活动，行政相对人必须服从和配合，若不服从，强制执行）</a:t>
            </a:r>
            <a:endParaRPr lang="zh-CN" altLang="en-US" dirty="0">
              <a:solidFill>
                <a:srgbClr val="6600CC"/>
              </a:solidFill>
              <a:ea typeface="楷体_GB2312" pitchFamily="49" charset="-122"/>
            </a:endParaRPr>
          </a:p>
          <a:p>
            <a:pPr>
              <a:lnSpc>
                <a:spcPct val="115000"/>
              </a:lnSpc>
            </a:pPr>
            <a:r>
              <a:rPr lang="en-US" altLang="zh-CN"/>
              <a:t>1</a:t>
            </a:r>
            <a:r>
              <a:rPr lang="zh-CN" altLang="en-US" dirty="0"/>
              <a:t>、行政行为的执行，以强制性为后盾。</a:t>
            </a:r>
            <a:endParaRPr lang="zh-CN" altLang="en-US" dirty="0"/>
          </a:p>
          <a:p>
            <a:pPr>
              <a:lnSpc>
                <a:spcPct val="115000"/>
              </a:lnSpc>
            </a:pPr>
            <a:r>
              <a:rPr lang="en-US" altLang="zh-CN"/>
              <a:t>2</a:t>
            </a:r>
            <a:r>
              <a:rPr lang="zh-CN" altLang="en-US" dirty="0"/>
              <a:t>、行政机关作出的行政行为，是执行法律的活动。</a:t>
            </a:r>
            <a:r>
              <a:rPr lang="zh-CN" altLang="en-US" dirty="0">
                <a:solidFill>
                  <a:srgbClr val="003300"/>
                </a:solidFill>
                <a:ea typeface="楷体_GB2312" pitchFamily="49" charset="-122"/>
              </a:rPr>
              <a:t>法律的强制性体现了行政机关的强制性。</a:t>
            </a:r>
            <a:endParaRPr lang="zh-CN" altLang="en-US" dirty="0">
              <a:solidFill>
                <a:srgbClr val="003300"/>
              </a:solidFill>
              <a:ea typeface="楷体_GB2312" pitchFamily="49" charset="-122"/>
            </a:endParaRPr>
          </a:p>
          <a:p>
            <a:pPr>
              <a:lnSpc>
                <a:spcPct val="115000"/>
              </a:lnSpc>
            </a:pPr>
            <a:r>
              <a:rPr lang="zh-CN" altLang="en-US" b="1" dirty="0">
                <a:sym typeface="+mn-ea"/>
              </a:rPr>
              <a:t>（五）裁量性</a:t>
            </a:r>
            <a:r>
              <a:rPr lang="en-US" altLang="zh-CN" b="1" dirty="0">
                <a:sym typeface="+mn-ea"/>
              </a:rPr>
              <a:t> </a:t>
            </a:r>
            <a:endParaRPr lang="en-US" altLang="zh-CN" b="1" dirty="0">
              <a:sym typeface="+mn-ea"/>
            </a:endParaRPr>
          </a:p>
          <a:p>
            <a:pPr>
              <a:lnSpc>
                <a:spcPct val="115000"/>
              </a:lnSpc>
            </a:pPr>
            <a:r>
              <a:rPr lang="en-US" altLang="zh-CN" b="1" dirty="0">
                <a:sym typeface="+mn-ea"/>
              </a:rPr>
              <a:t> </a:t>
            </a:r>
            <a:r>
              <a:rPr lang="zh-CN" dirty="0">
                <a:latin typeface="楷体_GB2312" pitchFamily="49" charset="-122"/>
                <a:ea typeface="楷体_GB2312" pitchFamily="49" charset="-122"/>
                <a:sym typeface="+mn-ea"/>
              </a:rPr>
              <a:t>行政主体有一定的自由裁量权</a:t>
            </a:r>
            <a:endParaRPr lang="zh-CN" altLang="en-US" dirty="0">
              <a:solidFill>
                <a:srgbClr val="003300"/>
              </a:solidFill>
              <a:ea typeface="楷体_GB2312" pitchFamily="49"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21507" name="文本占位符 21506"/>
          <p:cNvSpPr>
            <a:spLocks noGrp="1"/>
          </p:cNvSpPr>
          <p:nvPr>
            <p:ph type="body" idx="1"/>
          </p:nvPr>
        </p:nvSpPr>
        <p:spPr>
          <a:xfrm>
            <a:off x="457200" y="762000"/>
            <a:ext cx="8229600" cy="6096000"/>
          </a:xfrm>
        </p:spPr>
        <p:txBody>
          <a:bodyPr/>
          <a:p>
            <a:pPr>
              <a:lnSpc>
                <a:spcPct val="90000"/>
              </a:lnSpc>
            </a:pPr>
            <a:r>
              <a:rPr lang="zh-CN" altLang="en-US" sz="4000" b="1" dirty="0">
                <a:solidFill>
                  <a:schemeClr val="bg2">
                    <a:lumMod val="60000"/>
                    <a:lumOff val="40000"/>
                  </a:schemeClr>
                </a:solidFill>
              </a:rPr>
              <a:t>第二节</a:t>
            </a:r>
            <a:r>
              <a:rPr lang="en-US" altLang="zh-CN" sz="4000" b="1" dirty="0">
                <a:solidFill>
                  <a:schemeClr val="bg2">
                    <a:lumMod val="60000"/>
                    <a:lumOff val="40000"/>
                  </a:schemeClr>
                </a:solidFill>
              </a:rPr>
              <a:t>  </a:t>
            </a:r>
            <a:r>
              <a:rPr lang="zh-CN" altLang="en-US" sz="4000" b="1" dirty="0">
                <a:solidFill>
                  <a:schemeClr val="bg2">
                    <a:lumMod val="60000"/>
                    <a:lumOff val="40000"/>
                  </a:schemeClr>
                </a:solidFill>
              </a:rPr>
              <a:t>行政行为的基本分类</a:t>
            </a:r>
            <a:endParaRPr lang="zh-CN" altLang="en-US" sz="4000" b="1" dirty="0">
              <a:solidFill>
                <a:schemeClr val="bg2">
                  <a:lumMod val="60000"/>
                  <a:lumOff val="40000"/>
                </a:schemeClr>
              </a:solidFill>
            </a:endParaRPr>
          </a:p>
          <a:p>
            <a:pPr>
              <a:lnSpc>
                <a:spcPct val="200000"/>
              </a:lnSpc>
            </a:pPr>
            <a:r>
              <a:rPr lang="zh-CN" altLang="en-US" sz="2400" b="1" dirty="0">
                <a:solidFill>
                  <a:srgbClr val="003300"/>
                </a:solidFill>
                <a:latin typeface="楷体_GB2312" pitchFamily="49" charset="-122"/>
                <a:ea typeface="楷体_GB2312" pitchFamily="49" charset="-122"/>
              </a:rPr>
              <a:t>（一）抽象行政行为</a:t>
            </a:r>
            <a:r>
              <a:rPr lang="en-US" altLang="zh-CN" sz="2400" b="1">
                <a:solidFill>
                  <a:srgbClr val="003300"/>
                </a:solidFill>
                <a:latin typeface="楷体_GB2312" pitchFamily="49" charset="-122"/>
                <a:ea typeface="楷体_GB2312" pitchFamily="49" charset="-122"/>
              </a:rPr>
              <a:t>&amp;</a:t>
            </a:r>
            <a:r>
              <a:rPr lang="zh-CN" altLang="en-US" sz="2400" b="1" dirty="0">
                <a:solidFill>
                  <a:srgbClr val="003300"/>
                </a:solidFill>
                <a:latin typeface="楷体_GB2312" pitchFamily="49" charset="-122"/>
                <a:ea typeface="楷体_GB2312" pitchFamily="49" charset="-122"/>
              </a:rPr>
              <a:t>具体行政行为</a:t>
            </a:r>
            <a:endParaRPr lang="zh-CN" altLang="en-US" sz="2400" b="1" dirty="0">
              <a:solidFill>
                <a:srgbClr val="003300"/>
              </a:solidFill>
              <a:latin typeface="楷体_GB2312" pitchFamily="49" charset="-122"/>
              <a:ea typeface="楷体_GB2312" pitchFamily="49" charset="-122"/>
            </a:endParaRPr>
          </a:p>
          <a:p>
            <a:pPr>
              <a:lnSpc>
                <a:spcPct val="200000"/>
              </a:lnSpc>
            </a:pPr>
            <a:r>
              <a:rPr lang="zh-CN" altLang="en-US" sz="2400" b="1" dirty="0">
                <a:solidFill>
                  <a:srgbClr val="003300"/>
                </a:solidFill>
                <a:latin typeface="楷体_GB2312" pitchFamily="49" charset="-122"/>
                <a:ea typeface="楷体_GB2312" pitchFamily="49" charset="-122"/>
              </a:rPr>
              <a:t>（二）内部行政行为</a:t>
            </a:r>
            <a:r>
              <a:rPr lang="en-US" altLang="zh-CN" sz="2400" b="1">
                <a:solidFill>
                  <a:srgbClr val="003300"/>
                </a:solidFill>
                <a:latin typeface="楷体_GB2312" pitchFamily="49" charset="-122"/>
                <a:ea typeface="楷体_GB2312" pitchFamily="49" charset="-122"/>
              </a:rPr>
              <a:t>&amp;</a:t>
            </a:r>
            <a:r>
              <a:rPr lang="zh-CN" altLang="en-US" sz="2400" b="1" dirty="0">
                <a:solidFill>
                  <a:srgbClr val="003300"/>
                </a:solidFill>
                <a:latin typeface="楷体_GB2312" pitchFamily="49" charset="-122"/>
                <a:ea typeface="楷体_GB2312" pitchFamily="49" charset="-122"/>
              </a:rPr>
              <a:t>外部行政行为</a:t>
            </a:r>
            <a:r>
              <a:rPr lang="zh-CN" altLang="en-US" sz="2400" dirty="0">
                <a:solidFill>
                  <a:srgbClr val="003300"/>
                </a:solidFill>
                <a:latin typeface="楷体_GB2312" pitchFamily="49" charset="-122"/>
                <a:ea typeface="楷体_GB2312" pitchFamily="49" charset="-122"/>
              </a:rPr>
              <a:t> </a:t>
            </a:r>
            <a:endParaRPr lang="zh-CN" altLang="en-US" sz="2400" dirty="0">
              <a:solidFill>
                <a:srgbClr val="003300"/>
              </a:solidFill>
              <a:latin typeface="楷体_GB2312" pitchFamily="49" charset="-122"/>
              <a:ea typeface="楷体_GB2312" pitchFamily="49" charset="-122"/>
            </a:endParaRPr>
          </a:p>
          <a:p>
            <a:pPr>
              <a:lnSpc>
                <a:spcPct val="200000"/>
              </a:lnSpc>
            </a:pPr>
            <a:r>
              <a:rPr lang="zh-CN" altLang="en-US" sz="2400" b="1" dirty="0">
                <a:solidFill>
                  <a:srgbClr val="003300"/>
                </a:solidFill>
                <a:latin typeface="楷体_GB2312" pitchFamily="49" charset="-122"/>
                <a:ea typeface="楷体_GB2312" pitchFamily="49" charset="-122"/>
              </a:rPr>
              <a:t>（三）行政立法行为、行政执法行为、行政司法行为</a:t>
            </a:r>
            <a:endParaRPr lang="zh-CN" altLang="en-US" sz="2400" b="1" dirty="0">
              <a:solidFill>
                <a:srgbClr val="003300"/>
              </a:solidFill>
              <a:latin typeface="楷体_GB2312" pitchFamily="49" charset="-122"/>
              <a:ea typeface="楷体_GB2312" pitchFamily="49" charset="-122"/>
            </a:endParaRPr>
          </a:p>
          <a:p>
            <a:pPr marL="0" indent="0">
              <a:lnSpc>
                <a:spcPct val="90000"/>
              </a:lnSpc>
              <a:buNone/>
            </a:pPr>
            <a:r>
              <a:rPr lang="zh-CN" altLang="en-US" sz="2400" dirty="0">
                <a:latin typeface="楷体_GB2312" pitchFamily="49" charset="-122"/>
                <a:ea typeface="楷体_GB2312" pitchFamily="49" charset="-122"/>
              </a:rPr>
              <a:t> </a:t>
            </a:r>
            <a:endParaRPr lang="zh-CN" altLang="en-US" sz="2400" dirty="0">
              <a:latin typeface="楷体_GB2312" pitchFamily="49" charset="-122"/>
              <a:ea typeface="楷体_GB2312" pitchFamily="49" charset="-122"/>
            </a:endParaRPr>
          </a:p>
          <a:p>
            <a:pPr marL="0" indent="0">
              <a:lnSpc>
                <a:spcPct val="90000"/>
              </a:lnSpc>
              <a:buNone/>
            </a:pPr>
            <a:endParaRPr lang="zh-CN" altLang="en-US" sz="2400" dirty="0">
              <a:latin typeface="楷体_GB2312" pitchFamily="49" charset="-122"/>
              <a:ea typeface="楷体_GB2312" pitchFamily="49"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20483" name="文本占位符 20482"/>
          <p:cNvSpPr>
            <a:spLocks noGrp="1"/>
          </p:cNvSpPr>
          <p:nvPr>
            <p:ph type="body" idx="1"/>
          </p:nvPr>
        </p:nvSpPr>
        <p:spPr>
          <a:xfrm>
            <a:off x="457200" y="838200"/>
            <a:ext cx="8229600" cy="4862195"/>
          </a:xfrm>
        </p:spPr>
        <p:txBody>
          <a:bodyPr/>
          <a:p>
            <a:r>
              <a:rPr lang="zh-CN" altLang="en-US" sz="3600" b="1" dirty="0">
                <a:solidFill>
                  <a:schemeClr val="bg2">
                    <a:lumMod val="60000"/>
                    <a:lumOff val="40000"/>
                  </a:schemeClr>
                </a:solidFill>
              </a:rPr>
              <a:t>（一）抽象行政行为</a:t>
            </a:r>
            <a:r>
              <a:rPr lang="en-US" altLang="zh-CN" sz="3600" b="1">
                <a:solidFill>
                  <a:schemeClr val="bg2">
                    <a:lumMod val="60000"/>
                    <a:lumOff val="40000"/>
                  </a:schemeClr>
                </a:solidFill>
              </a:rPr>
              <a:t>&amp;</a:t>
            </a:r>
            <a:r>
              <a:rPr lang="zh-CN" altLang="en-US" sz="3600" b="1" dirty="0">
                <a:solidFill>
                  <a:schemeClr val="bg2">
                    <a:lumMod val="60000"/>
                    <a:lumOff val="40000"/>
                  </a:schemeClr>
                </a:solidFill>
              </a:rPr>
              <a:t>具体行政行为</a:t>
            </a:r>
            <a:r>
              <a:rPr lang="zh-CN" altLang="en-US" sz="3600" dirty="0"/>
              <a:t> （针对的相对人是否特定）</a:t>
            </a:r>
            <a:endParaRPr lang="zh-CN" altLang="en-US" dirty="0"/>
          </a:p>
          <a:p>
            <a:r>
              <a:rPr lang="en-US" altLang="zh-CN" dirty="0"/>
              <a:t>1</a:t>
            </a:r>
            <a:r>
              <a:rPr lang="zh-CN" altLang="en-US" dirty="0"/>
              <a:t>、抽象行政行为：具有行政权能的组织针对不特定的行政相对人所作的具有普遍约束力的行政行为。</a:t>
            </a:r>
            <a:r>
              <a:rPr lang="zh-CN" altLang="en-US" dirty="0">
                <a:solidFill>
                  <a:srgbClr val="003300"/>
                </a:solidFill>
                <a:ea typeface="楷体_GB2312" pitchFamily="49" charset="-122"/>
              </a:rPr>
              <a:t>主要是国家行政机关针对不特定对象发布的能反复适用的</a:t>
            </a:r>
            <a:r>
              <a:rPr lang="zh-CN" altLang="en-US" dirty="0">
                <a:solidFill>
                  <a:srgbClr val="003300"/>
                </a:solidFill>
                <a:highlight>
                  <a:srgbClr val="FFFF00"/>
                </a:highlight>
                <a:ea typeface="楷体_GB2312" pitchFamily="49" charset="-122"/>
              </a:rPr>
              <a:t>行政规范性文件</a:t>
            </a:r>
            <a:r>
              <a:rPr lang="zh-CN" altLang="en-US" dirty="0">
                <a:solidFill>
                  <a:srgbClr val="003300"/>
                </a:solidFill>
                <a:ea typeface="楷体_GB2312" pitchFamily="49" charset="-122"/>
              </a:rPr>
              <a:t>。</a:t>
            </a:r>
            <a:r>
              <a:rPr lang="zh-CN" altLang="en-US" dirty="0">
                <a:gradFill>
                  <a:gsLst>
                    <a:gs pos="0">
                      <a:srgbClr val="E30000"/>
                    </a:gs>
                    <a:gs pos="100000">
                      <a:srgbClr val="760303"/>
                    </a:gs>
                  </a:gsLst>
                  <a:lin scaled="0"/>
                </a:gradFill>
                <a:ea typeface="楷体_GB2312" pitchFamily="49" charset="-122"/>
              </a:rPr>
              <a:t>如：行政法规、部门规章、地方政府规章和具有普遍约束力的决定、命令。</a:t>
            </a:r>
            <a:endParaRPr lang="zh-CN" altLang="en-US" dirty="0">
              <a:solidFill>
                <a:srgbClr val="003300"/>
              </a:solidFill>
              <a:ea typeface="楷体_GB2312" pitchFamily="49" charset="-122"/>
            </a:endParaRPr>
          </a:p>
          <a:p>
            <a:r>
              <a:rPr lang="zh-CN" altLang="en-US" sz="2000" dirty="0"/>
              <a:t>  </a:t>
            </a:r>
            <a:endParaRPr lang="zh-CN" alt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20483" name="文本占位符 20482"/>
          <p:cNvSpPr>
            <a:spLocks noGrp="1"/>
          </p:cNvSpPr>
          <p:nvPr>
            <p:ph type="body" idx="1"/>
          </p:nvPr>
        </p:nvSpPr>
        <p:spPr>
          <a:xfrm>
            <a:off x="152400" y="609600"/>
            <a:ext cx="8783320" cy="3657600"/>
          </a:xfrm>
        </p:spPr>
        <p:txBody>
          <a:bodyPr/>
          <a:p>
            <a:r>
              <a:rPr lang="zh-CN" altLang="en-US" dirty="0"/>
              <a:t>    </a:t>
            </a:r>
            <a:r>
              <a:rPr lang="en-US" altLang="zh-CN" dirty="0"/>
              <a:t>2</a:t>
            </a:r>
            <a:r>
              <a:rPr lang="zh-CN" altLang="en-US" dirty="0"/>
              <a:t>、具体行政行为：具有行政权能的组织针对特定的行政相对人适用行政法规范所作的，只对该特定行政相对人具有约束力的行政行为。</a:t>
            </a:r>
            <a:r>
              <a:rPr lang="zh-CN" altLang="en-US" dirty="0">
                <a:solidFill>
                  <a:srgbClr val="A50021"/>
                </a:solidFill>
                <a:ea typeface="楷体_GB2312" pitchFamily="49" charset="-122"/>
              </a:rPr>
              <a:t>具体行政行为直接对特定对象的权利义务发生影响，如，行政处罚、行政征收、行政许可。</a:t>
            </a:r>
            <a:endParaRPr lang="zh-CN" altLang="en-US" dirty="0">
              <a:solidFill>
                <a:srgbClr val="A50021"/>
              </a:solidFill>
              <a:ea typeface="楷体_GB2312" pitchFamily="49" charset="-122"/>
            </a:endParaRPr>
          </a:p>
          <a:p>
            <a:r>
              <a:rPr lang="zh-CN" altLang="en-US" dirty="0"/>
              <a:t>抽象行政行为不能起诉，具体行政行为可以提起行政诉讼。</a:t>
            </a:r>
            <a:endParaRPr lang="zh-CN" altLang="en-US" dirty="0"/>
          </a:p>
        </p:txBody>
      </p:sp>
      <p:sp>
        <p:nvSpPr>
          <p:cNvPr id="20484" name="矩形 20483"/>
          <p:cNvSpPr/>
          <p:nvPr/>
        </p:nvSpPr>
        <p:spPr>
          <a:xfrm>
            <a:off x="609600" y="4267200"/>
            <a:ext cx="8077200" cy="2362200"/>
          </a:xfrm>
          <a:prstGeom prst="rect">
            <a:avLst/>
          </a:prstGeom>
          <a:solidFill>
            <a:schemeClr val="accent1"/>
          </a:solidFill>
          <a:ln w="76200" cap="flat" cmpd="sng">
            <a:solidFill>
              <a:srgbClr val="FFFF00"/>
            </a:solidFill>
            <a:prstDash val="solid"/>
            <a:miter/>
            <a:headEnd type="none" w="med" len="med"/>
            <a:tailEnd type="none" w="med" len="med"/>
          </a:ln>
        </p:spPr>
        <p:txBody>
          <a:bodyPr wrap="none" anchor="ctr" anchorCtr="0"/>
          <a:p>
            <a:pPr>
              <a:lnSpc>
                <a:spcPct val="115000"/>
              </a:lnSpc>
            </a:pPr>
            <a:r>
              <a:rPr lang="zh-CN" altLang="en-US" dirty="0">
                <a:latin typeface="Arial" panose="020B0604020202020204" pitchFamily="34" charset="0"/>
              </a:rPr>
              <a:t>例：下列哪些是抽象行政行为的成果？</a:t>
            </a:r>
            <a:endParaRPr lang="zh-CN" altLang="en-US">
              <a:latin typeface="Arial" panose="020B0604020202020204" pitchFamily="34" charset="0"/>
            </a:endParaRPr>
          </a:p>
          <a:p>
            <a:pPr>
              <a:lnSpc>
                <a:spcPct val="115000"/>
              </a:lnSpc>
            </a:pPr>
            <a:r>
              <a:rPr lang="en-US" altLang="zh-CN">
                <a:latin typeface="Arial" panose="020B0604020202020204" pitchFamily="34" charset="0"/>
              </a:rPr>
              <a:t>A </a:t>
            </a:r>
            <a:r>
              <a:rPr lang="zh-CN" altLang="en-US" dirty="0">
                <a:latin typeface="Arial" panose="020B0604020202020204" pitchFamily="34" charset="0"/>
              </a:rPr>
              <a:t>治安管理处罚条例   （全国人大常委会制定的法律）</a:t>
            </a:r>
            <a:endParaRPr lang="zh-CN" altLang="en-US" dirty="0">
              <a:latin typeface="Arial" panose="020B0604020202020204" pitchFamily="34" charset="0"/>
            </a:endParaRPr>
          </a:p>
          <a:p>
            <a:pPr>
              <a:lnSpc>
                <a:spcPct val="115000"/>
              </a:lnSpc>
            </a:pPr>
            <a:r>
              <a:rPr lang="en-US" altLang="zh-CN">
                <a:latin typeface="Arial" panose="020B0604020202020204" pitchFamily="34" charset="0"/>
              </a:rPr>
              <a:t>B </a:t>
            </a:r>
            <a:r>
              <a:rPr lang="zh-CN" altLang="en-US" dirty="0">
                <a:latin typeface="Arial" panose="020B0604020202020204" pitchFamily="34" charset="0"/>
              </a:rPr>
              <a:t>国务院</a:t>
            </a:r>
            <a:r>
              <a:rPr lang="en-US" altLang="zh-CN">
                <a:latin typeface="Arial" panose="020B0604020202020204" pitchFamily="34" charset="0"/>
              </a:rPr>
              <a:t>《</a:t>
            </a:r>
            <a:r>
              <a:rPr lang="zh-CN" altLang="en-US" dirty="0">
                <a:latin typeface="Arial" panose="020B0604020202020204" pitchFamily="34" charset="0"/>
              </a:rPr>
              <a:t>电信条例</a:t>
            </a:r>
            <a:r>
              <a:rPr lang="en-US" altLang="zh-CN">
                <a:latin typeface="Arial" panose="020B0604020202020204" pitchFamily="34" charset="0"/>
              </a:rPr>
              <a:t>》</a:t>
            </a:r>
            <a:endParaRPr lang="en-US" altLang="zh-CN">
              <a:latin typeface="Arial" panose="020B0604020202020204" pitchFamily="34" charset="0"/>
            </a:endParaRPr>
          </a:p>
          <a:p>
            <a:pPr>
              <a:lnSpc>
                <a:spcPct val="115000"/>
              </a:lnSpc>
            </a:pPr>
            <a:r>
              <a:rPr lang="en-US" altLang="zh-CN">
                <a:latin typeface="Arial" panose="020B0604020202020204" pitchFamily="34" charset="0"/>
              </a:rPr>
              <a:t>C </a:t>
            </a:r>
            <a:r>
              <a:rPr lang="zh-CN" altLang="en-US" dirty="0">
                <a:latin typeface="Arial" panose="020B0604020202020204" pitchFamily="34" charset="0"/>
              </a:rPr>
              <a:t>最高人民法院关于适用</a:t>
            </a:r>
            <a:r>
              <a:rPr lang="en-US" altLang="zh-CN">
                <a:latin typeface="Arial" panose="020B0604020202020204" pitchFamily="34" charset="0"/>
              </a:rPr>
              <a:t>《</a:t>
            </a:r>
            <a:r>
              <a:rPr lang="zh-CN" altLang="en-US" dirty="0">
                <a:latin typeface="Arial" panose="020B0604020202020204" pitchFamily="34" charset="0"/>
              </a:rPr>
              <a:t>刑事诉讼法</a:t>
            </a:r>
            <a:r>
              <a:rPr lang="en-US" altLang="zh-CN">
                <a:latin typeface="Arial" panose="020B0604020202020204" pitchFamily="34" charset="0"/>
              </a:rPr>
              <a:t>》</a:t>
            </a:r>
            <a:r>
              <a:rPr lang="zh-CN" altLang="en-US" dirty="0">
                <a:latin typeface="Arial" panose="020B0604020202020204" pitchFamily="34" charset="0"/>
              </a:rPr>
              <a:t>若干问题的解释  （司法解释）</a:t>
            </a:r>
            <a:endParaRPr lang="zh-CN" altLang="en-US" dirty="0">
              <a:latin typeface="Arial" panose="020B0604020202020204" pitchFamily="34" charset="0"/>
            </a:endParaRPr>
          </a:p>
          <a:p>
            <a:pPr>
              <a:lnSpc>
                <a:spcPct val="115000"/>
              </a:lnSpc>
            </a:pPr>
            <a:r>
              <a:rPr lang="en-US" altLang="zh-CN">
                <a:latin typeface="Arial" panose="020B0604020202020204" pitchFamily="34" charset="0"/>
              </a:rPr>
              <a:t>D </a:t>
            </a:r>
            <a:r>
              <a:rPr lang="zh-CN" altLang="en-US" dirty="0">
                <a:latin typeface="Arial" panose="020B0604020202020204" pitchFamily="34" charset="0"/>
              </a:rPr>
              <a:t>北京市政府</a:t>
            </a:r>
            <a:r>
              <a:rPr lang="en-US" altLang="zh-CN">
                <a:latin typeface="Arial" panose="020B0604020202020204" pitchFamily="34" charset="0"/>
              </a:rPr>
              <a:t>《</a:t>
            </a:r>
            <a:r>
              <a:rPr lang="zh-CN" altLang="en-US" dirty="0">
                <a:latin typeface="Arial" panose="020B0604020202020204" pitchFamily="34" charset="0"/>
              </a:rPr>
              <a:t>北京市基本医疗保险规定</a:t>
            </a:r>
            <a:r>
              <a:rPr lang="en-US" altLang="zh-CN">
                <a:latin typeface="Arial" panose="020B0604020202020204" pitchFamily="34" charset="0"/>
              </a:rPr>
              <a:t>》</a:t>
            </a:r>
            <a:endParaRPr lang="en-US" altLang="zh-CN">
              <a:latin typeface="Arial" panose="020B0604020202020204" pitchFamily="34" charset="0"/>
            </a:endParaRPr>
          </a:p>
        </p:txBody>
      </p:sp>
      <p:sp>
        <p:nvSpPr>
          <p:cNvPr id="20485" name="矩形 20484"/>
          <p:cNvSpPr/>
          <p:nvPr/>
        </p:nvSpPr>
        <p:spPr>
          <a:xfrm>
            <a:off x="5334000" y="4572000"/>
            <a:ext cx="1371600" cy="381000"/>
          </a:xfrm>
          <a:prstGeom prst="rect">
            <a:avLst/>
          </a:prstGeom>
          <a:solidFill>
            <a:schemeClr val="accent1"/>
          </a:solidFill>
          <a:ln w="9525">
            <a:noFill/>
          </a:ln>
        </p:spPr>
        <p:txBody>
          <a:bodyPr wrap="none" anchor="ctr" anchorCtr="0"/>
          <a:p>
            <a:pPr algn="ctr"/>
            <a:r>
              <a:rPr lang="en-US" altLang="zh-CN">
                <a:latin typeface="Arial" panose="020B0604020202020204" pitchFamily="34" charset="0"/>
              </a:rPr>
              <a:t>BD</a:t>
            </a:r>
            <a:endParaRPr lang="en-US" altLang="zh-CN">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20484"/>
                                        </p:tgtEl>
                                        <p:attrNameLst>
                                          <p:attrName>style.visibility</p:attrName>
                                        </p:attrNameLst>
                                      </p:cBhvr>
                                      <p:to>
                                        <p:strVal val="visible"/>
                                      </p:to>
                                    </p:set>
                                    <p:anim calcmode="lin" valueType="num">
                                      <p:cBhvr additive="base">
                                        <p:cTn id="7" dur="1000" fill="hold"/>
                                        <p:tgtEl>
                                          <p:spTgt spid="20484"/>
                                        </p:tgtEl>
                                        <p:attrNameLst>
                                          <p:attrName>ppt_x</p:attrName>
                                        </p:attrNameLst>
                                      </p:cBhvr>
                                      <p:tavLst>
                                        <p:tav tm="0">
                                          <p:val>
                                            <p:strVal val="1+#ppt_w/2"/>
                                          </p:val>
                                        </p:tav>
                                        <p:tav tm="100000">
                                          <p:val>
                                            <p:strVal val="#ppt_x"/>
                                          </p:val>
                                        </p:tav>
                                      </p:tavLst>
                                    </p:anim>
                                    <p:anim calcmode="lin" valueType="num">
                                      <p:cBhvr additive="base">
                                        <p:cTn id="8" dur="1000" fill="hold"/>
                                        <p:tgtEl>
                                          <p:spTgt spid="2048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20485"/>
                                        </p:tgtEl>
                                        <p:attrNameLst>
                                          <p:attrName>style.visibility</p:attrName>
                                        </p:attrNameLst>
                                      </p:cBhvr>
                                      <p:to>
                                        <p:strVal val="visible"/>
                                      </p:to>
                                    </p:set>
                                    <p:anim calcmode="lin" valueType="num">
                                      <p:cBhvr additive="base">
                                        <p:cTn id="13" dur="1000" fill="hold"/>
                                        <p:tgtEl>
                                          <p:spTgt spid="20485"/>
                                        </p:tgtEl>
                                        <p:attrNameLst>
                                          <p:attrName>ppt_x</p:attrName>
                                        </p:attrNameLst>
                                      </p:cBhvr>
                                      <p:tavLst>
                                        <p:tav tm="0">
                                          <p:val>
                                            <p:strVal val="1+#ppt_w/2"/>
                                          </p:val>
                                        </p:tav>
                                        <p:tav tm="100000">
                                          <p:val>
                                            <p:strVal val="#ppt_x"/>
                                          </p:val>
                                        </p:tav>
                                      </p:tavLst>
                                    </p:anim>
                                    <p:anim calcmode="lin" valueType="num">
                                      <p:cBhvr additive="base">
                                        <p:cTn id="14" dur="1000" fill="hold"/>
                                        <p:tgtEl>
                                          <p:spTgt spid="20485"/>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20485">
                                            <p:txEl>
                                              <p:pRg st="0" end="0"/>
                                            </p:txEl>
                                          </p:spTgt>
                                        </p:tgtEl>
                                        <p:attrNameLst>
                                          <p:attrName>style.visibility</p:attrName>
                                        </p:attrNameLst>
                                      </p:cBhvr>
                                      <p:to>
                                        <p:strVal val="visible"/>
                                      </p:to>
                                    </p:set>
                                    <p:animEffect transition="in" filter="blinds(horizontal)">
                                      <p:cBhvr>
                                        <p:cTn id="19" dur="500"/>
                                        <p:tgtEl>
                                          <p:spTgt spid="2048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animBg="1"/>
      <p:bldP spid="20485"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19459" name="文本占位符 19458"/>
          <p:cNvSpPr>
            <a:spLocks noGrp="1"/>
          </p:cNvSpPr>
          <p:nvPr>
            <p:ph type="body" idx="1"/>
          </p:nvPr>
        </p:nvSpPr>
        <p:spPr>
          <a:xfrm>
            <a:off x="457200" y="990600"/>
            <a:ext cx="8229600" cy="5410200"/>
          </a:xfrm>
        </p:spPr>
        <p:txBody>
          <a:bodyPr/>
          <a:p>
            <a:pPr>
              <a:lnSpc>
                <a:spcPct val="115000"/>
              </a:lnSpc>
            </a:pPr>
            <a:r>
              <a:rPr lang="zh-CN" altLang="en-US" sz="2800" b="1" dirty="0"/>
              <a:t>（二）内部行政行为</a:t>
            </a:r>
            <a:r>
              <a:rPr lang="en-US" altLang="zh-CN" sz="2800" b="1"/>
              <a:t>&amp;</a:t>
            </a:r>
            <a:r>
              <a:rPr lang="zh-CN" altLang="en-US" sz="2800" b="1" dirty="0"/>
              <a:t>外部行政行为  </a:t>
            </a:r>
            <a:r>
              <a:rPr lang="zh-CN" altLang="en-US" sz="2800" dirty="0">
                <a:solidFill>
                  <a:srgbClr val="A50021"/>
                </a:solidFill>
                <a:ea typeface="楷体_GB2312" pitchFamily="49" charset="-122"/>
              </a:rPr>
              <a:t>（是否与行政主体具有行政上的隶属关系）</a:t>
            </a:r>
            <a:endParaRPr lang="zh-CN" altLang="en-US" sz="2800" dirty="0">
              <a:solidFill>
                <a:srgbClr val="A50021"/>
              </a:solidFill>
              <a:ea typeface="楷体_GB2312" pitchFamily="49" charset="-122"/>
            </a:endParaRPr>
          </a:p>
          <a:p>
            <a:pPr>
              <a:lnSpc>
                <a:spcPct val="115000"/>
              </a:lnSpc>
            </a:pPr>
            <a:r>
              <a:rPr lang="zh-CN" altLang="en-US" sz="2800" dirty="0"/>
              <a:t>内部行政行为：</a:t>
            </a:r>
            <a:r>
              <a:rPr lang="zh-CN" altLang="en-US" sz="2800" dirty="0">
                <a:solidFill>
                  <a:srgbClr val="003300"/>
                </a:solidFill>
                <a:ea typeface="楷体_GB2312" pitchFamily="49" charset="-122"/>
              </a:rPr>
              <a:t>如</a:t>
            </a:r>
            <a:r>
              <a:rPr lang="en-US" altLang="zh-CN" sz="2800" dirty="0">
                <a:solidFill>
                  <a:srgbClr val="003300"/>
                </a:solidFill>
                <a:ea typeface="楷体_GB2312" pitchFamily="49" charset="-122"/>
              </a:rPr>
              <a:t>:</a:t>
            </a:r>
            <a:r>
              <a:rPr lang="zh-CN" altLang="en-US" sz="2800" dirty="0">
                <a:solidFill>
                  <a:srgbClr val="003300"/>
                </a:solidFill>
                <a:ea typeface="楷体_GB2312" pitchFamily="49" charset="-122"/>
              </a:rPr>
              <a:t>行政主体对其公务员的奖惩、任免、调动等</a:t>
            </a:r>
            <a:endParaRPr lang="zh-CN" altLang="en-US" sz="2800" dirty="0">
              <a:solidFill>
                <a:srgbClr val="003300"/>
              </a:solidFill>
              <a:ea typeface="楷体_GB2312" pitchFamily="49" charset="-122"/>
            </a:endParaRPr>
          </a:p>
          <a:p>
            <a:pPr>
              <a:lnSpc>
                <a:spcPct val="115000"/>
              </a:lnSpc>
            </a:pPr>
            <a:r>
              <a:rPr lang="zh-CN" altLang="en-US" sz="2800" dirty="0"/>
              <a:t>外部行政行为：</a:t>
            </a:r>
            <a:r>
              <a:rPr lang="zh-CN" altLang="en-US" sz="2800" dirty="0">
                <a:solidFill>
                  <a:schemeClr val="bg2"/>
                </a:solidFill>
                <a:ea typeface="楷体_GB2312" pitchFamily="49" charset="-122"/>
              </a:rPr>
              <a:t>如</a:t>
            </a:r>
            <a:r>
              <a:rPr lang="en-US" altLang="zh-CN" sz="2800" dirty="0">
                <a:solidFill>
                  <a:schemeClr val="bg2"/>
                </a:solidFill>
                <a:ea typeface="楷体_GB2312" pitchFamily="49" charset="-122"/>
              </a:rPr>
              <a:t>:</a:t>
            </a:r>
            <a:r>
              <a:rPr lang="zh-CN" altLang="en-US" sz="2800" dirty="0">
                <a:solidFill>
                  <a:schemeClr val="bg2"/>
                </a:solidFill>
                <a:ea typeface="楷体_GB2312" pitchFamily="49" charset="-122"/>
              </a:rPr>
              <a:t>行政处罚、行政征收、行政强制等。</a:t>
            </a:r>
            <a:endParaRPr lang="zh-CN" altLang="en-US" sz="2800" dirty="0">
              <a:solidFill>
                <a:schemeClr val="bg2"/>
              </a:solidFill>
              <a:ea typeface="楷体_GB2312" pitchFamily="49" charset="-122"/>
            </a:endParaRPr>
          </a:p>
          <a:p>
            <a:pPr>
              <a:lnSpc>
                <a:spcPct val="115000"/>
              </a:lnSpc>
            </a:pPr>
            <a:r>
              <a:rPr lang="zh-CN" altLang="en-US" sz="2800" dirty="0">
                <a:solidFill>
                  <a:srgbClr val="FF0000"/>
                </a:solidFill>
                <a:ea typeface="楷体_GB2312" pitchFamily="49" charset="-122"/>
              </a:rPr>
              <a:t>针对外部行政行为，公民、法人和其他组织可申请行政复议或提起行政诉讼；内部行政争议有特殊途径解决（申诉、控告、仲裁），不能起诉，不能复议。</a:t>
            </a:r>
            <a:endParaRPr lang="zh-CN" altLang="en-US" sz="2800" dirty="0">
              <a:solidFill>
                <a:srgbClr val="FF0000"/>
              </a:solidFill>
              <a:ea typeface="楷体_GB2312"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31747" name="文本占位符 31746"/>
          <p:cNvSpPr>
            <a:spLocks noGrp="1"/>
          </p:cNvSpPr>
          <p:nvPr>
            <p:ph type="body" idx="1"/>
          </p:nvPr>
        </p:nvSpPr>
        <p:spPr>
          <a:xfrm>
            <a:off x="463550" y="779145"/>
            <a:ext cx="8223250" cy="5088255"/>
          </a:xfrm>
        </p:spPr>
        <p:txBody>
          <a:bodyPr/>
          <a:p>
            <a:r>
              <a:rPr lang="zh-CN" altLang="en-US" b="1" dirty="0"/>
              <a:t>（三）行政立法、行政执法、行政司法</a:t>
            </a:r>
            <a:endParaRPr lang="zh-CN" altLang="en-US" dirty="0"/>
          </a:p>
          <a:p>
            <a:r>
              <a:rPr lang="zh-CN" altLang="en-US" dirty="0"/>
              <a:t>行政立法：</a:t>
            </a:r>
            <a:r>
              <a:rPr lang="zh-CN" altLang="en-US" dirty="0">
                <a:solidFill>
                  <a:srgbClr val="003300"/>
                </a:solidFill>
                <a:ea typeface="楷体_GB2312" pitchFamily="49" charset="-122"/>
              </a:rPr>
              <a:t>抽象行政行为。</a:t>
            </a:r>
            <a:endParaRPr lang="zh-CN" altLang="en-US" dirty="0">
              <a:solidFill>
                <a:srgbClr val="003300"/>
              </a:solidFill>
              <a:ea typeface="楷体_GB2312" pitchFamily="49" charset="-122"/>
            </a:endParaRPr>
          </a:p>
          <a:p>
            <a:r>
              <a:rPr lang="zh-CN" altLang="en-US" dirty="0"/>
              <a:t>行政执法：</a:t>
            </a:r>
            <a:r>
              <a:rPr lang="zh-CN" altLang="en-US" dirty="0">
                <a:solidFill>
                  <a:schemeClr val="bg2"/>
                </a:solidFill>
                <a:ea typeface="楷体_GB2312" pitchFamily="49" charset="-122"/>
              </a:rPr>
              <a:t>行政机关具体执行行政事务的行为。</a:t>
            </a:r>
            <a:endParaRPr lang="zh-CN" altLang="en-US" dirty="0">
              <a:solidFill>
                <a:schemeClr val="bg2"/>
              </a:solidFill>
              <a:ea typeface="楷体_GB2312" pitchFamily="49" charset="-122"/>
            </a:endParaRPr>
          </a:p>
          <a:p>
            <a:r>
              <a:rPr lang="zh-CN" altLang="en-US" dirty="0"/>
              <a:t>行政司法：</a:t>
            </a:r>
            <a:r>
              <a:rPr lang="zh-CN" altLang="en-US" dirty="0">
                <a:solidFill>
                  <a:srgbClr val="6600CC"/>
                </a:solidFill>
                <a:ea typeface="楷体_GB2312" pitchFamily="49" charset="-122"/>
              </a:rPr>
              <a:t>行政机关根据法律授权，按照准司法程序审理和裁决有关争议或纠纷，以影响当事人之间的权利义务。如，行政复议、行政裁决、行政调解、行政仲裁。</a:t>
            </a:r>
            <a:endParaRPr lang="zh-CN" altLang="en-US" dirty="0">
              <a:solidFill>
                <a:srgbClr val="6600CC"/>
              </a:solidFill>
              <a:ea typeface="楷体_GB2312" pitchFamily="49"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50178" name="标题 50177"/>
          <p:cNvSpPr>
            <a:spLocks noGrp="1"/>
          </p:cNvSpPr>
          <p:nvPr>
            <p:ph type="title"/>
          </p:nvPr>
        </p:nvSpPr>
        <p:spPr/>
        <p:txBody>
          <a:bodyPr anchor="ctr" anchorCtr="0"/>
          <a:p>
            <a:r>
              <a:rPr lang="zh-CN" altLang="en-US" b="1" dirty="0"/>
              <a:t>第三节    行政行为的功能和效力</a:t>
            </a:r>
            <a:endParaRPr lang="zh-CN" altLang="en-US" b="1" dirty="0"/>
          </a:p>
        </p:txBody>
      </p:sp>
      <p:sp>
        <p:nvSpPr>
          <p:cNvPr id="50179" name="文本占位符 50178"/>
          <p:cNvSpPr>
            <a:spLocks noGrp="1"/>
          </p:cNvSpPr>
          <p:nvPr>
            <p:ph type="body" idx="1"/>
          </p:nvPr>
        </p:nvSpPr>
        <p:spPr>
          <a:xfrm>
            <a:off x="533400" y="1676400"/>
            <a:ext cx="8280400" cy="4506595"/>
          </a:xfrm>
        </p:spPr>
        <p:txBody>
          <a:bodyPr/>
          <a:p>
            <a:pPr marL="0" indent="0">
              <a:buNone/>
            </a:pPr>
            <a:r>
              <a:rPr lang="zh-CN" altLang="en-US" b="1" dirty="0"/>
              <a:t>一、行政行为的功能</a:t>
            </a:r>
            <a:endParaRPr lang="zh-CN" altLang="en-US" b="1" dirty="0"/>
          </a:p>
          <a:p>
            <a:pPr marL="0" indent="0">
              <a:buNone/>
            </a:pPr>
            <a:r>
              <a:rPr lang="zh-CN" altLang="en-US" b="1" dirty="0"/>
              <a:t>行政行为的功能，是指行政主体作出的行政行为对相对人权利义务所产生的具体影响。包括如下内容：</a:t>
            </a:r>
            <a:endParaRPr lang="zh-CN" altLang="en-US" b="1" dirty="0"/>
          </a:p>
          <a:p>
            <a:pPr marL="0" indent="0">
              <a:buNone/>
            </a:pPr>
            <a:r>
              <a:rPr lang="en-US" altLang="zh-CN" b="1" dirty="0"/>
              <a:t>1</a:t>
            </a:r>
            <a:r>
              <a:rPr lang="zh-CN" altLang="en-US" b="1" dirty="0"/>
              <a:t>、赋予权利、限制权利、剥夺权利</a:t>
            </a:r>
            <a:endParaRPr lang="zh-CN" altLang="en-US" b="1" dirty="0"/>
          </a:p>
          <a:p>
            <a:pPr marL="0" indent="0">
              <a:buNone/>
            </a:pPr>
            <a:r>
              <a:rPr lang="en-US" altLang="zh-CN" b="1" dirty="0"/>
              <a:t>2</a:t>
            </a:r>
            <a:r>
              <a:rPr lang="zh-CN" altLang="en-US" b="1" dirty="0"/>
              <a:t>、设定权利、减轻权利、免除权利</a:t>
            </a:r>
            <a:endParaRPr lang="zh-CN" altLang="en-US" b="1" dirty="0"/>
          </a:p>
          <a:p>
            <a:pPr marL="0" indent="0">
              <a:buNone/>
            </a:pPr>
            <a:r>
              <a:rPr lang="en-US" altLang="zh-CN" b="1" dirty="0"/>
              <a:t>3</a:t>
            </a:r>
            <a:r>
              <a:rPr lang="zh-CN" altLang="en-US" b="1" dirty="0"/>
              <a:t>、变更法律地位</a:t>
            </a:r>
            <a:endParaRPr lang="zh-CN" altLang="en-US" b="1" dirty="0"/>
          </a:p>
          <a:p>
            <a:pPr marL="0" indent="0">
              <a:buNone/>
            </a:pPr>
            <a:r>
              <a:rPr lang="en-US" altLang="zh-CN" b="1" dirty="0"/>
              <a:t>4</a:t>
            </a:r>
            <a:r>
              <a:rPr lang="zh-CN" altLang="en-US" b="1" dirty="0"/>
              <a:t>、确认法律事实、确认法律地位</a:t>
            </a:r>
            <a:endParaRPr lang="zh-CN" altLang="en-US"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51203" name="文本占位符 51202"/>
          <p:cNvSpPr>
            <a:spLocks noGrp="1"/>
          </p:cNvSpPr>
          <p:nvPr>
            <p:ph type="body" idx="1"/>
          </p:nvPr>
        </p:nvSpPr>
        <p:spPr>
          <a:xfrm>
            <a:off x="228600" y="1371600"/>
            <a:ext cx="9070340" cy="5420360"/>
          </a:xfrm>
        </p:spPr>
        <p:txBody>
          <a:bodyPr/>
          <a:p>
            <a:pPr>
              <a:lnSpc>
                <a:spcPct val="113000"/>
              </a:lnSpc>
            </a:pPr>
            <a:r>
              <a:rPr lang="zh-CN" altLang="en-US" sz="3600" b="1" dirty="0"/>
              <a:t>（一）公定力</a:t>
            </a:r>
            <a:endParaRPr lang="zh-CN" altLang="en-US" sz="3600" dirty="0"/>
          </a:p>
          <a:p>
            <a:pPr>
              <a:lnSpc>
                <a:spcPct val="113000"/>
              </a:lnSpc>
            </a:pPr>
            <a:r>
              <a:rPr lang="en-US" altLang="zh-CN" sz="3600" dirty="0"/>
              <a:t>1.</a:t>
            </a:r>
            <a:r>
              <a:rPr lang="zh-CN" altLang="en-US" sz="3600" dirty="0"/>
              <a:t>即指行政行为一经成立，不论是否合法，推定为合法。所有机关、组织、个人都必须遵守。</a:t>
            </a:r>
            <a:endParaRPr lang="zh-CN" altLang="en-US" sz="3600" dirty="0"/>
          </a:p>
          <a:p>
            <a:pPr>
              <a:lnSpc>
                <a:spcPct val="113000"/>
              </a:lnSpc>
            </a:pPr>
            <a:r>
              <a:rPr lang="en-US" altLang="zh-CN" sz="3600" dirty="0">
                <a:solidFill>
                  <a:srgbClr val="A50021"/>
                </a:solidFill>
                <a:ea typeface="楷体_GB2312" pitchFamily="49" charset="-122"/>
              </a:rPr>
              <a:t>2.</a:t>
            </a:r>
            <a:r>
              <a:rPr lang="zh-CN" altLang="en-US" sz="3600" dirty="0">
                <a:solidFill>
                  <a:srgbClr val="A50021"/>
                </a:solidFill>
                <a:ea typeface="楷体_GB2312" pitchFamily="49" charset="-122"/>
              </a:rPr>
              <a:t>从对象方面看，是一种“对世”的法律效力，不单只针对行政主体和行政相对人，而是对行政主体和相对人在内的任何机关、组织和个人而言的法律效力。</a:t>
            </a:r>
            <a:endParaRPr lang="zh-CN" altLang="en-US" sz="3600" dirty="0">
              <a:solidFill>
                <a:srgbClr val="A50021"/>
              </a:solidFill>
              <a:ea typeface="楷体_GB2312" pitchFamily="49" charset="-122"/>
            </a:endParaRPr>
          </a:p>
          <a:p>
            <a:pPr>
              <a:lnSpc>
                <a:spcPct val="113000"/>
              </a:lnSpc>
            </a:pPr>
            <a:endParaRPr lang="zh-CN" altLang="en-US" sz="3600" dirty="0">
              <a:solidFill>
                <a:srgbClr val="003300"/>
              </a:solidFill>
              <a:ea typeface="楷体_GB2312" pitchFamily="49" charset="-122"/>
            </a:endParaRPr>
          </a:p>
        </p:txBody>
      </p:sp>
      <p:sp>
        <p:nvSpPr>
          <p:cNvPr id="2" name="文本框 1"/>
          <p:cNvSpPr txBox="1"/>
          <p:nvPr/>
        </p:nvSpPr>
        <p:spPr>
          <a:xfrm>
            <a:off x="1295400" y="609600"/>
            <a:ext cx="4650105" cy="583565"/>
          </a:xfrm>
          <a:prstGeom prst="rect">
            <a:avLst/>
          </a:prstGeom>
          <a:noFill/>
        </p:spPr>
        <p:txBody>
          <a:bodyPr wrap="square" rtlCol="0" anchor="t">
            <a:spAutoFit/>
          </a:bodyPr>
          <a:p>
            <a:pPr marL="0" indent="0">
              <a:buNone/>
            </a:pPr>
            <a:r>
              <a:rPr lang="zh-CN" altLang="en-US" sz="3200" b="1" dirty="0">
                <a:sym typeface="+mn-ea"/>
              </a:rPr>
              <a:t>二、行政行为的效力</a:t>
            </a:r>
            <a:endParaRPr lang="zh-CN" altLang="en-US" sz="32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51203" name="文本占位符 51202"/>
          <p:cNvSpPr>
            <a:spLocks noGrp="1"/>
          </p:cNvSpPr>
          <p:nvPr>
            <p:ph type="body" idx="1"/>
          </p:nvPr>
        </p:nvSpPr>
        <p:spPr>
          <a:xfrm>
            <a:off x="381000" y="762000"/>
            <a:ext cx="8229600" cy="5791200"/>
          </a:xfrm>
        </p:spPr>
        <p:txBody>
          <a:bodyPr/>
          <a:p>
            <a:pPr>
              <a:lnSpc>
                <a:spcPct val="113000"/>
              </a:lnSpc>
            </a:pPr>
            <a:r>
              <a:rPr lang="en-US" altLang="zh-CN" dirty="0">
                <a:solidFill>
                  <a:srgbClr val="6600CC"/>
                </a:solidFill>
                <a:ea typeface="楷体_GB2312" pitchFamily="49" charset="-122"/>
              </a:rPr>
              <a:t>3.</a:t>
            </a:r>
            <a:r>
              <a:rPr lang="zh-CN" altLang="en-US" dirty="0">
                <a:solidFill>
                  <a:srgbClr val="6600CC"/>
                </a:solidFill>
                <a:ea typeface="楷体_GB2312" pitchFamily="49" charset="-122"/>
              </a:rPr>
              <a:t>在时间上，行政行为一成立，即具有公定力。除非是重大、明显违法而宣布无效的行为。</a:t>
            </a:r>
            <a:endParaRPr lang="zh-CN" altLang="en-US" dirty="0">
              <a:solidFill>
                <a:srgbClr val="6600CC"/>
              </a:solidFill>
              <a:ea typeface="楷体_GB2312" pitchFamily="49" charset="-122"/>
            </a:endParaRPr>
          </a:p>
          <a:p>
            <a:pPr>
              <a:lnSpc>
                <a:spcPct val="113000"/>
              </a:lnSpc>
            </a:pPr>
            <a:r>
              <a:rPr lang="en-US" altLang="zh-CN" dirty="0">
                <a:solidFill>
                  <a:schemeClr val="bg2">
                    <a:lumMod val="60000"/>
                    <a:lumOff val="40000"/>
                  </a:schemeClr>
                </a:solidFill>
                <a:ea typeface="楷体_GB2312" pitchFamily="49" charset="-122"/>
              </a:rPr>
              <a:t>4.</a:t>
            </a:r>
            <a:r>
              <a:rPr lang="zh-CN" altLang="en-US" dirty="0">
                <a:solidFill>
                  <a:schemeClr val="bg2">
                    <a:lumMod val="60000"/>
                    <a:lumOff val="40000"/>
                  </a:schemeClr>
                </a:solidFill>
                <a:ea typeface="楷体_GB2312" pitchFamily="49" charset="-122"/>
              </a:rPr>
              <a:t>在性质上，属于一种假定、推定为合法有效的法律效力，即使违法，相对人也不能直接抵制；另一方面，行政行为一经作出，即推定为合法有效，但是，不绝对是合法有效的，有权机关可在法定权限内依法定程序宣布违法或无效。</a:t>
            </a:r>
            <a:endParaRPr lang="zh-CN" altLang="en-US" dirty="0">
              <a:solidFill>
                <a:schemeClr val="bg2">
                  <a:lumMod val="60000"/>
                  <a:lumOff val="40000"/>
                </a:schemeClr>
              </a:solidFill>
              <a:ea typeface="楷体_GB2312" pitchFamily="49"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52227" name="文本占位符 52226"/>
          <p:cNvSpPr>
            <a:spLocks noGrp="1"/>
          </p:cNvSpPr>
          <p:nvPr>
            <p:ph type="body" idx="1"/>
          </p:nvPr>
        </p:nvSpPr>
        <p:spPr>
          <a:xfrm>
            <a:off x="163195" y="533400"/>
            <a:ext cx="8599805" cy="6324600"/>
          </a:xfrm>
        </p:spPr>
        <p:txBody>
          <a:bodyPr/>
          <a:p>
            <a:pPr>
              <a:lnSpc>
                <a:spcPct val="112000"/>
              </a:lnSpc>
            </a:pPr>
            <a:r>
              <a:rPr lang="zh-CN" altLang="en-US" sz="4000" b="1" dirty="0"/>
              <a:t>（二）确定力</a:t>
            </a:r>
            <a:endParaRPr lang="zh-CN" altLang="en-US" sz="4000" dirty="0"/>
          </a:p>
          <a:p>
            <a:pPr>
              <a:lnSpc>
                <a:spcPct val="112000"/>
              </a:lnSpc>
            </a:pPr>
            <a:r>
              <a:rPr lang="en-US" altLang="zh-CN" sz="2800" dirty="0"/>
              <a:t>1.</a:t>
            </a:r>
            <a:r>
              <a:rPr lang="zh-CN" altLang="en-US" sz="2800" dirty="0"/>
              <a:t>又称行政行为的不可改变力，指已成立并生效的行政行为对行政主体和相对人所具有的不得任意改变的法律效力。确定力以公定力为前提。行政行为一经作出，就发生法律效力。非经法定程序不得任意变更、撤销法律效力。</a:t>
            </a:r>
            <a:endParaRPr lang="zh-CN" altLang="en-US" sz="2800" dirty="0"/>
          </a:p>
          <a:p>
            <a:pPr>
              <a:lnSpc>
                <a:spcPct val="112000"/>
              </a:lnSpc>
            </a:pPr>
            <a:r>
              <a:rPr lang="en-US" altLang="zh-CN" sz="2800" dirty="0">
                <a:solidFill>
                  <a:srgbClr val="FF0000"/>
                </a:solidFill>
                <a:ea typeface="楷体_GB2312" pitchFamily="49" charset="-122"/>
              </a:rPr>
              <a:t>2.</a:t>
            </a:r>
            <a:r>
              <a:rPr lang="zh-CN" altLang="en-US" sz="2800" dirty="0">
                <a:solidFill>
                  <a:srgbClr val="FF0000"/>
                </a:solidFill>
                <a:ea typeface="楷体_GB2312" pitchFamily="49" charset="-122"/>
              </a:rPr>
              <a:t>行政行为的确定力是对行政主体和行政相对人双方的法律效力。</a:t>
            </a:r>
            <a:endParaRPr lang="zh-CN" altLang="en-US" sz="2800" dirty="0">
              <a:solidFill>
                <a:srgbClr val="FF0000"/>
              </a:solidFill>
              <a:ea typeface="楷体_GB2312" pitchFamily="49" charset="-122"/>
            </a:endParaRPr>
          </a:p>
          <a:p>
            <a:pPr>
              <a:lnSpc>
                <a:spcPct val="112000"/>
              </a:lnSpc>
            </a:pPr>
            <a:r>
              <a:rPr lang="en-US" altLang="zh-CN" sz="2800" dirty="0">
                <a:solidFill>
                  <a:srgbClr val="003300"/>
                </a:solidFill>
                <a:ea typeface="楷体_GB2312" pitchFamily="49" charset="-122"/>
              </a:rPr>
              <a:t>3.</a:t>
            </a:r>
            <a:r>
              <a:rPr lang="zh-CN" altLang="en-US" sz="2800" dirty="0">
                <a:solidFill>
                  <a:srgbClr val="003300"/>
                </a:solidFill>
                <a:ea typeface="楷体_GB2312" pitchFamily="49" charset="-122"/>
              </a:rPr>
              <a:t>对行政主体而言，确定力是一种实质确定力、自缚力，或者“一事不再理”。要求行政主体不得任意撤销、变更、重作或废止自己所作的行政行为，否则要承担相应的法律责任。</a:t>
            </a:r>
            <a:endParaRPr lang="zh-CN" altLang="en-US" sz="2800" dirty="0">
              <a:solidFill>
                <a:srgbClr val="003300"/>
              </a:solidFill>
              <a:ea typeface="楷体_GB2312" pitchFamily="49" charset="-122"/>
            </a:endParaRPr>
          </a:p>
          <a:p>
            <a:pPr>
              <a:lnSpc>
                <a:spcPct val="112000"/>
              </a:lnSpc>
            </a:pPr>
            <a:endParaRPr lang="zh-CN" alt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52227" name="文本占位符 52226"/>
          <p:cNvSpPr>
            <a:spLocks noGrp="1"/>
          </p:cNvSpPr>
          <p:nvPr>
            <p:ph type="body" idx="1"/>
          </p:nvPr>
        </p:nvSpPr>
        <p:spPr>
          <a:xfrm>
            <a:off x="533400" y="533400"/>
            <a:ext cx="8229600" cy="6324600"/>
          </a:xfrm>
        </p:spPr>
        <p:txBody>
          <a:bodyPr/>
          <a:p>
            <a:pPr>
              <a:lnSpc>
                <a:spcPct val="112000"/>
              </a:lnSpc>
            </a:pPr>
            <a:r>
              <a:rPr lang="en-US" altLang="zh-CN" dirty="0">
                <a:solidFill>
                  <a:srgbClr val="6600CC"/>
                </a:solidFill>
                <a:ea typeface="楷体_GB2312" pitchFamily="49" charset="-122"/>
              </a:rPr>
              <a:t>4.</a:t>
            </a:r>
            <a:r>
              <a:rPr lang="zh-CN" altLang="en-US" dirty="0">
                <a:solidFill>
                  <a:srgbClr val="6600CC"/>
                </a:solidFill>
                <a:ea typeface="楷体_GB2312" pitchFamily="49" charset="-122"/>
              </a:rPr>
              <a:t>对行政相对人而言，确定力是一种不可争力，即要求行政相对人不得任意请求撤销、变更、重作或废止已成立并生效的行政行为，否则，其请求不被受理。即，行为一旦生效，行政相对人应信任并及时服从。</a:t>
            </a:r>
            <a:endParaRPr lang="zh-CN" altLang="en-US" b="1" dirty="0">
              <a:solidFill>
                <a:srgbClr val="6600CC"/>
              </a:solidFill>
              <a:ea typeface="楷体_GB2312" pitchFamily="49" charset="-122"/>
            </a:endParaRPr>
          </a:p>
          <a:p>
            <a:pPr>
              <a:lnSpc>
                <a:spcPct val="112000"/>
              </a:lnSpc>
            </a:pPr>
            <a:r>
              <a:rPr lang="en-US" altLang="zh-CN" b="1" dirty="0"/>
              <a:t>5.</a:t>
            </a:r>
            <a:r>
              <a:rPr lang="zh-CN" altLang="en-US" b="1" dirty="0"/>
              <a:t>确定力是相对的</a:t>
            </a:r>
            <a:r>
              <a:rPr lang="zh-CN" altLang="en-US" dirty="0"/>
              <a:t>。如果行政主体及时发现行为违法，可自行撤销、变更、重作或废止，对相对人的受损利益进行赔偿。相对人也可以在法定期限内向有权机关申请撤销、变更、重作或废止行政行为。</a:t>
            </a:r>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53251" name="文本占位符 53250"/>
          <p:cNvSpPr>
            <a:spLocks noGrp="1"/>
          </p:cNvSpPr>
          <p:nvPr>
            <p:ph type="body" idx="1"/>
          </p:nvPr>
        </p:nvSpPr>
        <p:spPr>
          <a:xfrm>
            <a:off x="457200" y="914400"/>
            <a:ext cx="8229600" cy="5562600"/>
          </a:xfrm>
        </p:spPr>
        <p:txBody>
          <a:bodyPr/>
          <a:p>
            <a:pPr>
              <a:lnSpc>
                <a:spcPct val="112000"/>
              </a:lnSpc>
            </a:pPr>
            <a:r>
              <a:rPr lang="zh-CN" altLang="en-US" b="1" dirty="0"/>
              <a:t>（三）拘束力</a:t>
            </a:r>
            <a:endParaRPr lang="zh-CN" altLang="en-US" dirty="0"/>
          </a:p>
          <a:p>
            <a:pPr>
              <a:lnSpc>
                <a:spcPct val="112000"/>
              </a:lnSpc>
            </a:pPr>
            <a:r>
              <a:rPr lang="en-US" altLang="zh-CN" dirty="0"/>
              <a:t>1.</a:t>
            </a:r>
            <a:r>
              <a:rPr lang="zh-CN" altLang="en-US" dirty="0"/>
              <a:t>拘束力指已成立并生效的行政行为对行政主体和相对人的行为所产生的一种拘束和限制。拘束力只限于在行政主体和行政相对人之间产生。</a:t>
            </a:r>
            <a:endParaRPr lang="zh-CN" altLang="en-US" dirty="0"/>
          </a:p>
          <a:p>
            <a:pPr>
              <a:lnSpc>
                <a:spcPct val="112000"/>
              </a:lnSpc>
            </a:pPr>
            <a:r>
              <a:rPr lang="en-US" altLang="zh-CN" dirty="0">
                <a:solidFill>
                  <a:srgbClr val="6600CC"/>
                </a:solidFill>
                <a:ea typeface="楷体_GB2312" pitchFamily="49" charset="-122"/>
              </a:rPr>
              <a:t>2.</a:t>
            </a:r>
            <a:r>
              <a:rPr lang="zh-CN" altLang="en-US" dirty="0">
                <a:solidFill>
                  <a:srgbClr val="6600CC"/>
                </a:solidFill>
                <a:ea typeface="楷体_GB2312" pitchFamily="49" charset="-122"/>
              </a:rPr>
              <a:t>对行政主体而言，拘束力要求行政主体对自己作出的行政行为要严格遵循而不能超越该行为外；即要信守承诺。</a:t>
            </a:r>
            <a:endParaRPr lang="zh-CN" altLang="en-US" sz="2400" dirty="0">
              <a:solidFill>
                <a:srgbClr val="6600CC"/>
              </a:solidFill>
              <a:ea typeface="楷体_GB2312" pitchFamily="49" charset="-122"/>
            </a:endParaRPr>
          </a:p>
          <a:p>
            <a:pPr>
              <a:lnSpc>
                <a:spcPct val="112000"/>
              </a:lnSpc>
            </a:pPr>
            <a:endParaRPr lang="zh-CN" altLang="en-US" sz="2400" dirty="0">
              <a:solidFill>
                <a:srgbClr val="A50021"/>
              </a:solidFill>
              <a:ea typeface="楷体_GB2312" pitchFamily="49"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53251" name="文本占位符 53250"/>
          <p:cNvSpPr>
            <a:spLocks noGrp="1"/>
          </p:cNvSpPr>
          <p:nvPr>
            <p:ph type="body" idx="1"/>
          </p:nvPr>
        </p:nvSpPr>
        <p:spPr>
          <a:xfrm>
            <a:off x="457200" y="914400"/>
            <a:ext cx="8229600" cy="4986020"/>
          </a:xfrm>
        </p:spPr>
        <p:txBody>
          <a:bodyPr/>
          <a:p>
            <a:pPr>
              <a:lnSpc>
                <a:spcPct val="112000"/>
              </a:lnSpc>
            </a:pPr>
            <a:endParaRPr lang="zh-CN" altLang="en-US" sz="2400" dirty="0">
              <a:solidFill>
                <a:srgbClr val="6600CC"/>
              </a:solidFill>
              <a:ea typeface="楷体_GB2312" pitchFamily="49" charset="-122"/>
            </a:endParaRPr>
          </a:p>
          <a:p>
            <a:pPr>
              <a:lnSpc>
                <a:spcPct val="112000"/>
              </a:lnSpc>
            </a:pPr>
            <a:r>
              <a:rPr lang="en-US" altLang="zh-CN" dirty="0">
                <a:solidFill>
                  <a:srgbClr val="003300"/>
                </a:solidFill>
                <a:ea typeface="楷体_GB2312" pitchFamily="49" charset="-122"/>
              </a:rPr>
              <a:t>3.</a:t>
            </a:r>
            <a:r>
              <a:rPr lang="zh-CN" altLang="en-US" dirty="0">
                <a:solidFill>
                  <a:srgbClr val="003300"/>
                </a:solidFill>
                <a:ea typeface="楷体_GB2312" pitchFamily="49" charset="-122"/>
              </a:rPr>
              <a:t>对行政相对人而言，要求其行为符合行政行为的规定，不得违反。否则，都要承担法律责任。</a:t>
            </a:r>
            <a:endParaRPr lang="zh-CN" altLang="en-US" dirty="0">
              <a:solidFill>
                <a:srgbClr val="003300"/>
              </a:solidFill>
              <a:ea typeface="楷体_GB2312" pitchFamily="49" charset="-122"/>
            </a:endParaRPr>
          </a:p>
          <a:p>
            <a:pPr>
              <a:lnSpc>
                <a:spcPct val="112000"/>
              </a:lnSpc>
            </a:pPr>
            <a:r>
              <a:rPr lang="en-US" altLang="zh-CN" dirty="0">
                <a:solidFill>
                  <a:srgbClr val="A50021"/>
                </a:solidFill>
                <a:ea typeface="楷体_GB2312" pitchFamily="49" charset="-122"/>
              </a:rPr>
              <a:t>4.</a:t>
            </a:r>
            <a:r>
              <a:rPr lang="zh-CN" altLang="en-US" dirty="0">
                <a:solidFill>
                  <a:srgbClr val="A50021"/>
                </a:solidFill>
                <a:ea typeface="楷体_GB2312" pitchFamily="49" charset="-122"/>
              </a:rPr>
              <a:t>如行政机关一旦作出行政许可行为，则要兑现承诺，不得干涉。对获得许可权的相对人而言，必须在行政许可规定的权限范围内行使权利，不得超越。</a:t>
            </a:r>
            <a:endParaRPr lang="zh-CN" altLang="en-US" dirty="0">
              <a:solidFill>
                <a:srgbClr val="A50021"/>
              </a:solidFill>
              <a:ea typeface="楷体_GB2312" pitchFamily="49"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54275" name="文本占位符 54274"/>
          <p:cNvSpPr>
            <a:spLocks noGrp="1"/>
          </p:cNvSpPr>
          <p:nvPr>
            <p:ph type="body" idx="1"/>
          </p:nvPr>
        </p:nvSpPr>
        <p:spPr>
          <a:xfrm>
            <a:off x="265430" y="762000"/>
            <a:ext cx="8613140" cy="5867400"/>
          </a:xfrm>
        </p:spPr>
        <p:txBody>
          <a:bodyPr/>
          <a:p>
            <a:pPr>
              <a:lnSpc>
                <a:spcPct val="112000"/>
              </a:lnSpc>
            </a:pPr>
            <a:r>
              <a:rPr lang="zh-CN" altLang="en-US" sz="4000" b="1" dirty="0"/>
              <a:t>（四）执行力</a:t>
            </a:r>
            <a:endParaRPr lang="zh-CN" altLang="en-US" sz="4000" dirty="0"/>
          </a:p>
          <a:p>
            <a:pPr>
              <a:lnSpc>
                <a:spcPct val="112000"/>
              </a:lnSpc>
            </a:pPr>
            <a:r>
              <a:rPr lang="zh-CN" altLang="en-US" dirty="0">
                <a:ea typeface="楷体_GB2312" pitchFamily="49" charset="-122"/>
              </a:rPr>
              <a:t>行政行为的执行力，是指行政行为的强制执行力。对于行政行为的内容，行政主体和相对方都有履行的义务。</a:t>
            </a:r>
            <a:endParaRPr lang="zh-CN" altLang="en-US" dirty="0">
              <a:ea typeface="楷体_GB2312" pitchFamily="49" charset="-122"/>
            </a:endParaRPr>
          </a:p>
          <a:p>
            <a:pPr>
              <a:lnSpc>
                <a:spcPct val="112000"/>
              </a:lnSpc>
            </a:pPr>
            <a:r>
              <a:rPr lang="zh-CN" altLang="en-US" dirty="0">
                <a:solidFill>
                  <a:srgbClr val="A50021"/>
                </a:solidFill>
                <a:ea typeface="楷体_GB2312" pitchFamily="49" charset="-122"/>
              </a:rPr>
              <a:t>当行政相对人不自觉履行行政行为所确定的义务时，行政主体可自行采取或请求人民法院采取强制措施，使义务得到履行。</a:t>
            </a:r>
            <a:endParaRPr lang="zh-CN" altLang="en-US" dirty="0">
              <a:solidFill>
                <a:srgbClr val="A50021"/>
              </a:solidFill>
              <a:ea typeface="楷体_GB2312" pitchFamily="49" charset="-122"/>
            </a:endParaRPr>
          </a:p>
          <a:p>
            <a:pPr>
              <a:lnSpc>
                <a:spcPct val="112000"/>
              </a:lnSpc>
            </a:pPr>
            <a:r>
              <a:rPr lang="zh-CN" altLang="en-US" dirty="0">
                <a:ea typeface="楷体_GB2312" pitchFamily="49" charset="-122"/>
              </a:rPr>
              <a:t>当行政主体不履行行政行为所确定的义务时，相对人可通过行政复议或行政诉讼的方式，实现强制履行的目的。</a:t>
            </a:r>
            <a:endParaRPr lang="zh-CN" altLang="en-US" dirty="0">
              <a:ea typeface="楷体_GB2312" pitchFamily="49"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37890" name="标题 37889"/>
          <p:cNvSpPr>
            <a:spLocks noGrp="1"/>
          </p:cNvSpPr>
          <p:nvPr>
            <p:ph type="title"/>
          </p:nvPr>
        </p:nvSpPr>
        <p:spPr>
          <a:xfrm>
            <a:off x="107950" y="457200"/>
            <a:ext cx="8578850" cy="1371600"/>
          </a:xfrm>
        </p:spPr>
        <p:txBody>
          <a:bodyPr anchor="ctr" anchorCtr="0"/>
          <a:p>
            <a:r>
              <a:rPr lang="zh-CN" altLang="en-US" sz="3600" b="1" dirty="0"/>
              <a:t>第四节 行政行为的成立、生效和合法要件</a:t>
            </a:r>
            <a:endParaRPr lang="zh-CN" altLang="en-US" sz="3600" b="1" dirty="0"/>
          </a:p>
        </p:txBody>
      </p:sp>
      <p:sp>
        <p:nvSpPr>
          <p:cNvPr id="37891" name="文本占位符 37890"/>
          <p:cNvSpPr>
            <a:spLocks noGrp="1"/>
          </p:cNvSpPr>
          <p:nvPr>
            <p:ph type="body" idx="1"/>
          </p:nvPr>
        </p:nvSpPr>
        <p:spPr/>
        <p:txBody>
          <a:bodyPr/>
          <a:p>
            <a:r>
              <a:rPr lang="zh-CN" altLang="en-US" b="1" dirty="0"/>
              <a:t>一、行政行为的成立要件</a:t>
            </a:r>
            <a:endParaRPr lang="zh-CN" altLang="en-US" b="1" dirty="0"/>
          </a:p>
          <a:p>
            <a:pPr marL="0" indent="0">
              <a:buNone/>
            </a:pPr>
            <a:r>
              <a:rPr lang="en-US" altLang="zh-CN" b="1" dirty="0"/>
              <a:t>   </a:t>
            </a:r>
            <a:r>
              <a:rPr lang="zh-CN" altLang="en-US" b="1" dirty="0"/>
              <a:t>即，构成行政行为所必须具备的条件。</a:t>
            </a:r>
            <a:endParaRPr lang="zh-CN" altLang="en-US" b="1" dirty="0"/>
          </a:p>
          <a:p>
            <a:r>
              <a:rPr lang="en-US" altLang="zh-CN" b="1"/>
              <a:t>1</a:t>
            </a:r>
            <a:r>
              <a:rPr lang="zh-CN" altLang="en-US" b="1" dirty="0"/>
              <a:t>、主体要件</a:t>
            </a:r>
            <a:r>
              <a:rPr lang="zh-CN" altLang="en-US" dirty="0"/>
              <a:t> </a:t>
            </a:r>
            <a:endParaRPr lang="zh-CN" altLang="en-US" dirty="0"/>
          </a:p>
          <a:p>
            <a:r>
              <a:rPr lang="en-US" altLang="zh-CN" b="1"/>
              <a:t>2</a:t>
            </a:r>
            <a:r>
              <a:rPr lang="zh-CN" altLang="en-US" b="1" dirty="0"/>
              <a:t>、</a:t>
            </a:r>
            <a:r>
              <a:rPr lang="zh-CN" altLang="en-US" b="1" dirty="0">
                <a:sym typeface="+mn-ea"/>
              </a:rPr>
              <a:t>效果</a:t>
            </a:r>
            <a:r>
              <a:rPr lang="zh-CN" altLang="en-US" b="1" dirty="0"/>
              <a:t>要件</a:t>
            </a:r>
            <a:r>
              <a:rPr lang="zh-CN" altLang="en-US" dirty="0"/>
              <a:t> </a:t>
            </a:r>
            <a:endParaRPr lang="zh-CN" altLang="en-US" dirty="0"/>
          </a:p>
          <a:p>
            <a:r>
              <a:rPr lang="en-US" altLang="zh-CN" b="1" dirty="0"/>
              <a:t>3</a:t>
            </a:r>
            <a:r>
              <a:rPr lang="zh-CN" altLang="en-US" b="1" dirty="0"/>
              <a:t>、</a:t>
            </a:r>
            <a:r>
              <a:rPr lang="zh-CN" altLang="en-US" b="1" dirty="0">
                <a:sym typeface="+mn-ea"/>
              </a:rPr>
              <a:t>内容</a:t>
            </a:r>
            <a:r>
              <a:rPr lang="zh-CN" altLang="en-US" b="1" dirty="0"/>
              <a:t>要件</a:t>
            </a:r>
            <a:r>
              <a:rPr lang="zh-CN" altLang="en-US" dirty="0"/>
              <a:t> </a:t>
            </a:r>
            <a:endParaRPr lang="zh-CN" altLang="en-US" dirty="0"/>
          </a:p>
          <a:p>
            <a:r>
              <a:rPr lang="en-US" altLang="zh-CN" dirty="0"/>
              <a:t>4</a:t>
            </a:r>
            <a:r>
              <a:rPr lang="zh-CN" altLang="en-US" dirty="0"/>
              <a:t>、</a:t>
            </a:r>
            <a:r>
              <a:rPr lang="zh-CN" altLang="en-US" b="1" dirty="0"/>
              <a:t>形式要件</a:t>
            </a:r>
            <a:endParaRPr lang="zh-CN" altLang="en-US" dirty="0"/>
          </a:p>
          <a:p>
            <a:endParaRPr lang="zh-CN" altLang="en-US" dirty="0"/>
          </a:p>
          <a:p>
            <a:endParaRPr lang="zh-CN"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11267" name="文本占位符 11266"/>
          <p:cNvSpPr>
            <a:spLocks noGrp="1"/>
          </p:cNvSpPr>
          <p:nvPr>
            <p:ph type="body" idx="1"/>
          </p:nvPr>
        </p:nvSpPr>
        <p:spPr>
          <a:xfrm>
            <a:off x="311785" y="517525"/>
            <a:ext cx="8614410" cy="6007735"/>
          </a:xfrm>
        </p:spPr>
        <p:txBody>
          <a:bodyPr/>
          <a:p>
            <a:pPr>
              <a:lnSpc>
                <a:spcPct val="90000"/>
              </a:lnSpc>
            </a:pPr>
            <a:r>
              <a:rPr lang="en-US" altLang="zh-CN" sz="2800" b="1"/>
              <a:t>1</a:t>
            </a:r>
            <a:r>
              <a:rPr lang="zh-CN" altLang="en-US" sz="2800" b="1" dirty="0"/>
              <a:t>、主体要件</a:t>
            </a:r>
            <a:r>
              <a:rPr lang="zh-CN" altLang="en-US" sz="2800" dirty="0"/>
              <a:t>：</a:t>
            </a:r>
            <a:endParaRPr lang="zh-CN" altLang="en-US" sz="2800" dirty="0"/>
          </a:p>
          <a:p>
            <a:pPr>
              <a:lnSpc>
                <a:spcPct val="103000"/>
              </a:lnSpc>
            </a:pPr>
            <a:r>
              <a:rPr lang="zh-CN" altLang="en-US" sz="2800" dirty="0"/>
              <a:t>行为主体必须是具有行政权能的组织。行政权能即指某一法律主体有能力或者资格执行法律、作出行政行为。</a:t>
            </a:r>
            <a:endParaRPr lang="zh-CN" altLang="en-US" sz="2800" dirty="0"/>
          </a:p>
          <a:p>
            <a:pPr>
              <a:lnSpc>
                <a:spcPct val="103000"/>
              </a:lnSpc>
            </a:pPr>
            <a:r>
              <a:rPr lang="zh-CN" altLang="en-US" sz="2800" dirty="0"/>
              <a:t>    </a:t>
            </a:r>
            <a:r>
              <a:rPr lang="zh-CN" altLang="en-US" sz="2800" dirty="0">
                <a:solidFill>
                  <a:srgbClr val="FF0000"/>
                </a:solidFill>
                <a:ea typeface="楷体_GB2312" pitchFamily="49" charset="-122"/>
              </a:rPr>
              <a:t>行政主体当然具有行政权能，那么，非行政主体能否实施行政行为呢？或者，非行政主体是否具有行政权能呢？</a:t>
            </a:r>
            <a:endParaRPr lang="zh-CN" altLang="en-US" sz="2800" dirty="0">
              <a:solidFill>
                <a:srgbClr val="FF0000"/>
              </a:solidFill>
              <a:ea typeface="楷体_GB2312" pitchFamily="49" charset="-122"/>
            </a:endParaRPr>
          </a:p>
          <a:p>
            <a:pPr>
              <a:lnSpc>
                <a:spcPct val="103000"/>
              </a:lnSpc>
            </a:pPr>
            <a:r>
              <a:rPr lang="zh-CN" altLang="en-US" sz="2800" dirty="0"/>
              <a:t>非行政主体在授权或委托的情况下，也可具有行政权能，实施行政行为。</a:t>
            </a:r>
            <a:endParaRPr lang="zh-CN" altLang="en-US" sz="2800" dirty="0"/>
          </a:p>
          <a:p>
            <a:pPr>
              <a:lnSpc>
                <a:spcPct val="103000"/>
              </a:lnSpc>
            </a:pPr>
            <a:r>
              <a:rPr lang="zh-CN" altLang="en-US" sz="2800" dirty="0">
                <a:solidFill>
                  <a:schemeClr val="bg2"/>
                </a:solidFill>
                <a:ea typeface="楷体_GB2312" pitchFamily="49" charset="-122"/>
              </a:rPr>
              <a:t>如，普通高校，一般情况下，不具有行政权能，但经国务院授权，颁发学位证书的行为，是行政行为。即高校在授权的情况下获得颁发学位证书的行政权能。</a:t>
            </a:r>
            <a:endParaRPr lang="zh-CN" altLang="en-US" sz="2800" dirty="0">
              <a:solidFill>
                <a:schemeClr val="bg2"/>
              </a:solidFill>
              <a:ea typeface="楷体_GB2312" pitchFamily="49"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38915" name="文本占位符 38914"/>
          <p:cNvSpPr>
            <a:spLocks noGrp="1"/>
          </p:cNvSpPr>
          <p:nvPr>
            <p:ph type="body" idx="1"/>
          </p:nvPr>
        </p:nvSpPr>
        <p:spPr>
          <a:xfrm>
            <a:off x="457200" y="762000"/>
            <a:ext cx="8229600" cy="5791200"/>
          </a:xfrm>
        </p:spPr>
        <p:txBody>
          <a:bodyPr/>
          <a:p>
            <a:pPr>
              <a:lnSpc>
                <a:spcPct val="109000"/>
              </a:lnSpc>
            </a:pPr>
            <a:r>
              <a:rPr lang="en-US" altLang="zh-CN" b="1"/>
              <a:t>2</a:t>
            </a:r>
            <a:r>
              <a:rPr lang="zh-CN" altLang="en-US" b="1" dirty="0"/>
              <a:t>、效果要件</a:t>
            </a:r>
            <a:r>
              <a:rPr lang="zh-CN" altLang="en-US" dirty="0"/>
              <a:t>：</a:t>
            </a:r>
            <a:endParaRPr lang="zh-CN" altLang="en-US" dirty="0"/>
          </a:p>
          <a:p>
            <a:pPr>
              <a:lnSpc>
                <a:spcPct val="109000"/>
              </a:lnSpc>
            </a:pPr>
            <a:r>
              <a:rPr lang="zh-CN" altLang="en-US" dirty="0"/>
              <a:t>行政行为的本质必须是行政权的实际运用。享有行政权能是前提，但如果只是享有权能而没有实际行使行政权力、或履行行政职责，则也不是行政行为。</a:t>
            </a:r>
            <a:endParaRPr lang="zh-CN" altLang="en-US" dirty="0"/>
          </a:p>
          <a:p>
            <a:pPr>
              <a:lnSpc>
                <a:spcPct val="109000"/>
              </a:lnSpc>
            </a:pPr>
            <a:r>
              <a:rPr lang="zh-CN" altLang="en-US" dirty="0">
                <a:solidFill>
                  <a:srgbClr val="003300"/>
                </a:solidFill>
                <a:ea typeface="楷体_GB2312" pitchFamily="49" charset="-122"/>
              </a:rPr>
              <a:t>如，行政机关，当然享有行政权能，但在购买办公用品或修建办公大楼时，并没有实际动用行政权，此时，他们的购买行为或修建大楼的行为，不是行政行为。</a:t>
            </a:r>
            <a:endParaRPr lang="zh-CN" altLang="en-US" dirty="0">
              <a:solidFill>
                <a:srgbClr val="003300"/>
              </a:solidFill>
              <a:ea typeface="楷体_GB2312" pitchFamily="49"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39939" name="文本占位符 39938"/>
          <p:cNvSpPr>
            <a:spLocks noGrp="1"/>
          </p:cNvSpPr>
          <p:nvPr>
            <p:ph type="body" idx="1"/>
          </p:nvPr>
        </p:nvSpPr>
        <p:spPr>
          <a:xfrm>
            <a:off x="457200" y="762000"/>
            <a:ext cx="8229600" cy="5562600"/>
          </a:xfrm>
        </p:spPr>
        <p:txBody>
          <a:bodyPr/>
          <a:p>
            <a:pPr>
              <a:lnSpc>
                <a:spcPct val="106000"/>
              </a:lnSpc>
            </a:pPr>
            <a:r>
              <a:rPr lang="en-US" altLang="zh-CN" sz="2800" b="1"/>
              <a:t>3</a:t>
            </a:r>
            <a:r>
              <a:rPr lang="zh-CN" altLang="en-US" sz="2800" b="1" dirty="0"/>
              <a:t>、内容要件</a:t>
            </a:r>
            <a:r>
              <a:rPr lang="zh-CN" altLang="en-US" sz="2800" dirty="0"/>
              <a:t>：</a:t>
            </a:r>
            <a:endParaRPr lang="zh-CN" altLang="en-US" sz="2800" dirty="0"/>
          </a:p>
          <a:p>
            <a:pPr>
              <a:lnSpc>
                <a:spcPct val="106000"/>
              </a:lnSpc>
            </a:pPr>
            <a:r>
              <a:rPr lang="zh-CN" altLang="en-US" sz="2800" dirty="0"/>
              <a:t>行政行为的内容必须是能够产生法律效果的行为。</a:t>
            </a:r>
            <a:endParaRPr lang="zh-CN" altLang="en-US" sz="2800" dirty="0"/>
          </a:p>
          <a:p>
            <a:pPr>
              <a:lnSpc>
                <a:spcPct val="106000"/>
              </a:lnSpc>
            </a:pPr>
            <a:r>
              <a:rPr lang="zh-CN" altLang="en-US" sz="2800" dirty="0">
                <a:solidFill>
                  <a:srgbClr val="003300"/>
                </a:solidFill>
                <a:ea typeface="楷体_GB2312" pitchFamily="49" charset="-122"/>
              </a:rPr>
              <a:t>即这种行为，要么能确认或证明某种</a:t>
            </a:r>
            <a:r>
              <a:rPr lang="zh-CN" altLang="en-US" sz="2800" b="1" dirty="0">
                <a:solidFill>
                  <a:srgbClr val="003300"/>
                </a:solidFill>
                <a:ea typeface="楷体_GB2312" pitchFamily="49" charset="-122"/>
              </a:rPr>
              <a:t>法律事实</a:t>
            </a:r>
            <a:r>
              <a:rPr lang="zh-CN" altLang="en-US" sz="2800" dirty="0">
                <a:solidFill>
                  <a:srgbClr val="003300"/>
                </a:solidFill>
                <a:ea typeface="楷体_GB2312" pitchFamily="49" charset="-122"/>
              </a:rPr>
              <a:t>或者某种</a:t>
            </a:r>
            <a:r>
              <a:rPr lang="zh-CN" altLang="en-US" sz="2800" b="1" dirty="0">
                <a:solidFill>
                  <a:srgbClr val="003300"/>
                </a:solidFill>
                <a:ea typeface="楷体_GB2312" pitchFamily="49" charset="-122"/>
              </a:rPr>
              <a:t>权利义务关系</a:t>
            </a:r>
            <a:r>
              <a:rPr lang="zh-CN" altLang="en-US" sz="2800" dirty="0">
                <a:solidFill>
                  <a:srgbClr val="003300"/>
                </a:solidFill>
                <a:ea typeface="楷体_GB2312" pitchFamily="49" charset="-122"/>
              </a:rPr>
              <a:t>是否存在；要么为行政相对人</a:t>
            </a:r>
            <a:r>
              <a:rPr lang="zh-CN" altLang="en-US" sz="2800" b="1" dirty="0">
                <a:solidFill>
                  <a:srgbClr val="003300"/>
                </a:solidFill>
                <a:ea typeface="楷体_GB2312" pitchFamily="49" charset="-122"/>
              </a:rPr>
              <a:t>设立、变更或者消灭某种权利义务关系</a:t>
            </a:r>
            <a:r>
              <a:rPr lang="zh-CN" altLang="en-US" sz="2800" dirty="0">
                <a:solidFill>
                  <a:srgbClr val="003300"/>
                </a:solidFill>
                <a:ea typeface="楷体_GB2312" pitchFamily="49" charset="-122"/>
              </a:rPr>
              <a:t>的内容和效果。</a:t>
            </a:r>
            <a:endParaRPr lang="zh-CN" altLang="en-US" sz="2800" dirty="0">
              <a:solidFill>
                <a:srgbClr val="003300"/>
              </a:solidFill>
              <a:ea typeface="楷体_GB2312" pitchFamily="49" charset="-122"/>
            </a:endParaRPr>
          </a:p>
          <a:p>
            <a:pPr>
              <a:lnSpc>
                <a:spcPct val="106000"/>
              </a:lnSpc>
            </a:pPr>
            <a:r>
              <a:rPr lang="zh-CN" altLang="en-US" sz="2800" dirty="0">
                <a:solidFill>
                  <a:srgbClr val="6600CC"/>
                </a:solidFill>
                <a:ea typeface="楷体_GB2312" pitchFamily="49" charset="-122"/>
              </a:rPr>
              <a:t>即，实施这种行为，必须具备法律效果，否则，不构成行政行为。</a:t>
            </a:r>
            <a:endParaRPr lang="zh-CN" altLang="en-US" sz="2800" dirty="0">
              <a:solidFill>
                <a:srgbClr val="6600CC"/>
              </a:solidFill>
              <a:ea typeface="楷体_GB2312" pitchFamily="49" charset="-122"/>
            </a:endParaRPr>
          </a:p>
          <a:p>
            <a:pPr>
              <a:lnSpc>
                <a:spcPct val="106000"/>
              </a:lnSpc>
            </a:pPr>
            <a:r>
              <a:rPr lang="zh-CN" altLang="en-US" sz="2800" dirty="0">
                <a:solidFill>
                  <a:schemeClr val="bg2"/>
                </a:solidFill>
                <a:ea typeface="楷体_GB2312" pitchFamily="49" charset="-122"/>
              </a:rPr>
              <a:t>反例，行政主体运用行政权所作的事实行为，如统计局公布统计数据，不是行政行为。</a:t>
            </a:r>
            <a:endParaRPr lang="zh-CN" altLang="en-US" sz="2800" dirty="0">
              <a:solidFill>
                <a:schemeClr val="bg2"/>
              </a:solidFill>
              <a:ea typeface="楷体_GB2312" pitchFamily="49"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40963" name="文本占位符 40962"/>
          <p:cNvSpPr>
            <a:spLocks noGrp="1"/>
          </p:cNvSpPr>
          <p:nvPr>
            <p:ph type="body" idx="1"/>
          </p:nvPr>
        </p:nvSpPr>
        <p:spPr>
          <a:xfrm>
            <a:off x="457200" y="1143000"/>
            <a:ext cx="8229600" cy="5257800"/>
          </a:xfrm>
        </p:spPr>
        <p:txBody>
          <a:bodyPr/>
          <a:p>
            <a:r>
              <a:rPr lang="en-US" altLang="zh-CN" b="1"/>
              <a:t>4</a:t>
            </a:r>
            <a:r>
              <a:rPr lang="zh-CN" altLang="en-US" b="1" dirty="0"/>
              <a:t>、形式要件</a:t>
            </a:r>
            <a:r>
              <a:rPr lang="zh-CN" altLang="en-US" dirty="0"/>
              <a:t>：</a:t>
            </a:r>
            <a:endParaRPr lang="zh-CN" altLang="en-US" dirty="0"/>
          </a:p>
          <a:p>
            <a:r>
              <a:rPr lang="zh-CN" altLang="en-US" dirty="0"/>
              <a:t>行政行为在外观上必须具有一定的存在形式，即，使行为主体的内在意思表示出来。</a:t>
            </a:r>
            <a:endParaRPr lang="zh-CN" altLang="en-US" dirty="0"/>
          </a:p>
          <a:p>
            <a:r>
              <a:rPr lang="zh-CN" altLang="en-US" dirty="0">
                <a:solidFill>
                  <a:srgbClr val="A50021"/>
                </a:solidFill>
                <a:ea typeface="楷体_GB2312" pitchFamily="49" charset="-122"/>
              </a:rPr>
              <a:t>我们说，是意思表示行为。这种意思表示行为的客观存在，是行政行为成立的形式要件或客观要件。</a:t>
            </a:r>
            <a:endParaRPr lang="zh-CN" altLang="en-US" dirty="0">
              <a:solidFill>
                <a:srgbClr val="A50021"/>
              </a:solidFill>
              <a:ea typeface="楷体_GB2312" pitchFamily="49" charset="-122"/>
            </a:endParaRPr>
          </a:p>
          <a:p>
            <a:r>
              <a:rPr lang="zh-CN" altLang="en-US" dirty="0">
                <a:solidFill>
                  <a:srgbClr val="003300"/>
                </a:solidFill>
                <a:ea typeface="楷体_GB2312" pitchFamily="49" charset="-122"/>
              </a:rPr>
              <a:t>行政主体只有将自己的意思或者意志通过语言、文字、符号、行动等方式表示出来，并告知相对人后，才成为一个行政行为。</a:t>
            </a:r>
            <a:endParaRPr lang="zh-CN" altLang="en-US" dirty="0">
              <a:solidFill>
                <a:srgbClr val="003300"/>
              </a:solidFill>
              <a:ea typeface="楷体_GB2312" pitchFamily="49"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40963" name="文本占位符 40962"/>
          <p:cNvSpPr>
            <a:spLocks noGrp="1"/>
          </p:cNvSpPr>
          <p:nvPr>
            <p:ph type="body" idx="1"/>
          </p:nvPr>
        </p:nvSpPr>
        <p:spPr>
          <a:xfrm>
            <a:off x="457200" y="1143000"/>
            <a:ext cx="8229600" cy="5257800"/>
          </a:xfrm>
        </p:spPr>
        <p:txBody>
          <a:bodyPr/>
          <a:p>
            <a:r>
              <a:rPr lang="zh-CN" sz="4000" b="1"/>
              <a:t>二、行政行为的生效</a:t>
            </a:r>
            <a:endParaRPr lang="zh-CN" sz="4000" b="1"/>
          </a:p>
          <a:p>
            <a:r>
              <a:rPr lang="en-US" altLang="zh-CN" sz="3600" dirty="0"/>
              <a:t>1.</a:t>
            </a:r>
            <a:r>
              <a:rPr lang="zh-CN" altLang="en-US" sz="3600" dirty="0"/>
              <a:t>即时生效：行政行为一经作出，即时生效</a:t>
            </a:r>
            <a:endParaRPr lang="zh-CN" altLang="en-US" sz="3600" dirty="0"/>
          </a:p>
          <a:p>
            <a:r>
              <a:rPr lang="en-US" altLang="zh-CN" sz="3600" dirty="0">
                <a:solidFill>
                  <a:srgbClr val="003300"/>
                </a:solidFill>
                <a:ea typeface="楷体_GB2312" pitchFamily="49" charset="-122"/>
              </a:rPr>
              <a:t>2.</a:t>
            </a:r>
            <a:r>
              <a:rPr lang="zh-CN" altLang="en-US" sz="3600" dirty="0">
                <a:solidFill>
                  <a:srgbClr val="003300"/>
                </a:solidFill>
                <a:ea typeface="楷体_GB2312" pitchFamily="49" charset="-122"/>
              </a:rPr>
              <a:t>告知生效：公告、布告、通知等方式</a:t>
            </a:r>
            <a:endParaRPr lang="zh-CN" altLang="en-US" sz="3600" dirty="0">
              <a:solidFill>
                <a:srgbClr val="003300"/>
              </a:solidFill>
              <a:ea typeface="楷体_GB2312" pitchFamily="49" charset="-122"/>
            </a:endParaRPr>
          </a:p>
          <a:p>
            <a:r>
              <a:rPr lang="en-US" altLang="zh-CN" sz="3600" dirty="0">
                <a:solidFill>
                  <a:srgbClr val="003300"/>
                </a:solidFill>
                <a:ea typeface="楷体_GB2312" pitchFamily="49" charset="-122"/>
              </a:rPr>
              <a:t>3.</a:t>
            </a:r>
            <a:r>
              <a:rPr lang="zh-CN" altLang="en-US" sz="3600" dirty="0">
                <a:solidFill>
                  <a:srgbClr val="003300"/>
                </a:solidFill>
                <a:ea typeface="楷体_GB2312" pitchFamily="49" charset="-122"/>
              </a:rPr>
              <a:t>送达生效：签收或见证生效</a:t>
            </a:r>
            <a:endParaRPr lang="zh-CN" altLang="en-US" sz="3600" dirty="0">
              <a:solidFill>
                <a:srgbClr val="003300"/>
              </a:solidFill>
              <a:ea typeface="楷体_GB2312" pitchFamily="49" charset="-122"/>
            </a:endParaRPr>
          </a:p>
          <a:p>
            <a:r>
              <a:rPr lang="en-US" altLang="zh-CN" sz="3600" dirty="0">
                <a:solidFill>
                  <a:srgbClr val="003300"/>
                </a:solidFill>
                <a:ea typeface="楷体_GB2312" pitchFamily="49" charset="-122"/>
              </a:rPr>
              <a:t>4.</a:t>
            </a:r>
            <a:r>
              <a:rPr lang="zh-CN" altLang="en-US" sz="3600" dirty="0">
                <a:solidFill>
                  <a:srgbClr val="003300"/>
                </a:solidFill>
                <a:ea typeface="楷体_GB2312" pitchFamily="49" charset="-122"/>
              </a:rPr>
              <a:t>受领生效：行政相对人受领才生效</a:t>
            </a:r>
            <a:endParaRPr lang="zh-CN" altLang="en-US" sz="3600" dirty="0">
              <a:solidFill>
                <a:srgbClr val="003300"/>
              </a:solidFill>
              <a:ea typeface="楷体_GB2312" pitchFamily="49" charset="-122"/>
            </a:endParaRPr>
          </a:p>
          <a:p>
            <a:r>
              <a:rPr lang="en-US" altLang="zh-CN" sz="3600" dirty="0">
                <a:solidFill>
                  <a:srgbClr val="003300"/>
                </a:solidFill>
                <a:ea typeface="楷体_GB2312" pitchFamily="49" charset="-122"/>
              </a:rPr>
              <a:t>5.</a:t>
            </a:r>
            <a:r>
              <a:rPr lang="zh-CN" altLang="en-US" sz="3600" dirty="0">
                <a:solidFill>
                  <a:srgbClr val="003300"/>
                </a:solidFill>
                <a:ea typeface="楷体_GB2312" pitchFamily="49" charset="-122"/>
              </a:rPr>
              <a:t>附条件生效：当附条件成就时，该行政行为才生效。</a:t>
            </a:r>
            <a:endParaRPr lang="zh-CN" altLang="en-US" sz="3600" dirty="0">
              <a:solidFill>
                <a:srgbClr val="003300"/>
              </a:solidFill>
              <a:ea typeface="楷体_GB2312" pitchFamily="49"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56323" name="文本占位符 56322"/>
          <p:cNvSpPr>
            <a:spLocks noGrp="1"/>
          </p:cNvSpPr>
          <p:nvPr>
            <p:ph type="body" idx="1"/>
          </p:nvPr>
        </p:nvSpPr>
        <p:spPr/>
        <p:txBody>
          <a:bodyPr/>
          <a:p>
            <a:r>
              <a:rPr lang="en-US" altLang="zh-CN" b="1"/>
              <a:t>1</a:t>
            </a:r>
            <a:r>
              <a:rPr lang="zh-CN" altLang="en-US" b="1" dirty="0"/>
              <a:t>、即时生效</a:t>
            </a:r>
            <a:endParaRPr lang="zh-CN" altLang="en-US" dirty="0"/>
          </a:p>
          <a:p>
            <a:r>
              <a:rPr lang="zh-CN" altLang="en-US" dirty="0"/>
              <a:t>即行政行为一作出就立即产生法律效力，因为行为一作出，相对人就能立即知晓。此类行为一般是行政主体当场作出的或者在紧急情况下作出的。</a:t>
            </a:r>
            <a:endParaRPr lang="zh-CN"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57347" name="文本占位符 57346"/>
          <p:cNvSpPr>
            <a:spLocks noGrp="1"/>
          </p:cNvSpPr>
          <p:nvPr>
            <p:ph type="body" idx="1"/>
          </p:nvPr>
        </p:nvSpPr>
        <p:spPr/>
        <p:txBody>
          <a:bodyPr/>
          <a:p>
            <a:pPr>
              <a:lnSpc>
                <a:spcPct val="90000"/>
              </a:lnSpc>
            </a:pPr>
            <a:r>
              <a:rPr lang="en-US" altLang="zh-CN" b="1"/>
              <a:t>2</a:t>
            </a:r>
            <a:r>
              <a:rPr lang="zh-CN" altLang="en-US" b="1" dirty="0"/>
              <a:t>、告知生效</a:t>
            </a:r>
            <a:endParaRPr lang="zh-CN" altLang="en-US" dirty="0"/>
          </a:p>
          <a:p>
            <a:pPr>
              <a:lnSpc>
                <a:spcPct val="90000"/>
              </a:lnSpc>
            </a:pPr>
            <a:r>
              <a:rPr lang="zh-CN" altLang="en-US" dirty="0"/>
              <a:t>即行政主体履行告知义务，让行政相对人知晓行为内容。告知之时即为告知义务履行完毕之时。告知分为书面告知或者口头告知。</a:t>
            </a:r>
            <a:endParaRPr lang="zh-CN" altLang="en-US" dirty="0"/>
          </a:p>
          <a:p>
            <a:pPr>
              <a:lnSpc>
                <a:spcPct val="90000"/>
              </a:lnSpc>
            </a:pPr>
            <a:r>
              <a:rPr lang="zh-CN" altLang="en-US" dirty="0">
                <a:solidFill>
                  <a:srgbClr val="A50021"/>
                </a:solidFill>
                <a:ea typeface="楷体_GB2312" pitchFamily="49" charset="-122"/>
              </a:rPr>
              <a:t>如，抽象行政行为一般是公布之日起生效，具体行政行为通常是告知之后立即执行，如行政拘留。</a:t>
            </a:r>
            <a:endParaRPr lang="zh-CN" altLang="en-US" dirty="0">
              <a:solidFill>
                <a:srgbClr val="A50021"/>
              </a:solidFill>
              <a:ea typeface="楷体_GB2312" pitchFamily="49"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77827" name="文本占位符 77826"/>
          <p:cNvSpPr>
            <a:spLocks noGrp="1"/>
          </p:cNvSpPr>
          <p:nvPr>
            <p:ph type="body" idx="1"/>
          </p:nvPr>
        </p:nvSpPr>
        <p:spPr>
          <a:xfrm>
            <a:off x="457200" y="1066800"/>
            <a:ext cx="8229600" cy="5029200"/>
          </a:xfrm>
        </p:spPr>
        <p:txBody>
          <a:bodyPr/>
          <a:p>
            <a:pPr>
              <a:lnSpc>
                <a:spcPct val="102000"/>
              </a:lnSpc>
            </a:pPr>
            <a:r>
              <a:rPr lang="en-US" altLang="zh-CN" sz="2400" b="1"/>
              <a:t>3</a:t>
            </a:r>
            <a:r>
              <a:rPr lang="zh-CN" altLang="en-US" sz="2400" b="1" dirty="0"/>
              <a:t>、受领生效</a:t>
            </a:r>
            <a:endParaRPr lang="zh-CN" altLang="en-US" sz="2400" dirty="0"/>
          </a:p>
          <a:p>
            <a:pPr>
              <a:lnSpc>
                <a:spcPct val="102000"/>
              </a:lnSpc>
            </a:pPr>
            <a:r>
              <a:rPr lang="zh-CN" altLang="en-US" sz="2400" dirty="0"/>
              <a:t>即行政行为作出之时并不立即生效，还要待行政行为送达并经相对人受领之后才能生效。受领指相对人对行为的知悉、接受和领会。</a:t>
            </a:r>
            <a:endParaRPr lang="zh-CN" altLang="en-US" sz="2400" dirty="0"/>
          </a:p>
          <a:p>
            <a:pPr>
              <a:lnSpc>
                <a:spcPct val="102000"/>
              </a:lnSpc>
            </a:pPr>
            <a:r>
              <a:rPr lang="zh-CN" altLang="en-US" sz="2400" dirty="0">
                <a:solidFill>
                  <a:srgbClr val="003300"/>
                </a:solidFill>
                <a:ea typeface="楷体_GB2312" pitchFamily="49" charset="-122"/>
              </a:rPr>
              <a:t>口头告知、公告告知的，相对人能立即受领；书面告知，有时相对人不能立即受领，需要送达。送达的方式包括直接送达、留置送达、转交送达、邮寄送达、委托送达等。</a:t>
            </a:r>
            <a:endParaRPr lang="zh-CN" altLang="en-US" sz="2400" dirty="0">
              <a:solidFill>
                <a:srgbClr val="003300"/>
              </a:solidFill>
              <a:ea typeface="楷体_GB2312" pitchFamily="49" charset="-122"/>
            </a:endParaRPr>
          </a:p>
          <a:p>
            <a:pPr>
              <a:lnSpc>
                <a:spcPct val="102000"/>
              </a:lnSpc>
            </a:pPr>
            <a:r>
              <a:rPr lang="zh-CN" altLang="en-US" sz="2400" dirty="0">
                <a:solidFill>
                  <a:srgbClr val="6600CC"/>
                </a:solidFill>
                <a:ea typeface="楷体_GB2312" pitchFamily="49" charset="-122"/>
              </a:rPr>
              <a:t>送达时，签收之时多为受领之时：相对人为公民个人的，由公民个人签收或其成年家庭成员签收；相对人为法人组织的，由收发室人员签收；如果相对人拒绝签收的，可邀同事、邻居、或居委会的人证明已经送达。</a:t>
            </a:r>
            <a:endParaRPr lang="zh-CN" altLang="en-US" sz="2400" dirty="0">
              <a:solidFill>
                <a:srgbClr val="6600CC"/>
              </a:solidFill>
              <a:ea typeface="楷体_GB2312" pitchFamily="49"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76803" name="文本占位符 76802"/>
          <p:cNvSpPr>
            <a:spLocks noGrp="1"/>
          </p:cNvSpPr>
          <p:nvPr>
            <p:ph type="body" idx="1"/>
          </p:nvPr>
        </p:nvSpPr>
        <p:spPr>
          <a:xfrm>
            <a:off x="457200" y="1219200"/>
            <a:ext cx="8229600" cy="5181600"/>
          </a:xfrm>
        </p:spPr>
        <p:txBody>
          <a:bodyPr/>
          <a:p>
            <a:r>
              <a:rPr lang="en-US" altLang="zh-CN" sz="2800" b="1"/>
              <a:t>4</a:t>
            </a:r>
            <a:r>
              <a:rPr lang="zh-CN" altLang="en-US" sz="2800" b="1" dirty="0"/>
              <a:t>、附条件生效</a:t>
            </a:r>
            <a:endParaRPr lang="zh-CN" altLang="en-US" sz="2800" dirty="0"/>
          </a:p>
          <a:p>
            <a:r>
              <a:rPr lang="zh-CN" altLang="en-US" sz="2800" dirty="0"/>
              <a:t>即附款行政行为在作出时并不立即生效，要待附款所定的法律事实发生之日时起才能生效。</a:t>
            </a:r>
            <a:endParaRPr lang="zh-CN" altLang="en-US" sz="2800" dirty="0"/>
          </a:p>
          <a:p>
            <a:r>
              <a:rPr lang="zh-CN" altLang="en-US" sz="2800" dirty="0">
                <a:solidFill>
                  <a:srgbClr val="6600CC"/>
                </a:solidFill>
                <a:latin typeface="楷体_GB2312" pitchFamily="49" charset="-122"/>
                <a:ea typeface="楷体_GB2312" pitchFamily="49" charset="-122"/>
              </a:rPr>
              <a:t>如，以抽象行政行为为例，行政机关制定一部规章，在最后会附款：“本办法、办规定自</a:t>
            </a:r>
            <a:r>
              <a:rPr lang="en-US" altLang="zh-CN" sz="2800">
                <a:solidFill>
                  <a:srgbClr val="6600CC"/>
                </a:solidFill>
                <a:latin typeface="楷体_GB2312" pitchFamily="49" charset="-122"/>
                <a:ea typeface="楷体_GB2312" pitchFamily="49" charset="-122"/>
              </a:rPr>
              <a:t>X</a:t>
            </a:r>
            <a:r>
              <a:rPr lang="zh-CN" altLang="en-US" sz="2800" dirty="0">
                <a:solidFill>
                  <a:srgbClr val="6600CC"/>
                </a:solidFill>
                <a:latin typeface="楷体_GB2312" pitchFamily="49" charset="-122"/>
                <a:ea typeface="楷体_GB2312" pitchFamily="49" charset="-122"/>
              </a:rPr>
              <a:t>年</a:t>
            </a:r>
            <a:r>
              <a:rPr lang="en-US" altLang="zh-CN" sz="2800">
                <a:solidFill>
                  <a:srgbClr val="6600CC"/>
                </a:solidFill>
                <a:latin typeface="楷体_GB2312" pitchFamily="49" charset="-122"/>
                <a:ea typeface="楷体_GB2312" pitchFamily="49" charset="-122"/>
              </a:rPr>
              <a:t>X</a:t>
            </a:r>
            <a:r>
              <a:rPr lang="zh-CN" altLang="en-US" sz="2800" dirty="0">
                <a:solidFill>
                  <a:srgbClr val="6600CC"/>
                </a:solidFill>
                <a:latin typeface="楷体_GB2312" pitchFamily="49" charset="-122"/>
                <a:ea typeface="楷体_GB2312" pitchFamily="49" charset="-122"/>
              </a:rPr>
              <a:t>月</a:t>
            </a:r>
            <a:r>
              <a:rPr lang="en-US" altLang="zh-CN" sz="2800">
                <a:solidFill>
                  <a:srgbClr val="6600CC"/>
                </a:solidFill>
                <a:latin typeface="楷体_GB2312" pitchFamily="49" charset="-122"/>
                <a:ea typeface="楷体_GB2312" pitchFamily="49" charset="-122"/>
              </a:rPr>
              <a:t>X</a:t>
            </a:r>
            <a:r>
              <a:rPr lang="zh-CN" altLang="en-US" sz="2800" dirty="0">
                <a:solidFill>
                  <a:srgbClr val="6600CC"/>
                </a:solidFill>
                <a:latin typeface="楷体_GB2312" pitchFamily="49" charset="-122"/>
                <a:ea typeface="楷体_GB2312" pitchFamily="49" charset="-122"/>
              </a:rPr>
              <a:t>日起生效”。</a:t>
            </a:r>
            <a:endParaRPr lang="zh-CN" altLang="en-US" sz="2800" dirty="0">
              <a:solidFill>
                <a:srgbClr val="6600CC"/>
              </a:solidFill>
              <a:latin typeface="楷体_GB2312" pitchFamily="49" charset="-122"/>
              <a:ea typeface="楷体_GB2312" pitchFamily="49" charset="-122"/>
            </a:endParaRPr>
          </a:p>
          <a:p>
            <a:r>
              <a:rPr lang="zh-CN" altLang="en-US" sz="2800" dirty="0">
                <a:solidFill>
                  <a:srgbClr val="003300"/>
                </a:solidFill>
                <a:latin typeface="楷体_GB2312" pitchFamily="49" charset="-122"/>
                <a:ea typeface="楷体_GB2312" pitchFamily="49" charset="-122"/>
              </a:rPr>
              <a:t>以具体行政行为为例，“道路改造期间禁止机动车辆通行”，道路改造何时实施，不完全确定。故应根据开工事实来认定，开工即为付款生效的条件。</a:t>
            </a:r>
            <a:endParaRPr lang="zh-CN" altLang="en-US" sz="2800" dirty="0">
              <a:solidFill>
                <a:srgbClr val="003300"/>
              </a:solidFill>
              <a:latin typeface="楷体_GB2312" pitchFamily="49" charset="-122"/>
              <a:ea typeface="楷体_GB2312" pitchFamily="49"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41986" name="标题 41985"/>
          <p:cNvSpPr>
            <a:spLocks noGrp="1"/>
          </p:cNvSpPr>
          <p:nvPr>
            <p:ph type="title"/>
          </p:nvPr>
        </p:nvSpPr>
        <p:spPr/>
        <p:txBody>
          <a:bodyPr anchor="ctr" anchorCtr="0"/>
          <a:p>
            <a:r>
              <a:rPr lang="zh-CN" altLang="en-US" b="1" dirty="0"/>
              <a:t>三、行政行为的合法要件</a:t>
            </a:r>
            <a:endParaRPr lang="zh-CN" altLang="en-US" b="1" dirty="0"/>
          </a:p>
        </p:txBody>
      </p:sp>
      <p:sp>
        <p:nvSpPr>
          <p:cNvPr id="41987" name="文本占位符 41986"/>
          <p:cNvSpPr>
            <a:spLocks noGrp="1"/>
          </p:cNvSpPr>
          <p:nvPr>
            <p:ph type="body" idx="1"/>
          </p:nvPr>
        </p:nvSpPr>
        <p:spPr/>
        <p:txBody>
          <a:bodyPr/>
          <a:p>
            <a:r>
              <a:rPr lang="zh-CN" altLang="en-US" b="1" dirty="0"/>
              <a:t>（一）行为主体必须合法</a:t>
            </a:r>
            <a:endParaRPr lang="zh-CN" altLang="en-US" b="1" dirty="0"/>
          </a:p>
          <a:p>
            <a:r>
              <a:rPr lang="zh-CN" altLang="en-US" b="1" dirty="0"/>
              <a:t>（二）行政权限必须合法</a:t>
            </a:r>
            <a:endParaRPr lang="zh-CN" altLang="en-US" b="1" dirty="0"/>
          </a:p>
          <a:p>
            <a:r>
              <a:rPr lang="zh-CN" altLang="en-US" b="1" dirty="0"/>
              <a:t>（三）行为内容必须合法、适当、真实和明确</a:t>
            </a:r>
            <a:endParaRPr lang="zh-CN" altLang="en-US" b="1" dirty="0"/>
          </a:p>
          <a:p>
            <a:r>
              <a:rPr lang="zh-CN" altLang="en-US" b="1" dirty="0"/>
              <a:t>（四）行为程序必须合法</a:t>
            </a:r>
            <a:r>
              <a:rPr lang="zh-CN" altLang="en-US" dirty="0"/>
              <a:t> </a:t>
            </a:r>
            <a:endParaRPr lang="zh-CN" altLang="en-US" dirty="0"/>
          </a:p>
          <a:p>
            <a:r>
              <a:rPr lang="zh-CN" altLang="en-US" b="1" dirty="0"/>
              <a:t>（五）行为形式必须合法</a:t>
            </a:r>
            <a:endParaRPr lang="zh-CN" altLang="en-US"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43010" name="标题 43009"/>
          <p:cNvSpPr>
            <a:spLocks noGrp="1"/>
          </p:cNvSpPr>
          <p:nvPr>
            <p:ph type="title"/>
          </p:nvPr>
        </p:nvSpPr>
        <p:spPr/>
        <p:txBody>
          <a:bodyPr anchor="ctr" anchorCtr="0"/>
          <a:p>
            <a:r>
              <a:rPr lang="zh-CN" altLang="en-US" b="1" dirty="0"/>
              <a:t>二、行政行为的合法要件</a:t>
            </a:r>
            <a:endParaRPr lang="zh-CN" altLang="en-US" b="1" dirty="0"/>
          </a:p>
        </p:txBody>
      </p:sp>
      <p:sp>
        <p:nvSpPr>
          <p:cNvPr id="43011" name="文本占位符 43010"/>
          <p:cNvSpPr>
            <a:spLocks noGrp="1"/>
          </p:cNvSpPr>
          <p:nvPr>
            <p:ph type="body" idx="1"/>
          </p:nvPr>
        </p:nvSpPr>
        <p:spPr/>
        <p:txBody>
          <a:bodyPr/>
          <a:p>
            <a:r>
              <a:rPr lang="zh-CN" altLang="en-US" dirty="0">
                <a:latin typeface="楷体_GB2312" pitchFamily="49" charset="-122"/>
                <a:ea typeface="楷体_GB2312" pitchFamily="49" charset="-122"/>
              </a:rPr>
              <a:t>只有行政行为具有一定的法定要件，即合法要件，才能稳定的产生法律效力。</a:t>
            </a:r>
            <a:endParaRPr lang="zh-CN" altLang="en-US" dirty="0">
              <a:latin typeface="楷体_GB2312" pitchFamily="49" charset="-122"/>
              <a:ea typeface="楷体_GB2312" pitchFamily="49" charset="-122"/>
            </a:endParaRPr>
          </a:p>
          <a:p>
            <a:r>
              <a:rPr lang="zh-CN" altLang="en-US" dirty="0">
                <a:latin typeface="楷体_GB2312" pitchFamily="49" charset="-122"/>
                <a:ea typeface="楷体_GB2312" pitchFamily="49" charset="-122"/>
              </a:rPr>
              <a:t>不具备或不完全具备合法要件的行政行为是没有法律效力的，即使有些可以推定为合法，但终究要被有权机关依法定程序予以撤销或变更，而丧失效力。 </a:t>
            </a:r>
            <a:endParaRPr lang="zh-CN" altLang="en-US" dirty="0">
              <a:latin typeface="楷体_GB2312" pitchFamily="49" charset="-122"/>
              <a:ea typeface="楷体_GB2312" pitchFamily="49"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44035" name="文本占位符 44034"/>
          <p:cNvSpPr>
            <a:spLocks noGrp="1"/>
          </p:cNvSpPr>
          <p:nvPr>
            <p:ph type="body" idx="1"/>
          </p:nvPr>
        </p:nvSpPr>
        <p:spPr>
          <a:xfrm>
            <a:off x="457200" y="1295400"/>
            <a:ext cx="8229600" cy="4572000"/>
          </a:xfrm>
        </p:spPr>
        <p:txBody>
          <a:bodyPr/>
          <a:p>
            <a:r>
              <a:rPr lang="zh-CN" altLang="en-US" b="1" dirty="0"/>
              <a:t>（一）行为主体必须合法</a:t>
            </a:r>
            <a:endParaRPr lang="zh-CN" altLang="en-US" dirty="0"/>
          </a:p>
          <a:p>
            <a:r>
              <a:rPr lang="zh-CN" altLang="en-US" dirty="0"/>
              <a:t>行政行为是</a:t>
            </a:r>
            <a:r>
              <a:rPr lang="zh-CN" altLang="en-US" b="1" dirty="0"/>
              <a:t>具有行政权能的组织</a:t>
            </a:r>
            <a:r>
              <a:rPr lang="zh-CN" altLang="en-US" dirty="0"/>
              <a:t>作出的，也只有这种组织是合法的组织，他做出的行为才具有合法性。</a:t>
            </a:r>
            <a:endParaRPr lang="zh-CN" altLang="en-US" dirty="0"/>
          </a:p>
          <a:p>
            <a:r>
              <a:rPr lang="zh-CN" altLang="en-US" dirty="0">
                <a:solidFill>
                  <a:srgbClr val="FF0000"/>
                </a:solidFill>
                <a:ea typeface="楷体_GB2312" pitchFamily="49" charset="-122"/>
              </a:rPr>
              <a:t>即，合法行政行为的主体，必须是合法成立的国家行政机关、法律法规合法授权的组织或者行政机关依法委托的组织。</a:t>
            </a:r>
            <a:endParaRPr lang="zh-CN" altLang="en-US" dirty="0">
              <a:solidFill>
                <a:srgbClr val="FF0000"/>
              </a:solidFill>
              <a:ea typeface="楷体_GB2312" pitchFamily="49"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45059" name="文本占位符 45058"/>
          <p:cNvSpPr>
            <a:spLocks noGrp="1"/>
          </p:cNvSpPr>
          <p:nvPr>
            <p:ph type="body" idx="1"/>
          </p:nvPr>
        </p:nvSpPr>
        <p:spPr>
          <a:xfrm>
            <a:off x="457200" y="1371600"/>
            <a:ext cx="8229600" cy="4953000"/>
          </a:xfrm>
        </p:spPr>
        <p:txBody>
          <a:bodyPr/>
          <a:p>
            <a:r>
              <a:rPr lang="zh-CN" altLang="en-US" b="1" dirty="0"/>
              <a:t>（二）行政权限必须合法</a:t>
            </a:r>
            <a:endParaRPr lang="zh-CN" altLang="en-US" dirty="0"/>
          </a:p>
          <a:p>
            <a:r>
              <a:rPr lang="zh-CN" altLang="en-US" dirty="0"/>
              <a:t>即必须是具有行政权能的组织在</a:t>
            </a:r>
            <a:r>
              <a:rPr lang="zh-CN" altLang="en-US" b="1" dirty="0"/>
              <a:t>法定职权范围内</a:t>
            </a:r>
            <a:r>
              <a:rPr lang="zh-CN" altLang="en-US" dirty="0"/>
              <a:t>实施行政行为。</a:t>
            </a:r>
            <a:endParaRPr lang="zh-CN" altLang="en-US" dirty="0"/>
          </a:p>
          <a:p>
            <a:r>
              <a:rPr lang="zh-CN" altLang="en-US" dirty="0">
                <a:solidFill>
                  <a:srgbClr val="003300"/>
                </a:solidFill>
                <a:ea typeface="楷体_GB2312" pitchFamily="49" charset="-122"/>
              </a:rPr>
              <a:t>就是说，行政机关必须在自己的事务管辖权、地域管辖权和级别管辖权范围内作出行政行为，被授权组织必须在授权范围内、被委托组织必须在委托范围内作出行政行为。</a:t>
            </a:r>
            <a:endParaRPr lang="zh-CN" altLang="en-US" dirty="0">
              <a:solidFill>
                <a:srgbClr val="003300"/>
              </a:solidFill>
              <a:ea typeface="楷体_GB2312" pitchFamily="49" charset="-122"/>
            </a:endParaRPr>
          </a:p>
          <a:p>
            <a:r>
              <a:rPr lang="zh-CN" altLang="en-US" dirty="0">
                <a:ea typeface="楷体_GB2312" pitchFamily="49" charset="-122"/>
              </a:rPr>
              <a:t>任何超越职权的行为都是不合法的。</a:t>
            </a:r>
            <a:endParaRPr lang="zh-CN" altLang="en-US" dirty="0">
              <a:ea typeface="楷体_GB2312" pitchFamily="49"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46083" name="文本占位符 46082"/>
          <p:cNvSpPr>
            <a:spLocks noGrp="1"/>
          </p:cNvSpPr>
          <p:nvPr>
            <p:ph type="body" idx="1"/>
          </p:nvPr>
        </p:nvSpPr>
        <p:spPr>
          <a:xfrm>
            <a:off x="457200" y="914400"/>
            <a:ext cx="8229600" cy="5715000"/>
          </a:xfrm>
        </p:spPr>
        <p:txBody>
          <a:bodyPr/>
          <a:p>
            <a:pPr>
              <a:lnSpc>
                <a:spcPct val="105000"/>
              </a:lnSpc>
            </a:pPr>
            <a:r>
              <a:rPr lang="zh-CN" altLang="en-US" sz="2400" b="1" dirty="0"/>
              <a:t>（三）行为内容必须合法、适当、真实和明确</a:t>
            </a:r>
            <a:endParaRPr lang="zh-CN" altLang="en-US" sz="2400" dirty="0"/>
          </a:p>
          <a:p>
            <a:pPr>
              <a:lnSpc>
                <a:spcPct val="105000"/>
              </a:lnSpc>
            </a:pPr>
            <a:r>
              <a:rPr lang="en-US" altLang="zh-CN" sz="2400" dirty="0">
                <a:solidFill>
                  <a:srgbClr val="003300"/>
                </a:solidFill>
                <a:ea typeface="楷体_GB2312" pitchFamily="49" charset="-122"/>
              </a:rPr>
              <a:t>1.</a:t>
            </a:r>
            <a:r>
              <a:rPr lang="zh-CN" altLang="en-US" sz="2400" dirty="0">
                <a:solidFill>
                  <a:srgbClr val="003300"/>
                </a:solidFill>
                <a:ea typeface="楷体_GB2312" pitchFamily="49" charset="-122"/>
              </a:rPr>
              <a:t>内容合法，指行政行为行使职权时，或在对权利义务处理时，必须完全符合法律法规的规定，包括符合法律的目的、原则和条件等。</a:t>
            </a:r>
            <a:endParaRPr lang="zh-CN" altLang="en-US" sz="2400" dirty="0">
              <a:solidFill>
                <a:srgbClr val="003300"/>
              </a:solidFill>
              <a:ea typeface="楷体_GB2312" pitchFamily="49" charset="-122"/>
            </a:endParaRPr>
          </a:p>
          <a:p>
            <a:pPr>
              <a:lnSpc>
                <a:spcPct val="105000"/>
              </a:lnSpc>
            </a:pPr>
            <a:r>
              <a:rPr lang="en-US" altLang="zh-CN" sz="2400" dirty="0">
                <a:solidFill>
                  <a:srgbClr val="FF0000"/>
                </a:solidFill>
                <a:ea typeface="楷体_GB2312" pitchFamily="49" charset="-122"/>
              </a:rPr>
              <a:t>2.</a:t>
            </a:r>
            <a:r>
              <a:rPr lang="zh-CN" altLang="en-US" sz="2400" dirty="0">
                <a:solidFill>
                  <a:srgbClr val="FF0000"/>
                </a:solidFill>
                <a:ea typeface="楷体_GB2312" pitchFamily="49" charset="-122"/>
              </a:rPr>
              <a:t>内容适当，指行为必须公正、合理、符合客观实际，不存在滥用职权的情况。</a:t>
            </a:r>
            <a:endParaRPr lang="zh-CN" altLang="en-US" sz="2400" dirty="0">
              <a:solidFill>
                <a:srgbClr val="FF0000"/>
              </a:solidFill>
              <a:ea typeface="楷体_GB2312" pitchFamily="49" charset="-122"/>
            </a:endParaRPr>
          </a:p>
          <a:p>
            <a:pPr>
              <a:lnSpc>
                <a:spcPct val="105000"/>
              </a:lnSpc>
            </a:pPr>
            <a:r>
              <a:rPr lang="en-US" altLang="zh-CN" sz="2400" dirty="0">
                <a:solidFill>
                  <a:srgbClr val="6600CC"/>
                </a:solidFill>
                <a:ea typeface="楷体_GB2312" pitchFamily="49" charset="-122"/>
              </a:rPr>
              <a:t>3.</a:t>
            </a:r>
            <a:r>
              <a:rPr lang="zh-CN" altLang="en-US" sz="2400" dirty="0">
                <a:solidFill>
                  <a:srgbClr val="6600CC"/>
                </a:solidFill>
                <a:ea typeface="楷体_GB2312" pitchFamily="49" charset="-122"/>
              </a:rPr>
              <a:t>内容真实，指行为必须基于行为主体的真实意思表示。行为主体因重大误解所作的，或受欺骗、胁迫而作的，或公务员故意歪曲行政主体的决定而作的行政行为，都是非真实意思表示的行为，不具有合法有效性。</a:t>
            </a:r>
            <a:endParaRPr lang="zh-CN" altLang="en-US" sz="2400" dirty="0">
              <a:solidFill>
                <a:srgbClr val="6600CC"/>
              </a:solidFill>
              <a:ea typeface="楷体_GB2312" pitchFamily="49" charset="-122"/>
            </a:endParaRPr>
          </a:p>
          <a:p>
            <a:pPr>
              <a:lnSpc>
                <a:spcPct val="105000"/>
              </a:lnSpc>
            </a:pPr>
            <a:r>
              <a:rPr lang="en-US" altLang="zh-CN" sz="2400" dirty="0">
                <a:ea typeface="楷体_GB2312" pitchFamily="49" charset="-122"/>
              </a:rPr>
              <a:t>4.</a:t>
            </a:r>
            <a:r>
              <a:rPr lang="zh-CN" altLang="en-US" sz="2400" dirty="0">
                <a:ea typeface="楷体_GB2312" pitchFamily="49" charset="-122"/>
              </a:rPr>
              <a:t>内容明确，指行为所表达的内容清楚、具体，无模凌两可情形。</a:t>
            </a:r>
            <a:endParaRPr lang="zh-CN" altLang="en-US" sz="2400" dirty="0">
              <a:ea typeface="楷体_GB2312" pitchFamily="49"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47107" name="文本占位符 47106"/>
          <p:cNvSpPr>
            <a:spLocks noGrp="1"/>
          </p:cNvSpPr>
          <p:nvPr>
            <p:ph type="body" idx="1"/>
          </p:nvPr>
        </p:nvSpPr>
        <p:spPr>
          <a:xfrm>
            <a:off x="457200" y="1371600"/>
            <a:ext cx="8229600" cy="4800600"/>
          </a:xfrm>
        </p:spPr>
        <p:txBody>
          <a:bodyPr/>
          <a:p>
            <a:r>
              <a:rPr lang="zh-CN" altLang="en-US" b="1" dirty="0"/>
              <a:t>（四）行为程序必须合法</a:t>
            </a:r>
            <a:endParaRPr lang="zh-CN" altLang="en-US" dirty="0"/>
          </a:p>
          <a:p>
            <a:r>
              <a:rPr lang="zh-CN" altLang="en-US" dirty="0"/>
              <a:t>    </a:t>
            </a:r>
            <a:r>
              <a:rPr lang="zh-CN" altLang="en-US" dirty="0">
                <a:ea typeface="楷体_GB2312" pitchFamily="49" charset="-122"/>
              </a:rPr>
              <a:t>一个合法的行政行为，必须符合法定程序。行政主体在作出行政行为时，必须遵循法定的步骤、顺序和时限。不能缺少法定步骤、颠倒法定顺序、超越法定期限。</a:t>
            </a:r>
            <a:endParaRPr lang="zh-CN" altLang="en-US" dirty="0">
              <a:ea typeface="楷体_GB2312" pitchFamily="49"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48131" name="文本占位符 48130"/>
          <p:cNvSpPr>
            <a:spLocks noGrp="1"/>
          </p:cNvSpPr>
          <p:nvPr>
            <p:ph type="body" idx="1"/>
          </p:nvPr>
        </p:nvSpPr>
        <p:spPr>
          <a:xfrm>
            <a:off x="457200" y="1828800"/>
            <a:ext cx="8229600" cy="4038600"/>
          </a:xfrm>
        </p:spPr>
        <p:txBody>
          <a:bodyPr/>
          <a:p>
            <a:r>
              <a:rPr lang="zh-CN" altLang="en-US" sz="3600" b="1" dirty="0"/>
              <a:t>（五）行为形式必须合法</a:t>
            </a:r>
            <a:endParaRPr lang="zh-CN" altLang="en-US" sz="3600" dirty="0"/>
          </a:p>
          <a:p>
            <a:r>
              <a:rPr lang="zh-CN" altLang="en-US" sz="3600" dirty="0"/>
              <a:t>    </a:t>
            </a:r>
            <a:r>
              <a:rPr lang="zh-CN" altLang="en-US" sz="3600" dirty="0">
                <a:solidFill>
                  <a:srgbClr val="6600CC"/>
                </a:solidFill>
                <a:ea typeface="楷体_GB2312" pitchFamily="49" charset="-122"/>
              </a:rPr>
              <a:t>行政行为的形式必须符合法律的规定。如，行政法规必须采取国务院令的形式发布，行政处罚必须制作特定的行政处罚决定书等。</a:t>
            </a:r>
            <a:endParaRPr lang="zh-CN" altLang="en-US" sz="3600" dirty="0">
              <a:solidFill>
                <a:srgbClr val="6600CC"/>
              </a:solidFill>
              <a:ea typeface="楷体_GB2312" pitchFamily="49"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49155" name="文本占位符 49154"/>
          <p:cNvSpPr>
            <a:spLocks noGrp="1"/>
          </p:cNvSpPr>
          <p:nvPr>
            <p:ph type="body" idx="1"/>
          </p:nvPr>
        </p:nvSpPr>
        <p:spPr>
          <a:xfrm>
            <a:off x="457200" y="1143000"/>
            <a:ext cx="8229600" cy="5181600"/>
          </a:xfrm>
        </p:spPr>
        <p:txBody>
          <a:bodyPr/>
          <a:p>
            <a:pPr>
              <a:lnSpc>
                <a:spcPct val="108000"/>
              </a:lnSpc>
            </a:pPr>
            <a:r>
              <a:rPr lang="zh-CN" altLang="en-US" sz="3600" b="1" dirty="0"/>
              <a:t>行政行为的合法与有效的关系：</a:t>
            </a:r>
            <a:endParaRPr lang="zh-CN" altLang="en-US" sz="2400" b="1" dirty="0"/>
          </a:p>
          <a:p>
            <a:pPr>
              <a:lnSpc>
                <a:spcPct val="108000"/>
              </a:lnSpc>
            </a:pPr>
            <a:r>
              <a:rPr lang="zh-CN" altLang="en-US" sz="2400" dirty="0"/>
              <a:t>合法行政行为都是有效的，但有效的行政行为却不一定都合法。</a:t>
            </a:r>
            <a:endParaRPr lang="zh-CN" altLang="en-US" sz="2400" dirty="0"/>
          </a:p>
          <a:p>
            <a:pPr>
              <a:lnSpc>
                <a:spcPct val="108000"/>
              </a:lnSpc>
            </a:pPr>
            <a:r>
              <a:rPr lang="zh-CN" altLang="en-US" sz="2400" dirty="0"/>
              <a:t>    </a:t>
            </a:r>
            <a:r>
              <a:rPr lang="zh-CN" altLang="en-US" sz="2400" dirty="0">
                <a:solidFill>
                  <a:srgbClr val="6600CC"/>
                </a:solidFill>
                <a:latin typeface="楷体_GB2312" pitchFamily="49" charset="-122"/>
                <a:ea typeface="楷体_GB2312" pitchFamily="49" charset="-122"/>
              </a:rPr>
              <a:t>（</a:t>
            </a:r>
            <a:r>
              <a:rPr lang="en-US" altLang="zh-CN" sz="2400">
                <a:solidFill>
                  <a:srgbClr val="6600CC"/>
                </a:solidFill>
                <a:latin typeface="楷体_GB2312" pitchFamily="49" charset="-122"/>
                <a:ea typeface="楷体_GB2312" pitchFamily="49" charset="-122"/>
              </a:rPr>
              <a:t>1</a:t>
            </a:r>
            <a:r>
              <a:rPr lang="zh-CN" altLang="en-US" sz="2400" dirty="0">
                <a:solidFill>
                  <a:srgbClr val="6600CC"/>
                </a:solidFill>
                <a:latin typeface="楷体_GB2312" pitchFamily="49" charset="-122"/>
                <a:ea typeface="楷体_GB2312" pitchFamily="49" charset="-122"/>
              </a:rPr>
              <a:t>）行政行为的形式瑕疵及主体上的瑕疵都是违法的，但都可以补正。经补正后，其效力不受影响。只有当行政行为具有权限和内容上的违法及严重的程序违法时，行政行为才不发生法律效力。</a:t>
            </a:r>
            <a:endParaRPr lang="zh-CN" altLang="en-US" sz="2400" dirty="0">
              <a:solidFill>
                <a:srgbClr val="6600CC"/>
              </a:solidFill>
              <a:latin typeface="楷体_GB2312" pitchFamily="49" charset="-122"/>
              <a:ea typeface="楷体_GB2312" pitchFamily="49" charset="-122"/>
            </a:endParaRPr>
          </a:p>
          <a:p>
            <a:pPr>
              <a:lnSpc>
                <a:spcPct val="108000"/>
              </a:lnSpc>
            </a:pPr>
            <a:r>
              <a:rPr lang="zh-CN" altLang="en-US" sz="2400" dirty="0">
                <a:latin typeface="楷体_GB2312" pitchFamily="49" charset="-122"/>
                <a:ea typeface="楷体_GB2312" pitchFamily="49" charset="-122"/>
              </a:rPr>
              <a:t>   </a:t>
            </a:r>
            <a:r>
              <a:rPr lang="zh-CN" altLang="en-US" sz="2400" dirty="0">
                <a:solidFill>
                  <a:srgbClr val="003300"/>
                </a:solidFill>
                <a:latin typeface="楷体_GB2312" pitchFamily="49" charset="-122"/>
                <a:ea typeface="楷体_GB2312" pitchFamily="49" charset="-122"/>
              </a:rPr>
              <a:t>（</a:t>
            </a:r>
            <a:r>
              <a:rPr lang="en-US" altLang="zh-CN" sz="2400">
                <a:solidFill>
                  <a:srgbClr val="003300"/>
                </a:solidFill>
                <a:latin typeface="楷体_GB2312" pitchFamily="49" charset="-122"/>
                <a:ea typeface="楷体_GB2312" pitchFamily="49" charset="-122"/>
              </a:rPr>
              <a:t>2</a:t>
            </a:r>
            <a:r>
              <a:rPr lang="zh-CN" altLang="en-US" sz="2400" dirty="0">
                <a:solidFill>
                  <a:srgbClr val="003300"/>
                </a:solidFill>
                <a:latin typeface="楷体_GB2312" pitchFamily="49" charset="-122"/>
                <a:ea typeface="楷体_GB2312" pitchFamily="49" charset="-122"/>
              </a:rPr>
              <a:t>）对某些违法行政行为，行政相对人在法定救济期限内没有提请救济，从而使相应行为发生形式上的确定力，这种有效的行政行为就不是合法行政行为。</a:t>
            </a:r>
            <a:endParaRPr lang="zh-CN" altLang="en-US" sz="2400" dirty="0">
              <a:solidFill>
                <a:srgbClr val="003300"/>
              </a:solidFill>
              <a:latin typeface="楷体_GB2312" pitchFamily="49" charset="-122"/>
              <a:ea typeface="楷体_GB2312" pitchFamily="49"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55298" name="标题 55297"/>
          <p:cNvSpPr>
            <a:spLocks noGrp="1"/>
          </p:cNvSpPr>
          <p:nvPr>
            <p:ph type="title"/>
          </p:nvPr>
        </p:nvSpPr>
        <p:spPr/>
        <p:txBody>
          <a:bodyPr anchor="ctr" anchorCtr="0"/>
          <a:p>
            <a:r>
              <a:rPr lang="zh-CN" altLang="en-US" sz="2800" b="1" dirty="0"/>
              <a:t>第五节</a:t>
            </a:r>
            <a:r>
              <a:rPr lang="en-US" altLang="zh-CN" sz="2800" b="1" dirty="0"/>
              <a:t> </a:t>
            </a:r>
            <a:r>
              <a:rPr lang="zh-CN" altLang="en-US" sz="2800" b="1" dirty="0"/>
              <a:t>行政行为的无效、撤销、变更、废止失效</a:t>
            </a:r>
            <a:endParaRPr lang="zh-CN" altLang="en-US" sz="2800" b="1" dirty="0"/>
          </a:p>
        </p:txBody>
      </p:sp>
      <p:sp>
        <p:nvSpPr>
          <p:cNvPr id="55299" name="文本占位符 55298"/>
          <p:cNvSpPr>
            <a:spLocks noGrp="1"/>
          </p:cNvSpPr>
          <p:nvPr>
            <p:ph type="body" idx="1"/>
          </p:nvPr>
        </p:nvSpPr>
        <p:spPr/>
        <p:txBody>
          <a:bodyPr/>
          <a:p>
            <a:r>
              <a:rPr lang="zh-CN" altLang="en-US" b="1" dirty="0">
                <a:sym typeface="+mn-ea"/>
              </a:rPr>
              <a:t>（一）行政行为的无效</a:t>
            </a:r>
            <a:endParaRPr lang="zh-CN" altLang="en-US" b="1" dirty="0"/>
          </a:p>
          <a:p>
            <a:r>
              <a:rPr lang="zh-CN" altLang="en-US" b="1" dirty="0">
                <a:sym typeface="+mn-ea"/>
              </a:rPr>
              <a:t>（二）行政行为的撤销</a:t>
            </a:r>
            <a:endParaRPr lang="zh-CN" altLang="en-US" b="1" dirty="0"/>
          </a:p>
          <a:p>
            <a:r>
              <a:rPr lang="zh-CN" altLang="en-US" b="1" dirty="0">
                <a:sym typeface="+mn-ea"/>
              </a:rPr>
              <a:t>（三）行政行为的变更</a:t>
            </a:r>
            <a:endParaRPr lang="zh-CN" altLang="en-US" b="1" dirty="0"/>
          </a:p>
          <a:p>
            <a:r>
              <a:rPr lang="zh-CN" altLang="en-US" b="1" dirty="0">
                <a:sym typeface="+mn-ea"/>
              </a:rPr>
              <a:t>（四）行政行为的废止</a:t>
            </a:r>
            <a:endParaRPr lang="zh-CN" altLang="en-US" b="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69635" name="文本占位符 69634"/>
          <p:cNvSpPr>
            <a:spLocks noGrp="1"/>
          </p:cNvSpPr>
          <p:nvPr>
            <p:ph type="body" idx="1"/>
          </p:nvPr>
        </p:nvSpPr>
        <p:spPr>
          <a:xfrm>
            <a:off x="457200" y="1066800"/>
            <a:ext cx="8229600" cy="4648200"/>
          </a:xfrm>
        </p:spPr>
        <p:txBody>
          <a:bodyPr/>
          <a:p>
            <a:pPr>
              <a:lnSpc>
                <a:spcPct val="105000"/>
              </a:lnSpc>
            </a:pPr>
            <a:r>
              <a:rPr lang="zh-CN" altLang="en-US" sz="2800" b="1" dirty="0"/>
              <a:t>（一）行政行为的无效</a:t>
            </a:r>
            <a:endParaRPr lang="zh-CN" altLang="en-US" sz="2800" b="1" dirty="0"/>
          </a:p>
          <a:p>
            <a:pPr>
              <a:lnSpc>
                <a:spcPct val="105000"/>
              </a:lnSpc>
            </a:pPr>
            <a:r>
              <a:rPr lang="en-US" altLang="zh-CN" sz="2800" b="1"/>
              <a:t>1</a:t>
            </a:r>
            <a:r>
              <a:rPr lang="zh-CN" altLang="en-US" sz="2800" b="1" dirty="0"/>
              <a:t>、无效的情形：</a:t>
            </a:r>
            <a:endParaRPr lang="zh-CN" altLang="en-US" sz="2800" b="1" dirty="0"/>
          </a:p>
          <a:p>
            <a:pPr>
              <a:lnSpc>
                <a:spcPct val="105000"/>
              </a:lnSpc>
            </a:pPr>
            <a:r>
              <a:rPr lang="zh-CN" altLang="en-US" sz="2800" dirty="0">
                <a:solidFill>
                  <a:srgbClr val="003300"/>
                </a:solidFill>
                <a:latin typeface="楷体_GB2312" pitchFamily="49" charset="-122"/>
                <a:ea typeface="楷体_GB2312" pitchFamily="49" charset="-122"/>
              </a:rPr>
              <a:t>（</a:t>
            </a:r>
            <a:r>
              <a:rPr lang="en-US" altLang="zh-CN" sz="2800">
                <a:solidFill>
                  <a:srgbClr val="003300"/>
                </a:solidFill>
                <a:latin typeface="楷体_GB2312" pitchFamily="49" charset="-122"/>
                <a:ea typeface="楷体_GB2312" pitchFamily="49" charset="-122"/>
              </a:rPr>
              <a:t>1</a:t>
            </a:r>
            <a:r>
              <a:rPr lang="zh-CN" altLang="en-US" sz="2800" dirty="0">
                <a:solidFill>
                  <a:srgbClr val="003300"/>
                </a:solidFill>
                <a:latin typeface="楷体_GB2312" pitchFamily="49" charset="-122"/>
                <a:ea typeface="楷体_GB2312" pitchFamily="49" charset="-122"/>
              </a:rPr>
              <a:t>）行政行为系特别重大、明显违法的情形。</a:t>
            </a:r>
            <a:endParaRPr lang="zh-CN" altLang="en-US" sz="2800" dirty="0">
              <a:solidFill>
                <a:srgbClr val="003300"/>
              </a:solidFill>
              <a:latin typeface="楷体_GB2312" pitchFamily="49" charset="-122"/>
              <a:ea typeface="楷体_GB2312" pitchFamily="49" charset="-122"/>
            </a:endParaRPr>
          </a:p>
          <a:p>
            <a:pPr>
              <a:lnSpc>
                <a:spcPct val="105000"/>
              </a:lnSpc>
            </a:pPr>
            <a:r>
              <a:rPr lang="zh-CN" altLang="en-US" sz="2800" dirty="0">
                <a:solidFill>
                  <a:srgbClr val="003300"/>
                </a:solidFill>
                <a:latin typeface="楷体_GB2312" pitchFamily="49" charset="-122"/>
                <a:ea typeface="楷体_GB2312" pitchFamily="49" charset="-122"/>
              </a:rPr>
              <a:t>（</a:t>
            </a:r>
            <a:r>
              <a:rPr lang="en-US" altLang="zh-CN" sz="2800">
                <a:solidFill>
                  <a:srgbClr val="003300"/>
                </a:solidFill>
                <a:latin typeface="楷体_GB2312" pitchFamily="49" charset="-122"/>
                <a:ea typeface="楷体_GB2312" pitchFamily="49" charset="-122"/>
              </a:rPr>
              <a:t>2</a:t>
            </a:r>
            <a:r>
              <a:rPr lang="zh-CN" altLang="en-US" sz="2800" dirty="0">
                <a:solidFill>
                  <a:srgbClr val="003300"/>
                </a:solidFill>
                <a:latin typeface="楷体_GB2312" pitchFamily="49" charset="-122"/>
                <a:ea typeface="楷体_GB2312" pitchFamily="49" charset="-122"/>
              </a:rPr>
              <a:t>）行政行为的实施将导致犯罪的情形。</a:t>
            </a:r>
            <a:endParaRPr lang="zh-CN" altLang="en-US" sz="2800" dirty="0">
              <a:solidFill>
                <a:srgbClr val="003300"/>
              </a:solidFill>
              <a:latin typeface="楷体_GB2312" pitchFamily="49" charset="-122"/>
              <a:ea typeface="楷体_GB2312" pitchFamily="49" charset="-122"/>
            </a:endParaRPr>
          </a:p>
          <a:p>
            <a:pPr>
              <a:lnSpc>
                <a:spcPct val="105000"/>
              </a:lnSpc>
            </a:pPr>
            <a:r>
              <a:rPr lang="zh-CN" altLang="en-US" sz="2800" dirty="0">
                <a:solidFill>
                  <a:srgbClr val="003300"/>
                </a:solidFill>
                <a:latin typeface="楷体_GB2312" pitchFamily="49" charset="-122"/>
                <a:ea typeface="楷体_GB2312" pitchFamily="49" charset="-122"/>
              </a:rPr>
              <a:t>（</a:t>
            </a:r>
            <a:r>
              <a:rPr lang="en-US" altLang="zh-CN" sz="2800">
                <a:solidFill>
                  <a:srgbClr val="003300"/>
                </a:solidFill>
                <a:latin typeface="楷体_GB2312" pitchFamily="49" charset="-122"/>
                <a:ea typeface="楷体_GB2312" pitchFamily="49" charset="-122"/>
              </a:rPr>
              <a:t>3</a:t>
            </a:r>
            <a:r>
              <a:rPr lang="zh-CN" altLang="en-US" sz="2800" dirty="0">
                <a:solidFill>
                  <a:srgbClr val="003300"/>
                </a:solidFill>
                <a:latin typeface="楷体_GB2312" pitchFamily="49" charset="-122"/>
                <a:ea typeface="楷体_GB2312" pitchFamily="49" charset="-122"/>
              </a:rPr>
              <a:t>）不可能实施的行政行为。</a:t>
            </a:r>
            <a:endParaRPr lang="zh-CN" altLang="en-US" sz="2800" dirty="0">
              <a:solidFill>
                <a:srgbClr val="003300"/>
              </a:solidFill>
              <a:latin typeface="楷体_GB2312" pitchFamily="49" charset="-122"/>
              <a:ea typeface="楷体_GB2312" pitchFamily="49" charset="-122"/>
            </a:endParaRPr>
          </a:p>
          <a:p>
            <a:pPr>
              <a:lnSpc>
                <a:spcPct val="105000"/>
              </a:lnSpc>
            </a:pPr>
            <a:r>
              <a:rPr lang="zh-CN" altLang="en-US" sz="2800" dirty="0">
                <a:solidFill>
                  <a:srgbClr val="003300"/>
                </a:solidFill>
                <a:latin typeface="楷体_GB2312" pitchFamily="49" charset="-122"/>
                <a:ea typeface="楷体_GB2312" pitchFamily="49" charset="-122"/>
              </a:rPr>
              <a:t>（</a:t>
            </a:r>
            <a:r>
              <a:rPr lang="en-US" altLang="zh-CN" sz="2800">
                <a:solidFill>
                  <a:srgbClr val="003300"/>
                </a:solidFill>
                <a:latin typeface="楷体_GB2312" pitchFamily="49" charset="-122"/>
                <a:ea typeface="楷体_GB2312" pitchFamily="49" charset="-122"/>
              </a:rPr>
              <a:t>4</a:t>
            </a:r>
            <a:r>
              <a:rPr lang="zh-CN" altLang="en-US" sz="2800" dirty="0">
                <a:solidFill>
                  <a:srgbClr val="003300"/>
                </a:solidFill>
                <a:latin typeface="楷体_GB2312" pitchFamily="49" charset="-122"/>
                <a:ea typeface="楷体_GB2312" pitchFamily="49" charset="-122"/>
              </a:rPr>
              <a:t>）行政主体受相对人胁迫、欺骗而作出的行政行为。</a:t>
            </a:r>
            <a:endParaRPr lang="zh-CN" altLang="en-US" sz="2800" dirty="0">
              <a:solidFill>
                <a:srgbClr val="003300"/>
              </a:solidFill>
              <a:latin typeface="楷体_GB2312" pitchFamily="49" charset="-122"/>
              <a:ea typeface="楷体_GB2312" pitchFamily="49" charset="-122"/>
            </a:endParaRPr>
          </a:p>
          <a:p>
            <a:pPr>
              <a:lnSpc>
                <a:spcPct val="105000"/>
              </a:lnSpc>
            </a:pPr>
            <a:r>
              <a:rPr lang="zh-CN" altLang="en-US" sz="2800" dirty="0">
                <a:solidFill>
                  <a:srgbClr val="003300"/>
                </a:solidFill>
                <a:latin typeface="楷体_GB2312" pitchFamily="49" charset="-122"/>
                <a:ea typeface="楷体_GB2312" pitchFamily="49" charset="-122"/>
              </a:rPr>
              <a:t>（</a:t>
            </a:r>
            <a:r>
              <a:rPr lang="en-US" altLang="zh-CN" sz="2800">
                <a:solidFill>
                  <a:srgbClr val="003300"/>
                </a:solidFill>
                <a:latin typeface="楷体_GB2312" pitchFamily="49" charset="-122"/>
                <a:ea typeface="楷体_GB2312" pitchFamily="49" charset="-122"/>
              </a:rPr>
              <a:t>5</a:t>
            </a:r>
            <a:r>
              <a:rPr lang="zh-CN" altLang="en-US" sz="2800" dirty="0">
                <a:solidFill>
                  <a:srgbClr val="003300"/>
                </a:solidFill>
                <a:latin typeface="楷体_GB2312" pitchFamily="49" charset="-122"/>
                <a:ea typeface="楷体_GB2312" pitchFamily="49" charset="-122"/>
              </a:rPr>
              <a:t>）行政主体不明确或明显超越其职权的行政行为。</a:t>
            </a:r>
            <a:endParaRPr lang="zh-CN" altLang="en-US" sz="2800" dirty="0">
              <a:solidFill>
                <a:srgbClr val="003300"/>
              </a:solidFill>
              <a:latin typeface="楷体_GB2312" pitchFamily="49" charset="-122"/>
              <a:ea typeface="楷体_GB2312" pitchFamily="49"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68611" name="文本占位符 68610"/>
          <p:cNvSpPr>
            <a:spLocks noGrp="1"/>
          </p:cNvSpPr>
          <p:nvPr>
            <p:ph type="body" idx="1"/>
          </p:nvPr>
        </p:nvSpPr>
        <p:spPr>
          <a:xfrm>
            <a:off x="457200" y="914400"/>
            <a:ext cx="8229600" cy="5486400"/>
          </a:xfrm>
        </p:spPr>
        <p:txBody>
          <a:bodyPr/>
          <a:p>
            <a:pPr>
              <a:lnSpc>
                <a:spcPct val="105000"/>
              </a:lnSpc>
            </a:pPr>
            <a:r>
              <a:rPr lang="en-US" altLang="zh-CN" sz="2400" b="1"/>
              <a:t>2</a:t>
            </a:r>
            <a:r>
              <a:rPr lang="zh-CN" altLang="en-US" sz="2400" b="1" dirty="0"/>
              <a:t>、行政行为无效的后果</a:t>
            </a:r>
            <a:endParaRPr lang="zh-CN" altLang="en-US" sz="2400" dirty="0"/>
          </a:p>
          <a:p>
            <a:pPr>
              <a:lnSpc>
                <a:spcPct val="105000"/>
              </a:lnSpc>
            </a:pPr>
            <a:r>
              <a:rPr lang="zh-CN" altLang="en-US" sz="2400" dirty="0">
                <a:latin typeface="楷体_GB2312" pitchFamily="49" charset="-122"/>
                <a:ea typeface="楷体_GB2312" pitchFamily="49" charset="-122"/>
              </a:rPr>
              <a:t>（</a:t>
            </a:r>
            <a:r>
              <a:rPr lang="en-US" altLang="zh-CN" sz="2400">
                <a:latin typeface="楷体_GB2312" pitchFamily="49" charset="-122"/>
                <a:ea typeface="楷体_GB2312" pitchFamily="49" charset="-122"/>
              </a:rPr>
              <a:t>1</a:t>
            </a:r>
            <a:r>
              <a:rPr lang="zh-CN" altLang="en-US" sz="2400" dirty="0">
                <a:latin typeface="楷体_GB2312" pitchFamily="49" charset="-122"/>
                <a:ea typeface="楷体_GB2312" pitchFamily="49" charset="-122"/>
              </a:rPr>
              <a:t>）对于无效的行政行为，相对人完全可以置之不理。不受该行为的拘束，不履行其行为所确定的任何义务，而且不会有任何法律责任。</a:t>
            </a:r>
            <a:endParaRPr lang="zh-CN" altLang="en-US" sz="2400" dirty="0">
              <a:latin typeface="楷体_GB2312" pitchFamily="49" charset="-122"/>
              <a:ea typeface="楷体_GB2312" pitchFamily="49" charset="-122"/>
            </a:endParaRPr>
          </a:p>
          <a:p>
            <a:pPr>
              <a:lnSpc>
                <a:spcPct val="105000"/>
              </a:lnSpc>
            </a:pPr>
            <a:r>
              <a:rPr lang="zh-CN" altLang="en-US" sz="2400" dirty="0">
                <a:solidFill>
                  <a:srgbClr val="A50021"/>
                </a:solidFill>
                <a:latin typeface="楷体_GB2312" pitchFamily="49" charset="-122"/>
                <a:ea typeface="楷体_GB2312" pitchFamily="49" charset="-122"/>
              </a:rPr>
              <a:t>（</a:t>
            </a:r>
            <a:r>
              <a:rPr lang="en-US" altLang="zh-CN" sz="2400">
                <a:solidFill>
                  <a:srgbClr val="A50021"/>
                </a:solidFill>
                <a:latin typeface="楷体_GB2312" pitchFamily="49" charset="-122"/>
                <a:ea typeface="楷体_GB2312" pitchFamily="49" charset="-122"/>
              </a:rPr>
              <a:t>2</a:t>
            </a:r>
            <a:r>
              <a:rPr lang="zh-CN" altLang="en-US" sz="2400" dirty="0">
                <a:solidFill>
                  <a:srgbClr val="A50021"/>
                </a:solidFill>
                <a:latin typeface="楷体_GB2312" pitchFamily="49" charset="-122"/>
                <a:ea typeface="楷体_GB2312" pitchFamily="49" charset="-122"/>
              </a:rPr>
              <a:t>）对于无效的行政行为，相对人可以在任何时候请求有权国家机关（原行政机关及其上级行政机关、权力机关、法院）宣布该行为无效。请求时间上，不受行政复议、行政诉讼的时效期限限制。</a:t>
            </a:r>
            <a:endParaRPr lang="zh-CN" altLang="en-US" sz="2400" dirty="0">
              <a:solidFill>
                <a:srgbClr val="A50021"/>
              </a:solidFill>
              <a:latin typeface="楷体_GB2312" pitchFamily="49" charset="-122"/>
              <a:ea typeface="楷体_GB2312" pitchFamily="49" charset="-122"/>
            </a:endParaRPr>
          </a:p>
          <a:p>
            <a:pPr>
              <a:lnSpc>
                <a:spcPct val="105000"/>
              </a:lnSpc>
            </a:pPr>
            <a:r>
              <a:rPr lang="zh-CN" altLang="en-US" sz="2400" dirty="0">
                <a:solidFill>
                  <a:srgbClr val="6600CC"/>
                </a:solidFill>
                <a:latin typeface="楷体_GB2312" pitchFamily="49" charset="-122"/>
                <a:ea typeface="楷体_GB2312" pitchFamily="49" charset="-122"/>
              </a:rPr>
              <a:t>（</a:t>
            </a:r>
            <a:r>
              <a:rPr lang="en-US" altLang="zh-CN" sz="2400">
                <a:solidFill>
                  <a:srgbClr val="6600CC"/>
                </a:solidFill>
                <a:latin typeface="楷体_GB2312" pitchFamily="49" charset="-122"/>
                <a:ea typeface="楷体_GB2312" pitchFamily="49" charset="-122"/>
              </a:rPr>
              <a:t>3</a:t>
            </a:r>
            <a:r>
              <a:rPr lang="zh-CN" altLang="en-US" sz="2400" dirty="0">
                <a:solidFill>
                  <a:srgbClr val="6600CC"/>
                </a:solidFill>
                <a:latin typeface="楷体_GB2312" pitchFamily="49" charset="-122"/>
                <a:ea typeface="楷体_GB2312" pitchFamily="49" charset="-122"/>
              </a:rPr>
              <a:t>）对于无效的行政行为，有权国家机关可以在任何时候宣布其无效，因为，无效行为不具有公定力。</a:t>
            </a:r>
            <a:endParaRPr lang="zh-CN" altLang="en-US" sz="2400" dirty="0">
              <a:solidFill>
                <a:srgbClr val="6600CC"/>
              </a:solidFill>
              <a:latin typeface="楷体_GB2312" pitchFamily="49" charset="-122"/>
              <a:ea typeface="楷体_GB2312" pitchFamily="49" charset="-122"/>
            </a:endParaRPr>
          </a:p>
          <a:p>
            <a:pPr>
              <a:lnSpc>
                <a:spcPct val="105000"/>
              </a:lnSpc>
            </a:pPr>
            <a:r>
              <a:rPr lang="zh-CN" altLang="en-US" sz="2400" dirty="0">
                <a:latin typeface="楷体_GB2312" pitchFamily="49" charset="-122"/>
                <a:ea typeface="楷体_GB2312" pitchFamily="49" charset="-122"/>
              </a:rPr>
              <a:t>（</a:t>
            </a:r>
            <a:r>
              <a:rPr lang="en-US" altLang="zh-CN" sz="2400">
                <a:solidFill>
                  <a:srgbClr val="003300"/>
                </a:solidFill>
                <a:latin typeface="楷体_GB2312" pitchFamily="49" charset="-122"/>
                <a:ea typeface="楷体_GB2312" pitchFamily="49" charset="-122"/>
              </a:rPr>
              <a:t>4</a:t>
            </a:r>
            <a:r>
              <a:rPr lang="zh-CN" altLang="en-US" sz="2400" dirty="0">
                <a:solidFill>
                  <a:srgbClr val="003300"/>
                </a:solidFill>
                <a:latin typeface="楷体_GB2312" pitchFamily="49" charset="-122"/>
                <a:ea typeface="楷体_GB2312" pitchFamily="49" charset="-122"/>
              </a:rPr>
              <a:t>）行为被宣布无效后，相对人受损利益应予以恢复到原来状态或予以赔偿。如果是相对人的过错、违法而导致的行为无效，使国家社会利益受损的，相对人应予以赔偿。</a:t>
            </a:r>
            <a:endParaRPr lang="zh-CN" altLang="en-US" sz="2400" dirty="0">
              <a:solidFill>
                <a:srgbClr val="003300"/>
              </a:solidFill>
              <a:latin typeface="楷体_GB2312" pitchFamily="49" charset="-122"/>
              <a:ea typeface="楷体_GB2312" pitchFamily="49"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67587" name="文本占位符 67586"/>
          <p:cNvSpPr>
            <a:spLocks noGrp="1"/>
          </p:cNvSpPr>
          <p:nvPr>
            <p:ph type="body" idx="1"/>
          </p:nvPr>
        </p:nvSpPr>
        <p:spPr>
          <a:xfrm>
            <a:off x="381000" y="838200"/>
            <a:ext cx="8229600" cy="5791200"/>
          </a:xfrm>
        </p:spPr>
        <p:txBody>
          <a:bodyPr/>
          <a:p>
            <a:pPr>
              <a:lnSpc>
                <a:spcPct val="105000"/>
              </a:lnSpc>
            </a:pPr>
            <a:r>
              <a:rPr lang="zh-CN" altLang="en-US" sz="2800" b="1" dirty="0"/>
              <a:t>（二）行政行为的撤销</a:t>
            </a:r>
            <a:endParaRPr lang="zh-CN" altLang="en-US" sz="2800" b="1" dirty="0"/>
          </a:p>
          <a:p>
            <a:pPr>
              <a:lnSpc>
                <a:spcPct val="105000"/>
              </a:lnSpc>
            </a:pPr>
            <a:r>
              <a:rPr lang="en-US" altLang="zh-CN" sz="2000" b="1"/>
              <a:t>1</a:t>
            </a:r>
            <a:r>
              <a:rPr lang="zh-CN" altLang="en-US" sz="2000" b="1" dirty="0"/>
              <a:t>、概念</a:t>
            </a:r>
            <a:r>
              <a:rPr lang="zh-CN" altLang="en-US" sz="2000" dirty="0"/>
              <a:t>：</a:t>
            </a:r>
            <a:endParaRPr lang="zh-CN" altLang="en-US" sz="2000" dirty="0"/>
          </a:p>
          <a:p>
            <a:pPr>
              <a:lnSpc>
                <a:spcPct val="105000"/>
              </a:lnSpc>
            </a:pPr>
            <a:r>
              <a:rPr lang="zh-CN" altLang="en-US" sz="2000" dirty="0"/>
              <a:t>指行政行为具有无效以外的其他违法情形，由有权国家机关作出撤销决定，从而丧失法律效力。</a:t>
            </a:r>
            <a:endParaRPr lang="zh-CN" altLang="en-US" sz="2000" dirty="0"/>
          </a:p>
          <a:p>
            <a:pPr>
              <a:lnSpc>
                <a:spcPct val="105000"/>
              </a:lnSpc>
            </a:pPr>
            <a:r>
              <a:rPr lang="zh-CN" altLang="en-US" sz="2000" dirty="0"/>
              <a:t>其不同于无效的行为，无效行为自始无效；</a:t>
            </a:r>
            <a:endParaRPr lang="zh-CN" altLang="en-US" sz="2000" dirty="0"/>
          </a:p>
          <a:p>
            <a:pPr>
              <a:lnSpc>
                <a:spcPct val="105000"/>
              </a:lnSpc>
            </a:pPr>
            <a:r>
              <a:rPr lang="zh-CN" altLang="en-US" sz="2000" dirty="0">
                <a:solidFill>
                  <a:srgbClr val="003300"/>
                </a:solidFill>
                <a:latin typeface="楷体_GB2312" pitchFamily="49" charset="-122"/>
                <a:ea typeface="楷体_GB2312" pitchFamily="49" charset="-122"/>
              </a:rPr>
              <a:t>可撤销行为的效力比较复杂，有以下情形：</a:t>
            </a:r>
            <a:endParaRPr lang="zh-CN" altLang="en-US" sz="2000" dirty="0">
              <a:solidFill>
                <a:srgbClr val="003300"/>
              </a:solidFill>
              <a:latin typeface="楷体_GB2312" pitchFamily="49" charset="-122"/>
              <a:ea typeface="楷体_GB2312" pitchFamily="49" charset="-122"/>
            </a:endParaRPr>
          </a:p>
          <a:p>
            <a:pPr>
              <a:lnSpc>
                <a:spcPct val="105000"/>
              </a:lnSpc>
            </a:pPr>
            <a:r>
              <a:rPr lang="en-US" altLang="zh-CN" sz="2000" dirty="0">
                <a:solidFill>
                  <a:srgbClr val="003300"/>
                </a:solidFill>
                <a:latin typeface="楷体_GB2312" pitchFamily="49" charset="-122"/>
                <a:ea typeface="楷体_GB2312" pitchFamily="49" charset="-122"/>
              </a:rPr>
              <a:t>① </a:t>
            </a:r>
            <a:r>
              <a:rPr lang="zh-CN" altLang="en-US" sz="2000" dirty="0">
                <a:solidFill>
                  <a:srgbClr val="003300"/>
                </a:solidFill>
                <a:latin typeface="楷体_GB2312" pitchFamily="49" charset="-122"/>
                <a:ea typeface="楷体_GB2312" pitchFamily="49" charset="-122"/>
              </a:rPr>
              <a:t>一般地，可撤销的行为只有在撤销之后才失去效力；</a:t>
            </a:r>
            <a:endParaRPr lang="zh-CN" altLang="en-US" sz="2000" dirty="0">
              <a:solidFill>
                <a:srgbClr val="003300"/>
              </a:solidFill>
              <a:latin typeface="楷体_GB2312" pitchFamily="49" charset="-122"/>
              <a:ea typeface="楷体_GB2312" pitchFamily="49" charset="-122"/>
            </a:endParaRPr>
          </a:p>
          <a:p>
            <a:pPr>
              <a:lnSpc>
                <a:spcPct val="105000"/>
              </a:lnSpc>
            </a:pPr>
            <a:r>
              <a:rPr lang="en-US" altLang="zh-CN" sz="2000" dirty="0">
                <a:solidFill>
                  <a:srgbClr val="003300"/>
                </a:solidFill>
                <a:latin typeface="楷体_GB2312" pitchFamily="49" charset="-122"/>
                <a:ea typeface="楷体_GB2312" pitchFamily="49" charset="-122"/>
              </a:rPr>
              <a:t>② </a:t>
            </a:r>
            <a:r>
              <a:rPr lang="zh-CN" altLang="en-US" sz="2000" dirty="0">
                <a:solidFill>
                  <a:srgbClr val="003300"/>
                </a:solidFill>
                <a:latin typeface="楷体_GB2312" pitchFamily="49" charset="-122"/>
                <a:ea typeface="楷体_GB2312" pitchFamily="49" charset="-122"/>
              </a:rPr>
              <a:t>尽管这种失效可以追溯到行政行为作出之日，但，相对人在撤销决定作出之前，一直受该行为的约束；</a:t>
            </a:r>
            <a:endParaRPr lang="zh-CN" altLang="en-US" sz="2000" dirty="0">
              <a:solidFill>
                <a:srgbClr val="003300"/>
              </a:solidFill>
              <a:latin typeface="楷体_GB2312" pitchFamily="49" charset="-122"/>
              <a:ea typeface="楷体_GB2312" pitchFamily="49" charset="-122"/>
            </a:endParaRPr>
          </a:p>
          <a:p>
            <a:pPr>
              <a:lnSpc>
                <a:spcPct val="105000"/>
              </a:lnSpc>
            </a:pPr>
            <a:r>
              <a:rPr lang="en-US" altLang="zh-CN" sz="2000" dirty="0">
                <a:solidFill>
                  <a:srgbClr val="003300"/>
                </a:solidFill>
                <a:latin typeface="楷体_GB2312" pitchFamily="49" charset="-122"/>
                <a:ea typeface="楷体_GB2312" pitchFamily="49" charset="-122"/>
              </a:rPr>
              <a:t>③ </a:t>
            </a:r>
            <a:r>
              <a:rPr lang="zh-CN" altLang="en-US" sz="2000" dirty="0">
                <a:solidFill>
                  <a:srgbClr val="003300"/>
                </a:solidFill>
                <a:latin typeface="楷体_GB2312" pitchFamily="49" charset="-122"/>
                <a:ea typeface="楷体_GB2312" pitchFamily="49" charset="-122"/>
              </a:rPr>
              <a:t>可撤销的行政行为不一定是必须被撤销的，有两种情形导致撤销：一是行政机关主动撤销或有权机关通过法定监督途径撤销；二是，行政相对人在有效期内申请行政复议或提起行政诉讼，超过有效期限的，不能申请撤销相应行政行为。</a:t>
            </a:r>
            <a:endParaRPr lang="zh-CN" altLang="en-US" sz="2000" dirty="0">
              <a:solidFill>
                <a:srgbClr val="003300"/>
              </a:solidFill>
              <a:latin typeface="楷体_GB2312" pitchFamily="49" charset="-122"/>
              <a:ea typeface="楷体_GB2312" pitchFamily="49"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66563" name="文本占位符 66562"/>
          <p:cNvSpPr>
            <a:spLocks noGrp="1"/>
          </p:cNvSpPr>
          <p:nvPr>
            <p:ph type="body" idx="1"/>
          </p:nvPr>
        </p:nvSpPr>
        <p:spPr>
          <a:xfrm>
            <a:off x="457200" y="1219200"/>
            <a:ext cx="8229600" cy="5638800"/>
          </a:xfrm>
        </p:spPr>
        <p:txBody>
          <a:bodyPr/>
          <a:p>
            <a:pPr>
              <a:lnSpc>
                <a:spcPct val="105000"/>
              </a:lnSpc>
            </a:pPr>
            <a:r>
              <a:rPr lang="en-US" altLang="zh-CN" sz="1800" b="1"/>
              <a:t>2</a:t>
            </a:r>
            <a:r>
              <a:rPr lang="zh-CN" altLang="en-US" sz="1800" b="1" dirty="0"/>
              <a:t>、可撤销的行政行为的具体情形</a:t>
            </a:r>
            <a:r>
              <a:rPr lang="zh-CN" altLang="en-US" sz="1800" dirty="0"/>
              <a:t>：</a:t>
            </a:r>
            <a:endParaRPr lang="zh-CN" altLang="en-US" sz="1800" dirty="0"/>
          </a:p>
          <a:p>
            <a:pPr>
              <a:lnSpc>
                <a:spcPct val="105000"/>
              </a:lnSpc>
            </a:pPr>
            <a:r>
              <a:rPr lang="zh-CN" altLang="en-US" sz="1800" dirty="0"/>
              <a:t>（</a:t>
            </a:r>
            <a:r>
              <a:rPr lang="en-US" altLang="zh-CN" sz="1800"/>
              <a:t>1</a:t>
            </a:r>
            <a:r>
              <a:rPr lang="zh-CN" altLang="en-US" sz="1800" dirty="0"/>
              <a:t>）合法要件缺失。</a:t>
            </a:r>
            <a:endParaRPr lang="zh-CN" altLang="en-US" sz="1800" dirty="0"/>
          </a:p>
          <a:p>
            <a:pPr>
              <a:lnSpc>
                <a:spcPct val="105000"/>
              </a:lnSpc>
            </a:pPr>
            <a:r>
              <a:rPr lang="zh-CN" altLang="en-US" sz="1800" dirty="0"/>
              <a:t>如果一个行政行为缺失其中的一个或者多个要件，就是可撤销的行政行为。</a:t>
            </a:r>
            <a:endParaRPr lang="zh-CN" altLang="en-US" sz="1800" dirty="0"/>
          </a:p>
          <a:p>
            <a:pPr>
              <a:lnSpc>
                <a:spcPct val="105000"/>
              </a:lnSpc>
            </a:pPr>
            <a:r>
              <a:rPr lang="zh-CN" altLang="en-US" sz="1800" dirty="0">
                <a:solidFill>
                  <a:srgbClr val="6600CC"/>
                </a:solidFill>
                <a:ea typeface="楷体_GB2312" pitchFamily="49" charset="-122"/>
              </a:rPr>
              <a:t>合法行政行为的要件：</a:t>
            </a:r>
            <a:endParaRPr lang="zh-CN" altLang="en-US" sz="1800" dirty="0">
              <a:solidFill>
                <a:srgbClr val="6600CC"/>
              </a:solidFill>
              <a:ea typeface="楷体_GB2312" pitchFamily="49" charset="-122"/>
            </a:endParaRPr>
          </a:p>
          <a:p>
            <a:pPr>
              <a:lnSpc>
                <a:spcPct val="105000"/>
              </a:lnSpc>
            </a:pPr>
            <a:r>
              <a:rPr lang="zh-CN" altLang="en-US" sz="1800" dirty="0">
                <a:solidFill>
                  <a:srgbClr val="6600CC"/>
                </a:solidFill>
                <a:ea typeface="楷体_GB2312" pitchFamily="49" charset="-122"/>
              </a:rPr>
              <a:t>主体合法（是具有行政权能的组织作出）、</a:t>
            </a:r>
            <a:endParaRPr lang="zh-CN" altLang="en-US" sz="1800" dirty="0">
              <a:solidFill>
                <a:srgbClr val="6600CC"/>
              </a:solidFill>
              <a:ea typeface="楷体_GB2312" pitchFamily="49" charset="-122"/>
            </a:endParaRPr>
          </a:p>
          <a:p>
            <a:pPr>
              <a:lnSpc>
                <a:spcPct val="105000"/>
              </a:lnSpc>
            </a:pPr>
            <a:r>
              <a:rPr lang="zh-CN" altLang="en-US" sz="1800" dirty="0">
                <a:solidFill>
                  <a:srgbClr val="6600CC"/>
                </a:solidFill>
                <a:ea typeface="楷体_GB2312" pitchFamily="49" charset="-122"/>
              </a:rPr>
              <a:t>内容合法（内容必须合法、适当、真实和明确）、</a:t>
            </a:r>
            <a:endParaRPr lang="zh-CN" altLang="en-US" sz="1800" dirty="0">
              <a:solidFill>
                <a:srgbClr val="6600CC"/>
              </a:solidFill>
              <a:ea typeface="楷体_GB2312" pitchFamily="49" charset="-122"/>
            </a:endParaRPr>
          </a:p>
          <a:p>
            <a:pPr>
              <a:lnSpc>
                <a:spcPct val="105000"/>
              </a:lnSpc>
            </a:pPr>
            <a:r>
              <a:rPr lang="zh-CN" altLang="en-US" sz="1800" dirty="0">
                <a:solidFill>
                  <a:srgbClr val="6600CC"/>
                </a:solidFill>
                <a:ea typeface="楷体_GB2312" pitchFamily="49" charset="-122"/>
              </a:rPr>
              <a:t>权限合法（法定职权范围内实施）、</a:t>
            </a:r>
            <a:endParaRPr lang="zh-CN" altLang="en-US" sz="1800" dirty="0">
              <a:solidFill>
                <a:srgbClr val="6600CC"/>
              </a:solidFill>
              <a:ea typeface="楷体_GB2312" pitchFamily="49" charset="-122"/>
            </a:endParaRPr>
          </a:p>
          <a:p>
            <a:pPr>
              <a:lnSpc>
                <a:spcPct val="105000"/>
              </a:lnSpc>
            </a:pPr>
            <a:r>
              <a:rPr lang="zh-CN" altLang="en-US" sz="1800" dirty="0">
                <a:solidFill>
                  <a:srgbClr val="6600CC"/>
                </a:solidFill>
                <a:ea typeface="楷体_GB2312" pitchFamily="49" charset="-122"/>
              </a:rPr>
              <a:t>程序合法（符合法定程序）、</a:t>
            </a:r>
            <a:endParaRPr lang="zh-CN" altLang="en-US" sz="1800" dirty="0">
              <a:solidFill>
                <a:srgbClr val="6600CC"/>
              </a:solidFill>
              <a:ea typeface="楷体_GB2312" pitchFamily="49" charset="-122"/>
            </a:endParaRPr>
          </a:p>
          <a:p>
            <a:pPr>
              <a:lnSpc>
                <a:spcPct val="105000"/>
              </a:lnSpc>
            </a:pPr>
            <a:r>
              <a:rPr lang="zh-CN" altLang="en-US" sz="1800" dirty="0">
                <a:solidFill>
                  <a:srgbClr val="6600CC"/>
                </a:solidFill>
                <a:ea typeface="楷体_GB2312" pitchFamily="49" charset="-122"/>
              </a:rPr>
              <a:t>形式合法（具备合法形式）</a:t>
            </a:r>
            <a:endParaRPr lang="zh-CN" altLang="en-US" sz="1800" dirty="0">
              <a:solidFill>
                <a:srgbClr val="6600CC"/>
              </a:solidFill>
              <a:ea typeface="楷体_GB2312" pitchFamily="49" charset="-122"/>
            </a:endParaRPr>
          </a:p>
          <a:p>
            <a:pPr>
              <a:lnSpc>
                <a:spcPct val="105000"/>
              </a:lnSpc>
            </a:pPr>
            <a:r>
              <a:rPr lang="zh-CN" altLang="en-US" sz="1800" dirty="0"/>
              <a:t>（</a:t>
            </a:r>
            <a:r>
              <a:rPr lang="en-US" altLang="zh-CN" sz="1800"/>
              <a:t>2</a:t>
            </a:r>
            <a:r>
              <a:rPr lang="zh-CN" altLang="en-US" sz="1800" dirty="0"/>
              <a:t>）不适当。</a:t>
            </a:r>
            <a:endParaRPr lang="zh-CN" altLang="en-US" sz="1800" dirty="0"/>
          </a:p>
          <a:p>
            <a:pPr>
              <a:lnSpc>
                <a:spcPct val="105000"/>
              </a:lnSpc>
            </a:pPr>
            <a:r>
              <a:rPr lang="zh-CN" altLang="en-US" sz="1800" dirty="0"/>
              <a:t>不适当是行政行为不合理、不公正、不符合社会的公序良俗等情形。</a:t>
            </a:r>
            <a:endParaRPr lang="zh-CN" altLang="en-US" sz="1800" dirty="0"/>
          </a:p>
          <a:p>
            <a:pPr>
              <a:lnSpc>
                <a:spcPct val="105000"/>
              </a:lnSpc>
            </a:pPr>
            <a:r>
              <a:rPr lang="zh-CN" altLang="en-US" sz="1800" dirty="0">
                <a:ea typeface="楷体_GB2312" pitchFamily="49" charset="-122"/>
              </a:rPr>
              <a:t>不适当的行政行为如果同时是“违法”的，可以以“违法”为由撤销；但有时，不适当行为并不违法，“不适当”亦可成为撤销行政行为的条件。但，</a:t>
            </a:r>
            <a:r>
              <a:rPr lang="zh-CN" altLang="en-US" sz="1800" b="1" dirty="0">
                <a:ea typeface="楷体_GB2312" pitchFamily="49" charset="-122"/>
              </a:rPr>
              <a:t>法院</a:t>
            </a:r>
            <a:r>
              <a:rPr lang="zh-CN" altLang="en-US" sz="1800" dirty="0">
                <a:ea typeface="楷体_GB2312" pitchFamily="49" charset="-122"/>
              </a:rPr>
              <a:t>不能以不适当为由撤销行政行为，只有权撤销违法的行政行为。</a:t>
            </a:r>
            <a:endParaRPr lang="zh-CN" altLang="en-US" sz="1800" dirty="0">
              <a:ea typeface="楷体_GB2312" pitchFamily="49"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65539" name="文本占位符 65538"/>
          <p:cNvSpPr>
            <a:spLocks noGrp="1"/>
          </p:cNvSpPr>
          <p:nvPr>
            <p:ph type="body" idx="1"/>
          </p:nvPr>
        </p:nvSpPr>
        <p:spPr>
          <a:xfrm>
            <a:off x="457200" y="990600"/>
            <a:ext cx="8229600" cy="5867400"/>
          </a:xfrm>
        </p:spPr>
        <p:txBody>
          <a:bodyPr/>
          <a:p>
            <a:pPr>
              <a:lnSpc>
                <a:spcPct val="105000"/>
              </a:lnSpc>
            </a:pPr>
            <a:r>
              <a:rPr lang="en-US" altLang="zh-CN" sz="2400" b="1"/>
              <a:t>3</a:t>
            </a:r>
            <a:r>
              <a:rPr lang="zh-CN" altLang="en-US" sz="2400" b="1" dirty="0"/>
              <a:t>、行为撤销后的法律效果</a:t>
            </a:r>
            <a:r>
              <a:rPr lang="zh-CN" altLang="en-US" sz="2400" dirty="0"/>
              <a:t>：</a:t>
            </a:r>
            <a:endParaRPr lang="zh-CN" altLang="en-US" sz="2400" dirty="0"/>
          </a:p>
          <a:p>
            <a:pPr>
              <a:lnSpc>
                <a:spcPct val="105000"/>
              </a:lnSpc>
            </a:pPr>
            <a:r>
              <a:rPr lang="zh-CN" altLang="en-US" sz="2400" dirty="0">
                <a:latin typeface="楷体_GB2312" pitchFamily="49" charset="-122"/>
                <a:ea typeface="楷体_GB2312" pitchFamily="49" charset="-122"/>
              </a:rPr>
              <a:t>（</a:t>
            </a:r>
            <a:r>
              <a:rPr lang="en-US" altLang="zh-CN" sz="2400">
                <a:latin typeface="楷体_GB2312" pitchFamily="49" charset="-122"/>
                <a:ea typeface="楷体_GB2312" pitchFamily="49" charset="-122"/>
              </a:rPr>
              <a:t>1</a:t>
            </a:r>
            <a:r>
              <a:rPr lang="zh-CN" altLang="en-US" sz="2400" dirty="0">
                <a:latin typeface="楷体_GB2312" pitchFamily="49" charset="-122"/>
                <a:ea typeface="楷体_GB2312" pitchFamily="49" charset="-122"/>
              </a:rPr>
              <a:t>）通常情况下，行为撤销后，行为自始失去法律效力，但根据社会公共利益需要或相对人是否存在过错等情况，撤销也可致行为在撤销之日起向后失效。</a:t>
            </a:r>
            <a:endParaRPr lang="zh-CN" altLang="en-US" sz="2400" dirty="0">
              <a:latin typeface="楷体_GB2312" pitchFamily="49" charset="-122"/>
              <a:ea typeface="楷体_GB2312" pitchFamily="49" charset="-122"/>
            </a:endParaRPr>
          </a:p>
          <a:p>
            <a:pPr>
              <a:lnSpc>
                <a:spcPct val="105000"/>
              </a:lnSpc>
            </a:pPr>
            <a:r>
              <a:rPr lang="zh-CN" altLang="en-US" sz="2400" dirty="0">
                <a:solidFill>
                  <a:srgbClr val="6600CC"/>
                </a:solidFill>
                <a:latin typeface="楷体_GB2312" pitchFamily="49" charset="-122"/>
                <a:ea typeface="楷体_GB2312" pitchFamily="49" charset="-122"/>
              </a:rPr>
              <a:t>（</a:t>
            </a:r>
            <a:r>
              <a:rPr lang="en-US" altLang="zh-CN" sz="2400">
                <a:solidFill>
                  <a:srgbClr val="6600CC"/>
                </a:solidFill>
                <a:latin typeface="楷体_GB2312" pitchFamily="49" charset="-122"/>
                <a:ea typeface="楷体_GB2312" pitchFamily="49" charset="-122"/>
              </a:rPr>
              <a:t>2</a:t>
            </a:r>
            <a:r>
              <a:rPr lang="zh-CN" altLang="en-US" sz="2400" dirty="0">
                <a:solidFill>
                  <a:srgbClr val="6600CC"/>
                </a:solidFill>
                <a:latin typeface="楷体_GB2312" pitchFamily="49" charset="-122"/>
                <a:ea typeface="楷体_GB2312" pitchFamily="49" charset="-122"/>
              </a:rPr>
              <a:t>）如果行政行为的撤销是因行政主体的过错引起，而因社会公共利益的需要必须使行政行为的撤销效力追溯到行为作出之日，那么，对行政相对人的损失，由行政主体赔偿。</a:t>
            </a:r>
            <a:endParaRPr lang="zh-CN" altLang="en-US" sz="2400" dirty="0">
              <a:solidFill>
                <a:srgbClr val="6600CC"/>
              </a:solidFill>
              <a:latin typeface="楷体_GB2312" pitchFamily="49" charset="-122"/>
              <a:ea typeface="楷体_GB2312" pitchFamily="49" charset="-122"/>
            </a:endParaRPr>
          </a:p>
          <a:p>
            <a:pPr>
              <a:lnSpc>
                <a:spcPct val="105000"/>
              </a:lnSpc>
            </a:pPr>
            <a:r>
              <a:rPr lang="zh-CN" altLang="en-US" sz="2400" dirty="0">
                <a:solidFill>
                  <a:srgbClr val="003300"/>
                </a:solidFill>
                <a:latin typeface="楷体_GB2312" pitchFamily="49" charset="-122"/>
                <a:ea typeface="楷体_GB2312" pitchFamily="49" charset="-122"/>
              </a:rPr>
              <a:t>（</a:t>
            </a:r>
            <a:r>
              <a:rPr lang="en-US" altLang="zh-CN" sz="2400">
                <a:solidFill>
                  <a:srgbClr val="003300"/>
                </a:solidFill>
                <a:latin typeface="楷体_GB2312" pitchFamily="49" charset="-122"/>
                <a:ea typeface="楷体_GB2312" pitchFamily="49" charset="-122"/>
              </a:rPr>
              <a:t>3</a:t>
            </a:r>
            <a:r>
              <a:rPr lang="zh-CN" altLang="en-US" sz="2400" dirty="0">
                <a:solidFill>
                  <a:srgbClr val="003300"/>
                </a:solidFill>
                <a:latin typeface="楷体_GB2312" pitchFamily="49" charset="-122"/>
                <a:ea typeface="楷体_GB2312" pitchFamily="49" charset="-122"/>
              </a:rPr>
              <a:t>）如果行政行为的撤销是因相对人的过错（弄虚作假、瞒报虚报）或行政主体和相对人的共同过错（行贿受贿）引起的，行为撤销的效力应追溯到行为作出之日。相对人的好处要予以收回、损失予以赔偿。</a:t>
            </a:r>
            <a:endParaRPr lang="zh-CN" altLang="en-US" sz="2400" dirty="0">
              <a:solidFill>
                <a:srgbClr val="003300"/>
              </a:solidFill>
              <a:latin typeface="楷体_GB2312" pitchFamily="49" charset="-122"/>
              <a:ea typeface="楷体_GB2312" pitchFamily="49"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64515" name="文本占位符 64514"/>
          <p:cNvSpPr>
            <a:spLocks noGrp="1"/>
          </p:cNvSpPr>
          <p:nvPr>
            <p:ph type="body" idx="1"/>
          </p:nvPr>
        </p:nvSpPr>
        <p:spPr/>
        <p:txBody>
          <a:bodyPr/>
          <a:p>
            <a:r>
              <a:rPr lang="zh-CN" altLang="en-US" b="1" dirty="0"/>
              <a:t>（三）行政行为的变更</a:t>
            </a:r>
            <a:endParaRPr lang="zh-CN" altLang="en-US" dirty="0"/>
          </a:p>
          <a:p>
            <a:r>
              <a:rPr lang="zh-CN" altLang="en-US" dirty="0"/>
              <a:t>即改变一部分行政行为，使行政行为的该部分内容失效。 </a:t>
            </a:r>
            <a:endParaRPr lang="zh-CN"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62467" name="文本占位符 62466"/>
          <p:cNvSpPr>
            <a:spLocks noGrp="1"/>
          </p:cNvSpPr>
          <p:nvPr>
            <p:ph type="body" idx="1"/>
          </p:nvPr>
        </p:nvSpPr>
        <p:spPr>
          <a:xfrm>
            <a:off x="457200" y="609600"/>
            <a:ext cx="8229600" cy="6096000"/>
          </a:xfrm>
        </p:spPr>
        <p:txBody>
          <a:bodyPr/>
          <a:p>
            <a:pPr>
              <a:lnSpc>
                <a:spcPct val="105000"/>
              </a:lnSpc>
            </a:pPr>
            <a:r>
              <a:rPr lang="zh-CN" altLang="en-US" sz="1800" b="1" dirty="0"/>
              <a:t>（五）行政行为的废止</a:t>
            </a:r>
            <a:endParaRPr lang="zh-CN" altLang="en-US" sz="1800" dirty="0"/>
          </a:p>
          <a:p>
            <a:pPr>
              <a:lnSpc>
                <a:spcPct val="105000"/>
              </a:lnSpc>
            </a:pPr>
            <a:r>
              <a:rPr lang="en-US" altLang="zh-CN" sz="1800"/>
              <a:t>1</a:t>
            </a:r>
            <a:r>
              <a:rPr lang="zh-CN" altLang="en-US" sz="1800" dirty="0"/>
              <a:t>、指本来具备合法要件的行政行为，因法律和政策的变化，不再适应新的社会情况，而由有权国家机关宣布废除，使其不再发生法律效力。</a:t>
            </a:r>
            <a:endParaRPr lang="zh-CN" altLang="en-US" sz="1800" dirty="0"/>
          </a:p>
          <a:p>
            <a:pPr>
              <a:lnSpc>
                <a:spcPct val="105000"/>
              </a:lnSpc>
            </a:pPr>
            <a:r>
              <a:rPr lang="en-US" altLang="zh-CN" sz="1800"/>
              <a:t>2</a:t>
            </a:r>
            <a:r>
              <a:rPr lang="zh-CN" altLang="en-US" sz="1800" dirty="0"/>
              <a:t>、废除情形：</a:t>
            </a:r>
            <a:endParaRPr lang="zh-CN" altLang="en-US" sz="1800" dirty="0"/>
          </a:p>
          <a:p>
            <a:pPr>
              <a:lnSpc>
                <a:spcPct val="105000"/>
              </a:lnSpc>
            </a:pPr>
            <a:r>
              <a:rPr lang="zh-CN" altLang="en-US" sz="1800" dirty="0">
                <a:solidFill>
                  <a:srgbClr val="A50021"/>
                </a:solidFill>
                <a:latin typeface="楷体_GB2312" pitchFamily="49" charset="-122"/>
                <a:ea typeface="楷体_GB2312" pitchFamily="49" charset="-122"/>
              </a:rPr>
              <a:t>（</a:t>
            </a:r>
            <a:r>
              <a:rPr lang="en-US" altLang="zh-CN" sz="1800">
                <a:solidFill>
                  <a:srgbClr val="A50021"/>
                </a:solidFill>
                <a:latin typeface="楷体_GB2312" pitchFamily="49" charset="-122"/>
                <a:ea typeface="楷体_GB2312" pitchFamily="49" charset="-122"/>
              </a:rPr>
              <a:t>1</a:t>
            </a:r>
            <a:r>
              <a:rPr lang="zh-CN" altLang="en-US" sz="1800" dirty="0">
                <a:solidFill>
                  <a:srgbClr val="A50021"/>
                </a:solidFill>
                <a:latin typeface="楷体_GB2312" pitchFamily="49" charset="-122"/>
                <a:ea typeface="楷体_GB2312" pitchFamily="49" charset="-122"/>
              </a:rPr>
              <a:t>）法律依据发生变化，即行政行为所依据的法律、法规、规章、政策被有权机关依法修改、废止或撤销。行政行为失去了合法存在的基础，故废除。</a:t>
            </a:r>
            <a:endParaRPr lang="zh-CN" altLang="en-US" sz="1800" dirty="0">
              <a:solidFill>
                <a:srgbClr val="A50021"/>
              </a:solidFill>
              <a:latin typeface="楷体_GB2312" pitchFamily="49" charset="-122"/>
              <a:ea typeface="楷体_GB2312" pitchFamily="49" charset="-122"/>
            </a:endParaRPr>
          </a:p>
          <a:p>
            <a:pPr>
              <a:lnSpc>
                <a:spcPct val="105000"/>
              </a:lnSpc>
            </a:pPr>
            <a:r>
              <a:rPr lang="zh-CN" altLang="en-US" sz="1800" dirty="0">
                <a:solidFill>
                  <a:srgbClr val="A50021"/>
                </a:solidFill>
                <a:latin typeface="楷体_GB2312" pitchFamily="49" charset="-122"/>
                <a:ea typeface="楷体_GB2312" pitchFamily="49" charset="-122"/>
              </a:rPr>
              <a:t>（</a:t>
            </a:r>
            <a:r>
              <a:rPr lang="en-US" altLang="zh-CN" sz="1800">
                <a:solidFill>
                  <a:srgbClr val="A50021"/>
                </a:solidFill>
                <a:latin typeface="楷体_GB2312" pitchFamily="49" charset="-122"/>
                <a:ea typeface="楷体_GB2312" pitchFamily="49" charset="-122"/>
              </a:rPr>
              <a:t>2</a:t>
            </a:r>
            <a:r>
              <a:rPr lang="zh-CN" altLang="en-US" sz="1800" dirty="0">
                <a:solidFill>
                  <a:srgbClr val="A50021"/>
                </a:solidFill>
                <a:latin typeface="楷体_GB2312" pitchFamily="49" charset="-122"/>
                <a:ea typeface="楷体_GB2312" pitchFamily="49" charset="-122"/>
              </a:rPr>
              <a:t>）情势变更：即国际、国内或行政主体所在地区的形势发生重大变化，原行政行为的存在将阻碍社会政治、经济、文化的发展。</a:t>
            </a:r>
            <a:endParaRPr lang="zh-CN" altLang="en-US" sz="1800" dirty="0">
              <a:solidFill>
                <a:srgbClr val="A50021"/>
              </a:solidFill>
              <a:latin typeface="楷体_GB2312" pitchFamily="49" charset="-122"/>
              <a:ea typeface="楷体_GB2312" pitchFamily="49" charset="-122"/>
            </a:endParaRPr>
          </a:p>
          <a:p>
            <a:pPr>
              <a:lnSpc>
                <a:spcPct val="105000"/>
              </a:lnSpc>
            </a:pPr>
            <a:r>
              <a:rPr lang="zh-CN" altLang="en-US" sz="1800" dirty="0">
                <a:solidFill>
                  <a:srgbClr val="A50021"/>
                </a:solidFill>
                <a:latin typeface="楷体_GB2312" pitchFamily="49" charset="-122"/>
                <a:ea typeface="楷体_GB2312" pitchFamily="49" charset="-122"/>
              </a:rPr>
              <a:t>（</a:t>
            </a:r>
            <a:r>
              <a:rPr lang="en-US" altLang="zh-CN" sz="1800">
                <a:solidFill>
                  <a:srgbClr val="A50021"/>
                </a:solidFill>
                <a:latin typeface="楷体_GB2312" pitchFamily="49" charset="-122"/>
                <a:ea typeface="楷体_GB2312" pitchFamily="49" charset="-122"/>
              </a:rPr>
              <a:t>3</a:t>
            </a:r>
            <a:r>
              <a:rPr lang="zh-CN" altLang="en-US" sz="1800" dirty="0">
                <a:solidFill>
                  <a:srgbClr val="A50021"/>
                </a:solidFill>
                <a:latin typeface="楷体_GB2312" pitchFamily="49" charset="-122"/>
                <a:ea typeface="楷体_GB2312" pitchFamily="49" charset="-122"/>
              </a:rPr>
              <a:t>）任务完成：即原定目标、任务已经完成，历史使命已实现，没有存在的必要。此时，行为废止。</a:t>
            </a:r>
            <a:endParaRPr lang="zh-CN" altLang="en-US" sz="1800" dirty="0">
              <a:solidFill>
                <a:srgbClr val="A50021"/>
              </a:solidFill>
              <a:latin typeface="楷体_GB2312" pitchFamily="49" charset="-122"/>
              <a:ea typeface="楷体_GB2312" pitchFamily="49" charset="-122"/>
            </a:endParaRPr>
          </a:p>
          <a:p>
            <a:pPr>
              <a:lnSpc>
                <a:spcPct val="105000"/>
              </a:lnSpc>
            </a:pPr>
            <a:r>
              <a:rPr lang="en-US" altLang="zh-CN" sz="1800"/>
              <a:t>3</a:t>
            </a:r>
            <a:r>
              <a:rPr lang="zh-CN" altLang="en-US" sz="1800" dirty="0"/>
              <a:t>、行为废除后的法律后果：</a:t>
            </a:r>
            <a:endParaRPr lang="zh-CN" altLang="en-US" sz="1800" dirty="0"/>
          </a:p>
          <a:p>
            <a:pPr>
              <a:lnSpc>
                <a:spcPct val="105000"/>
              </a:lnSpc>
            </a:pPr>
            <a:r>
              <a:rPr lang="zh-CN" altLang="en-US" sz="1800" dirty="0">
                <a:solidFill>
                  <a:srgbClr val="003300"/>
                </a:solidFill>
                <a:latin typeface="楷体_GB2312" pitchFamily="49" charset="-122"/>
                <a:ea typeface="楷体_GB2312" pitchFamily="49" charset="-122"/>
              </a:rPr>
              <a:t>（</a:t>
            </a:r>
            <a:r>
              <a:rPr lang="en-US" altLang="zh-CN" sz="1800">
                <a:solidFill>
                  <a:srgbClr val="003300"/>
                </a:solidFill>
                <a:latin typeface="楷体_GB2312" pitchFamily="49" charset="-122"/>
                <a:ea typeface="楷体_GB2312" pitchFamily="49" charset="-122"/>
              </a:rPr>
              <a:t>1</a:t>
            </a:r>
            <a:r>
              <a:rPr lang="zh-CN" altLang="en-US" sz="1800" dirty="0">
                <a:solidFill>
                  <a:srgbClr val="003300"/>
                </a:solidFill>
                <a:latin typeface="楷体_GB2312" pitchFamily="49" charset="-122"/>
                <a:ea typeface="楷体_GB2312" pitchFamily="49" charset="-122"/>
              </a:rPr>
              <a:t>）行为废止后，其效力自废止之日起失效。即行为的效力不溯及既往，只是在以后无效了，</a:t>
            </a:r>
            <a:endParaRPr lang="zh-CN" altLang="en-US" sz="1800" dirty="0">
              <a:solidFill>
                <a:srgbClr val="003300"/>
              </a:solidFill>
              <a:latin typeface="楷体_GB2312" pitchFamily="49" charset="-122"/>
              <a:ea typeface="楷体_GB2312" pitchFamily="49" charset="-122"/>
            </a:endParaRPr>
          </a:p>
          <a:p>
            <a:pPr>
              <a:lnSpc>
                <a:spcPct val="105000"/>
              </a:lnSpc>
            </a:pPr>
            <a:r>
              <a:rPr lang="zh-CN" altLang="en-US" sz="1800" dirty="0">
                <a:solidFill>
                  <a:srgbClr val="003300"/>
                </a:solidFill>
                <a:latin typeface="楷体_GB2312" pitchFamily="49" charset="-122"/>
                <a:ea typeface="楷体_GB2312" pitchFamily="49" charset="-122"/>
              </a:rPr>
              <a:t>（</a:t>
            </a:r>
            <a:r>
              <a:rPr lang="en-US" altLang="zh-CN" sz="1800">
                <a:solidFill>
                  <a:srgbClr val="003300"/>
                </a:solidFill>
                <a:latin typeface="楷体_GB2312" pitchFamily="49" charset="-122"/>
                <a:ea typeface="楷体_GB2312" pitchFamily="49" charset="-122"/>
              </a:rPr>
              <a:t>2</a:t>
            </a:r>
            <a:r>
              <a:rPr lang="zh-CN" altLang="en-US" sz="1800" dirty="0">
                <a:solidFill>
                  <a:srgbClr val="003300"/>
                </a:solidFill>
                <a:latin typeface="楷体_GB2312" pitchFamily="49" charset="-122"/>
                <a:ea typeface="楷体_GB2312" pitchFamily="49" charset="-122"/>
              </a:rPr>
              <a:t>）一种情形可发生对相对人利益的补偿。即因行为的废止是因法律、法规、规章、政策的废除、改变、撤销或形势变化等引起的，切且对相对人的利益造成了较大的损失，基于信赖保护原则，行政主体可对相对人予以补偿。</a:t>
            </a:r>
            <a:endParaRPr lang="zh-CN" altLang="en-US" sz="1800" dirty="0">
              <a:solidFill>
                <a:srgbClr val="003300"/>
              </a:solidFill>
              <a:latin typeface="楷体_GB2312" pitchFamily="49" charset="-122"/>
              <a:ea typeface="楷体_GB2312" pitchFamily="49"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9219" name="文本占位符 9218"/>
          <p:cNvSpPr>
            <a:spLocks noGrp="1"/>
          </p:cNvSpPr>
          <p:nvPr>
            <p:ph type="body" idx="1"/>
          </p:nvPr>
        </p:nvSpPr>
        <p:spPr>
          <a:xfrm>
            <a:off x="533400" y="762000"/>
            <a:ext cx="8382000" cy="5638800"/>
          </a:xfrm>
        </p:spPr>
        <p:txBody>
          <a:bodyPr/>
          <a:p>
            <a:pPr>
              <a:lnSpc>
                <a:spcPct val="120000"/>
              </a:lnSpc>
            </a:pPr>
            <a:r>
              <a:rPr lang="zh-CN" altLang="en-US" sz="2800" dirty="0">
                <a:latin typeface="宋体" panose="02010600030101010101" pitchFamily="2" charset="-122"/>
              </a:rPr>
              <a:t>下列哪些行为是行政行为：</a:t>
            </a:r>
            <a:endParaRPr lang="zh-CN" altLang="en-US" sz="2800" dirty="0">
              <a:latin typeface="宋体" panose="02010600030101010101" pitchFamily="2" charset="-122"/>
            </a:endParaRPr>
          </a:p>
          <a:p>
            <a:pPr>
              <a:lnSpc>
                <a:spcPct val="120000"/>
              </a:lnSpc>
            </a:pPr>
            <a:r>
              <a:rPr lang="en-US" altLang="zh-CN" sz="2800">
                <a:latin typeface="宋体" panose="02010600030101010101" pitchFamily="2" charset="-122"/>
              </a:rPr>
              <a:t>1</a:t>
            </a:r>
            <a:r>
              <a:rPr lang="zh-CN" altLang="en-US" sz="2800" dirty="0">
                <a:latin typeface="宋体" panose="02010600030101010101" pitchFamily="2" charset="-122"/>
              </a:rPr>
              <a:t>、公务员进超市购物</a:t>
            </a:r>
            <a:endParaRPr lang="zh-CN" altLang="en-US" sz="2800" dirty="0">
              <a:latin typeface="宋体" panose="02010600030101010101" pitchFamily="2" charset="-122"/>
            </a:endParaRPr>
          </a:p>
          <a:p>
            <a:pPr>
              <a:lnSpc>
                <a:spcPct val="120000"/>
              </a:lnSpc>
            </a:pPr>
            <a:r>
              <a:rPr lang="en-US" altLang="zh-CN" sz="2800">
                <a:latin typeface="宋体" panose="02010600030101010101" pitchFamily="2" charset="-122"/>
              </a:rPr>
              <a:t>2</a:t>
            </a:r>
            <a:r>
              <a:rPr lang="zh-CN" altLang="en-US" sz="2800" dirty="0">
                <a:latin typeface="宋体" panose="02010600030101010101" pitchFamily="2" charset="-122"/>
              </a:rPr>
              <a:t>、行政机关向公民王某或组织租借办公用房</a:t>
            </a:r>
            <a:endParaRPr lang="zh-CN" altLang="en-US" sz="2800" dirty="0">
              <a:latin typeface="宋体" panose="02010600030101010101" pitchFamily="2" charset="-122"/>
            </a:endParaRPr>
          </a:p>
          <a:p>
            <a:pPr>
              <a:lnSpc>
                <a:spcPct val="120000"/>
              </a:lnSpc>
            </a:pPr>
            <a:r>
              <a:rPr lang="en-US" altLang="zh-CN" sz="2800">
                <a:latin typeface="宋体" panose="02010600030101010101" pitchFamily="2" charset="-122"/>
              </a:rPr>
              <a:t>3</a:t>
            </a:r>
            <a:r>
              <a:rPr lang="zh-CN" altLang="en-US" sz="2800" dirty="0">
                <a:latin typeface="宋体" panose="02010600030101010101" pitchFamily="2" charset="-122"/>
              </a:rPr>
              <a:t>、公安机关对违反治安管理行为进行处罚         </a:t>
            </a:r>
            <a:r>
              <a:rPr lang="en-US" altLang="zh-CN" sz="2800">
                <a:latin typeface="宋体" panose="02010600030101010101" pitchFamily="2" charset="-122"/>
              </a:rPr>
              <a:t>4</a:t>
            </a:r>
            <a:r>
              <a:rPr lang="zh-CN" altLang="en-US" sz="2800" dirty="0">
                <a:latin typeface="宋体" panose="02010600030101010101" pitchFamily="2" charset="-122"/>
              </a:rPr>
              <a:t>、税务局减免某企业的增值税</a:t>
            </a:r>
            <a:endParaRPr lang="zh-CN" altLang="en-US" sz="2800" dirty="0">
              <a:latin typeface="宋体" panose="02010600030101010101" pitchFamily="2" charset="-122"/>
            </a:endParaRPr>
          </a:p>
          <a:p>
            <a:pPr>
              <a:lnSpc>
                <a:spcPct val="120000"/>
              </a:lnSpc>
            </a:pPr>
            <a:r>
              <a:rPr lang="en-US" altLang="zh-CN" sz="2800">
                <a:latin typeface="宋体" panose="02010600030101010101" pitchFamily="2" charset="-122"/>
              </a:rPr>
              <a:t>5</a:t>
            </a:r>
            <a:r>
              <a:rPr lang="zh-CN" altLang="en-US" sz="2800" dirty="0">
                <a:latin typeface="宋体" panose="02010600030101010101" pitchFamily="2" charset="-122"/>
              </a:rPr>
              <a:t>、地震局发布地震预报</a:t>
            </a:r>
            <a:endParaRPr lang="zh-CN" altLang="en-US" sz="2800" dirty="0">
              <a:latin typeface="宋体" panose="02010600030101010101" pitchFamily="2" charset="-122"/>
            </a:endParaRPr>
          </a:p>
          <a:p>
            <a:pPr>
              <a:lnSpc>
                <a:spcPct val="120000"/>
              </a:lnSpc>
            </a:pPr>
            <a:r>
              <a:rPr lang="en-US" altLang="zh-CN" sz="2800">
                <a:latin typeface="宋体" panose="02010600030101010101" pitchFamily="2" charset="-122"/>
              </a:rPr>
              <a:t>6</a:t>
            </a:r>
            <a:r>
              <a:rPr lang="zh-CN" altLang="en-US" sz="2800" dirty="0">
                <a:latin typeface="宋体" panose="02010600030101010101" pitchFamily="2" charset="-122"/>
              </a:rPr>
              <a:t>、统计局发布统计数据</a:t>
            </a:r>
            <a:endParaRPr lang="zh-CN" altLang="en-US" sz="2800" dirty="0">
              <a:latin typeface="宋体" panose="02010600030101010101" pitchFamily="2" charset="-122"/>
            </a:endParaRPr>
          </a:p>
          <a:p>
            <a:pPr>
              <a:lnSpc>
                <a:spcPct val="120000"/>
              </a:lnSpc>
            </a:pPr>
            <a:r>
              <a:rPr lang="en-US" altLang="zh-CN" sz="2800">
                <a:latin typeface="宋体" panose="02010600030101010101" pitchFamily="2" charset="-122"/>
              </a:rPr>
              <a:t>7</a:t>
            </a:r>
            <a:r>
              <a:rPr lang="zh-CN" altLang="en-US" sz="2800" dirty="0">
                <a:latin typeface="宋体" panose="02010600030101010101" pitchFamily="2" charset="-122"/>
              </a:rPr>
              <a:t>、公安局对内部民警进行处分的行为</a:t>
            </a:r>
            <a:endParaRPr lang="zh-CN" altLang="en-US" sz="2800" dirty="0">
              <a:latin typeface="宋体" panose="02010600030101010101" pitchFamily="2" charset="-122"/>
            </a:endParaRPr>
          </a:p>
        </p:txBody>
      </p:sp>
      <p:sp>
        <p:nvSpPr>
          <p:cNvPr id="9220" name="矩形 9219"/>
          <p:cNvSpPr/>
          <p:nvPr/>
        </p:nvSpPr>
        <p:spPr>
          <a:xfrm>
            <a:off x="4495800" y="1524000"/>
            <a:ext cx="685800" cy="457200"/>
          </a:xfrm>
          <a:prstGeom prst="rect">
            <a:avLst/>
          </a:prstGeom>
          <a:noFill/>
          <a:ln w="9525">
            <a:noFill/>
          </a:ln>
        </p:spPr>
        <p:txBody>
          <a:bodyPr wrap="none" anchor="ctr" anchorCtr="0"/>
          <a:p>
            <a:pPr algn="ctr"/>
            <a:r>
              <a:rPr lang="zh-CN" altLang="en-US" dirty="0">
                <a:latin typeface="Arial" panose="020B0604020202020204" pitchFamily="34" charset="0"/>
              </a:rPr>
              <a:t>否</a:t>
            </a:r>
            <a:endParaRPr lang="zh-CN" altLang="en-US" dirty="0">
              <a:latin typeface="Arial" panose="020B0604020202020204" pitchFamily="34" charset="0"/>
            </a:endParaRPr>
          </a:p>
        </p:txBody>
      </p:sp>
      <p:sp>
        <p:nvSpPr>
          <p:cNvPr id="9221" name="矩形 9220"/>
          <p:cNvSpPr/>
          <p:nvPr/>
        </p:nvSpPr>
        <p:spPr>
          <a:xfrm>
            <a:off x="8001000" y="2057400"/>
            <a:ext cx="685800" cy="457200"/>
          </a:xfrm>
          <a:prstGeom prst="rect">
            <a:avLst/>
          </a:prstGeom>
          <a:noFill/>
          <a:ln w="9525">
            <a:noFill/>
          </a:ln>
        </p:spPr>
        <p:txBody>
          <a:bodyPr wrap="none" anchor="ctr" anchorCtr="0"/>
          <a:p>
            <a:pPr algn="ctr"/>
            <a:r>
              <a:rPr lang="zh-CN" altLang="en-US" dirty="0">
                <a:latin typeface="Arial" panose="020B0604020202020204" pitchFamily="34" charset="0"/>
              </a:rPr>
              <a:t>否</a:t>
            </a:r>
            <a:endParaRPr lang="zh-CN" altLang="en-US" dirty="0">
              <a:latin typeface="Arial" panose="020B0604020202020204" pitchFamily="34" charset="0"/>
            </a:endParaRPr>
          </a:p>
        </p:txBody>
      </p:sp>
      <p:sp>
        <p:nvSpPr>
          <p:cNvPr id="9222" name="矩形 9221"/>
          <p:cNvSpPr/>
          <p:nvPr/>
        </p:nvSpPr>
        <p:spPr>
          <a:xfrm>
            <a:off x="7848600" y="2667000"/>
            <a:ext cx="609600" cy="457200"/>
          </a:xfrm>
          <a:prstGeom prst="rect">
            <a:avLst/>
          </a:prstGeom>
          <a:noFill/>
          <a:ln w="9525">
            <a:noFill/>
          </a:ln>
        </p:spPr>
        <p:txBody>
          <a:bodyPr wrap="none" anchor="ctr" anchorCtr="0"/>
          <a:p>
            <a:pPr algn="ctr"/>
            <a:r>
              <a:rPr lang="zh-CN" altLang="en-US" dirty="0">
                <a:latin typeface="Arial" panose="020B0604020202020204" pitchFamily="34" charset="0"/>
              </a:rPr>
              <a:t>是</a:t>
            </a:r>
            <a:endParaRPr lang="zh-CN" altLang="en-US" dirty="0">
              <a:latin typeface="Arial" panose="020B0604020202020204" pitchFamily="34" charset="0"/>
            </a:endParaRPr>
          </a:p>
        </p:txBody>
      </p:sp>
      <p:sp>
        <p:nvSpPr>
          <p:cNvPr id="9223" name="矩形 9222"/>
          <p:cNvSpPr/>
          <p:nvPr/>
        </p:nvSpPr>
        <p:spPr>
          <a:xfrm>
            <a:off x="5943600" y="3200400"/>
            <a:ext cx="685800" cy="381000"/>
          </a:xfrm>
          <a:prstGeom prst="rect">
            <a:avLst/>
          </a:prstGeom>
          <a:noFill/>
          <a:ln w="9525">
            <a:noFill/>
          </a:ln>
        </p:spPr>
        <p:txBody>
          <a:bodyPr wrap="none" anchor="ctr" anchorCtr="0"/>
          <a:p>
            <a:pPr algn="ctr"/>
            <a:r>
              <a:rPr lang="zh-CN" altLang="en-US" dirty="0">
                <a:latin typeface="Arial" panose="020B0604020202020204" pitchFamily="34" charset="0"/>
              </a:rPr>
              <a:t>是</a:t>
            </a:r>
            <a:endParaRPr lang="zh-CN" altLang="en-US" dirty="0">
              <a:latin typeface="Arial" panose="020B0604020202020204" pitchFamily="34" charset="0"/>
            </a:endParaRPr>
          </a:p>
        </p:txBody>
      </p:sp>
      <p:sp>
        <p:nvSpPr>
          <p:cNvPr id="9224" name="矩形 9223"/>
          <p:cNvSpPr/>
          <p:nvPr/>
        </p:nvSpPr>
        <p:spPr>
          <a:xfrm>
            <a:off x="4953000" y="3810000"/>
            <a:ext cx="914400" cy="457200"/>
          </a:xfrm>
          <a:prstGeom prst="rect">
            <a:avLst/>
          </a:prstGeom>
          <a:noFill/>
          <a:ln w="9525">
            <a:noFill/>
          </a:ln>
        </p:spPr>
        <p:txBody>
          <a:bodyPr wrap="none" anchor="ctr" anchorCtr="0"/>
          <a:p>
            <a:pPr algn="ctr"/>
            <a:r>
              <a:rPr lang="zh-CN" altLang="en-US" dirty="0">
                <a:latin typeface="Arial" panose="020B0604020202020204" pitchFamily="34" charset="0"/>
              </a:rPr>
              <a:t>否</a:t>
            </a:r>
            <a:endParaRPr lang="zh-CN" altLang="en-US" dirty="0">
              <a:latin typeface="Arial" panose="020B0604020202020204" pitchFamily="34" charset="0"/>
            </a:endParaRPr>
          </a:p>
        </p:txBody>
      </p:sp>
      <p:sp>
        <p:nvSpPr>
          <p:cNvPr id="9225" name="矩形 9224"/>
          <p:cNvSpPr/>
          <p:nvPr/>
        </p:nvSpPr>
        <p:spPr>
          <a:xfrm>
            <a:off x="5029200" y="4419600"/>
            <a:ext cx="838200" cy="457200"/>
          </a:xfrm>
          <a:prstGeom prst="rect">
            <a:avLst/>
          </a:prstGeom>
          <a:noFill/>
          <a:ln w="9525">
            <a:noFill/>
          </a:ln>
        </p:spPr>
        <p:txBody>
          <a:bodyPr wrap="none" anchor="ctr" anchorCtr="0"/>
          <a:p>
            <a:pPr algn="ctr"/>
            <a:r>
              <a:rPr lang="zh-CN" altLang="en-US" dirty="0">
                <a:latin typeface="Arial" panose="020B0604020202020204" pitchFamily="34" charset="0"/>
              </a:rPr>
              <a:t>否</a:t>
            </a:r>
            <a:endParaRPr lang="zh-CN" altLang="en-US" dirty="0">
              <a:latin typeface="Arial" panose="020B0604020202020204" pitchFamily="34" charset="0"/>
            </a:endParaRPr>
          </a:p>
        </p:txBody>
      </p:sp>
      <p:sp>
        <p:nvSpPr>
          <p:cNvPr id="9226" name="矩形 9225"/>
          <p:cNvSpPr/>
          <p:nvPr/>
        </p:nvSpPr>
        <p:spPr>
          <a:xfrm>
            <a:off x="1371600" y="5562600"/>
            <a:ext cx="2971800" cy="685800"/>
          </a:xfrm>
          <a:prstGeom prst="rect">
            <a:avLst/>
          </a:prstGeom>
          <a:noFill/>
          <a:ln w="9525">
            <a:noFill/>
          </a:ln>
        </p:spPr>
        <p:txBody>
          <a:bodyPr wrap="none" anchor="ctr" anchorCtr="0"/>
          <a:p>
            <a:pPr algn="ctr"/>
            <a:r>
              <a:rPr lang="zh-CN" altLang="en-US" dirty="0">
                <a:latin typeface="Arial" panose="020B0604020202020204" pitchFamily="34" charset="0"/>
              </a:rPr>
              <a:t>严格意义上，是内部行政行为</a:t>
            </a:r>
            <a:endParaRPr lang="zh-CN"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1000" fill="hold"/>
                                        <p:tgtEl>
                                          <p:spTgt spid="9220"/>
                                        </p:tgtEl>
                                        <p:attrNameLst>
                                          <p:attrName>ppt_x</p:attrName>
                                        </p:attrNameLst>
                                      </p:cBhvr>
                                      <p:tavLst>
                                        <p:tav tm="0">
                                          <p:val>
                                            <p:strVal val="1+#ppt_w/2"/>
                                          </p:val>
                                        </p:tav>
                                        <p:tav tm="100000">
                                          <p:val>
                                            <p:strVal val="#ppt_x"/>
                                          </p:val>
                                        </p:tav>
                                      </p:tavLst>
                                    </p:anim>
                                    <p:anim calcmode="lin" valueType="num">
                                      <p:cBhvr additive="base">
                                        <p:cTn id="8" dur="1000" fill="hold"/>
                                        <p:tgtEl>
                                          <p:spTgt spid="922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9223"/>
                                        </p:tgtEl>
                                        <p:attrNameLst>
                                          <p:attrName>style.visibility</p:attrName>
                                        </p:attrNameLst>
                                      </p:cBhvr>
                                      <p:to>
                                        <p:strVal val="visible"/>
                                      </p:to>
                                    </p:set>
                                    <p:anim calcmode="lin" valueType="num">
                                      <p:cBhvr additive="base">
                                        <p:cTn id="13" dur="1000" fill="hold"/>
                                        <p:tgtEl>
                                          <p:spTgt spid="9223"/>
                                        </p:tgtEl>
                                        <p:attrNameLst>
                                          <p:attrName>ppt_x</p:attrName>
                                        </p:attrNameLst>
                                      </p:cBhvr>
                                      <p:tavLst>
                                        <p:tav tm="0">
                                          <p:val>
                                            <p:strVal val="1+#ppt_w/2"/>
                                          </p:val>
                                        </p:tav>
                                        <p:tav tm="100000">
                                          <p:val>
                                            <p:strVal val="#ppt_x"/>
                                          </p:val>
                                        </p:tav>
                                      </p:tavLst>
                                    </p:anim>
                                    <p:anim calcmode="lin" valueType="num">
                                      <p:cBhvr additive="base">
                                        <p:cTn id="14" dur="1000" fill="hold"/>
                                        <p:tgtEl>
                                          <p:spTgt spid="9223"/>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9224"/>
                                        </p:tgtEl>
                                        <p:attrNameLst>
                                          <p:attrName>style.visibility</p:attrName>
                                        </p:attrNameLst>
                                      </p:cBhvr>
                                      <p:to>
                                        <p:strVal val="visible"/>
                                      </p:to>
                                    </p:set>
                                    <p:anim calcmode="lin" valueType="num">
                                      <p:cBhvr additive="base">
                                        <p:cTn id="19" dur="1000" fill="hold"/>
                                        <p:tgtEl>
                                          <p:spTgt spid="9224"/>
                                        </p:tgtEl>
                                        <p:attrNameLst>
                                          <p:attrName>ppt_x</p:attrName>
                                        </p:attrNameLst>
                                      </p:cBhvr>
                                      <p:tavLst>
                                        <p:tav tm="0">
                                          <p:val>
                                            <p:strVal val="1+#ppt_w/2"/>
                                          </p:val>
                                        </p:tav>
                                        <p:tav tm="100000">
                                          <p:val>
                                            <p:strVal val="#ppt_x"/>
                                          </p:val>
                                        </p:tav>
                                      </p:tavLst>
                                    </p:anim>
                                    <p:anim calcmode="lin" valueType="num">
                                      <p:cBhvr additive="base">
                                        <p:cTn id="20" dur="1000" fill="hold"/>
                                        <p:tgtEl>
                                          <p:spTgt spid="922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9225"/>
                                        </p:tgtEl>
                                        <p:attrNameLst>
                                          <p:attrName>style.visibility</p:attrName>
                                        </p:attrNameLst>
                                      </p:cBhvr>
                                      <p:to>
                                        <p:strVal val="visible"/>
                                      </p:to>
                                    </p:set>
                                    <p:anim calcmode="lin" valueType="num">
                                      <p:cBhvr additive="base">
                                        <p:cTn id="25" dur="1000" fill="hold"/>
                                        <p:tgtEl>
                                          <p:spTgt spid="9225"/>
                                        </p:tgtEl>
                                        <p:attrNameLst>
                                          <p:attrName>ppt_x</p:attrName>
                                        </p:attrNameLst>
                                      </p:cBhvr>
                                      <p:tavLst>
                                        <p:tav tm="0">
                                          <p:val>
                                            <p:strVal val="1+#ppt_w/2"/>
                                          </p:val>
                                        </p:tav>
                                        <p:tav tm="100000">
                                          <p:val>
                                            <p:strVal val="#ppt_x"/>
                                          </p:val>
                                        </p:tav>
                                      </p:tavLst>
                                    </p:anim>
                                    <p:anim calcmode="lin" valueType="num">
                                      <p:cBhvr additive="base">
                                        <p:cTn id="26" dur="1000" fill="hold"/>
                                        <p:tgtEl>
                                          <p:spTgt spid="9225"/>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grpId="0" nodeType="clickEffect">
                                  <p:stCondLst>
                                    <p:cond delay="0"/>
                                  </p:stCondLst>
                                  <p:childTnLst>
                                    <p:set>
                                      <p:cBhvr>
                                        <p:cTn id="30" dur="1" fill="hold">
                                          <p:stCondLst>
                                            <p:cond delay="0"/>
                                          </p:stCondLst>
                                        </p:cTn>
                                        <p:tgtEl>
                                          <p:spTgt spid="9226"/>
                                        </p:tgtEl>
                                        <p:attrNameLst>
                                          <p:attrName>style.visibility</p:attrName>
                                        </p:attrNameLst>
                                      </p:cBhvr>
                                      <p:to>
                                        <p:strVal val="visible"/>
                                      </p:to>
                                    </p:set>
                                    <p:anim calcmode="lin" valueType="num">
                                      <p:cBhvr additive="base">
                                        <p:cTn id="31" dur="1000" fill="hold"/>
                                        <p:tgtEl>
                                          <p:spTgt spid="9226"/>
                                        </p:tgtEl>
                                        <p:attrNameLst>
                                          <p:attrName>ppt_x</p:attrName>
                                        </p:attrNameLst>
                                      </p:cBhvr>
                                      <p:tavLst>
                                        <p:tav tm="0">
                                          <p:val>
                                            <p:strVal val="1+#ppt_w/2"/>
                                          </p:val>
                                        </p:tav>
                                        <p:tav tm="100000">
                                          <p:val>
                                            <p:strVal val="#ppt_x"/>
                                          </p:val>
                                        </p:tav>
                                      </p:tavLst>
                                    </p:anim>
                                    <p:anim calcmode="lin" valueType="num">
                                      <p:cBhvr additive="base">
                                        <p:cTn id="32" dur="1000" fill="hold"/>
                                        <p:tgtEl>
                                          <p:spTgt spid="9226"/>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220">
                                            <p:txEl>
                                              <p:pRg st="0" end="0"/>
                                            </p:txEl>
                                          </p:spTgt>
                                        </p:tgtEl>
                                        <p:attrNameLst>
                                          <p:attrName>style.visibility</p:attrName>
                                        </p:attrNameLst>
                                      </p:cBhvr>
                                      <p:to>
                                        <p:strVal val="visible"/>
                                      </p:to>
                                    </p:set>
                                    <p:anim calcmode="lin" valueType="num">
                                      <p:cBhvr additive="base">
                                        <p:cTn id="37" dur="500" fill="hold"/>
                                        <p:tgtEl>
                                          <p:spTgt spid="922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2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9221"/>
                                        </p:tgtEl>
                                        <p:attrNameLst>
                                          <p:attrName>style.visibility</p:attrName>
                                        </p:attrNameLst>
                                      </p:cBhvr>
                                      <p:to>
                                        <p:strVal val="visible"/>
                                      </p:to>
                                    </p:set>
                                    <p:animEffect transition="in" filter="blinds(horizontal)">
                                      <p:cBhvr>
                                        <p:cTn id="43" dur="500"/>
                                        <p:tgtEl>
                                          <p:spTgt spid="9221"/>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9222"/>
                                        </p:tgtEl>
                                        <p:attrNameLst>
                                          <p:attrName>style.visibility</p:attrName>
                                        </p:attrNameLst>
                                      </p:cBhvr>
                                      <p:to>
                                        <p:strVal val="visible"/>
                                      </p:to>
                                    </p:set>
                                    <p:animEffect transition="in" filter="blinds(horizontal)">
                                      <p:cBhvr>
                                        <p:cTn id="48" dur="500"/>
                                        <p:tgtEl>
                                          <p:spTgt spid="9222"/>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223">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nodeType="clickEffect">
                                  <p:stCondLst>
                                    <p:cond delay="0"/>
                                  </p:stCondLst>
                                  <p:childTnLst>
                                    <p:set>
                                      <p:cBhvr>
                                        <p:cTn id="56" dur="1" fill="hold">
                                          <p:stCondLst>
                                            <p:cond delay="0"/>
                                          </p:stCondLst>
                                        </p:cTn>
                                        <p:tgtEl>
                                          <p:spTgt spid="9224">
                                            <p:txEl>
                                              <p:pRg st="0" end="0"/>
                                            </p:txEl>
                                          </p:spTgt>
                                        </p:tgtEl>
                                        <p:attrNameLst>
                                          <p:attrName>style.visibility</p:attrName>
                                        </p:attrNameLst>
                                      </p:cBhvr>
                                      <p:to>
                                        <p:strVal val="visible"/>
                                      </p:to>
                                    </p:set>
                                    <p:animEffect transition="in" filter="box(in)">
                                      <p:cBhvr>
                                        <p:cTn id="57" dur="2000"/>
                                        <p:tgtEl>
                                          <p:spTgt spid="9224">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9225">
                                            <p:txEl>
                                              <p:pRg st="0" end="0"/>
                                            </p:txEl>
                                          </p:spTgt>
                                        </p:tgtEl>
                                        <p:attrNameLst>
                                          <p:attrName>style.visibility</p:attrName>
                                        </p:attrNameLst>
                                      </p:cBhvr>
                                      <p:to>
                                        <p:strVal val="visible"/>
                                      </p:to>
                                    </p:set>
                                    <p:anim calcmode="lin" valueType="num">
                                      <p:cBhvr additive="base">
                                        <p:cTn id="62" dur="500" fill="hold"/>
                                        <p:tgtEl>
                                          <p:spTgt spid="9225">
                                            <p:txEl>
                                              <p:pRg st="0" end="0"/>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922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 presetClass="entr" presetSubtype="10" fill="hold" nodeType="clickEffect">
                                  <p:stCondLst>
                                    <p:cond delay="0"/>
                                  </p:stCondLst>
                                  <p:childTnLst>
                                    <p:set>
                                      <p:cBhvr>
                                        <p:cTn id="67" dur="1" fill="hold">
                                          <p:stCondLst>
                                            <p:cond delay="0"/>
                                          </p:stCondLst>
                                        </p:cTn>
                                        <p:tgtEl>
                                          <p:spTgt spid="9226">
                                            <p:txEl>
                                              <p:pRg st="0" end="0"/>
                                            </p:txEl>
                                          </p:spTgt>
                                        </p:tgtEl>
                                        <p:attrNameLst>
                                          <p:attrName>style.visibility</p:attrName>
                                        </p:attrNameLst>
                                      </p:cBhvr>
                                      <p:to>
                                        <p:strVal val="visible"/>
                                      </p:to>
                                    </p:set>
                                    <p:animEffect transition="in" filter="checkerboard(across)">
                                      <p:cBhvr>
                                        <p:cTn id="68" dur="500"/>
                                        <p:tgtEl>
                                          <p:spTgt spid="92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P spid="9223" grpId="0"/>
      <p:bldP spid="9224" grpId="0"/>
      <p:bldP spid="9225" grpId="0"/>
      <p:bldP spid="9226" grpId="0"/>
      <p:bldP spid="9221" grpId="0"/>
      <p:bldP spid="9221" grpId="1"/>
      <p:bldP spid="9222" grpId="0"/>
      <p:bldP spid="9222" grpId="1"/>
      <p:bldP spid="9219" grpId="0" build="p"/>
      <p:bldP spid="9219" grpId="1" build="p"/>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2" name="标题 1"/>
          <p:cNvSpPr>
            <a:spLocks noGrp="1"/>
          </p:cNvSpPr>
          <p:nvPr>
            <p:ph type="ctrTitle"/>
          </p:nvPr>
        </p:nvSpPr>
        <p:spPr/>
        <p:txBody>
          <a:bodyPr/>
          <a:p>
            <a:r>
              <a:rPr lang="zh-CN" altLang="en-US"/>
              <a:t>感谢聆听</a:t>
            </a:r>
            <a:endParaRPr lang="zh-CN" altLang="en-US"/>
          </a:p>
        </p:txBody>
      </p:sp>
    </p:spTree>
  </p:cSld>
  <p:clrMapOvr>
    <a:masterClrMapping/>
  </p:clrMapOvr>
</p:sld>
</file>

<file path=ppt/tags/tag1.xml><?xml version="1.0" encoding="utf-8"?>
<p:tagLst xmlns:p="http://schemas.openxmlformats.org/presentationml/2006/main">
  <p:tag name="COMMONDATA" val="eyJoZGlkIjoiMzhhNmE5ODEzYjkzMTI1YzBhYjQzZTk3ZjRiNGUyZmQifQ=="/>
</p:tagLst>
</file>

<file path=ppt/theme/theme1.xml><?xml version="1.0" encoding="utf-8"?>
<a:theme xmlns:a="http://schemas.openxmlformats.org/drawingml/2006/main" name="Pixel">
  <a:themeElements>
    <a:clrScheme name="">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989B7"/>
      </a:accent6>
      <a:hlink>
        <a:srgbClr val="666699"/>
      </a:hlink>
      <a:folHlink>
        <a:srgbClr val="CCCCE6"/>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000066"/>
        </a:lt1>
        <a:dk2>
          <a:srgbClr val="FFFFFF"/>
        </a:dk2>
        <a:lt2>
          <a:srgbClr val="0066FF"/>
        </a:lt2>
        <a:accent1>
          <a:srgbClr val="6699FF"/>
        </a:accent1>
        <a:accent2>
          <a:srgbClr val="3333FF"/>
        </a:accent2>
        <a:accent3>
          <a:srgbClr val="AAAAB9"/>
        </a:accent3>
        <a:accent4>
          <a:srgbClr val="DCDCDC"/>
        </a:accent4>
        <a:accent5>
          <a:srgbClr val="B9CAFF"/>
        </a:accent5>
        <a:accent6>
          <a:srgbClr val="2D2DE5"/>
        </a:accent6>
        <a:hlink>
          <a:srgbClr val="FFCC00"/>
        </a:hlink>
        <a:folHlink>
          <a:srgbClr val="0000CC"/>
        </a:folHlink>
      </a:clrScheme>
      <a:clrMap bg1="lt1" tx1="dk1" bg2="lt2" tx2="dk2" accent1="accent1" accent2="accent2" accent3="accent3" accent4="accent4" accent5="accent5" accent6="accent6" hlink="hlink" folHlink="folHlink"/>
    </a:extraClrScheme>
    <a:extraClrScheme>
      <a:clrScheme name="">
        <a:dk1>
          <a:srgbClr val="FFFFFF"/>
        </a:dk1>
        <a:lt1>
          <a:srgbClr val="334B49"/>
        </a:lt1>
        <a:dk2>
          <a:srgbClr val="FFFFFF"/>
        </a:dk2>
        <a:lt2>
          <a:srgbClr val="009999"/>
        </a:lt2>
        <a:accent1>
          <a:srgbClr val="33CCCC"/>
        </a:accent1>
        <a:accent2>
          <a:srgbClr val="008080"/>
        </a:accent2>
        <a:accent3>
          <a:srgbClr val="ADB2B1"/>
        </a:accent3>
        <a:accent4>
          <a:srgbClr val="DCDCDC"/>
        </a:accent4>
        <a:accent5>
          <a:srgbClr val="ADE2E2"/>
        </a:accent5>
        <a:accent6>
          <a:srgbClr val="007272"/>
        </a:accent6>
        <a:hlink>
          <a:srgbClr val="FFCC00"/>
        </a:hlink>
        <a:folHlink>
          <a:srgbClr val="006666"/>
        </a:folHlink>
      </a:clrScheme>
      <a:clrMap bg1="lt1" tx1="dk1" bg2="lt2" tx2="dk2" accent1="accent1" accent2="accent2" accent3="accent3" accent4="accent4" accent5="accent5" accent6="accent6" hlink="hlink" folHlink="folHlink"/>
    </a:extraClrScheme>
    <a:extraClrScheme>
      <a:clrScheme name="">
        <a:dk1>
          <a:srgbClr val="FFFFFF"/>
        </a:dk1>
        <a:lt1>
          <a:srgbClr val="333399"/>
        </a:lt1>
        <a:dk2>
          <a:srgbClr val="FFFFFF"/>
        </a:dk2>
        <a:lt2>
          <a:srgbClr val="006699"/>
        </a:lt2>
        <a:accent1>
          <a:srgbClr val="0099CC"/>
        </a:accent1>
        <a:accent2>
          <a:srgbClr val="0386AF"/>
        </a:accent2>
        <a:accent3>
          <a:srgbClr val="ADADCA"/>
        </a:accent3>
        <a:accent4>
          <a:srgbClr val="DCDCDC"/>
        </a:accent4>
        <a:accent5>
          <a:srgbClr val="AACAE2"/>
        </a:accent5>
        <a:accent6>
          <a:srgbClr val="02789D"/>
        </a:accent6>
        <a:hlink>
          <a:srgbClr val="FFCC00"/>
        </a:hlink>
        <a:folHlink>
          <a:srgbClr val="6699FF"/>
        </a:folHlink>
      </a:clrScheme>
      <a:clrMap bg1="lt1" tx1="dk1" bg2="lt2" tx2="dk2" accent1="accent1" accent2="accent2" accent3="accent3" accent4="accent4" accent5="accent5" accent6="accent6" hlink="hlink" folHlink="folHlink"/>
    </a:extraClrScheme>
    <a:extraClrScheme>
      <a:clrScheme name="">
        <a:dk1>
          <a:srgbClr val="FFFFFF"/>
        </a:dk1>
        <a:lt1>
          <a:srgbClr val="2F978D"/>
        </a:lt1>
        <a:dk2>
          <a:srgbClr val="FFFFFF"/>
        </a:dk2>
        <a:lt2>
          <a:srgbClr val="008080"/>
        </a:lt2>
        <a:accent1>
          <a:srgbClr val="0099FF"/>
        </a:accent1>
        <a:accent2>
          <a:srgbClr val="009999"/>
        </a:accent2>
        <a:accent3>
          <a:srgbClr val="ADC9C5"/>
        </a:accent3>
        <a:accent4>
          <a:srgbClr val="DCDCDC"/>
        </a:accent4>
        <a:accent5>
          <a:srgbClr val="AACAFF"/>
        </a:accent5>
        <a:accent6>
          <a:srgbClr val="008989"/>
        </a:accent6>
        <a:hlink>
          <a:srgbClr val="FFFFCC"/>
        </a:hlink>
        <a:folHlink>
          <a:srgbClr val="70CAC6"/>
        </a:folHlink>
      </a:clrScheme>
      <a:clrMap bg1="lt1" tx1="dk1" bg2="lt2" tx2="dk2" accent1="accent1" accent2="accent2" accent3="accent3" accent4="accent4" accent5="accent5" accent6="accent6" hlink="hlink" folHlink="folHlink"/>
    </a:extraClrScheme>
    <a:extraClrScheme>
      <a:clrScheme name="">
        <a:dk1>
          <a:srgbClr val="FFFFFF"/>
        </a:dk1>
        <a:lt1>
          <a:srgbClr val="330000"/>
        </a:lt1>
        <a:dk2>
          <a:srgbClr val="FFFFFF"/>
        </a:dk2>
        <a:lt2>
          <a:srgbClr val="822504"/>
        </a:lt2>
        <a:accent1>
          <a:srgbClr val="FF9900"/>
        </a:accent1>
        <a:accent2>
          <a:srgbClr val="9E2A06"/>
        </a:accent2>
        <a:accent3>
          <a:srgbClr val="ADAAAA"/>
        </a:accent3>
        <a:accent4>
          <a:srgbClr val="DCDCDC"/>
        </a:accent4>
        <a:accent5>
          <a:srgbClr val="FFCAAA"/>
        </a:accent5>
        <a:accent6>
          <a:srgbClr val="8D2504"/>
        </a:accent6>
        <a:hlink>
          <a:srgbClr val="FF3300"/>
        </a:hlink>
        <a:folHlink>
          <a:srgbClr val="7C0704"/>
        </a:folHlink>
      </a:clrScheme>
      <a:clrMap bg1="lt1" tx1="dk1" bg2="lt2" tx2="dk2" accent1="accent1" accent2="accent2" accent3="accent3" accent4="accent4" accent5="accent5" accent6="accent6" hlink="hlink" folHlink="folHlink"/>
    </a:extraClrScheme>
    <a:extraClrScheme>
      <a:clrScheme name="">
        <a:dk1>
          <a:srgbClr val="FFFFFF"/>
        </a:dk1>
        <a:lt1>
          <a:srgbClr val="4A7911"/>
        </a:lt1>
        <a:dk2>
          <a:srgbClr val="FFFFFF"/>
        </a:dk2>
        <a:lt2>
          <a:srgbClr val="336600"/>
        </a:lt2>
        <a:accent1>
          <a:srgbClr val="666633"/>
        </a:accent1>
        <a:accent2>
          <a:srgbClr val="669900"/>
        </a:accent2>
        <a:accent3>
          <a:srgbClr val="B2BEAA"/>
        </a:accent3>
        <a:accent4>
          <a:srgbClr val="DCDCDC"/>
        </a:accent4>
        <a:accent5>
          <a:srgbClr val="B9B9AD"/>
        </a:accent5>
        <a:accent6>
          <a:srgbClr val="5B8900"/>
        </a:accent6>
        <a:hlink>
          <a:srgbClr val="FFCC00"/>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75B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B89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C0465"/>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192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CAEC1"/>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989B7"/>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Pixel</Template>
  <TotalTime>0</TotalTime>
  <Words>7337</Words>
  <Application>WPS 演示</Application>
  <PresentationFormat>在屏幕上显示</PresentationFormat>
  <Paragraphs>303</Paragraphs>
  <Slides>51</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51</vt:i4>
      </vt:variant>
    </vt:vector>
  </HeadingPairs>
  <TitlesOfParts>
    <vt:vector size="62" baseType="lpstr">
      <vt:lpstr>Arial</vt:lpstr>
      <vt:lpstr>宋体</vt:lpstr>
      <vt:lpstr>Wingdings</vt:lpstr>
      <vt:lpstr>Arial Black</vt:lpstr>
      <vt:lpstr>Times New Roman</vt:lpstr>
      <vt:lpstr>楷体_GB2312</vt:lpstr>
      <vt:lpstr>新宋体</vt:lpstr>
      <vt:lpstr>微软雅黑</vt:lpstr>
      <vt:lpstr>Arial Unicode MS</vt:lpstr>
      <vt:lpstr>Calibri</vt:lpstr>
      <vt:lpstr>Pixel</vt:lpstr>
      <vt:lpstr>第三章   行政行为概述</vt:lpstr>
      <vt:lpstr>第三章   行政行为概述</vt:lpstr>
      <vt:lpstr>第一节   行政行为的含义和特征</vt:lpstr>
      <vt:lpstr>PowerPoint 演示文稿</vt:lpstr>
      <vt:lpstr>PowerPoint 演示文稿</vt:lpstr>
      <vt:lpstr>PowerPoint 演示文稿</vt:lpstr>
      <vt:lpstr>二、行政行为的特征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第三节    行政行为的效力</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第二节 行政行为的成立要件与合法要件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二、行政行为的合法要件</vt:lpstr>
      <vt:lpstr>二、行政行为的合法要件</vt:lpstr>
      <vt:lpstr>PowerPoint 演示文稿</vt:lpstr>
      <vt:lpstr>PowerPoint 演示文稿</vt:lpstr>
      <vt:lpstr>PowerPoint 演示文稿</vt:lpstr>
      <vt:lpstr>PowerPoint 演示文稿</vt:lpstr>
      <vt:lpstr>PowerPoint 演示文稿</vt:lpstr>
      <vt:lpstr>PowerPoint 演示文稿</vt:lpstr>
      <vt:lpstr>二、行政行为的生效与失效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感谢聆听</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六月嫣红</cp:lastModifiedBy>
  <cp:revision>16</cp:revision>
  <dcterms:created xsi:type="dcterms:W3CDTF">2022-04-13T06:24:00Z</dcterms:created>
  <dcterms:modified xsi:type="dcterms:W3CDTF">2022-05-06T08:53:25Z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ABF1E3EB7CA64E3B8DFFCE1AA6E7EC17</vt:lpwstr>
  </property>
  <property fmtid="{D5CDD505-2E9C-101B-9397-08002B2CF9AE}" pid="4" name="KSOProductBuildVer">
    <vt:lpwstr>2052-11.1.0.11636</vt:lpwstr>
  </property>
</Properties>
</file>