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2"/>
  </p:notesMasterIdLst>
  <p:sldIdLst>
    <p:sldId id="256" r:id="rId4"/>
    <p:sldId id="260" r:id="rId5"/>
    <p:sldId id="266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270" r:id="rId31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7" Type="http://schemas.openxmlformats.org/officeDocument/2006/relationships/tags" Target="tags/tag296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5" Type="http://schemas.openxmlformats.org/officeDocument/2006/relationships/tags" Target="../tags/tag32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1" Type="http://schemas.openxmlformats.org/officeDocument/2006/relationships/tags" Target="../tags/tag120.xml"/><Relationship Id="rId10" Type="http://schemas.openxmlformats.org/officeDocument/2006/relationships/tags" Target="../tags/tag119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3" Type="http://schemas.openxmlformats.org/officeDocument/2006/relationships/tags" Target="../tags/tag142.xml"/><Relationship Id="rId12" Type="http://schemas.openxmlformats.org/officeDocument/2006/relationships/tags" Target="../tags/tag14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-127311" y="5"/>
            <a:ext cx="12429370" cy="2108195"/>
            <a:chOff x="-127311" y="5"/>
            <a:chExt cx="12429370" cy="2108195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 rot="4971377">
              <a:off x="5633770" y="-4560088"/>
              <a:ext cx="907207" cy="12429370"/>
            </a:xfrm>
            <a:custGeom>
              <a:avLst/>
              <a:gdLst>
                <a:gd name="connsiteX0" fmla="*/ 0 w 1132861"/>
                <a:gd name="connsiteY0" fmla="*/ 0 h 12429370"/>
                <a:gd name="connsiteX1" fmla="*/ 421422 w 1132861"/>
                <a:gd name="connsiteY1" fmla="*/ 52817 h 12429370"/>
                <a:gd name="connsiteX2" fmla="*/ 1132861 w 1132861"/>
                <a:gd name="connsiteY2" fmla="*/ 12429370 h 12429370"/>
                <a:gd name="connsiteX3" fmla="*/ 0 w 1132861"/>
                <a:gd name="connsiteY3" fmla="*/ 12287388 h 1242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61" h="12429370">
                  <a:moveTo>
                    <a:pt x="0" y="0"/>
                  </a:moveTo>
                  <a:lnTo>
                    <a:pt x="421422" y="52817"/>
                  </a:lnTo>
                  <a:lnTo>
                    <a:pt x="1132861" y="12429370"/>
                  </a:lnTo>
                  <a:lnTo>
                    <a:pt x="0" y="122873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>
              <p:custDataLst>
                <p:tags r:id="rId4"/>
              </p:custDataLst>
            </p:nvPr>
          </p:nvSpPr>
          <p:spPr>
            <a:xfrm rot="5400000">
              <a:off x="5215200" y="-5215203"/>
              <a:ext cx="1761592" cy="12192007"/>
            </a:xfrm>
            <a:custGeom>
              <a:avLst/>
              <a:gdLst>
                <a:gd name="connsiteX0" fmla="*/ 0 w 1930397"/>
                <a:gd name="connsiteY0" fmla="*/ 12192007 h 12192007"/>
                <a:gd name="connsiteX1" fmla="*/ 0 w 1930397"/>
                <a:gd name="connsiteY1" fmla="*/ 0 h 12192007"/>
                <a:gd name="connsiteX2" fmla="*/ 758239 w 1930397"/>
                <a:gd name="connsiteY2" fmla="*/ 0 h 12192007"/>
                <a:gd name="connsiteX3" fmla="*/ 1930397 w 1930397"/>
                <a:gd name="connsiteY3" fmla="*/ 12192007 h 1219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397" h="12192007">
                  <a:moveTo>
                    <a:pt x="0" y="12192007"/>
                  </a:moveTo>
                  <a:lnTo>
                    <a:pt x="0" y="0"/>
                  </a:lnTo>
                  <a:lnTo>
                    <a:pt x="758239" y="0"/>
                  </a:lnTo>
                  <a:lnTo>
                    <a:pt x="1930397" y="12192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5"/>
              </p:custDataLst>
            </p:nvPr>
          </p:nvSpPr>
          <p:spPr>
            <a:xfrm rot="5107084">
              <a:off x="4552342" y="-3275210"/>
              <a:ext cx="536239" cy="9742831"/>
            </a:xfrm>
            <a:custGeom>
              <a:avLst/>
              <a:gdLst>
                <a:gd name="connsiteX0" fmla="*/ 0 w 587624"/>
                <a:gd name="connsiteY0" fmla="*/ 0 h 9742831"/>
                <a:gd name="connsiteX1" fmla="*/ 587624 w 587624"/>
                <a:gd name="connsiteY1" fmla="*/ 9742831 h 9742831"/>
                <a:gd name="connsiteX2" fmla="*/ 0 w 587624"/>
                <a:gd name="connsiteY2" fmla="*/ 9685968 h 974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624" h="9742831">
                  <a:moveTo>
                    <a:pt x="0" y="0"/>
                  </a:moveTo>
                  <a:lnTo>
                    <a:pt x="587624" y="9742831"/>
                  </a:lnTo>
                  <a:lnTo>
                    <a:pt x="0" y="96859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6"/>
              </p:custDataLst>
            </p:nvPr>
          </p:nvSpPr>
          <p:spPr>
            <a:xfrm rot="15897560">
              <a:off x="9001004" y="-1390393"/>
              <a:ext cx="846410" cy="5663579"/>
            </a:xfrm>
            <a:custGeom>
              <a:avLst/>
              <a:gdLst>
                <a:gd name="connsiteX0" fmla="*/ 927517 w 927517"/>
                <a:gd name="connsiteY0" fmla="*/ 5663579 h 5663579"/>
                <a:gd name="connsiteX1" fmla="*/ 0 w 927517"/>
                <a:gd name="connsiteY1" fmla="*/ 5577535 h 5663579"/>
                <a:gd name="connsiteX2" fmla="*/ 419317 w 927517"/>
                <a:gd name="connsiteY2" fmla="*/ 0 h 5663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517" h="5663579">
                  <a:moveTo>
                    <a:pt x="927517" y="5663579"/>
                  </a:moveTo>
                  <a:lnTo>
                    <a:pt x="0" y="5577535"/>
                  </a:lnTo>
                  <a:lnTo>
                    <a:pt x="419317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等腰三角形 11"/>
          <p:cNvSpPr/>
          <p:nvPr userDrawn="1">
            <p:custDataLst>
              <p:tags r:id="rId7"/>
            </p:custDataLst>
          </p:nvPr>
        </p:nvSpPr>
        <p:spPr>
          <a:xfrm rot="16200000">
            <a:off x="7826138" y="2492134"/>
            <a:ext cx="997432" cy="7734300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2730319" y="2702794"/>
            <a:ext cx="7117545" cy="111853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2730319" y="3886684"/>
            <a:ext cx="7117545" cy="676319"/>
          </a:xfrm>
        </p:spPr>
        <p:txBody>
          <a:bodyPr lIns="90000" tIns="4680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3630542" y="4681986"/>
            <a:ext cx="2523129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6402188" y="4681986"/>
            <a:ext cx="2523127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4001597" y="5613400"/>
            <a:ext cx="8190403" cy="12446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>
            <p:custDataLst>
              <p:tags r:id="rId5"/>
            </p:custDataLst>
          </p:nvPr>
        </p:nvGrpSpPr>
        <p:grpSpPr>
          <a:xfrm>
            <a:off x="5187002" y="2377388"/>
            <a:ext cx="570170" cy="707886"/>
            <a:chOff x="10608342" y="5053054"/>
            <a:chExt cx="1583658" cy="1966165"/>
          </a:xfrm>
        </p:grpSpPr>
        <p:sp>
          <p:nvSpPr>
            <p:cNvPr id="11" name="任意多边形: 形状 10"/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1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8"/>
            </p:custDataLst>
          </p:nvPr>
        </p:nvGrpSpPr>
        <p:grpSpPr>
          <a:xfrm rot="10800000">
            <a:off x="-1" y="0"/>
            <a:ext cx="12192000" cy="1244600"/>
            <a:chOff x="4001597" y="5613400"/>
            <a:chExt cx="8190403" cy="1244600"/>
          </a:xfrm>
        </p:grpSpPr>
        <p:sp>
          <p:nvSpPr>
            <p:cNvPr id="15" name="任意多边形: 形状 14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3500907" y="3090044"/>
            <a:ext cx="5190185" cy="740727"/>
          </a:xfrm>
        </p:spPr>
        <p:txBody>
          <a:bodyPr lIns="90170" tIns="46990" rIns="90170" bIns="0" anchor="b" anchorCtr="0">
            <a:normAutofit/>
          </a:bodyPr>
          <a:lstStyle>
            <a:lvl1pPr algn="ctr">
              <a:defRPr sz="4000" u="none" strike="noStrike" kern="1200" cap="none" spc="3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3500907" y="3883113"/>
            <a:ext cx="5190185" cy="1477027"/>
          </a:xfrm>
        </p:spPr>
        <p:txBody>
          <a:bodyPr lIns="90170" tIns="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10608342" y="5053054"/>
            <a:ext cx="1583658" cy="1966165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3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>
              <p:custDataLst>
                <p:tags r:id="rId4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588374" y="2588654"/>
            <a:ext cx="5015250" cy="1519707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 flipH="1">
            <a:off x="8603626" y="3112882"/>
            <a:ext cx="436739" cy="542227"/>
            <a:chOff x="10608342" y="5053054"/>
            <a:chExt cx="1583658" cy="1966165"/>
          </a:xfrm>
        </p:grpSpPr>
        <p:sp>
          <p:nvSpPr>
            <p:cNvPr id="7" name="任意多边形: 形状 6"/>
            <p:cNvSpPr/>
            <p:nvPr>
              <p:custDataLst>
                <p:tags r:id="rId7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8" name="等腰三角形 7"/>
            <p:cNvSpPr/>
            <p:nvPr>
              <p:custDataLst>
                <p:tags r:id="rId8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3151635" y="3119499"/>
            <a:ext cx="436739" cy="542227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10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11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5"/>
            </p:custDataLst>
          </p:nvPr>
        </p:nvSpPr>
        <p:spPr>
          <a:xfrm>
            <a:off x="838200" y="794326"/>
            <a:ext cx="10515600" cy="540484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 rot="16200000">
            <a:off x="11009630" y="351790"/>
            <a:ext cx="737870" cy="916305"/>
            <a:chOff x="10608342" y="5053054"/>
            <a:chExt cx="1583658" cy="1966165"/>
          </a:xfrm>
        </p:grpSpPr>
        <p:sp>
          <p:nvSpPr>
            <p:cNvPr id="12" name="任意多边形: 形状 11"/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 userDrawn="1">
            <p:custDataLst>
              <p:tags r:id="rId6"/>
            </p:custDataLst>
          </p:nvPr>
        </p:nvGrpSpPr>
        <p:grpSpPr>
          <a:xfrm rot="5400000">
            <a:off x="443865" y="5584825"/>
            <a:ext cx="737870" cy="916305"/>
            <a:chOff x="10608342" y="5053054"/>
            <a:chExt cx="1583658" cy="1966165"/>
          </a:xfrm>
        </p:grpSpPr>
        <p:sp>
          <p:nvSpPr>
            <p:cNvPr id="16" name="任意多边形: 形状 15"/>
            <p:cNvSpPr/>
            <p:nvPr>
              <p:custDataLst>
                <p:tags r:id="rId7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8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 marL="0" indent="0"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  <p:grpSp>
        <p:nvGrpSpPr>
          <p:cNvPr id="11" name="组合 10"/>
          <p:cNvGrpSpPr/>
          <p:nvPr userDrawn="1">
            <p:custDataLst>
              <p:tags r:id="rId9"/>
            </p:custDataLst>
          </p:nvPr>
        </p:nvGrpSpPr>
        <p:grpSpPr>
          <a:xfrm>
            <a:off x="-1" y="0"/>
            <a:ext cx="4823460" cy="769938"/>
            <a:chOff x="-1" y="0"/>
            <a:chExt cx="4823460" cy="769938"/>
          </a:xfrm>
        </p:grpSpPr>
        <p:sp>
          <p:nvSpPr>
            <p:cNvPr id="12" name="任意多边形: 形状 11"/>
            <p:cNvSpPr/>
            <p:nvPr>
              <p:custDataLst>
                <p:tags r:id="rId10"/>
              </p:custDataLst>
            </p:nvPr>
          </p:nvSpPr>
          <p:spPr>
            <a:xfrm rot="10800000">
              <a:off x="0" y="0"/>
              <a:ext cx="4823459" cy="769938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>
              <p:custDataLst>
                <p:tags r:id="rId11"/>
              </p:custDataLst>
            </p:nvPr>
          </p:nvSpPr>
          <p:spPr>
            <a:xfrm rot="10800000">
              <a:off x="-1" y="0"/>
              <a:ext cx="3754576" cy="562171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grpSp>
        <p:nvGrpSpPr>
          <p:cNvPr id="12" name="组合 11"/>
          <p:cNvGrpSpPr/>
          <p:nvPr userDrawn="1">
            <p:custDataLst>
              <p:tags r:id="rId9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10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604520" y="669290"/>
            <a:ext cx="10976610" cy="565150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等腰三角形 17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solidFill>
                <a:schemeClr val="bg1"/>
              </a:solidFill>
              <a:latin typeface="Viner Hand ITC" panose="03070502030502020203" charset="0"/>
              <a:ea typeface="微软雅黑" panose="020B0503020204020204" pitchFamily="34" charset="-122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3"/>
            </p:custDataLst>
          </p:nvPr>
        </p:nvGrpSpPr>
        <p:grpSpPr>
          <a:xfrm rot="10800000">
            <a:off x="0" y="0"/>
            <a:ext cx="5457825" cy="1529715"/>
            <a:chOff x="4001597" y="5613400"/>
            <a:chExt cx="8190403" cy="1244600"/>
          </a:xfrm>
        </p:grpSpPr>
        <p:sp>
          <p:nvSpPr>
            <p:cNvPr id="16" name="任意多边形: 形状 15"/>
            <p:cNvSpPr/>
            <p:nvPr>
              <p:custDataLst>
                <p:tags r:id="rId4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5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 userDrawn="1">
            <p:custDataLst>
              <p:tags r:id="rId6"/>
            </p:custDataLst>
          </p:nvPr>
        </p:nvGrpSpPr>
        <p:grpSpPr>
          <a:xfrm>
            <a:off x="6734175" y="5323840"/>
            <a:ext cx="5457825" cy="1529715"/>
            <a:chOff x="4001597" y="5613400"/>
            <a:chExt cx="8190403" cy="1244600"/>
          </a:xfrm>
        </p:grpSpPr>
        <p:sp>
          <p:nvSpPr>
            <p:cNvPr id="19" name="任意多边形: 形状 18"/>
            <p:cNvSpPr/>
            <p:nvPr>
              <p:custDataLst>
                <p:tags r:id="rId7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等腰三角形 19"/>
            <p:cNvSpPr/>
            <p:nvPr>
              <p:custDataLst>
                <p:tags r:id="rId8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60.xml"/><Relationship Id="rId23" Type="http://schemas.openxmlformats.org/officeDocument/2006/relationships/tags" Target="../tags/tag159.xml"/><Relationship Id="rId22" Type="http://schemas.openxmlformats.org/officeDocument/2006/relationships/tags" Target="../tags/tag158.xml"/><Relationship Id="rId21" Type="http://schemas.openxmlformats.org/officeDocument/2006/relationships/tags" Target="../tags/tag157.xml"/><Relationship Id="rId20" Type="http://schemas.openxmlformats.org/officeDocument/2006/relationships/tags" Target="../tags/tag156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55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62.xml"/><Relationship Id="rId1" Type="http://schemas.openxmlformats.org/officeDocument/2006/relationships/tags" Target="../tags/tag16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74.xml"/><Relationship Id="rId7" Type="http://schemas.openxmlformats.org/officeDocument/2006/relationships/image" Target="../media/image1.jpeg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8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90.xml"/><Relationship Id="rId5" Type="http://schemas.openxmlformats.org/officeDocument/2006/relationships/image" Target="../media/image4.jpeg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95.xml"/><Relationship Id="rId5" Type="http://schemas.openxmlformats.org/officeDocument/2006/relationships/image" Target="../media/image5.jpeg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05.xml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tags" Target="../tags/tag20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10.xml"/><Relationship Id="rId5" Type="http://schemas.openxmlformats.org/officeDocument/2006/relationships/image" Target="../media/image9.jpeg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15.xml"/><Relationship Id="rId5" Type="http://schemas.openxmlformats.org/officeDocument/2006/relationships/image" Target="../media/image10.jpeg"/><Relationship Id="rId4" Type="http://schemas.openxmlformats.org/officeDocument/2006/relationships/tags" Target="../tags/tag214.xml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tags" Target="../tags/tag21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20.xml"/><Relationship Id="rId5" Type="http://schemas.openxmlformats.org/officeDocument/2006/relationships/image" Target="../media/image11.jpeg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26.xml"/><Relationship Id="rId6" Type="http://schemas.openxmlformats.org/officeDocument/2006/relationships/image" Target="../media/image12.jpeg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31.xml"/><Relationship Id="rId5" Type="http://schemas.openxmlformats.org/officeDocument/2006/relationships/image" Target="../media/image13.jpeg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36.xml"/><Relationship Id="rId5" Type="http://schemas.openxmlformats.org/officeDocument/2006/relationships/image" Target="../media/image14.jpeg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41.xml"/><Relationship Id="rId5" Type="http://schemas.openxmlformats.org/officeDocument/2006/relationships/image" Target="../media/image15.jpeg"/><Relationship Id="rId4" Type="http://schemas.openxmlformats.org/officeDocument/2006/relationships/tags" Target="../tags/tag240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tags" Target="../tags/tag237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tags" Target="../tags/tag24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" Type="http://schemas.openxmlformats.org/officeDocument/2006/relationships/tags" Target="../tags/tag248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" Type="http://schemas.openxmlformats.org/officeDocument/2006/relationships/tags" Target="../tags/tag25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6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tags" Target="../tags/tag261.xml"/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tags" Target="../tags/tag258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" Type="http://schemas.openxmlformats.org/officeDocument/2006/relationships/tags" Target="../tags/tag269.xml"/><Relationship Id="rId1" Type="http://schemas.openxmlformats.org/officeDocument/2006/relationships/tags" Target="../tags/tag26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7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tags" Target="../tags/tag273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82.xml"/><Relationship Id="rId5" Type="http://schemas.openxmlformats.org/officeDocument/2006/relationships/image" Target="../media/image20.jpeg"/><Relationship Id="rId4" Type="http://schemas.openxmlformats.org/officeDocument/2006/relationships/tags" Target="../tags/tag281.xml"/><Relationship Id="rId3" Type="http://schemas.openxmlformats.org/officeDocument/2006/relationships/tags" Target="../tags/tag280.xml"/><Relationship Id="rId2" Type="http://schemas.openxmlformats.org/officeDocument/2006/relationships/tags" Target="../tags/tag279.xml"/><Relationship Id="rId1" Type="http://schemas.openxmlformats.org/officeDocument/2006/relationships/tags" Target="../tags/tag278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87.xml"/><Relationship Id="rId4" Type="http://schemas.openxmlformats.org/officeDocument/2006/relationships/tags" Target="../tags/tag286.xml"/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tags" Target="../tags/tag28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293.xml"/><Relationship Id="rId1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19299" y="3817854"/>
            <a:ext cx="7117545" cy="1118535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sym typeface="+mn-lt"/>
              </a:rPr>
              <a:t> </a:t>
            </a:r>
            <a:r>
              <a:rPr lang="zh-CN" altLang="en-US" dirty="0"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第二章</a:t>
            </a:r>
            <a:r>
              <a:rPr lang="en-US" altLang="zh-CN" dirty="0"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 </a:t>
            </a:r>
            <a:r>
              <a:rPr lang="zh-CN" altLang="en-US" dirty="0"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楷</a:t>
            </a:r>
            <a:r>
              <a:rPr lang="en-US" altLang="zh-CN" dirty="0"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 </a:t>
            </a:r>
            <a:r>
              <a:rPr lang="zh-CN" altLang="en-US" dirty="0"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书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64860" y="1898650"/>
            <a:ext cx="56692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司法笔录训练</a:t>
            </a:r>
            <a:endParaRPr lang="zh-CN" altLang="en-US" sz="72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"/>
          <p:cNvSpPr/>
          <p:nvPr userDrawn="1">
            <p:custDataLst>
              <p:tags r:id="rId1"/>
            </p:custDataLst>
          </p:nvPr>
        </p:nvSpPr>
        <p:spPr>
          <a:xfrm rot="10800000" flipH="1">
            <a:off x="-1" y="-1"/>
            <a:ext cx="3309257" cy="6858001"/>
          </a:xfrm>
          <a:custGeom>
            <a:avLst/>
            <a:gdLst>
              <a:gd name="connsiteX0" fmla="*/ 0 w 3309257"/>
              <a:gd name="connsiteY0" fmla="*/ 6858001 h 6858001"/>
              <a:gd name="connsiteX1" fmla="*/ 3309257 w 3309257"/>
              <a:gd name="connsiteY1" fmla="*/ 6858001 h 6858001"/>
              <a:gd name="connsiteX2" fmla="*/ 1718889 w 3309257"/>
              <a:gd name="connsiteY2" fmla="*/ 0 h 6858001"/>
              <a:gd name="connsiteX3" fmla="*/ 0 w 3309257"/>
              <a:gd name="connsiteY3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257" h="6858001">
                <a:moveTo>
                  <a:pt x="0" y="6858001"/>
                </a:moveTo>
                <a:lnTo>
                  <a:pt x="3309257" y="6858001"/>
                </a:lnTo>
                <a:lnTo>
                  <a:pt x="171888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任意多边形: 形状 6"/>
          <p:cNvSpPr/>
          <p:nvPr userDrawn="1">
            <p:custDataLst>
              <p:tags r:id="rId2"/>
            </p:custDataLst>
          </p:nvPr>
        </p:nvSpPr>
        <p:spPr>
          <a:xfrm rot="11574254">
            <a:off x="2509618" y="-200140"/>
            <a:ext cx="971535" cy="7258276"/>
          </a:xfrm>
          <a:custGeom>
            <a:avLst/>
            <a:gdLst>
              <a:gd name="connsiteX0" fmla="*/ 0 w 971535"/>
              <a:gd name="connsiteY0" fmla="*/ 7258276 h 7258276"/>
              <a:gd name="connsiteX1" fmla="*/ 932891 w 971535"/>
              <a:gd name="connsiteY1" fmla="*/ 8853 h 7258276"/>
              <a:gd name="connsiteX2" fmla="*/ 971535 w 971535"/>
              <a:gd name="connsiteY2" fmla="*/ 0 h 7258276"/>
              <a:gd name="connsiteX3" fmla="*/ 971535 w 971535"/>
              <a:gd name="connsiteY3" fmla="*/ 7035689 h 725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1535" h="7258276">
                <a:moveTo>
                  <a:pt x="0" y="7258276"/>
                </a:moveTo>
                <a:lnTo>
                  <a:pt x="932891" y="8853"/>
                </a:lnTo>
                <a:lnTo>
                  <a:pt x="971535" y="0"/>
                </a:lnTo>
                <a:lnTo>
                  <a:pt x="971535" y="703568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1743317" y="3937000"/>
            <a:ext cx="1393003" cy="2921000"/>
          </a:xfrm>
          <a:custGeom>
            <a:avLst/>
            <a:gdLst>
              <a:gd name="connsiteX0" fmla="*/ 1089482 w 1393003"/>
              <a:gd name="connsiteY0" fmla="*/ 0 h 2921000"/>
              <a:gd name="connsiteX1" fmla="*/ 1393003 w 1393003"/>
              <a:gd name="connsiteY1" fmla="*/ 2921000 h 2921000"/>
              <a:gd name="connsiteX2" fmla="*/ 0 w 1393003"/>
              <a:gd name="connsiteY2" fmla="*/ 2921000 h 292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3003" h="2921000">
                <a:moveTo>
                  <a:pt x="1089482" y="0"/>
                </a:moveTo>
                <a:lnTo>
                  <a:pt x="1393003" y="2921000"/>
                </a:lnTo>
                <a:lnTo>
                  <a:pt x="0" y="292100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518025" y="1093470"/>
            <a:ext cx="6391275" cy="4859020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48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rPr>
              <a:t>        </a:t>
            </a:r>
            <a:r>
              <a:rPr lang="zh-CN" altLang="en-US" sz="7200" dirty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楷书</a:t>
            </a:r>
            <a:r>
              <a:rPr lang="zh-CN" altLang="en-US" sz="7200" dirty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（定义）</a:t>
            </a:r>
            <a:r>
              <a:rPr lang="zh-CN" altLang="en-US" sz="7200" dirty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：楷书也叫正楷、真书、正书。形体方正，笔画平直、可做楷模，故名。</a:t>
            </a:r>
            <a:endParaRPr lang="zh-CN" altLang="en-US" sz="7200" dirty="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7200" dirty="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7200" dirty="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7200" dirty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7200" dirty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楷书从</a:t>
            </a:r>
            <a:r>
              <a:rPr lang="zh-CN" altLang="en-US" sz="7200" dirty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风格</a:t>
            </a:r>
            <a:r>
              <a:rPr lang="zh-CN" altLang="en-US" sz="7200" dirty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上可分为两个系统：①南北朝碑；②唐代碑刻。</a:t>
            </a:r>
            <a:endParaRPr lang="zh-CN" altLang="en-US" sz="7200" dirty="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7200" dirty="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08013" y="781050"/>
            <a:ext cx="10975975" cy="6270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第一节</a:t>
            </a:r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楷书的基本笔画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占位符 5"/>
          <p:cNvSpPr txBox="1"/>
          <p:nvPr>
            <p:custDataLst>
              <p:tags r:id="rId2"/>
            </p:custDataLst>
          </p:nvPr>
        </p:nvSpPr>
        <p:spPr>
          <a:xfrm>
            <a:off x="607695" y="1659890"/>
            <a:ext cx="10975975" cy="41916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sz="2400" spc="15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sz="2400" spc="15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sz="2400" spc="15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永字八法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4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 descr="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221480" y="1857375"/>
            <a:ext cx="6645275" cy="444055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08013" y="781050"/>
            <a:ext cx="10975975" cy="6270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第一节</a:t>
            </a:r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楷书的基本笔画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占位符 5"/>
          <p:cNvSpPr txBox="1"/>
          <p:nvPr>
            <p:custDataLst>
              <p:tags r:id="rId2"/>
            </p:custDataLst>
          </p:nvPr>
        </p:nvSpPr>
        <p:spPr>
          <a:xfrm>
            <a:off x="394970" y="1595755"/>
            <a:ext cx="11188700" cy="501269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永字八法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所标示点画名称及其基本笔法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（一）点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、右点法：口诀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点、压、斜上收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、上点法：起笔与竖画相同，运笔转左撇出，与下横一连。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曾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首点：左点藏锋向左起笔，提转右出，右方点与短撇相同。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、下点法：顺锋起笔（承上横收笔），收笔同铁柱竖，作垂状。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4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968375" y="1059815"/>
            <a:ext cx="10560685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永字八法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所标示点画名称及其基本笔法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（一）点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、散水点。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、右三点。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、平四点。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、烈火点。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 descr="7b0a202020202274657874626f78223a20227b5c2263617465676f72795f69645c223a31303332362c5c2269645c223a32303134393032357d220a7d0a"/>
          <p:cNvGrpSpPr/>
          <p:nvPr/>
        </p:nvGrpSpPr>
        <p:grpSpPr>
          <a:xfrm>
            <a:off x="4984115" y="2933721"/>
            <a:ext cx="4788535" cy="2929890"/>
            <a:chOff x="5461000" y="3065801"/>
            <a:chExt cx="4788535" cy="2929890"/>
          </a:xfrm>
        </p:grpSpPr>
        <p:pic>
          <p:nvPicPr>
            <p:cNvPr id="6" name="图形 4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61000" y="3065801"/>
              <a:ext cx="4788535" cy="2929890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6062980" y="3794781"/>
              <a:ext cx="3077845" cy="14712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800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凡</a:t>
              </a:r>
              <a:r>
                <a:rPr lang="en-US" altLang="zh-CN" sz="2800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“</a:t>
              </a:r>
              <a:r>
                <a:rPr lang="zh-CN" altLang="en-US" sz="2800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点</a:t>
              </a:r>
              <a:r>
                <a:rPr lang="en-US" altLang="zh-CN" sz="2800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”</a:t>
              </a:r>
              <a:r>
                <a:rPr lang="zh-CN" altLang="en-US" sz="2800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皆要顾盼生姿，脉胳</a:t>
              </a:r>
              <a:endParaRPr lang="zh-CN" altLang="en-US" sz="2800" dirty="0"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  <a:p>
              <a:pPr algn="ctr"/>
              <a:r>
                <a:rPr lang="zh-CN" altLang="en-US" sz="2800" dirty="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连贯，切忌呆板排列。</a:t>
              </a:r>
              <a:endParaRPr lang="zh-CN" altLang="en-US" sz="2800" dirty="0"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293370" y="702945"/>
            <a:ext cx="5628640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（二）横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口诀：点、画、提、点、收。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、长横；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、短横；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、右尖横；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、左尖横；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8560" y="3221990"/>
            <a:ext cx="7458075" cy="249364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293370" y="702945"/>
            <a:ext cx="10796905" cy="501269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（三）竖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口诀：点、画、左上提、点、上收。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、垂露：逆入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转笔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提笔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提按结合涩行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顿转回锋收笔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、悬针：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逆入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转笔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提笔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提按结合涩行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缓缓提笔最后急收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、下尖竖；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、上尖坚；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 descr="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415" y="3583940"/>
            <a:ext cx="6435090" cy="327406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293370" y="702945"/>
            <a:ext cx="10796905" cy="501269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（四）钩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钩画运笔方法起笔、行笔如竖画，钩法大致有三种：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至钩处，重顿后挫笔回锋稍向上，迅速钩出；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行笔至钩处，稍向左转锋顿笔，顺势出钩成鹅头；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、平挫出钩，构如三角。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书写要领：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水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字的竖钩，其钩附在竖画上。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室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字的俯钩，其钩附在横画上。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字的戈钩，其钩附在斜画上。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293370" y="702945"/>
            <a:ext cx="10796905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（五）挑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口诀：露锋顿笔、行笔向上、挑出则扬鞭有指。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 descr="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" y="2924810"/>
            <a:ext cx="2995295" cy="2952115"/>
          </a:xfrm>
          <a:prstGeom prst="rect">
            <a:avLst/>
          </a:prstGeom>
        </p:spPr>
      </p:pic>
      <p:pic>
        <p:nvPicPr>
          <p:cNvPr id="10" name="图片 9" descr="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710" y="2854325"/>
            <a:ext cx="3116580" cy="3093085"/>
          </a:xfrm>
          <a:prstGeom prst="rect">
            <a:avLst/>
          </a:prstGeom>
        </p:spPr>
      </p:pic>
      <p:pic>
        <p:nvPicPr>
          <p:cNvPr id="11" name="图片 10" descr="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3450" y="3169285"/>
            <a:ext cx="2713990" cy="270764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447675" y="294005"/>
            <a:ext cx="10796905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（六）撇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撇有长短，短撇为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啄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，长撇为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掠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短撇：分为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短斜撇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和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短平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斜撇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两种；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、长撇：有不同的形状和不同的斜度，如下图所示：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8340" y="3414395"/>
            <a:ext cx="7103110" cy="31616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293370" y="702945"/>
            <a:ext cx="7018655" cy="5765800"/>
          </a:xfrm>
          <a:prstGeom prst="rect">
            <a:avLst/>
          </a:prstGeom>
        </p:spPr>
        <p:txBody>
          <a:bodyPr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（七）捺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口诀：点、画（向下）、压笔停顿、渐渐向右方提收笔。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、圆头捺：逆入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转笔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提按结合行笔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顿驻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提收。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平头捺：折入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顿笔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提按结合行笔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顿驻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提收。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、尖头捺（斜捺）；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、平捺；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2525" y="1489075"/>
            <a:ext cx="4170045" cy="48514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293370" y="702945"/>
            <a:ext cx="4344035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（八）折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运笔方式：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先如横画之起笔，行笔至折处，笔向上微扬，再斜下稍顿，然后加重力量，提笔下行。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7005" y="993775"/>
            <a:ext cx="6120765" cy="487045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08013" y="781050"/>
            <a:ext cx="10975975" cy="6270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楷书的用笔技巧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占位符 5"/>
          <p:cNvSpPr txBox="1"/>
          <p:nvPr>
            <p:custDataLst>
              <p:tags r:id="rId2"/>
            </p:custDataLst>
          </p:nvPr>
        </p:nvSpPr>
        <p:spPr>
          <a:xfrm>
            <a:off x="394970" y="1595755"/>
            <a:ext cx="6917055" cy="5012690"/>
          </a:xfrm>
          <a:prstGeom prst="rect">
            <a:avLst/>
          </a:prstGeom>
        </p:spPr>
        <p:txBody>
          <a:bodyPr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一、颜体的用笔技巧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颜体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楷书在笔法上，除运指外，悬碗时加强脆力、臂力的作用，使用外拓笔法，頭注築籀气息，巧用运笔藏锋和中锋，者力于点画的起止，使点画更具节奏感。转折时折笔中含暗过，造成“折钗股”、“屋漏痕”的笔画形态，如锥划沙，如印印泥，以显笔画的厚重感和力量感。横轻经重、横细竖相，轻细者笔画圆劲，租重者筋骨内含，给人以浮雕感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如图：颜真卿楷书集字《三字经》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4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1835" y="1679575"/>
            <a:ext cx="2680970" cy="455168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31495" y="1014095"/>
            <a:ext cx="5263515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二、柳体的用笔技巧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柳体楷书，体势劲媚，骨力道健。较之颜体，柳字则稍清瘦，故有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颜筋柳骨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之称。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如图：柳公权楷书字帖《金刚经》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 descr="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0200" y="394335"/>
            <a:ext cx="4226560" cy="625284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31495" y="1014095"/>
            <a:ext cx="5263515" cy="5012690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三、欧体的用笔技巧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用笔刻削劲绝，法度森严，平中寓险，方圆兼备而劲险峭拔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风格特点：严谨工整、平正峭劲。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如图：欧阳询楷书《千字文》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475" y="401320"/>
            <a:ext cx="3493135" cy="623887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31495" y="1014095"/>
            <a:ext cx="3719830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四、钢笔字楷书笔画的用笔要领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、轻重感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、快慢感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、运笔方向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100" y="98425"/>
            <a:ext cx="5495925" cy="67875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08013" y="781050"/>
            <a:ext cx="10975975" cy="6270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第三节</a:t>
            </a:r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楷书的结构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占位符 5"/>
          <p:cNvSpPr txBox="1"/>
          <p:nvPr>
            <p:custDataLst>
              <p:tags r:id="rId2"/>
            </p:custDataLst>
          </p:nvPr>
        </p:nvSpPr>
        <p:spPr>
          <a:xfrm>
            <a:off x="394970" y="1595755"/>
            <a:ext cx="11188700" cy="50126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一、字型结构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（一）独体结构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长形结构。如：月、目、耳、身、骨。</a:t>
            </a:r>
            <a:endParaRPr 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、短型结构。如：口、日、四、血。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多画型结构。如：川、世、也、则、曲、删。</a:t>
            </a:r>
            <a:endParaRPr 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、少画型结构。如：上、土、士、三、工。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4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6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58165" y="678180"/>
            <a:ext cx="11188700" cy="501269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一、字型结构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（一）独体结构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、穿插型结构。如：丰、册、井、文。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、居中型结构。如：田、正、里、同、国、画。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、平肩型结构。如：两、丙、而、南。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、参差型结构。如：夕、行、形、友、及、象。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、斜型结构。如：飞、戈、毛、夕、勿、母。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01650" y="593725"/>
            <a:ext cx="11188700" cy="501269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（二）合体结构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、横结构。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）左右结构</a:t>
            </a:r>
            <a:endParaRPr lang="zh-CN" altLang="en-US" sz="3200" spc="15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①让左结构。如：敬、郊。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②让右结构。如：巧、吟。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③相向结构。如：切、幼。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④相背结构。如：北、孔。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⑤相等结构。如：秋、静。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⑥相随结构。如：林、朋。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⑦左短结构：如：却、即。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⑧右短结构。如：知、和。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01650" y="593725"/>
            <a:ext cx="11188700" cy="501269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、横结构。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）左中右结构</a:t>
            </a:r>
            <a:endParaRPr lang="zh-CN" altLang="en-US" sz="3200" spc="15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①左中右相等结构。如：御、树。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②左简中右繁结构。如：湖、做。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③中窄左右宽。如：班、弼。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695" y="812800"/>
            <a:ext cx="2709545" cy="2939415"/>
          </a:xfrm>
          <a:prstGeom prst="rect">
            <a:avLst/>
          </a:prstGeom>
        </p:spPr>
      </p:pic>
      <p:pic>
        <p:nvPicPr>
          <p:cNvPr id="3" name="图片 2" descr="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6835" y="3752215"/>
            <a:ext cx="2799080" cy="277304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01650" y="593725"/>
            <a:ext cx="11188700" cy="501269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、竖结构。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）上下结构</a:t>
            </a:r>
            <a:endParaRPr lang="zh-CN" altLang="en-US" sz="3200" spc="15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①天覆。如：宇、宝。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②地载。如：上、盖。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③重叠。如：吕、多。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④相等。如：需、蛮。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⑤下占。如：吴，岩。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⑥上占。如：雷、番。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）上中下结构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。如：意、曼。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01650" y="593725"/>
            <a:ext cx="11188700" cy="581152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、包围结构。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）全包围结构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。如：因、四。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）半包围结构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①左上包右下。如：厅、床。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②左下包右上。如：远、世。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③右上包左下。如：司、可。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④伸钩包。如：抛、勉。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）三面包结构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①左包。如：巨、匡。</a:t>
            </a:r>
            <a:r>
              <a:rPr lang="en-US" altLang="zh-CN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②上包。如：周、风。</a:t>
            </a:r>
            <a:endParaRPr lang="zh-CN" altLang="en-US" sz="3200" spc="15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③下包。如：凶、幽。</a:t>
            </a: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01650" y="593725"/>
            <a:ext cx="11188700" cy="581152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、其他结构。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）三角结构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。如：品、晶。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）四角结构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。如：器、嚣。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）联合结构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。如：翻、叠。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en-US" altLang="zh-CN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1975" y="1714500"/>
            <a:ext cx="2696845" cy="2762885"/>
          </a:xfrm>
          <a:prstGeom prst="rect">
            <a:avLst/>
          </a:prstGeom>
        </p:spPr>
      </p:pic>
      <p:pic>
        <p:nvPicPr>
          <p:cNvPr id="3" name="图片 2" descr="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7940" y="3703320"/>
            <a:ext cx="2892425" cy="28016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58165" y="678180"/>
            <a:ext cx="11188700" cy="551243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二、楷书结构的笔顺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（一）自上而下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（二）从左到右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（三）先中间后左右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（四）先横后竖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（五）先撇后捺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（六）先处后内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（七）先进后关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80" y="971550"/>
            <a:ext cx="5871210" cy="52190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58165" y="678180"/>
            <a:ext cx="11188700" cy="5512435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三、钢笔楷书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（一）钢笔字楷书的笔画：提顿、藏露、方圆、快慢等。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（二）钢笔字楷书的结构要领；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（三）钢笔楷书的用笔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（四）钢笔楷书的书写要领：</a:t>
            </a: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、写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、挺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、准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5"/>
          <p:cNvSpPr txBox="1"/>
          <p:nvPr>
            <p:custDataLst>
              <p:tags r:id="rId1"/>
            </p:custDataLst>
          </p:nvPr>
        </p:nvSpPr>
        <p:spPr>
          <a:xfrm>
            <a:off x="558165" y="678180"/>
            <a:ext cx="11188700" cy="5512435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（五）钢笔楷书笔画的特点与写法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、横、竖、撇、捺。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、点、提、竖钩、弧弯钩。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、戈钩、卧钩、竖弯、竖弯钩。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、竖提、横钩、横折、横折钩。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、横撇、撇折、撇点、横折弯钩。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、竖折、竖折折钩、横折提、横折折撇。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altLang="zh-CN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r>
              <a:rPr lang="zh-CN" altLang="en-US" sz="3200" spc="15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、横撇弯钩、横折折钩、横折弯、竖折撇。</a:t>
            </a:r>
            <a:endParaRPr lang="zh-CN" altLang="en-US" sz="3200" spc="15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445" y="289560"/>
            <a:ext cx="10631805" cy="57365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28490" y="6211570"/>
            <a:ext cx="52597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沁园春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·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雪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》楷书作品欣赏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noProof="0" dirty="0">
                <a:sym typeface="+mn-lt"/>
              </a:rPr>
              <a:t>再见</a:t>
            </a:r>
            <a:endParaRPr noProof="0" dirty="0"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6*i*6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6*i*7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6*i*8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91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94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1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1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1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1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1"/>
  <p:tag name="KSO_WM_UNIT_TYPE" val="i"/>
  <p:tag name="KSO_WM_UNIT_INDEX" val="2"/>
</p:tagLst>
</file>

<file path=ppt/tags/tag145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1"/>
  <p:tag name="KSO_WM_UNIT_TYPE" val="i"/>
  <p:tag name="KSO_WM_UNIT_INDEX" val="1"/>
</p:tagLst>
</file>

<file path=ppt/tags/tag148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8*i*6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5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5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TEMPLATE_SUBCATEGORY" val="0"/>
  <p:tag name="KSO_WM_TEMPLATE_COLOR_TYPE" val="1"/>
  <p:tag name="KSO_WM_TEMPLATE_MASTER_THUMB_INDEX" val="12"/>
  <p:tag name="KSO_WM_UNIT_SHOW_EDIT_AREA_INDICATION" val="0"/>
  <p:tag name="KSO_WM_TEMPLATE_THUMBS_INDEX" val="1、2、3、11、14"/>
  <p:tag name="KSO_WM_TAG_VERSION" val="1.0"/>
  <p:tag name="KSO_WM_BEAUTIFY_FLAG" val="#wm#"/>
  <p:tag name="KSO_WM_TEMPLATE_CATEGORY" val="custom"/>
  <p:tag name="KSO_WM_TEMPLATE_INDEX" val="20202545"/>
  <p:tag name="KSO_WM_TEMPLATE_MASTER_TYPE" val="1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PRESET_TEXT" val="极简大气通用模板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TEMPLATE_THUMBS_INDEX" val="1、2、6、7、9、11、14、15"/>
  <p:tag name="KSO_WM_SLIDE_ID" val="custom2020254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5"/>
  <p:tag name="KSO_WM_SLIDE_LAYOUT" val="a_b"/>
  <p:tag name="KSO_WM_SLIDE_LAYOUT_CNT" val="1_3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6"/>
  <p:tag name="KSO_WM_UNIT_ID" val="custom20202545_5*i*6"/>
  <p:tag name="KSO_WM_TEMPLATE_CATEGORY" val="custom"/>
  <p:tag name="KSO_WM_TEMPLATE_INDEX" val="2020254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7"/>
  <p:tag name="KSO_WM_UNIT_ID" val="custom20202545_5*i*7"/>
  <p:tag name="KSO_WM_TEMPLATE_CATEGORY" val="custom"/>
  <p:tag name="KSO_WM_TEMPLATE_INDEX" val="2020254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8"/>
  <p:tag name="KSO_WM_UNIT_ID" val="custom20202545_5*i*8"/>
  <p:tag name="KSO_WM_TEMPLATE_CATEGORY" val="custom"/>
  <p:tag name="KSO_WM_TEMPLATE_INDEX" val="2020254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6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545_5*a*1"/>
  <p:tag name="KSO_WM_TEMPLATE_CATEGORY" val="custom"/>
  <p:tag name="KSO_WM_TEMPLATE_INDEX" val="2020254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167.xml><?xml version="1.0" encoding="utf-8"?>
<p:tagLst xmlns:p="http://schemas.openxmlformats.org/presentationml/2006/main">
  <p:tag name="KSO_WM_SLIDE_ID" val="custom20202545_5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2545"/>
  <p:tag name="KSO_WM_SLIDE_LAYOUT" val="a_b_l"/>
  <p:tag name="KSO_WM_SLIDE_LAYOUT_CNT" val="1_1_1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1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PLACING_PICTURE_USER_VIEWPORT" val="{&quot;height&quot;:9228,&quot;width&quot;:13812}"/>
</p:tagLst>
</file>

<file path=ppt/tags/tag174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1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81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86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91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96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01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06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11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16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1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27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32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37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1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48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53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58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63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68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73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78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83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88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545_11*f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545_11*i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545_11*i*2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545_11*i*3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SLIDE_ID" val="custom20202545_1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1"/>
  <p:tag name="KSO_WM_SLIDE_SIZE" val="912*489"/>
  <p:tag name="KSO_WM_SLIDE_POSITION" val="47*0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93.xml><?xml version="1.0" encoding="utf-8"?>
<p:tagLst xmlns:p="http://schemas.openxmlformats.org/presentationml/2006/main">
  <p:tag name="KSO_WM_SLIDE_ID" val="custom20202545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545"/>
  <p:tag name="KSO_WM_SLIDE_LAYOUT" val="a"/>
  <p:tag name="KSO_WM_SLIDE_LAYOUT_CNT" val="1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5*a*1"/>
  <p:tag name="KSO_WM_TEMPLATE_CATEGORY" val="custom"/>
  <p:tag name="KSO_WM_TEMPLATE_INDEX" val="20202545"/>
  <p:tag name="KSO_WM_UNIT_LAYERLEVEL" val="1"/>
  <p:tag name="KSO_WM_TAG_VERSION" val="1.0"/>
  <p:tag name="KSO_WM_BEAUTIFY_FLAG" val="#wm#"/>
  <p:tag name="KSO_WM_UNIT_PRESET_TEXT" val="THANKS"/>
</p:tagLst>
</file>

<file path=ppt/tags/tag295.xml><?xml version="1.0" encoding="utf-8"?>
<p:tagLst xmlns:p="http://schemas.openxmlformats.org/presentationml/2006/main">
  <p:tag name="KSO_WM_SLIDE_ID" val="custom20202545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545"/>
  <p:tag name="KSO_WM_SLIDE_LAYOUT" val="a"/>
  <p:tag name="KSO_WM_SLIDE_LAYOUT_CNT" val="1"/>
</p:tagLst>
</file>

<file path=ppt/tags/tag296.xml><?xml version="1.0" encoding="utf-8"?>
<p:tagLst xmlns:p="http://schemas.openxmlformats.org/presentationml/2006/main">
  <p:tag name="COMMONDATA" val="eyJoZGlkIjoiMzhhNmE5ODEzYjkzMTI1YzBhYjQzZTk3ZjRiNGUyZmQifQ=="/>
  <p:tag name="KSO_WPP_MARK_KEY" val="abf333a1-5b0c-4886-9f83-5907df8a31c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4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5C8FC7"/>
      </a:accent1>
      <a:accent2>
        <a:srgbClr val="6E82BA"/>
      </a:accent2>
      <a:accent3>
        <a:srgbClr val="8376B0"/>
      </a:accent3>
      <a:accent4>
        <a:srgbClr val="9868A3"/>
      </a:accent4>
      <a:accent5>
        <a:srgbClr val="AE5B97"/>
      </a:accent5>
      <a:accent6>
        <a:srgbClr val="C44B8A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2175</Words>
  <Application>WPS 演示</Application>
  <PresentationFormat>宽屏</PresentationFormat>
  <Paragraphs>179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汉仪旗黑-85S</vt:lpstr>
      <vt:lpstr>黑体</vt:lpstr>
      <vt:lpstr>Viner Hand ITC</vt:lpstr>
      <vt:lpstr>楷体</vt:lpstr>
      <vt:lpstr>方正粗黑宋简体</vt:lpstr>
      <vt:lpstr>思源黑体 CN Heavy</vt:lpstr>
      <vt:lpstr>Arial Unicode MS</vt:lpstr>
      <vt:lpstr>Calibri</vt:lpstr>
      <vt:lpstr>Mongolian Baiti</vt:lpstr>
      <vt:lpstr>Office 主题</vt:lpstr>
      <vt:lpstr>1_Office 主题​​</vt:lpstr>
      <vt:lpstr> 第二章</vt:lpstr>
      <vt:lpstr>PowerPoint 演示文稿</vt:lpstr>
      <vt:lpstr>第一节  楷书的基本笔画</vt:lpstr>
      <vt:lpstr>第一节  楷书的基本笔画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第二节  楷书的用笔技巧</vt:lpstr>
      <vt:lpstr>PowerPoint 演示文稿</vt:lpstr>
      <vt:lpstr>PowerPoint 演示文稿</vt:lpstr>
      <vt:lpstr>PowerPoint 演示文稿</vt:lpstr>
      <vt:lpstr>第三节  楷书的结构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25</cp:revision>
  <dcterms:created xsi:type="dcterms:W3CDTF">2022-09-20T12:32:00Z</dcterms:created>
  <dcterms:modified xsi:type="dcterms:W3CDTF">2022-09-29T11:17:36Z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16387851F8F4427BA60136234CCA081E</vt:lpwstr>
  </property>
  <property fmtid="{D5CDD505-2E9C-101B-9397-08002B2CF9AE}" pid="3" name="KSOProductBuildVer">
    <vt:lpwstr>2052-11.1.0.12358</vt:lpwstr>
  </property>
</Properties>
</file>