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3"/>
  </p:notesMasterIdLst>
  <p:sldIdLst>
    <p:sldId id="361" r:id="rId2"/>
    <p:sldId id="399" r:id="rId3"/>
    <p:sldId id="262" r:id="rId4"/>
    <p:sldId id="288" r:id="rId5"/>
    <p:sldId id="327" r:id="rId6"/>
    <p:sldId id="329" r:id="rId7"/>
    <p:sldId id="330" r:id="rId8"/>
    <p:sldId id="289" r:id="rId9"/>
    <p:sldId id="275" r:id="rId10"/>
    <p:sldId id="264" r:id="rId11"/>
    <p:sldId id="265" r:id="rId12"/>
    <p:sldId id="269" r:id="rId13"/>
    <p:sldId id="270" r:id="rId14"/>
    <p:sldId id="271" r:id="rId15"/>
    <p:sldId id="272" r:id="rId16"/>
    <p:sldId id="273" r:id="rId17"/>
    <p:sldId id="274" r:id="rId18"/>
    <p:sldId id="276" r:id="rId19"/>
    <p:sldId id="278" r:id="rId20"/>
    <p:sldId id="279" r:id="rId21"/>
    <p:sldId id="277" r:id="rId22"/>
    <p:sldId id="280" r:id="rId23"/>
    <p:sldId id="281" r:id="rId24"/>
    <p:sldId id="282" r:id="rId25"/>
    <p:sldId id="283" r:id="rId26"/>
    <p:sldId id="284" r:id="rId27"/>
    <p:sldId id="285" r:id="rId28"/>
    <p:sldId id="286" r:id="rId29"/>
    <p:sldId id="294" r:id="rId30"/>
    <p:sldId id="295" r:id="rId31"/>
    <p:sldId id="296" r:id="rId32"/>
    <p:sldId id="297" r:id="rId33"/>
    <p:sldId id="298" r:id="rId34"/>
    <p:sldId id="447" r:id="rId35"/>
    <p:sldId id="299" r:id="rId36"/>
    <p:sldId id="331" r:id="rId37"/>
    <p:sldId id="402" r:id="rId38"/>
    <p:sldId id="403" r:id="rId39"/>
    <p:sldId id="446" r:id="rId40"/>
    <p:sldId id="404" r:id="rId41"/>
    <p:sldId id="405" r:id="rId42"/>
    <p:sldId id="406" r:id="rId43"/>
    <p:sldId id="407" r:id="rId44"/>
    <p:sldId id="408" r:id="rId45"/>
    <p:sldId id="410" r:id="rId46"/>
    <p:sldId id="411" r:id="rId47"/>
    <p:sldId id="412" r:id="rId48"/>
    <p:sldId id="413" r:id="rId49"/>
    <p:sldId id="415" r:id="rId50"/>
    <p:sldId id="417" r:id="rId51"/>
    <p:sldId id="261" r:id="rId52"/>
  </p:sldIdLst>
  <p:sldSz cx="12192000" cy="6858000"/>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092"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9D9D9"/>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78"/>
    <p:restoredTop sz="93282" autoAdjust="0"/>
  </p:normalViewPr>
  <p:slideViewPr>
    <p:cSldViewPr snapToGrid="0" showGuides="1">
      <p:cViewPr varScale="1">
        <p:scale>
          <a:sx n="105" d="100"/>
          <a:sy n="105" d="100"/>
        </p:scale>
        <p:origin x="900" y="78"/>
      </p:cViewPr>
      <p:guideLst>
        <p:guide orient="horz" pos="2092"/>
        <p:guide pos="3840"/>
      </p:guideLst>
    </p:cSldViewPr>
  </p:slideViewPr>
  <p:notesTextViewPr>
    <p:cViewPr>
      <p:scale>
        <a:sx n="3" d="2"/>
        <a:sy n="3" d="2"/>
      </p:scale>
      <p:origin x="0" y="0"/>
    </p:cViewPr>
  </p:notesTextViewPr>
  <p:gridSpacing cx="72006" cy="72006"/>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70B3EE28-17F6-471B-BCD5-36ACA4540501}" type="doc">
      <dgm:prSet loTypeId="urn:microsoft.com/office/officeart/2005/8/layout/hProcess6" loCatId="process" qsTypeId="urn:microsoft.com/office/officeart/2005/8/quickstyle/simple1#1" qsCatId="simple" csTypeId="urn:microsoft.com/office/officeart/2005/8/colors/accent1_2#1" csCatId="accent1" phldr="1"/>
      <dgm:spPr/>
      <dgm:t>
        <a:bodyPr/>
        <a:lstStyle/>
        <a:p>
          <a:endParaRPr lang="zh-CN" altLang="en-US"/>
        </a:p>
      </dgm:t>
    </dgm:pt>
    <dgm:pt modelId="{04E3745E-ADC2-4622-AC82-167D591DFC27}">
      <dgm:prSet phldrT="[文本]"/>
      <dgm:spPr/>
      <dgm:t>
        <a:bodyPr/>
        <a:lstStyle/>
        <a:p>
          <a:r>
            <a:rPr lang="zh-CN" altLang="en-US" dirty="0"/>
            <a:t>钻孔数据</a:t>
          </a:r>
          <a:r>
            <a:rPr lang="en-US" altLang="zh-CN" dirty="0"/>
            <a:t>excel</a:t>
          </a:r>
          <a:r>
            <a:rPr lang="zh-CN" altLang="en-US" dirty="0"/>
            <a:t>表</a:t>
          </a:r>
        </a:p>
      </dgm:t>
    </dgm:pt>
    <dgm:pt modelId="{64B3434E-8DD1-4641-8B63-DFB056A59D0D}" type="parTrans" cxnId="{A4D85E1A-546F-4336-ABC7-AF3F4B5DB30E}">
      <dgm:prSet/>
      <dgm:spPr/>
      <dgm:t>
        <a:bodyPr/>
        <a:lstStyle/>
        <a:p>
          <a:endParaRPr lang="zh-CN" altLang="en-US"/>
        </a:p>
      </dgm:t>
    </dgm:pt>
    <dgm:pt modelId="{3655ACB0-919F-4B74-8597-B44F3F150076}" type="sibTrans" cxnId="{A4D85E1A-546F-4336-ABC7-AF3F4B5DB30E}">
      <dgm:prSet/>
      <dgm:spPr/>
      <dgm:t>
        <a:bodyPr/>
        <a:lstStyle/>
        <a:p>
          <a:endParaRPr lang="zh-CN" altLang="en-US"/>
        </a:p>
      </dgm:t>
    </dgm:pt>
    <dgm:pt modelId="{C689FB69-979B-42A2-AB38-2BAE2AC2D91B}">
      <dgm:prSet phldrT="[文本]"/>
      <dgm:spPr/>
      <dgm:t>
        <a:bodyPr/>
        <a:lstStyle/>
        <a:p>
          <a:r>
            <a:rPr lang="zh-CN" altLang="en-US" dirty="0"/>
            <a:t>标高</a:t>
          </a:r>
        </a:p>
      </dgm:t>
    </dgm:pt>
    <dgm:pt modelId="{C3C43744-5EED-4A6F-9D61-AAD88EFAAFAF}" type="parTrans" cxnId="{B8D5F181-0900-48E1-B71A-E478CF951E01}">
      <dgm:prSet/>
      <dgm:spPr/>
      <dgm:t>
        <a:bodyPr/>
        <a:lstStyle/>
        <a:p>
          <a:endParaRPr lang="zh-CN" altLang="en-US"/>
        </a:p>
      </dgm:t>
    </dgm:pt>
    <dgm:pt modelId="{50E5629A-5B93-41C2-9929-17FAAD0E6070}" type="sibTrans" cxnId="{B8D5F181-0900-48E1-B71A-E478CF951E01}">
      <dgm:prSet/>
      <dgm:spPr/>
      <dgm:t>
        <a:bodyPr/>
        <a:lstStyle/>
        <a:p>
          <a:endParaRPr lang="zh-CN" altLang="en-US"/>
        </a:p>
      </dgm:t>
    </dgm:pt>
    <dgm:pt modelId="{8D57DE25-2E87-40F1-9D8B-BA9D50F89E7E}">
      <dgm:prSet phldrT="[文本]"/>
      <dgm:spPr/>
      <dgm:t>
        <a:bodyPr/>
        <a:lstStyle/>
        <a:p>
          <a:r>
            <a:rPr lang="zh-CN" altLang="en-US" dirty="0"/>
            <a:t>深度</a:t>
          </a:r>
        </a:p>
      </dgm:t>
    </dgm:pt>
    <dgm:pt modelId="{4358BFD7-E1BE-4684-86A4-5B6767129DE5}" type="parTrans" cxnId="{4CA69D33-03D2-4BD5-8F65-A64C7D4F6EC2}">
      <dgm:prSet/>
      <dgm:spPr/>
      <dgm:t>
        <a:bodyPr/>
        <a:lstStyle/>
        <a:p>
          <a:endParaRPr lang="zh-CN" altLang="en-US"/>
        </a:p>
      </dgm:t>
    </dgm:pt>
    <dgm:pt modelId="{2EBDB22A-D1ED-49A6-97F0-B78AC7F04226}" type="sibTrans" cxnId="{4CA69D33-03D2-4BD5-8F65-A64C7D4F6EC2}">
      <dgm:prSet/>
      <dgm:spPr/>
      <dgm:t>
        <a:bodyPr/>
        <a:lstStyle/>
        <a:p>
          <a:endParaRPr lang="zh-CN" altLang="en-US"/>
        </a:p>
      </dgm:t>
    </dgm:pt>
    <dgm:pt modelId="{F7B4B9D3-94D3-4391-A8C2-685A64275E94}">
      <dgm:prSet phldrT="[文本]"/>
      <dgm:spPr/>
      <dgm:t>
        <a:bodyPr/>
        <a:lstStyle/>
        <a:p>
          <a:r>
            <a:rPr lang="en-US" altLang="zh-CN" dirty="0"/>
            <a:t>EVS</a:t>
          </a:r>
          <a:r>
            <a:rPr lang="zh-CN" altLang="en-US" dirty="0"/>
            <a:t>钻孔文件</a:t>
          </a:r>
        </a:p>
      </dgm:t>
    </dgm:pt>
    <dgm:pt modelId="{1791EC5A-DA5D-4C1B-8FB2-3005E1CDC75C}" type="parTrans" cxnId="{DF925377-78D2-46CB-9723-FE42F6FFBD05}">
      <dgm:prSet/>
      <dgm:spPr/>
      <dgm:t>
        <a:bodyPr/>
        <a:lstStyle/>
        <a:p>
          <a:endParaRPr lang="zh-CN" altLang="en-US"/>
        </a:p>
      </dgm:t>
    </dgm:pt>
    <dgm:pt modelId="{715953C0-4516-4029-8897-32ED5230537B}" type="sibTrans" cxnId="{DF925377-78D2-46CB-9723-FE42F6FFBD05}">
      <dgm:prSet/>
      <dgm:spPr/>
      <dgm:t>
        <a:bodyPr/>
        <a:lstStyle/>
        <a:p>
          <a:endParaRPr lang="zh-CN" altLang="en-US"/>
        </a:p>
      </dgm:t>
    </dgm:pt>
    <dgm:pt modelId="{1310B14F-818C-421F-B5E5-68343A6BF759}">
      <dgm:prSet phldrT="[文本]"/>
      <dgm:spPr/>
      <dgm:t>
        <a:bodyPr/>
        <a:lstStyle/>
        <a:p>
          <a:r>
            <a:rPr lang="en-US" altLang="zh-CN" dirty="0" err="1"/>
            <a:t>pgf</a:t>
          </a:r>
          <a:endParaRPr lang="zh-CN" altLang="en-US" dirty="0"/>
        </a:p>
      </dgm:t>
    </dgm:pt>
    <dgm:pt modelId="{44483CD2-FD99-4E0A-9FA7-690F7406AB74}" type="parTrans" cxnId="{C8CE6AF9-E04B-40E9-9D32-0A7AA0DBC3A5}">
      <dgm:prSet/>
      <dgm:spPr/>
      <dgm:t>
        <a:bodyPr/>
        <a:lstStyle/>
        <a:p>
          <a:endParaRPr lang="zh-CN" altLang="en-US"/>
        </a:p>
      </dgm:t>
    </dgm:pt>
    <dgm:pt modelId="{6235F1C9-4703-46FD-8644-70245DBA47DF}" type="sibTrans" cxnId="{C8CE6AF9-E04B-40E9-9D32-0A7AA0DBC3A5}">
      <dgm:prSet/>
      <dgm:spPr/>
      <dgm:t>
        <a:bodyPr/>
        <a:lstStyle/>
        <a:p>
          <a:endParaRPr lang="zh-CN" altLang="en-US"/>
        </a:p>
      </dgm:t>
    </dgm:pt>
    <dgm:pt modelId="{B44745F4-D10C-467E-904B-926F07E58751}">
      <dgm:prSet phldrT="[文本]"/>
      <dgm:spPr/>
      <dgm:t>
        <a:bodyPr/>
        <a:lstStyle/>
        <a:p>
          <a:r>
            <a:rPr lang="zh-CN" altLang="en-US" dirty="0"/>
            <a:t>地层文件</a:t>
          </a:r>
        </a:p>
      </dgm:t>
    </dgm:pt>
    <dgm:pt modelId="{FEB3B38A-781C-485E-9FE6-635892480BB2}" type="parTrans" cxnId="{0303654A-FD7C-41FF-A6C2-F2ADF95F2793}">
      <dgm:prSet/>
      <dgm:spPr/>
      <dgm:t>
        <a:bodyPr/>
        <a:lstStyle/>
        <a:p>
          <a:endParaRPr lang="zh-CN" altLang="en-US"/>
        </a:p>
      </dgm:t>
    </dgm:pt>
    <dgm:pt modelId="{77FDD047-7AF9-4249-91DF-CC8D63629471}" type="sibTrans" cxnId="{0303654A-FD7C-41FF-A6C2-F2ADF95F2793}">
      <dgm:prSet/>
      <dgm:spPr/>
      <dgm:t>
        <a:bodyPr/>
        <a:lstStyle/>
        <a:p>
          <a:endParaRPr lang="zh-CN" altLang="en-US"/>
        </a:p>
      </dgm:t>
    </dgm:pt>
    <dgm:pt modelId="{90CFD08D-2BD8-4543-8BBE-D1D84BF22E71}">
      <dgm:prSet phldrT="[文本]"/>
      <dgm:spPr/>
      <dgm:t>
        <a:bodyPr/>
        <a:lstStyle/>
        <a:p>
          <a:r>
            <a:rPr lang="en-US" altLang="zh-CN" dirty="0"/>
            <a:t>geo</a:t>
          </a:r>
          <a:endParaRPr lang="zh-CN" altLang="en-US" dirty="0"/>
        </a:p>
      </dgm:t>
    </dgm:pt>
    <dgm:pt modelId="{CE1D1BEF-5644-4F55-93A7-7AC150766978}" type="parTrans" cxnId="{117BF613-09EC-4480-A8CC-5F5A5575BC53}">
      <dgm:prSet/>
      <dgm:spPr/>
      <dgm:t>
        <a:bodyPr/>
        <a:lstStyle/>
        <a:p>
          <a:endParaRPr lang="zh-CN" altLang="en-US"/>
        </a:p>
      </dgm:t>
    </dgm:pt>
    <dgm:pt modelId="{BE23F156-AB0E-4304-A66B-073EBE1CDB52}" type="sibTrans" cxnId="{117BF613-09EC-4480-A8CC-5F5A5575BC53}">
      <dgm:prSet/>
      <dgm:spPr/>
      <dgm:t>
        <a:bodyPr/>
        <a:lstStyle/>
        <a:p>
          <a:endParaRPr lang="zh-CN" altLang="en-US"/>
        </a:p>
      </dgm:t>
    </dgm:pt>
    <dgm:pt modelId="{B766C42B-C940-41AC-9F90-483BCB1D61A8}">
      <dgm:prSet phldrT="[文本]"/>
      <dgm:spPr/>
      <dgm:t>
        <a:bodyPr/>
        <a:lstStyle/>
        <a:p>
          <a:r>
            <a:rPr lang="en-US" altLang="zh-CN" dirty="0" err="1"/>
            <a:t>gmf</a:t>
          </a:r>
          <a:endParaRPr lang="zh-CN" altLang="en-US" dirty="0"/>
        </a:p>
      </dgm:t>
    </dgm:pt>
    <dgm:pt modelId="{21E54F85-CDDD-4455-ADEE-E11442E2FC2B}" type="parTrans" cxnId="{9F46E23A-C1D0-4829-BAD8-F67D66B92503}">
      <dgm:prSet/>
      <dgm:spPr/>
      <dgm:t>
        <a:bodyPr/>
        <a:lstStyle/>
        <a:p>
          <a:endParaRPr lang="zh-CN" altLang="en-US"/>
        </a:p>
      </dgm:t>
    </dgm:pt>
    <dgm:pt modelId="{19967CEA-F4E6-49DD-8A58-7E60041D4A2F}" type="sibTrans" cxnId="{9F46E23A-C1D0-4829-BAD8-F67D66B92503}">
      <dgm:prSet/>
      <dgm:spPr/>
      <dgm:t>
        <a:bodyPr/>
        <a:lstStyle/>
        <a:p>
          <a:endParaRPr lang="zh-CN" altLang="en-US"/>
        </a:p>
      </dgm:t>
    </dgm:pt>
    <dgm:pt modelId="{6C6CAB8A-2BA5-45E5-BBED-7570BFC95506}" type="pres">
      <dgm:prSet presAssocID="{70B3EE28-17F6-471B-BCD5-36ACA4540501}" presName="theList" presStyleCnt="0">
        <dgm:presLayoutVars>
          <dgm:dir/>
          <dgm:animLvl val="lvl"/>
          <dgm:resizeHandles val="exact"/>
        </dgm:presLayoutVars>
      </dgm:prSet>
      <dgm:spPr/>
    </dgm:pt>
    <dgm:pt modelId="{6619C356-0855-4BF1-B7A5-83C08439D024}" type="pres">
      <dgm:prSet presAssocID="{04E3745E-ADC2-4622-AC82-167D591DFC27}" presName="compNode" presStyleCnt="0"/>
      <dgm:spPr/>
    </dgm:pt>
    <dgm:pt modelId="{173E136C-5D07-46F9-AC12-4C655571845C}" type="pres">
      <dgm:prSet presAssocID="{04E3745E-ADC2-4622-AC82-167D591DFC27}" presName="noGeometry" presStyleCnt="0"/>
      <dgm:spPr/>
    </dgm:pt>
    <dgm:pt modelId="{977BDA2E-935E-4408-B56F-ABAE1F80B4F0}" type="pres">
      <dgm:prSet presAssocID="{04E3745E-ADC2-4622-AC82-167D591DFC27}" presName="childTextVisible" presStyleLbl="bgAccFollowNode1" presStyleIdx="0" presStyleCnt="3">
        <dgm:presLayoutVars>
          <dgm:bulletEnabled val="1"/>
        </dgm:presLayoutVars>
      </dgm:prSet>
      <dgm:spPr/>
    </dgm:pt>
    <dgm:pt modelId="{DFB784B1-54B3-4475-A20F-050F9365BC4F}" type="pres">
      <dgm:prSet presAssocID="{04E3745E-ADC2-4622-AC82-167D591DFC27}" presName="childTextHidden" presStyleLbl="bgAccFollowNode1" presStyleIdx="0" presStyleCnt="3"/>
      <dgm:spPr/>
    </dgm:pt>
    <dgm:pt modelId="{5850FC98-B67E-488D-AA2C-80DA4A28D81D}" type="pres">
      <dgm:prSet presAssocID="{04E3745E-ADC2-4622-AC82-167D591DFC27}" presName="parentText" presStyleLbl="node1" presStyleIdx="0" presStyleCnt="3">
        <dgm:presLayoutVars>
          <dgm:chMax val="1"/>
          <dgm:bulletEnabled val="1"/>
        </dgm:presLayoutVars>
      </dgm:prSet>
      <dgm:spPr/>
    </dgm:pt>
    <dgm:pt modelId="{17765CA9-D55A-442E-B372-6533A90615F9}" type="pres">
      <dgm:prSet presAssocID="{04E3745E-ADC2-4622-AC82-167D591DFC27}" presName="aSpace" presStyleCnt="0"/>
      <dgm:spPr/>
    </dgm:pt>
    <dgm:pt modelId="{2CDA7C7E-4CF0-4EFC-82DB-A0E95191B8F3}" type="pres">
      <dgm:prSet presAssocID="{F7B4B9D3-94D3-4391-A8C2-685A64275E94}" presName="compNode" presStyleCnt="0"/>
      <dgm:spPr/>
    </dgm:pt>
    <dgm:pt modelId="{8E4D866C-1FD4-4781-99FB-42C14BE84E4C}" type="pres">
      <dgm:prSet presAssocID="{F7B4B9D3-94D3-4391-A8C2-685A64275E94}" presName="noGeometry" presStyleCnt="0"/>
      <dgm:spPr/>
    </dgm:pt>
    <dgm:pt modelId="{CCFE2C1C-64DB-4C46-9EC4-21A349498BE6}" type="pres">
      <dgm:prSet presAssocID="{F7B4B9D3-94D3-4391-A8C2-685A64275E94}" presName="childTextVisible" presStyleLbl="bgAccFollowNode1" presStyleIdx="1" presStyleCnt="3">
        <dgm:presLayoutVars>
          <dgm:bulletEnabled val="1"/>
        </dgm:presLayoutVars>
      </dgm:prSet>
      <dgm:spPr/>
    </dgm:pt>
    <dgm:pt modelId="{D6174CD7-92EB-45BB-80FA-23AD84BE056A}" type="pres">
      <dgm:prSet presAssocID="{F7B4B9D3-94D3-4391-A8C2-685A64275E94}" presName="childTextHidden" presStyleLbl="bgAccFollowNode1" presStyleIdx="1" presStyleCnt="3"/>
      <dgm:spPr/>
    </dgm:pt>
    <dgm:pt modelId="{2F84D9AA-1A99-4FD4-98AD-1DBE087F371D}" type="pres">
      <dgm:prSet presAssocID="{F7B4B9D3-94D3-4391-A8C2-685A64275E94}" presName="parentText" presStyleLbl="node1" presStyleIdx="1" presStyleCnt="3">
        <dgm:presLayoutVars>
          <dgm:chMax val="1"/>
          <dgm:bulletEnabled val="1"/>
        </dgm:presLayoutVars>
      </dgm:prSet>
      <dgm:spPr/>
    </dgm:pt>
    <dgm:pt modelId="{2752D03E-0DCD-426C-A6AD-25DB55DA7FB5}" type="pres">
      <dgm:prSet presAssocID="{F7B4B9D3-94D3-4391-A8C2-685A64275E94}" presName="aSpace" presStyleCnt="0"/>
      <dgm:spPr/>
    </dgm:pt>
    <dgm:pt modelId="{C8351263-BA81-427A-8228-D0FDE420D0DE}" type="pres">
      <dgm:prSet presAssocID="{B44745F4-D10C-467E-904B-926F07E58751}" presName="compNode" presStyleCnt="0"/>
      <dgm:spPr/>
    </dgm:pt>
    <dgm:pt modelId="{20589C02-DACD-4648-ADF0-4C3FB5A337F5}" type="pres">
      <dgm:prSet presAssocID="{B44745F4-D10C-467E-904B-926F07E58751}" presName="noGeometry" presStyleCnt="0"/>
      <dgm:spPr/>
    </dgm:pt>
    <dgm:pt modelId="{2B3A83C7-EF32-4931-A39F-236837CF2433}" type="pres">
      <dgm:prSet presAssocID="{B44745F4-D10C-467E-904B-926F07E58751}" presName="childTextVisible" presStyleLbl="bgAccFollowNode1" presStyleIdx="2" presStyleCnt="3">
        <dgm:presLayoutVars>
          <dgm:bulletEnabled val="1"/>
        </dgm:presLayoutVars>
      </dgm:prSet>
      <dgm:spPr/>
    </dgm:pt>
    <dgm:pt modelId="{BB061723-54A5-478C-9EEF-2FC2A9A245EB}" type="pres">
      <dgm:prSet presAssocID="{B44745F4-D10C-467E-904B-926F07E58751}" presName="childTextHidden" presStyleLbl="bgAccFollowNode1" presStyleIdx="2" presStyleCnt="3"/>
      <dgm:spPr/>
    </dgm:pt>
    <dgm:pt modelId="{F31B2960-DEAD-4EB9-9410-2546A046374B}" type="pres">
      <dgm:prSet presAssocID="{B44745F4-D10C-467E-904B-926F07E58751}" presName="parentText" presStyleLbl="node1" presStyleIdx="2" presStyleCnt="3">
        <dgm:presLayoutVars>
          <dgm:chMax val="1"/>
          <dgm:bulletEnabled val="1"/>
        </dgm:presLayoutVars>
      </dgm:prSet>
      <dgm:spPr/>
    </dgm:pt>
  </dgm:ptLst>
  <dgm:cxnLst>
    <dgm:cxn modelId="{117BF613-09EC-4480-A8CC-5F5A5575BC53}" srcId="{B44745F4-D10C-467E-904B-926F07E58751}" destId="{90CFD08D-2BD8-4543-8BBE-D1D84BF22E71}" srcOrd="0" destOrd="0" parTransId="{CE1D1BEF-5644-4F55-93A7-7AC150766978}" sibTransId="{BE23F156-AB0E-4304-A66B-073EBE1CDB52}"/>
    <dgm:cxn modelId="{A4D85E1A-546F-4336-ABC7-AF3F4B5DB30E}" srcId="{70B3EE28-17F6-471B-BCD5-36ACA4540501}" destId="{04E3745E-ADC2-4622-AC82-167D591DFC27}" srcOrd="0" destOrd="0" parTransId="{64B3434E-8DD1-4641-8B63-DFB056A59D0D}" sibTransId="{3655ACB0-919F-4B74-8597-B44F3F150076}"/>
    <dgm:cxn modelId="{0206802D-D97D-46D6-87AE-074E41E45488}" type="presOf" srcId="{F7B4B9D3-94D3-4391-A8C2-685A64275E94}" destId="{2F84D9AA-1A99-4FD4-98AD-1DBE087F371D}" srcOrd="0" destOrd="0" presId="urn:microsoft.com/office/officeart/2005/8/layout/hProcess6"/>
    <dgm:cxn modelId="{4CA69D33-03D2-4BD5-8F65-A64C7D4F6EC2}" srcId="{04E3745E-ADC2-4622-AC82-167D591DFC27}" destId="{8D57DE25-2E87-40F1-9D8B-BA9D50F89E7E}" srcOrd="1" destOrd="0" parTransId="{4358BFD7-E1BE-4684-86A4-5B6767129DE5}" sibTransId="{2EBDB22A-D1ED-49A6-97F0-B78AC7F04226}"/>
    <dgm:cxn modelId="{06CB7C36-5A2F-4EB9-A148-0AE03EA4D28C}" type="presOf" srcId="{90CFD08D-2BD8-4543-8BBE-D1D84BF22E71}" destId="{2B3A83C7-EF32-4931-A39F-236837CF2433}" srcOrd="0" destOrd="0" presId="urn:microsoft.com/office/officeart/2005/8/layout/hProcess6"/>
    <dgm:cxn modelId="{9F46E23A-C1D0-4829-BAD8-F67D66B92503}" srcId="{B44745F4-D10C-467E-904B-926F07E58751}" destId="{B766C42B-C940-41AC-9F90-483BCB1D61A8}" srcOrd="1" destOrd="0" parTransId="{21E54F85-CDDD-4455-ADEE-E11442E2FC2B}" sibTransId="{19967CEA-F4E6-49DD-8A58-7E60041D4A2F}"/>
    <dgm:cxn modelId="{BF4BC948-9808-44D9-A210-E5134D0B19BD}" type="presOf" srcId="{C689FB69-979B-42A2-AB38-2BAE2AC2D91B}" destId="{977BDA2E-935E-4408-B56F-ABAE1F80B4F0}" srcOrd="0" destOrd="0" presId="urn:microsoft.com/office/officeart/2005/8/layout/hProcess6"/>
    <dgm:cxn modelId="{0303654A-FD7C-41FF-A6C2-F2ADF95F2793}" srcId="{70B3EE28-17F6-471B-BCD5-36ACA4540501}" destId="{B44745F4-D10C-467E-904B-926F07E58751}" srcOrd="2" destOrd="0" parTransId="{FEB3B38A-781C-485E-9FE6-635892480BB2}" sibTransId="{77FDD047-7AF9-4249-91DF-CC8D63629471}"/>
    <dgm:cxn modelId="{45FDAE4B-36F7-4B92-8270-6639C87876D6}" type="presOf" srcId="{8D57DE25-2E87-40F1-9D8B-BA9D50F89E7E}" destId="{DFB784B1-54B3-4475-A20F-050F9365BC4F}" srcOrd="1" destOrd="1" presId="urn:microsoft.com/office/officeart/2005/8/layout/hProcess6"/>
    <dgm:cxn modelId="{928A036E-5083-4428-A655-7E03C08E50C3}" type="presOf" srcId="{04E3745E-ADC2-4622-AC82-167D591DFC27}" destId="{5850FC98-B67E-488D-AA2C-80DA4A28D81D}" srcOrd="0" destOrd="0" presId="urn:microsoft.com/office/officeart/2005/8/layout/hProcess6"/>
    <dgm:cxn modelId="{F4CCB071-08E8-4668-94CC-A299645F039C}" type="presOf" srcId="{8D57DE25-2E87-40F1-9D8B-BA9D50F89E7E}" destId="{977BDA2E-935E-4408-B56F-ABAE1F80B4F0}" srcOrd="0" destOrd="1" presId="urn:microsoft.com/office/officeart/2005/8/layout/hProcess6"/>
    <dgm:cxn modelId="{DF925377-78D2-46CB-9723-FE42F6FFBD05}" srcId="{70B3EE28-17F6-471B-BCD5-36ACA4540501}" destId="{F7B4B9D3-94D3-4391-A8C2-685A64275E94}" srcOrd="1" destOrd="0" parTransId="{1791EC5A-DA5D-4C1B-8FB2-3005E1CDC75C}" sibTransId="{715953C0-4516-4029-8897-32ED5230537B}"/>
    <dgm:cxn modelId="{B8D5F181-0900-48E1-B71A-E478CF951E01}" srcId="{04E3745E-ADC2-4622-AC82-167D591DFC27}" destId="{C689FB69-979B-42A2-AB38-2BAE2AC2D91B}" srcOrd="0" destOrd="0" parTransId="{C3C43744-5EED-4A6F-9D61-AAD88EFAAFAF}" sibTransId="{50E5629A-5B93-41C2-9929-17FAAD0E6070}"/>
    <dgm:cxn modelId="{C9DDBD84-03DC-4F0D-BAE4-93436155780C}" type="presOf" srcId="{C689FB69-979B-42A2-AB38-2BAE2AC2D91B}" destId="{DFB784B1-54B3-4475-A20F-050F9365BC4F}" srcOrd="1" destOrd="0" presId="urn:microsoft.com/office/officeart/2005/8/layout/hProcess6"/>
    <dgm:cxn modelId="{AA841F86-5326-4BF9-9678-D48B09963022}" type="presOf" srcId="{1310B14F-818C-421F-B5E5-68343A6BF759}" destId="{CCFE2C1C-64DB-4C46-9EC4-21A349498BE6}" srcOrd="0" destOrd="0" presId="urn:microsoft.com/office/officeart/2005/8/layout/hProcess6"/>
    <dgm:cxn modelId="{9B7BDD96-031E-4DE1-936D-60930ED1AFE8}" type="presOf" srcId="{70B3EE28-17F6-471B-BCD5-36ACA4540501}" destId="{6C6CAB8A-2BA5-45E5-BBED-7570BFC95506}" srcOrd="0" destOrd="0" presId="urn:microsoft.com/office/officeart/2005/8/layout/hProcess6"/>
    <dgm:cxn modelId="{FB282DAD-7145-40E5-A5B2-390FB6729835}" type="presOf" srcId="{1310B14F-818C-421F-B5E5-68343A6BF759}" destId="{D6174CD7-92EB-45BB-80FA-23AD84BE056A}" srcOrd="1" destOrd="0" presId="urn:microsoft.com/office/officeart/2005/8/layout/hProcess6"/>
    <dgm:cxn modelId="{25F515B4-E1D7-471E-929E-1844A87A66A9}" type="presOf" srcId="{B766C42B-C940-41AC-9F90-483BCB1D61A8}" destId="{BB061723-54A5-478C-9EEF-2FC2A9A245EB}" srcOrd="1" destOrd="1" presId="urn:microsoft.com/office/officeart/2005/8/layout/hProcess6"/>
    <dgm:cxn modelId="{E8A3F6BD-1DC8-40B5-87E0-0EE6826931C7}" type="presOf" srcId="{90CFD08D-2BD8-4543-8BBE-D1D84BF22E71}" destId="{BB061723-54A5-478C-9EEF-2FC2A9A245EB}" srcOrd="1" destOrd="0" presId="urn:microsoft.com/office/officeart/2005/8/layout/hProcess6"/>
    <dgm:cxn modelId="{21EA4EBE-9F4C-4EAA-AF4C-BAB7533ED228}" type="presOf" srcId="{B766C42B-C940-41AC-9F90-483BCB1D61A8}" destId="{2B3A83C7-EF32-4931-A39F-236837CF2433}" srcOrd="0" destOrd="1" presId="urn:microsoft.com/office/officeart/2005/8/layout/hProcess6"/>
    <dgm:cxn modelId="{6C6AAFEA-7CA0-42BA-BC81-F5863B784020}" type="presOf" srcId="{B44745F4-D10C-467E-904B-926F07E58751}" destId="{F31B2960-DEAD-4EB9-9410-2546A046374B}" srcOrd="0" destOrd="0" presId="urn:microsoft.com/office/officeart/2005/8/layout/hProcess6"/>
    <dgm:cxn modelId="{C8CE6AF9-E04B-40E9-9D32-0A7AA0DBC3A5}" srcId="{F7B4B9D3-94D3-4391-A8C2-685A64275E94}" destId="{1310B14F-818C-421F-B5E5-68343A6BF759}" srcOrd="0" destOrd="0" parTransId="{44483CD2-FD99-4E0A-9FA7-690F7406AB74}" sibTransId="{6235F1C9-4703-46FD-8644-70245DBA47DF}"/>
    <dgm:cxn modelId="{84161E1A-CEA6-4258-B566-C86442520F23}" type="presParOf" srcId="{6C6CAB8A-2BA5-45E5-BBED-7570BFC95506}" destId="{6619C356-0855-4BF1-B7A5-83C08439D024}" srcOrd="0" destOrd="0" presId="urn:microsoft.com/office/officeart/2005/8/layout/hProcess6"/>
    <dgm:cxn modelId="{973D9EA5-6C7F-42DE-9D52-66DDB2F41D91}" type="presParOf" srcId="{6619C356-0855-4BF1-B7A5-83C08439D024}" destId="{173E136C-5D07-46F9-AC12-4C655571845C}" srcOrd="0" destOrd="0" presId="urn:microsoft.com/office/officeart/2005/8/layout/hProcess6"/>
    <dgm:cxn modelId="{2DE7307C-9649-4276-B012-44E2485FC430}" type="presParOf" srcId="{6619C356-0855-4BF1-B7A5-83C08439D024}" destId="{977BDA2E-935E-4408-B56F-ABAE1F80B4F0}" srcOrd="1" destOrd="0" presId="urn:microsoft.com/office/officeart/2005/8/layout/hProcess6"/>
    <dgm:cxn modelId="{A2D5E714-6F18-4ECA-B89F-5570CB838DFF}" type="presParOf" srcId="{6619C356-0855-4BF1-B7A5-83C08439D024}" destId="{DFB784B1-54B3-4475-A20F-050F9365BC4F}" srcOrd="2" destOrd="0" presId="urn:microsoft.com/office/officeart/2005/8/layout/hProcess6"/>
    <dgm:cxn modelId="{EE943E19-9979-4E0B-9D37-3530F0A9500E}" type="presParOf" srcId="{6619C356-0855-4BF1-B7A5-83C08439D024}" destId="{5850FC98-B67E-488D-AA2C-80DA4A28D81D}" srcOrd="3" destOrd="0" presId="urn:microsoft.com/office/officeart/2005/8/layout/hProcess6"/>
    <dgm:cxn modelId="{464657B1-852A-4189-A6BC-6DE93899C544}" type="presParOf" srcId="{6C6CAB8A-2BA5-45E5-BBED-7570BFC95506}" destId="{17765CA9-D55A-442E-B372-6533A90615F9}" srcOrd="1" destOrd="0" presId="urn:microsoft.com/office/officeart/2005/8/layout/hProcess6"/>
    <dgm:cxn modelId="{1D833F5F-D97C-401B-96A9-1BCD75449487}" type="presParOf" srcId="{6C6CAB8A-2BA5-45E5-BBED-7570BFC95506}" destId="{2CDA7C7E-4CF0-4EFC-82DB-A0E95191B8F3}" srcOrd="2" destOrd="0" presId="urn:microsoft.com/office/officeart/2005/8/layout/hProcess6"/>
    <dgm:cxn modelId="{A72E528E-1844-46EA-9129-61F2D43B02B5}" type="presParOf" srcId="{2CDA7C7E-4CF0-4EFC-82DB-A0E95191B8F3}" destId="{8E4D866C-1FD4-4781-99FB-42C14BE84E4C}" srcOrd="0" destOrd="0" presId="urn:microsoft.com/office/officeart/2005/8/layout/hProcess6"/>
    <dgm:cxn modelId="{B7583927-64EF-40C2-BF7B-95CABA6C8CCB}" type="presParOf" srcId="{2CDA7C7E-4CF0-4EFC-82DB-A0E95191B8F3}" destId="{CCFE2C1C-64DB-4C46-9EC4-21A349498BE6}" srcOrd="1" destOrd="0" presId="urn:microsoft.com/office/officeart/2005/8/layout/hProcess6"/>
    <dgm:cxn modelId="{DD697018-4ECE-4364-9CC5-4D02FF8E336F}" type="presParOf" srcId="{2CDA7C7E-4CF0-4EFC-82DB-A0E95191B8F3}" destId="{D6174CD7-92EB-45BB-80FA-23AD84BE056A}" srcOrd="2" destOrd="0" presId="urn:microsoft.com/office/officeart/2005/8/layout/hProcess6"/>
    <dgm:cxn modelId="{A869B4C9-4A52-4700-8A3E-9BCC83EE7287}" type="presParOf" srcId="{2CDA7C7E-4CF0-4EFC-82DB-A0E95191B8F3}" destId="{2F84D9AA-1A99-4FD4-98AD-1DBE087F371D}" srcOrd="3" destOrd="0" presId="urn:microsoft.com/office/officeart/2005/8/layout/hProcess6"/>
    <dgm:cxn modelId="{4667AA43-EE4A-4A7C-AF4C-2EA4C8DF0FD4}" type="presParOf" srcId="{6C6CAB8A-2BA5-45E5-BBED-7570BFC95506}" destId="{2752D03E-0DCD-426C-A6AD-25DB55DA7FB5}" srcOrd="3" destOrd="0" presId="urn:microsoft.com/office/officeart/2005/8/layout/hProcess6"/>
    <dgm:cxn modelId="{1D76E7BC-8D64-4D61-B080-C49714284BCC}" type="presParOf" srcId="{6C6CAB8A-2BA5-45E5-BBED-7570BFC95506}" destId="{C8351263-BA81-427A-8228-D0FDE420D0DE}" srcOrd="4" destOrd="0" presId="urn:microsoft.com/office/officeart/2005/8/layout/hProcess6"/>
    <dgm:cxn modelId="{E22E4B17-2F63-421E-B848-1E01894123F3}" type="presParOf" srcId="{C8351263-BA81-427A-8228-D0FDE420D0DE}" destId="{20589C02-DACD-4648-ADF0-4C3FB5A337F5}" srcOrd="0" destOrd="0" presId="urn:microsoft.com/office/officeart/2005/8/layout/hProcess6"/>
    <dgm:cxn modelId="{146BF4F2-CAFC-4678-A433-519517DAF3AF}" type="presParOf" srcId="{C8351263-BA81-427A-8228-D0FDE420D0DE}" destId="{2B3A83C7-EF32-4931-A39F-236837CF2433}" srcOrd="1" destOrd="0" presId="urn:microsoft.com/office/officeart/2005/8/layout/hProcess6"/>
    <dgm:cxn modelId="{C6265D1B-90F6-4493-BCC1-4A9D83568921}" type="presParOf" srcId="{C8351263-BA81-427A-8228-D0FDE420D0DE}" destId="{BB061723-54A5-478C-9EEF-2FC2A9A245EB}" srcOrd="2" destOrd="0" presId="urn:microsoft.com/office/officeart/2005/8/layout/hProcess6"/>
    <dgm:cxn modelId="{7E596F66-41C2-4D8C-9C03-91A1401AD1FB}" type="presParOf" srcId="{C8351263-BA81-427A-8228-D0FDE420D0DE}" destId="{F31B2960-DEAD-4EB9-9410-2546A046374B}" srcOrd="3" destOrd="0" presId="urn:microsoft.com/office/officeart/2005/8/layout/hProcess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B3EE28-17F6-471B-BCD5-36ACA4540501}" type="doc">
      <dgm:prSet loTypeId="urn:microsoft.com/office/officeart/2005/8/layout/hProcess6" loCatId="process" qsTypeId="urn:microsoft.com/office/officeart/2005/8/quickstyle/simple1#2" qsCatId="simple" csTypeId="urn:microsoft.com/office/officeart/2005/8/colors/accent1_2#2" csCatId="accent1" phldr="1"/>
      <dgm:spPr/>
      <dgm:t>
        <a:bodyPr/>
        <a:lstStyle/>
        <a:p>
          <a:endParaRPr lang="zh-CN" altLang="en-US"/>
        </a:p>
      </dgm:t>
    </dgm:pt>
    <dgm:pt modelId="{04E3745E-ADC2-4622-AC82-167D591DFC27}">
      <dgm:prSet phldrT="[文本]"/>
      <dgm:spPr/>
      <dgm:t>
        <a:bodyPr/>
        <a:lstStyle/>
        <a:p>
          <a:r>
            <a:rPr lang="zh-CN" altLang="en-US" dirty="0"/>
            <a:t>污染物数据</a:t>
          </a:r>
          <a:r>
            <a:rPr lang="en-US" altLang="zh-CN" dirty="0"/>
            <a:t>excel</a:t>
          </a:r>
          <a:r>
            <a:rPr lang="zh-CN" altLang="en-US" dirty="0"/>
            <a:t>表</a:t>
          </a:r>
        </a:p>
      </dgm:t>
    </dgm:pt>
    <dgm:pt modelId="{64B3434E-8DD1-4641-8B63-DFB056A59D0D}" type="parTrans" cxnId="{A4D85E1A-546F-4336-ABC7-AF3F4B5DB30E}">
      <dgm:prSet/>
      <dgm:spPr/>
      <dgm:t>
        <a:bodyPr/>
        <a:lstStyle/>
        <a:p>
          <a:endParaRPr lang="zh-CN" altLang="en-US"/>
        </a:p>
      </dgm:t>
    </dgm:pt>
    <dgm:pt modelId="{3655ACB0-919F-4B74-8597-B44F3F150076}" type="sibTrans" cxnId="{A4D85E1A-546F-4336-ABC7-AF3F4B5DB30E}">
      <dgm:prSet/>
      <dgm:spPr/>
      <dgm:t>
        <a:bodyPr/>
        <a:lstStyle/>
        <a:p>
          <a:endParaRPr lang="zh-CN" altLang="en-US"/>
        </a:p>
      </dgm:t>
    </dgm:pt>
    <dgm:pt modelId="{C689FB69-979B-42A2-AB38-2BAE2AC2D91B}">
      <dgm:prSet phldrT="[文本]"/>
      <dgm:spPr/>
      <dgm:t>
        <a:bodyPr/>
        <a:lstStyle/>
        <a:p>
          <a:r>
            <a:rPr lang="zh-CN" altLang="en-US" dirty="0"/>
            <a:t>标高</a:t>
          </a:r>
        </a:p>
      </dgm:t>
    </dgm:pt>
    <dgm:pt modelId="{C3C43744-5EED-4A6F-9D61-AAD88EFAAFAF}" type="parTrans" cxnId="{B8D5F181-0900-48E1-B71A-E478CF951E01}">
      <dgm:prSet/>
      <dgm:spPr/>
      <dgm:t>
        <a:bodyPr/>
        <a:lstStyle/>
        <a:p>
          <a:endParaRPr lang="zh-CN" altLang="en-US"/>
        </a:p>
      </dgm:t>
    </dgm:pt>
    <dgm:pt modelId="{50E5629A-5B93-41C2-9929-17FAAD0E6070}" type="sibTrans" cxnId="{B8D5F181-0900-48E1-B71A-E478CF951E01}">
      <dgm:prSet/>
      <dgm:spPr/>
      <dgm:t>
        <a:bodyPr/>
        <a:lstStyle/>
        <a:p>
          <a:endParaRPr lang="zh-CN" altLang="en-US"/>
        </a:p>
      </dgm:t>
    </dgm:pt>
    <dgm:pt modelId="{8D57DE25-2E87-40F1-9D8B-BA9D50F89E7E}">
      <dgm:prSet phldrT="[文本]"/>
      <dgm:spPr/>
      <dgm:t>
        <a:bodyPr/>
        <a:lstStyle/>
        <a:p>
          <a:r>
            <a:rPr lang="zh-CN" altLang="en-US" dirty="0"/>
            <a:t>深度</a:t>
          </a:r>
        </a:p>
      </dgm:t>
    </dgm:pt>
    <dgm:pt modelId="{4358BFD7-E1BE-4684-86A4-5B6767129DE5}" type="parTrans" cxnId="{4CA69D33-03D2-4BD5-8F65-A64C7D4F6EC2}">
      <dgm:prSet/>
      <dgm:spPr/>
      <dgm:t>
        <a:bodyPr/>
        <a:lstStyle/>
        <a:p>
          <a:endParaRPr lang="zh-CN" altLang="en-US"/>
        </a:p>
      </dgm:t>
    </dgm:pt>
    <dgm:pt modelId="{2EBDB22A-D1ED-49A6-97F0-B78AC7F04226}" type="sibTrans" cxnId="{4CA69D33-03D2-4BD5-8F65-A64C7D4F6EC2}">
      <dgm:prSet/>
      <dgm:spPr/>
      <dgm:t>
        <a:bodyPr/>
        <a:lstStyle/>
        <a:p>
          <a:endParaRPr lang="zh-CN" altLang="en-US"/>
        </a:p>
      </dgm:t>
    </dgm:pt>
    <dgm:pt modelId="{F7B4B9D3-94D3-4391-A8C2-685A64275E94}">
      <dgm:prSet phldrT="[文本]"/>
      <dgm:spPr/>
      <dgm:t>
        <a:bodyPr/>
        <a:lstStyle/>
        <a:p>
          <a:r>
            <a:rPr lang="en-US" altLang="zh-CN" dirty="0"/>
            <a:t>EVS</a:t>
          </a:r>
          <a:r>
            <a:rPr lang="zh-CN" altLang="en-US" dirty="0"/>
            <a:t>点、段数据文件</a:t>
          </a:r>
        </a:p>
      </dgm:t>
    </dgm:pt>
    <dgm:pt modelId="{1791EC5A-DA5D-4C1B-8FB2-3005E1CDC75C}" type="parTrans" cxnId="{DF925377-78D2-46CB-9723-FE42F6FFBD05}">
      <dgm:prSet/>
      <dgm:spPr/>
      <dgm:t>
        <a:bodyPr/>
        <a:lstStyle/>
        <a:p>
          <a:endParaRPr lang="zh-CN" altLang="en-US"/>
        </a:p>
      </dgm:t>
    </dgm:pt>
    <dgm:pt modelId="{715953C0-4516-4029-8897-32ED5230537B}" type="sibTrans" cxnId="{DF925377-78D2-46CB-9723-FE42F6FFBD05}">
      <dgm:prSet/>
      <dgm:spPr/>
      <dgm:t>
        <a:bodyPr/>
        <a:lstStyle/>
        <a:p>
          <a:endParaRPr lang="zh-CN" altLang="en-US"/>
        </a:p>
      </dgm:t>
    </dgm:pt>
    <dgm:pt modelId="{1310B14F-818C-421F-B5E5-68343A6BF759}">
      <dgm:prSet phldrT="[文本]"/>
      <dgm:spPr/>
      <dgm:t>
        <a:bodyPr/>
        <a:lstStyle/>
        <a:p>
          <a:r>
            <a:rPr lang="zh-CN" altLang="en-US" dirty="0"/>
            <a:t>   点数据</a:t>
          </a:r>
          <a:r>
            <a:rPr lang="en-US" altLang="zh-CN" dirty="0" err="1"/>
            <a:t>apdv</a:t>
          </a:r>
          <a:endParaRPr lang="zh-CN" altLang="en-US" dirty="0"/>
        </a:p>
      </dgm:t>
    </dgm:pt>
    <dgm:pt modelId="{44483CD2-FD99-4E0A-9FA7-690F7406AB74}" type="parTrans" cxnId="{C8CE6AF9-E04B-40E9-9D32-0A7AA0DBC3A5}">
      <dgm:prSet/>
      <dgm:spPr/>
      <dgm:t>
        <a:bodyPr/>
        <a:lstStyle/>
        <a:p>
          <a:endParaRPr lang="zh-CN" altLang="en-US"/>
        </a:p>
      </dgm:t>
    </dgm:pt>
    <dgm:pt modelId="{6235F1C9-4703-46FD-8644-70245DBA47DF}" type="sibTrans" cxnId="{C8CE6AF9-E04B-40E9-9D32-0A7AA0DBC3A5}">
      <dgm:prSet/>
      <dgm:spPr/>
      <dgm:t>
        <a:bodyPr/>
        <a:lstStyle/>
        <a:p>
          <a:endParaRPr lang="zh-CN" altLang="en-US"/>
        </a:p>
      </dgm:t>
    </dgm:pt>
    <dgm:pt modelId="{0FE6ABA1-1683-4A7F-9490-6F7DA2E385C3}">
      <dgm:prSet phldrT="[文本]"/>
      <dgm:spPr/>
      <dgm:t>
        <a:bodyPr/>
        <a:lstStyle/>
        <a:p>
          <a:r>
            <a:rPr lang="zh-CN" altLang="en-US" dirty="0"/>
            <a:t>   段数据</a:t>
          </a:r>
          <a:r>
            <a:rPr lang="en-US" altLang="zh-CN" dirty="0" err="1"/>
            <a:t>aidv</a:t>
          </a:r>
          <a:endParaRPr lang="zh-CN" altLang="en-US" dirty="0"/>
        </a:p>
      </dgm:t>
    </dgm:pt>
    <dgm:pt modelId="{EB80B65A-82BA-4E33-A738-FF50D4C9786F}" type="parTrans" cxnId="{6712027B-C7CD-4B23-8923-A60AA2982385}">
      <dgm:prSet/>
      <dgm:spPr/>
      <dgm:t>
        <a:bodyPr/>
        <a:lstStyle/>
        <a:p>
          <a:endParaRPr lang="zh-CN" altLang="en-US"/>
        </a:p>
      </dgm:t>
    </dgm:pt>
    <dgm:pt modelId="{5DD0D30A-15BF-4BC4-AB7D-01DE99365571}" type="sibTrans" cxnId="{6712027B-C7CD-4B23-8923-A60AA2982385}">
      <dgm:prSet/>
      <dgm:spPr/>
      <dgm:t>
        <a:bodyPr/>
        <a:lstStyle/>
        <a:p>
          <a:endParaRPr lang="zh-CN" altLang="en-US"/>
        </a:p>
      </dgm:t>
    </dgm:pt>
    <dgm:pt modelId="{6C6CAB8A-2BA5-45E5-BBED-7570BFC95506}" type="pres">
      <dgm:prSet presAssocID="{70B3EE28-17F6-471B-BCD5-36ACA4540501}" presName="theList" presStyleCnt="0">
        <dgm:presLayoutVars>
          <dgm:dir/>
          <dgm:animLvl val="lvl"/>
          <dgm:resizeHandles val="exact"/>
        </dgm:presLayoutVars>
      </dgm:prSet>
      <dgm:spPr/>
    </dgm:pt>
    <dgm:pt modelId="{6619C356-0855-4BF1-B7A5-83C08439D024}" type="pres">
      <dgm:prSet presAssocID="{04E3745E-ADC2-4622-AC82-167D591DFC27}" presName="compNode" presStyleCnt="0"/>
      <dgm:spPr/>
    </dgm:pt>
    <dgm:pt modelId="{173E136C-5D07-46F9-AC12-4C655571845C}" type="pres">
      <dgm:prSet presAssocID="{04E3745E-ADC2-4622-AC82-167D591DFC27}" presName="noGeometry" presStyleCnt="0"/>
      <dgm:spPr/>
    </dgm:pt>
    <dgm:pt modelId="{977BDA2E-935E-4408-B56F-ABAE1F80B4F0}" type="pres">
      <dgm:prSet presAssocID="{04E3745E-ADC2-4622-AC82-167D591DFC27}" presName="childTextVisible" presStyleLbl="bgAccFollowNode1" presStyleIdx="0" presStyleCnt="2">
        <dgm:presLayoutVars>
          <dgm:bulletEnabled val="1"/>
        </dgm:presLayoutVars>
      </dgm:prSet>
      <dgm:spPr/>
    </dgm:pt>
    <dgm:pt modelId="{DFB784B1-54B3-4475-A20F-050F9365BC4F}" type="pres">
      <dgm:prSet presAssocID="{04E3745E-ADC2-4622-AC82-167D591DFC27}" presName="childTextHidden" presStyleLbl="bgAccFollowNode1" presStyleIdx="0" presStyleCnt="2"/>
      <dgm:spPr/>
    </dgm:pt>
    <dgm:pt modelId="{5850FC98-B67E-488D-AA2C-80DA4A28D81D}" type="pres">
      <dgm:prSet presAssocID="{04E3745E-ADC2-4622-AC82-167D591DFC27}" presName="parentText" presStyleLbl="node1" presStyleIdx="0" presStyleCnt="2" custScaleX="127028">
        <dgm:presLayoutVars>
          <dgm:chMax val="1"/>
          <dgm:bulletEnabled val="1"/>
        </dgm:presLayoutVars>
      </dgm:prSet>
      <dgm:spPr/>
    </dgm:pt>
    <dgm:pt modelId="{17765CA9-D55A-442E-B372-6533A90615F9}" type="pres">
      <dgm:prSet presAssocID="{04E3745E-ADC2-4622-AC82-167D591DFC27}" presName="aSpace" presStyleCnt="0"/>
      <dgm:spPr/>
    </dgm:pt>
    <dgm:pt modelId="{2CDA7C7E-4CF0-4EFC-82DB-A0E95191B8F3}" type="pres">
      <dgm:prSet presAssocID="{F7B4B9D3-94D3-4391-A8C2-685A64275E94}" presName="compNode" presStyleCnt="0"/>
      <dgm:spPr/>
    </dgm:pt>
    <dgm:pt modelId="{8E4D866C-1FD4-4781-99FB-42C14BE84E4C}" type="pres">
      <dgm:prSet presAssocID="{F7B4B9D3-94D3-4391-A8C2-685A64275E94}" presName="noGeometry" presStyleCnt="0"/>
      <dgm:spPr/>
    </dgm:pt>
    <dgm:pt modelId="{CCFE2C1C-64DB-4C46-9EC4-21A349498BE6}" type="pres">
      <dgm:prSet presAssocID="{F7B4B9D3-94D3-4391-A8C2-685A64275E94}" presName="childTextVisible" presStyleLbl="bgAccFollowNode1" presStyleIdx="1" presStyleCnt="2" custScaleX="190579">
        <dgm:presLayoutVars>
          <dgm:bulletEnabled val="1"/>
        </dgm:presLayoutVars>
      </dgm:prSet>
      <dgm:spPr/>
    </dgm:pt>
    <dgm:pt modelId="{D6174CD7-92EB-45BB-80FA-23AD84BE056A}" type="pres">
      <dgm:prSet presAssocID="{F7B4B9D3-94D3-4391-A8C2-685A64275E94}" presName="childTextHidden" presStyleLbl="bgAccFollowNode1" presStyleIdx="1" presStyleCnt="2"/>
      <dgm:spPr/>
    </dgm:pt>
    <dgm:pt modelId="{2F84D9AA-1A99-4FD4-98AD-1DBE087F371D}" type="pres">
      <dgm:prSet presAssocID="{F7B4B9D3-94D3-4391-A8C2-685A64275E94}" presName="parentText" presStyleLbl="node1" presStyleIdx="1" presStyleCnt="2" custScaleX="139681" custLinFactNeighborX="-18467">
        <dgm:presLayoutVars>
          <dgm:chMax val="1"/>
          <dgm:bulletEnabled val="1"/>
        </dgm:presLayoutVars>
      </dgm:prSet>
      <dgm:spPr/>
    </dgm:pt>
  </dgm:ptLst>
  <dgm:cxnLst>
    <dgm:cxn modelId="{A4D85E1A-546F-4336-ABC7-AF3F4B5DB30E}" srcId="{70B3EE28-17F6-471B-BCD5-36ACA4540501}" destId="{04E3745E-ADC2-4622-AC82-167D591DFC27}" srcOrd="0" destOrd="0" parTransId="{64B3434E-8DD1-4641-8B63-DFB056A59D0D}" sibTransId="{3655ACB0-919F-4B74-8597-B44F3F150076}"/>
    <dgm:cxn modelId="{0206802D-D97D-46D6-87AE-074E41E45488}" type="presOf" srcId="{F7B4B9D3-94D3-4391-A8C2-685A64275E94}" destId="{2F84D9AA-1A99-4FD4-98AD-1DBE087F371D}" srcOrd="0" destOrd="0" presId="urn:microsoft.com/office/officeart/2005/8/layout/hProcess6"/>
    <dgm:cxn modelId="{4CA69D33-03D2-4BD5-8F65-A64C7D4F6EC2}" srcId="{04E3745E-ADC2-4622-AC82-167D591DFC27}" destId="{8D57DE25-2E87-40F1-9D8B-BA9D50F89E7E}" srcOrd="1" destOrd="0" parTransId="{4358BFD7-E1BE-4684-86A4-5B6767129DE5}" sibTransId="{2EBDB22A-D1ED-49A6-97F0-B78AC7F04226}"/>
    <dgm:cxn modelId="{BF4BC948-9808-44D9-A210-E5134D0B19BD}" type="presOf" srcId="{C689FB69-979B-42A2-AB38-2BAE2AC2D91B}" destId="{977BDA2E-935E-4408-B56F-ABAE1F80B4F0}" srcOrd="0" destOrd="0" presId="urn:microsoft.com/office/officeart/2005/8/layout/hProcess6"/>
    <dgm:cxn modelId="{45FDAE4B-36F7-4B92-8270-6639C87876D6}" type="presOf" srcId="{8D57DE25-2E87-40F1-9D8B-BA9D50F89E7E}" destId="{DFB784B1-54B3-4475-A20F-050F9365BC4F}" srcOrd="1" destOrd="1" presId="urn:microsoft.com/office/officeart/2005/8/layout/hProcess6"/>
    <dgm:cxn modelId="{928A036E-5083-4428-A655-7E03C08E50C3}" type="presOf" srcId="{04E3745E-ADC2-4622-AC82-167D591DFC27}" destId="{5850FC98-B67E-488D-AA2C-80DA4A28D81D}" srcOrd="0" destOrd="0" presId="urn:microsoft.com/office/officeart/2005/8/layout/hProcess6"/>
    <dgm:cxn modelId="{F4CCB071-08E8-4668-94CC-A299645F039C}" type="presOf" srcId="{8D57DE25-2E87-40F1-9D8B-BA9D50F89E7E}" destId="{977BDA2E-935E-4408-B56F-ABAE1F80B4F0}" srcOrd="0" destOrd="1" presId="urn:microsoft.com/office/officeart/2005/8/layout/hProcess6"/>
    <dgm:cxn modelId="{DF925377-78D2-46CB-9723-FE42F6FFBD05}" srcId="{70B3EE28-17F6-471B-BCD5-36ACA4540501}" destId="{F7B4B9D3-94D3-4391-A8C2-685A64275E94}" srcOrd="1" destOrd="0" parTransId="{1791EC5A-DA5D-4C1B-8FB2-3005E1CDC75C}" sibTransId="{715953C0-4516-4029-8897-32ED5230537B}"/>
    <dgm:cxn modelId="{6712027B-C7CD-4B23-8923-A60AA2982385}" srcId="{F7B4B9D3-94D3-4391-A8C2-685A64275E94}" destId="{0FE6ABA1-1683-4A7F-9490-6F7DA2E385C3}" srcOrd="1" destOrd="0" parTransId="{EB80B65A-82BA-4E33-A738-FF50D4C9786F}" sibTransId="{5DD0D30A-15BF-4BC4-AB7D-01DE99365571}"/>
    <dgm:cxn modelId="{B8D5F181-0900-48E1-B71A-E478CF951E01}" srcId="{04E3745E-ADC2-4622-AC82-167D591DFC27}" destId="{C689FB69-979B-42A2-AB38-2BAE2AC2D91B}" srcOrd="0" destOrd="0" parTransId="{C3C43744-5EED-4A6F-9D61-AAD88EFAAFAF}" sibTransId="{50E5629A-5B93-41C2-9929-17FAAD0E6070}"/>
    <dgm:cxn modelId="{C9DDBD84-03DC-4F0D-BAE4-93436155780C}" type="presOf" srcId="{C689FB69-979B-42A2-AB38-2BAE2AC2D91B}" destId="{DFB784B1-54B3-4475-A20F-050F9365BC4F}" srcOrd="1" destOrd="0" presId="urn:microsoft.com/office/officeart/2005/8/layout/hProcess6"/>
    <dgm:cxn modelId="{AA841F86-5326-4BF9-9678-D48B09963022}" type="presOf" srcId="{1310B14F-818C-421F-B5E5-68343A6BF759}" destId="{CCFE2C1C-64DB-4C46-9EC4-21A349498BE6}" srcOrd="0" destOrd="0" presId="urn:microsoft.com/office/officeart/2005/8/layout/hProcess6"/>
    <dgm:cxn modelId="{9B7BDD96-031E-4DE1-936D-60930ED1AFE8}" type="presOf" srcId="{70B3EE28-17F6-471B-BCD5-36ACA4540501}" destId="{6C6CAB8A-2BA5-45E5-BBED-7570BFC95506}" srcOrd="0" destOrd="0" presId="urn:microsoft.com/office/officeart/2005/8/layout/hProcess6"/>
    <dgm:cxn modelId="{00C3E59F-CA82-4BB6-AC82-BE961C1CCCCD}" type="presOf" srcId="{0FE6ABA1-1683-4A7F-9490-6F7DA2E385C3}" destId="{CCFE2C1C-64DB-4C46-9EC4-21A349498BE6}" srcOrd="0" destOrd="1" presId="urn:microsoft.com/office/officeart/2005/8/layout/hProcess6"/>
    <dgm:cxn modelId="{FB282DAD-7145-40E5-A5B2-390FB6729835}" type="presOf" srcId="{1310B14F-818C-421F-B5E5-68343A6BF759}" destId="{D6174CD7-92EB-45BB-80FA-23AD84BE056A}" srcOrd="1" destOrd="0" presId="urn:microsoft.com/office/officeart/2005/8/layout/hProcess6"/>
    <dgm:cxn modelId="{63FA68DF-533A-48E7-8C25-A0ADBBC0D734}" type="presOf" srcId="{0FE6ABA1-1683-4A7F-9490-6F7DA2E385C3}" destId="{D6174CD7-92EB-45BB-80FA-23AD84BE056A}" srcOrd="1" destOrd="1" presId="urn:microsoft.com/office/officeart/2005/8/layout/hProcess6"/>
    <dgm:cxn modelId="{C8CE6AF9-E04B-40E9-9D32-0A7AA0DBC3A5}" srcId="{F7B4B9D3-94D3-4391-A8C2-685A64275E94}" destId="{1310B14F-818C-421F-B5E5-68343A6BF759}" srcOrd="0" destOrd="0" parTransId="{44483CD2-FD99-4E0A-9FA7-690F7406AB74}" sibTransId="{6235F1C9-4703-46FD-8644-70245DBA47DF}"/>
    <dgm:cxn modelId="{84161E1A-CEA6-4258-B566-C86442520F23}" type="presParOf" srcId="{6C6CAB8A-2BA5-45E5-BBED-7570BFC95506}" destId="{6619C356-0855-4BF1-B7A5-83C08439D024}" srcOrd="0" destOrd="0" presId="urn:microsoft.com/office/officeart/2005/8/layout/hProcess6"/>
    <dgm:cxn modelId="{973D9EA5-6C7F-42DE-9D52-66DDB2F41D91}" type="presParOf" srcId="{6619C356-0855-4BF1-B7A5-83C08439D024}" destId="{173E136C-5D07-46F9-AC12-4C655571845C}" srcOrd="0" destOrd="0" presId="urn:microsoft.com/office/officeart/2005/8/layout/hProcess6"/>
    <dgm:cxn modelId="{2DE7307C-9649-4276-B012-44E2485FC430}" type="presParOf" srcId="{6619C356-0855-4BF1-B7A5-83C08439D024}" destId="{977BDA2E-935E-4408-B56F-ABAE1F80B4F0}" srcOrd="1" destOrd="0" presId="urn:microsoft.com/office/officeart/2005/8/layout/hProcess6"/>
    <dgm:cxn modelId="{A2D5E714-6F18-4ECA-B89F-5570CB838DFF}" type="presParOf" srcId="{6619C356-0855-4BF1-B7A5-83C08439D024}" destId="{DFB784B1-54B3-4475-A20F-050F9365BC4F}" srcOrd="2" destOrd="0" presId="urn:microsoft.com/office/officeart/2005/8/layout/hProcess6"/>
    <dgm:cxn modelId="{EE943E19-9979-4E0B-9D37-3530F0A9500E}" type="presParOf" srcId="{6619C356-0855-4BF1-B7A5-83C08439D024}" destId="{5850FC98-B67E-488D-AA2C-80DA4A28D81D}" srcOrd="3" destOrd="0" presId="urn:microsoft.com/office/officeart/2005/8/layout/hProcess6"/>
    <dgm:cxn modelId="{464657B1-852A-4189-A6BC-6DE93899C544}" type="presParOf" srcId="{6C6CAB8A-2BA5-45E5-BBED-7570BFC95506}" destId="{17765CA9-D55A-442E-B372-6533A90615F9}" srcOrd="1" destOrd="0" presId="urn:microsoft.com/office/officeart/2005/8/layout/hProcess6"/>
    <dgm:cxn modelId="{1D833F5F-D97C-401B-96A9-1BCD75449487}" type="presParOf" srcId="{6C6CAB8A-2BA5-45E5-BBED-7570BFC95506}" destId="{2CDA7C7E-4CF0-4EFC-82DB-A0E95191B8F3}" srcOrd="2" destOrd="0" presId="urn:microsoft.com/office/officeart/2005/8/layout/hProcess6"/>
    <dgm:cxn modelId="{A72E528E-1844-46EA-9129-61F2D43B02B5}" type="presParOf" srcId="{2CDA7C7E-4CF0-4EFC-82DB-A0E95191B8F3}" destId="{8E4D866C-1FD4-4781-99FB-42C14BE84E4C}" srcOrd="0" destOrd="0" presId="urn:microsoft.com/office/officeart/2005/8/layout/hProcess6"/>
    <dgm:cxn modelId="{B7583927-64EF-40C2-BF7B-95CABA6C8CCB}" type="presParOf" srcId="{2CDA7C7E-4CF0-4EFC-82DB-A0E95191B8F3}" destId="{CCFE2C1C-64DB-4C46-9EC4-21A349498BE6}" srcOrd="1" destOrd="0" presId="urn:microsoft.com/office/officeart/2005/8/layout/hProcess6"/>
    <dgm:cxn modelId="{DD697018-4ECE-4364-9CC5-4D02FF8E336F}" type="presParOf" srcId="{2CDA7C7E-4CF0-4EFC-82DB-A0E95191B8F3}" destId="{D6174CD7-92EB-45BB-80FA-23AD84BE056A}" srcOrd="2" destOrd="0" presId="urn:microsoft.com/office/officeart/2005/8/layout/hProcess6"/>
    <dgm:cxn modelId="{A869B4C9-4A52-4700-8A3E-9BCC83EE7287}" type="presParOf" srcId="{2CDA7C7E-4CF0-4EFC-82DB-A0E95191B8F3}" destId="{2F84D9AA-1A99-4FD4-98AD-1DBE087F371D}" srcOrd="3" destOrd="0" presId="urn:microsoft.com/office/officeart/2005/8/layout/hProcess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7BDA2E-935E-4408-B56F-ABAE1F80B4F0}">
      <dsp:nvSpPr>
        <dsp:cNvPr id="0" name=""/>
        <dsp:cNvSpPr/>
      </dsp:nvSpPr>
      <dsp:spPr>
        <a:xfrm>
          <a:off x="791765" y="998219"/>
          <a:ext cx="3143250" cy="2747596"/>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26670" rIns="53340" bIns="26670" numCol="1" spcCol="1270" anchor="ctr" anchorCtr="0">
          <a:noAutofit/>
        </a:bodyPr>
        <a:lstStyle/>
        <a:p>
          <a:pPr marL="285750" lvl="1" indent="-285750" algn="l" defTabSz="1866900">
            <a:lnSpc>
              <a:spcPct val="90000"/>
            </a:lnSpc>
            <a:spcBef>
              <a:spcPct val="0"/>
            </a:spcBef>
            <a:spcAft>
              <a:spcPct val="15000"/>
            </a:spcAft>
            <a:buChar char="•"/>
          </a:pPr>
          <a:r>
            <a:rPr lang="zh-CN" altLang="en-US" sz="4200" kern="1200" dirty="0"/>
            <a:t>标高</a:t>
          </a:r>
        </a:p>
        <a:p>
          <a:pPr marL="285750" lvl="1" indent="-285750" algn="l" defTabSz="1866900">
            <a:lnSpc>
              <a:spcPct val="90000"/>
            </a:lnSpc>
            <a:spcBef>
              <a:spcPct val="0"/>
            </a:spcBef>
            <a:spcAft>
              <a:spcPct val="15000"/>
            </a:spcAft>
            <a:buChar char="•"/>
          </a:pPr>
          <a:r>
            <a:rPr lang="zh-CN" altLang="en-US" sz="4200" kern="1200" dirty="0"/>
            <a:t>深度</a:t>
          </a:r>
        </a:p>
      </dsp:txBody>
      <dsp:txXfrm>
        <a:off x="1577578" y="1410358"/>
        <a:ext cx="1532334" cy="1923318"/>
      </dsp:txXfrm>
    </dsp:sp>
    <dsp:sp modelId="{5850FC98-B67E-488D-AA2C-80DA4A28D81D}">
      <dsp:nvSpPr>
        <dsp:cNvPr id="0" name=""/>
        <dsp:cNvSpPr/>
      </dsp:nvSpPr>
      <dsp:spPr>
        <a:xfrm>
          <a:off x="5953" y="1586204"/>
          <a:ext cx="1571625" cy="157162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t>钻孔数据</a:t>
          </a:r>
          <a:r>
            <a:rPr lang="en-US" altLang="zh-CN" sz="2400" kern="1200" dirty="0"/>
            <a:t>excel</a:t>
          </a:r>
          <a:r>
            <a:rPr lang="zh-CN" altLang="en-US" sz="2400" kern="1200" dirty="0"/>
            <a:t>表</a:t>
          </a:r>
        </a:p>
      </dsp:txBody>
      <dsp:txXfrm>
        <a:off x="236112" y="1816363"/>
        <a:ext cx="1111307" cy="1111307"/>
      </dsp:txXfrm>
    </dsp:sp>
    <dsp:sp modelId="{CCFE2C1C-64DB-4C46-9EC4-21A349498BE6}">
      <dsp:nvSpPr>
        <dsp:cNvPr id="0" name=""/>
        <dsp:cNvSpPr/>
      </dsp:nvSpPr>
      <dsp:spPr>
        <a:xfrm>
          <a:off x="4917281" y="998219"/>
          <a:ext cx="3143250" cy="2747596"/>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26670" rIns="53340" bIns="26670" numCol="1" spcCol="1270" anchor="ctr" anchorCtr="0">
          <a:noAutofit/>
        </a:bodyPr>
        <a:lstStyle/>
        <a:p>
          <a:pPr marL="0" lvl="0" indent="0" algn="ctr" defTabSz="1866900">
            <a:lnSpc>
              <a:spcPct val="90000"/>
            </a:lnSpc>
            <a:spcBef>
              <a:spcPct val="0"/>
            </a:spcBef>
            <a:spcAft>
              <a:spcPct val="35000"/>
            </a:spcAft>
            <a:buNone/>
          </a:pPr>
          <a:r>
            <a:rPr lang="en-US" altLang="zh-CN" sz="4200" kern="1200" dirty="0" err="1"/>
            <a:t>pgf</a:t>
          </a:r>
          <a:endParaRPr lang="zh-CN" altLang="en-US" sz="4200" kern="1200" dirty="0"/>
        </a:p>
      </dsp:txBody>
      <dsp:txXfrm>
        <a:off x="5703093" y="1410358"/>
        <a:ext cx="1532334" cy="1923318"/>
      </dsp:txXfrm>
    </dsp:sp>
    <dsp:sp modelId="{2F84D9AA-1A99-4FD4-98AD-1DBE087F371D}">
      <dsp:nvSpPr>
        <dsp:cNvPr id="0" name=""/>
        <dsp:cNvSpPr/>
      </dsp:nvSpPr>
      <dsp:spPr>
        <a:xfrm>
          <a:off x="4131468" y="1586204"/>
          <a:ext cx="1571625" cy="157162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altLang="zh-CN" sz="2400" kern="1200" dirty="0"/>
            <a:t>EVS</a:t>
          </a:r>
          <a:r>
            <a:rPr lang="zh-CN" altLang="en-US" sz="2400" kern="1200" dirty="0"/>
            <a:t>钻孔文件</a:t>
          </a:r>
        </a:p>
      </dsp:txBody>
      <dsp:txXfrm>
        <a:off x="4361627" y="1816363"/>
        <a:ext cx="1111307" cy="1111307"/>
      </dsp:txXfrm>
    </dsp:sp>
    <dsp:sp modelId="{2B3A83C7-EF32-4931-A39F-236837CF2433}">
      <dsp:nvSpPr>
        <dsp:cNvPr id="0" name=""/>
        <dsp:cNvSpPr/>
      </dsp:nvSpPr>
      <dsp:spPr>
        <a:xfrm>
          <a:off x="9042796" y="998219"/>
          <a:ext cx="3143250" cy="2747596"/>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26670" rIns="53340" bIns="26670" numCol="1" spcCol="1270" anchor="ctr" anchorCtr="0">
          <a:noAutofit/>
        </a:bodyPr>
        <a:lstStyle/>
        <a:p>
          <a:pPr marL="285750" lvl="1" indent="-285750" algn="l" defTabSz="1866900">
            <a:lnSpc>
              <a:spcPct val="90000"/>
            </a:lnSpc>
            <a:spcBef>
              <a:spcPct val="0"/>
            </a:spcBef>
            <a:spcAft>
              <a:spcPct val="15000"/>
            </a:spcAft>
            <a:buChar char="•"/>
          </a:pPr>
          <a:r>
            <a:rPr lang="en-US" altLang="zh-CN" sz="4200" kern="1200" dirty="0"/>
            <a:t>geo</a:t>
          </a:r>
          <a:endParaRPr lang="zh-CN" altLang="en-US" sz="4200" kern="1200" dirty="0"/>
        </a:p>
        <a:p>
          <a:pPr marL="285750" lvl="1" indent="-285750" algn="l" defTabSz="1866900">
            <a:lnSpc>
              <a:spcPct val="90000"/>
            </a:lnSpc>
            <a:spcBef>
              <a:spcPct val="0"/>
            </a:spcBef>
            <a:spcAft>
              <a:spcPct val="15000"/>
            </a:spcAft>
            <a:buChar char="•"/>
          </a:pPr>
          <a:r>
            <a:rPr lang="en-US" altLang="zh-CN" sz="4200" kern="1200" dirty="0" err="1"/>
            <a:t>gmf</a:t>
          </a:r>
          <a:endParaRPr lang="zh-CN" altLang="en-US" sz="4200" kern="1200" dirty="0"/>
        </a:p>
      </dsp:txBody>
      <dsp:txXfrm>
        <a:off x="9828609" y="1410358"/>
        <a:ext cx="1532334" cy="1923318"/>
      </dsp:txXfrm>
    </dsp:sp>
    <dsp:sp modelId="{F31B2960-DEAD-4EB9-9410-2546A046374B}">
      <dsp:nvSpPr>
        <dsp:cNvPr id="0" name=""/>
        <dsp:cNvSpPr/>
      </dsp:nvSpPr>
      <dsp:spPr>
        <a:xfrm>
          <a:off x="8256984" y="1586204"/>
          <a:ext cx="1571625" cy="157162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t>地层文件</a:t>
          </a:r>
        </a:p>
      </dsp:txBody>
      <dsp:txXfrm>
        <a:off x="8487143" y="1816363"/>
        <a:ext cx="1111307" cy="11113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7BDA2E-935E-4408-B56F-ABAE1F80B4F0}">
      <dsp:nvSpPr>
        <dsp:cNvPr id="0" name=""/>
        <dsp:cNvSpPr/>
      </dsp:nvSpPr>
      <dsp:spPr>
        <a:xfrm>
          <a:off x="1072941" y="0"/>
          <a:ext cx="3214265" cy="2809673"/>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9220" tIns="27305" rIns="54610" bIns="27305" numCol="1" spcCol="1270" anchor="ctr" anchorCtr="0">
          <a:noAutofit/>
        </a:bodyPr>
        <a:lstStyle/>
        <a:p>
          <a:pPr marL="285750" lvl="1" indent="-285750" algn="l" defTabSz="1911350">
            <a:lnSpc>
              <a:spcPct val="90000"/>
            </a:lnSpc>
            <a:spcBef>
              <a:spcPct val="0"/>
            </a:spcBef>
            <a:spcAft>
              <a:spcPct val="15000"/>
            </a:spcAft>
            <a:buChar char="•"/>
          </a:pPr>
          <a:r>
            <a:rPr lang="zh-CN" altLang="en-US" sz="4300" kern="1200" dirty="0"/>
            <a:t>标高</a:t>
          </a:r>
        </a:p>
        <a:p>
          <a:pPr marL="285750" lvl="1" indent="-285750" algn="l" defTabSz="1911350">
            <a:lnSpc>
              <a:spcPct val="90000"/>
            </a:lnSpc>
            <a:spcBef>
              <a:spcPct val="0"/>
            </a:spcBef>
            <a:spcAft>
              <a:spcPct val="15000"/>
            </a:spcAft>
            <a:buChar char="•"/>
          </a:pPr>
          <a:r>
            <a:rPr lang="zh-CN" altLang="en-US" sz="4300" kern="1200" dirty="0"/>
            <a:t>深度</a:t>
          </a:r>
        </a:p>
      </dsp:txBody>
      <dsp:txXfrm>
        <a:off x="1876507" y="421451"/>
        <a:ext cx="1566954" cy="1966771"/>
      </dsp:txXfrm>
    </dsp:sp>
    <dsp:sp modelId="{5850FC98-B67E-488D-AA2C-80DA4A28D81D}">
      <dsp:nvSpPr>
        <dsp:cNvPr id="0" name=""/>
        <dsp:cNvSpPr/>
      </dsp:nvSpPr>
      <dsp:spPr>
        <a:xfrm>
          <a:off x="52186" y="601270"/>
          <a:ext cx="2041508" cy="160713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zh-CN" altLang="en-US" sz="2500" kern="1200" dirty="0"/>
            <a:t>污染物数据</a:t>
          </a:r>
          <a:r>
            <a:rPr lang="en-US" altLang="zh-CN" sz="2500" kern="1200" dirty="0"/>
            <a:t>excel</a:t>
          </a:r>
          <a:r>
            <a:rPr lang="zh-CN" altLang="en-US" sz="2500" kern="1200" dirty="0"/>
            <a:t>表</a:t>
          </a:r>
        </a:p>
      </dsp:txBody>
      <dsp:txXfrm>
        <a:off x="351158" y="836629"/>
        <a:ext cx="1443564" cy="1136414"/>
      </dsp:txXfrm>
    </dsp:sp>
    <dsp:sp modelId="{CCFE2C1C-64DB-4C46-9EC4-21A349498BE6}">
      <dsp:nvSpPr>
        <dsp:cNvPr id="0" name=""/>
        <dsp:cNvSpPr/>
      </dsp:nvSpPr>
      <dsp:spPr>
        <a:xfrm>
          <a:off x="4490097" y="0"/>
          <a:ext cx="6125715" cy="2809673"/>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26670" rIns="53340" bIns="26670" numCol="1" spcCol="1270" anchor="ctr" anchorCtr="0">
          <a:noAutofit/>
        </a:bodyPr>
        <a:lstStyle/>
        <a:p>
          <a:pPr marL="285750" lvl="1" indent="-285750" algn="l" defTabSz="1866900">
            <a:lnSpc>
              <a:spcPct val="90000"/>
            </a:lnSpc>
            <a:spcBef>
              <a:spcPct val="0"/>
            </a:spcBef>
            <a:spcAft>
              <a:spcPct val="15000"/>
            </a:spcAft>
            <a:buChar char="•"/>
          </a:pPr>
          <a:r>
            <a:rPr lang="zh-CN" altLang="en-US" sz="4200" kern="1200" dirty="0"/>
            <a:t>   点数据</a:t>
          </a:r>
          <a:r>
            <a:rPr lang="en-US" altLang="zh-CN" sz="4200" kern="1200" dirty="0" err="1"/>
            <a:t>apdv</a:t>
          </a:r>
          <a:endParaRPr lang="zh-CN" altLang="en-US" sz="4200" kern="1200" dirty="0"/>
        </a:p>
        <a:p>
          <a:pPr marL="285750" lvl="1" indent="-285750" algn="l" defTabSz="1866900">
            <a:lnSpc>
              <a:spcPct val="90000"/>
            </a:lnSpc>
            <a:spcBef>
              <a:spcPct val="0"/>
            </a:spcBef>
            <a:spcAft>
              <a:spcPct val="15000"/>
            </a:spcAft>
            <a:buChar char="•"/>
          </a:pPr>
          <a:r>
            <a:rPr lang="zh-CN" altLang="en-US" sz="4200" kern="1200" dirty="0"/>
            <a:t>   段数据</a:t>
          </a:r>
          <a:r>
            <a:rPr lang="en-US" altLang="zh-CN" sz="4200" kern="1200" dirty="0" err="1"/>
            <a:t>aidv</a:t>
          </a:r>
          <a:endParaRPr lang="zh-CN" altLang="en-US" sz="4200" kern="1200" dirty="0"/>
        </a:p>
      </dsp:txBody>
      <dsp:txXfrm>
        <a:off x="6021526" y="421451"/>
        <a:ext cx="3610900" cy="1966771"/>
      </dsp:txXfrm>
    </dsp:sp>
    <dsp:sp modelId="{2F84D9AA-1A99-4FD4-98AD-1DBE087F371D}">
      <dsp:nvSpPr>
        <dsp:cNvPr id="0" name=""/>
        <dsp:cNvSpPr/>
      </dsp:nvSpPr>
      <dsp:spPr>
        <a:xfrm>
          <a:off x="4526603" y="601270"/>
          <a:ext cx="2244859" cy="160713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altLang="zh-CN" sz="2500" kern="1200" dirty="0"/>
            <a:t>EVS</a:t>
          </a:r>
          <a:r>
            <a:rPr lang="zh-CN" altLang="en-US" sz="2500" kern="1200" dirty="0"/>
            <a:t>点、段数据文件</a:t>
          </a:r>
        </a:p>
      </dsp:txBody>
      <dsp:txXfrm>
        <a:off x="4855355" y="836629"/>
        <a:ext cx="1587355" cy="113641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2022/2/28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幻灯片图像占位符 1"/>
          <p:cNvSpPr>
            <a:spLocks noGrp="1" noRot="1" noChangeAspect="1" noChangeArrowheads="1"/>
          </p:cNvSpPr>
          <p:nvPr>
            <p:ph type="sldImg" idx="4294967295"/>
          </p:nvPr>
        </p:nvSpPr>
        <p:spPr>
          <a:ln>
            <a:miter lim="800000"/>
          </a:ln>
        </p:spPr>
      </p:sp>
      <p:sp>
        <p:nvSpPr>
          <p:cNvPr id="12290" name="备注占位符 2"/>
          <p:cNvSpPr>
            <a:spLocks noGrp="1" noChangeArrowheads="1"/>
          </p:cNvSpPr>
          <p:nvPr>
            <p:ph type="body" idx="4294967295"/>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幻灯片图像占位符 1"/>
          <p:cNvSpPr>
            <a:spLocks noGrp="1" noRot="1" noChangeAspect="1" noChangeArrowheads="1"/>
          </p:cNvSpPr>
          <p:nvPr>
            <p:ph type="sldImg" idx="4294967295"/>
          </p:nvPr>
        </p:nvSpPr>
        <p:spPr>
          <a:ln>
            <a:miter lim="800000"/>
          </a:ln>
        </p:spPr>
      </p:sp>
      <p:sp>
        <p:nvSpPr>
          <p:cNvPr id="12290" name="备注占位符 2"/>
          <p:cNvSpPr>
            <a:spLocks noGrp="1" noChangeArrowheads="1"/>
          </p:cNvSpPr>
          <p:nvPr>
            <p:ph type="body" idx="4294967295"/>
          </p:nvPr>
        </p:nvSpPr>
        <p:spPr/>
        <p:txBody>
          <a:bodyPr/>
          <a:lstStyle/>
          <a:p>
            <a:r>
              <a:rPr lang="zh-CN" altLang="en-US" dirty="0"/>
              <a:t>岩性建模可直接使用这三种数据建模</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第一行为注释行，第二行依次表示标高，地层顺序，第三条依次表示</a:t>
            </a:r>
            <a:r>
              <a:rPr lang="en-US" altLang="zh-CN" dirty="0"/>
              <a:t>45</a:t>
            </a:r>
            <a:r>
              <a:rPr lang="zh-CN" altLang="en-US" dirty="0"/>
              <a:t>条数据，总共</a:t>
            </a:r>
            <a:r>
              <a:rPr lang="en-US" altLang="zh-CN" dirty="0"/>
              <a:t>4</a:t>
            </a:r>
            <a:r>
              <a:rPr lang="zh-CN" altLang="en-US" dirty="0"/>
              <a:t>层面（包括顶层，并且第一层面和第二层面岩性一致），顺序分别为</a:t>
            </a:r>
            <a:r>
              <a:rPr lang="en-US" altLang="zh-CN" dirty="0"/>
              <a:t>1 1 2 3</a:t>
            </a:r>
            <a:r>
              <a:rPr lang="zh-CN" altLang="en-US" dirty="0"/>
              <a:t>，钻孔中缺少的岩性，用</a:t>
            </a:r>
            <a:r>
              <a:rPr lang="en-US" altLang="zh-CN" dirty="0"/>
              <a:t>pinch</a:t>
            </a:r>
            <a:r>
              <a:rPr lang="zh-CN" altLang="en-US" dirty="0"/>
              <a:t>标记，如果有就记录下</a:t>
            </a:r>
            <a:r>
              <a:rPr lang="en-US" altLang="zh-CN" dirty="0"/>
              <a:t>z</a:t>
            </a:r>
            <a:r>
              <a:rPr lang="zh-CN" altLang="en-US" dirty="0"/>
              <a:t>值（可为深度也可为标高，和第二行一致）</a:t>
            </a:r>
          </a:p>
        </p:txBody>
      </p:sp>
      <p:sp>
        <p:nvSpPr>
          <p:cNvPr id="4" name="灯片编号占位符 3"/>
          <p:cNvSpPr>
            <a:spLocks noGrp="1"/>
          </p:cNvSpPr>
          <p:nvPr>
            <p:ph type="sldNum" sz="quarter" idx="5"/>
          </p:nvPr>
        </p:nvSpPr>
        <p:spPr/>
        <p:txBody>
          <a:bodyPr/>
          <a:lstStyle/>
          <a:p>
            <a:fld id="{22948056-F37E-4C67-8A2E-932E9047D6CE}" type="slidenum">
              <a:rPr lang="zh-CN" altLang="en-US" smtClean="0"/>
              <a:t>40</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2948056-F37E-4C67-8A2E-932E9047D6CE}" type="slidenum">
              <a:rPr lang="zh-CN" altLang="en-US" smtClean="0"/>
              <a:t>41</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44</a:t>
            </a:fld>
            <a:endParaRPr lang="zh-CN" altLang="en-US"/>
          </a:p>
        </p:txBody>
      </p:sp>
    </p:spTree>
    <p:extLst>
      <p:ext uri="{BB962C8B-B14F-4D97-AF65-F5344CB8AC3E}">
        <p14:creationId xmlns:p14="http://schemas.microsoft.com/office/powerpoint/2010/main" val="29616905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段数据在软件内最终也会转换为点数据，</a:t>
            </a:r>
            <a:r>
              <a:rPr lang="en-US" altLang="zh-CN" dirty="0"/>
              <a:t>max gap</a:t>
            </a:r>
            <a:r>
              <a:rPr lang="zh-CN" altLang="en-US" dirty="0"/>
              <a:t>的值决定了点的疏密，归根结底都是对离散数据插值。</a:t>
            </a:r>
          </a:p>
        </p:txBody>
      </p:sp>
      <p:sp>
        <p:nvSpPr>
          <p:cNvPr id="4" name="灯片编号占位符 3"/>
          <p:cNvSpPr>
            <a:spLocks noGrp="1"/>
          </p:cNvSpPr>
          <p:nvPr>
            <p:ph type="sldNum" sz="quarter" idx="10"/>
          </p:nvPr>
        </p:nvSpPr>
        <p:spPr/>
        <p:txBody>
          <a:bodyPr/>
          <a:lstStyle/>
          <a:p>
            <a:fld id="{A6837353-30EB-4A48-80EB-173D804AEFBD}" type="slidenum">
              <a:rPr lang="zh-CN" altLang="en-US" smtClean="0"/>
              <a:t>47</a:t>
            </a:fld>
            <a:endParaRPr lang="zh-CN" altLang="en-US"/>
          </a:p>
        </p:txBody>
      </p:sp>
    </p:spTree>
    <p:extLst>
      <p:ext uri="{BB962C8B-B14F-4D97-AF65-F5344CB8AC3E}">
        <p14:creationId xmlns:p14="http://schemas.microsoft.com/office/powerpoint/2010/main" val="2050506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4144963" y="6378575"/>
            <a:ext cx="3902075" cy="342900"/>
          </a:xfrm>
          <a:prstGeom prst="rect">
            <a:avLst/>
          </a:prstGeom>
        </p:spPr>
        <p:txBody>
          <a:bodyPr wrap="square" lIns="0" tIns="0" rIns="0" bIns="0">
            <a:spAutoFit/>
          </a:bodyPr>
          <a:lstStyle>
            <a:lvl1pPr algn="ctr">
              <a:defRPr>
                <a:solidFill>
                  <a:schemeClr val="tx1">
                    <a:tint val="75000"/>
                  </a:schemeClr>
                </a:solidFill>
              </a:defRPr>
            </a:lvl1pPr>
          </a:lstStyle>
          <a:p>
            <a:pPr fontAlgn="auto"/>
            <a:endParaRPr strike="noStrike" noProof="1"/>
          </a:p>
        </p:txBody>
      </p:sp>
      <p:sp>
        <p:nvSpPr>
          <p:cNvPr id="3" name="Holder 3"/>
          <p:cNvSpPr>
            <a:spLocks noGrp="1"/>
          </p:cNvSpPr>
          <p:nvPr>
            <p:ph type="dt" sz="half" idx="6"/>
          </p:nvPr>
        </p:nvSpPr>
        <p:spPr>
          <a:xfrm>
            <a:off x="609600" y="6378575"/>
            <a:ext cx="2803525" cy="342900"/>
          </a:xfrm>
          <a:prstGeom prst="rect">
            <a:avLst/>
          </a:prstGeom>
        </p:spPr>
        <p:txBody>
          <a:bodyPr wrap="square" lIns="0" tIns="0" rIns="0" bIns="0">
            <a:spAutoFit/>
          </a:bodyPr>
          <a:lstStyle>
            <a:lvl1pPr algn="l">
              <a:defRPr>
                <a:solidFill>
                  <a:schemeClr val="tx1">
                    <a:tint val="75000"/>
                  </a:schemeClr>
                </a:solidFill>
              </a:defRPr>
            </a:lvl1pPr>
          </a:lstStyle>
          <a:p>
            <a:pPr fontAlgn="auto"/>
            <a:fld id="{1D8BD707-D9CF-40AE-B4C6-C98DA3205C09}" type="datetimeFigureOut">
              <a:rPr lang="en-US" strike="noStrike" noProof="1">
                <a:latin typeface="+mn-lt"/>
                <a:ea typeface="+mn-ea"/>
                <a:cs typeface="+mn-cs"/>
              </a:rPr>
              <a:t>2/28/2022</a:t>
            </a:fld>
            <a:endParaRPr lang="en-US" strike="noStrike" noProof="1"/>
          </a:p>
        </p:txBody>
      </p:sp>
      <p:sp>
        <p:nvSpPr>
          <p:cNvPr id="4" name="Holder 4"/>
          <p:cNvSpPr>
            <a:spLocks noGrp="1"/>
          </p:cNvSpPr>
          <p:nvPr>
            <p:ph type="sldNum" sz="quarter" idx="7"/>
          </p:nvPr>
        </p:nvSpPr>
        <p:spPr>
          <a:xfrm>
            <a:off x="8755063" y="5872163"/>
            <a:ext cx="3132138" cy="246063"/>
          </a:xfrm>
          <a:prstGeom prst="rect">
            <a:avLst/>
          </a:prstGeom>
        </p:spPr>
        <p:txBody>
          <a:bodyPr lIns="0" tIns="0" rIns="0" bIns="0"/>
          <a:lstStyle>
            <a:lvl1pPr algn="r">
              <a:defRPr>
                <a:solidFill>
                  <a:schemeClr val="tx1">
                    <a:tint val="75000"/>
                  </a:schemeClr>
                </a:solidFill>
              </a:defRPr>
            </a:lvl1pPr>
          </a:lstStyle>
          <a:p>
            <a:pPr fontAlgn="auto"/>
            <a:fld id="{B6F15528-21DE-4FAA-801E-634DDDAF4B2B}" type="slidenum">
              <a:rPr strike="noStrike" noProof="1">
                <a:latin typeface="+mn-lt"/>
                <a:ea typeface="+mn-ea"/>
                <a:cs typeface="+mn-cs"/>
              </a:rPr>
              <a:t>‹#›</a:t>
            </a:fld>
            <a:endParaRPr strike="noStrike" noProof="1"/>
          </a:p>
        </p:txBody>
      </p:sp>
      <p:sp>
        <p:nvSpPr>
          <p:cNvPr id="6" name="文本占位符 5"/>
          <p:cNvSpPr>
            <a:spLocks noGrp="1"/>
          </p:cNvSpPr>
          <p:nvPr>
            <p:ph type="body" sz="quarter" idx="10"/>
          </p:nvPr>
        </p:nvSpPr>
        <p:spPr>
          <a:xfrm>
            <a:off x="609600" y="5996909"/>
            <a:ext cx="7510463" cy="506413"/>
          </a:xfrm>
          <a:prstGeom prst="rect">
            <a:avLst/>
          </a:prstGeom>
        </p:spPr>
        <p:txBody>
          <a:bodyPr/>
          <a:lstStyle>
            <a:lvl1pPr>
              <a:defRPr sz="3200" b="1">
                <a:solidFill>
                  <a:schemeClr val="bg1"/>
                </a:solidFill>
                <a:latin typeface="微软雅黑" panose="020B0503020204020204" pitchFamily="34" charset="-122"/>
                <a:ea typeface="微软雅黑" panose="020B0503020204020204" pitchFamily="34" charset="-122"/>
              </a:defRPr>
            </a:lvl1pPr>
          </a:lstStyle>
          <a:p>
            <a:pPr lvl="0"/>
            <a:r>
              <a:rPr lang="zh-CN" altLang="en-US" dirty="0"/>
              <a:t>编辑母版文本样式</a:t>
            </a:r>
          </a:p>
        </p:txBody>
      </p:sp>
      <p:sp>
        <p:nvSpPr>
          <p:cNvPr id="8" name="文本占位符 7"/>
          <p:cNvSpPr>
            <a:spLocks noGrp="1"/>
          </p:cNvSpPr>
          <p:nvPr>
            <p:ph type="body" sz="quarter" idx="11"/>
          </p:nvPr>
        </p:nvSpPr>
        <p:spPr>
          <a:xfrm>
            <a:off x="1963070" y="1178290"/>
            <a:ext cx="8259921" cy="4143518"/>
          </a:xfrm>
          <a:prstGeom prst="rect">
            <a:avLst/>
          </a:prstGeom>
        </p:spPr>
        <p:txBody>
          <a:bodyPr/>
          <a:lstStyle>
            <a:lvl1pPr>
              <a:defRPr sz="3200">
                <a:latin typeface="微软雅黑" panose="020B0503020204020204" pitchFamily="34" charset="-122"/>
                <a:ea typeface="微软雅黑" panose="020B0503020204020204" pitchFamily="34" charset="-122"/>
              </a:defRPr>
            </a:lvl1pPr>
          </a:lstStyle>
          <a:p>
            <a:pPr lvl="0"/>
            <a:r>
              <a:rPr lang="zh-CN" altLang="en-US" dirty="0"/>
              <a:t>编辑母版文本样式</a:t>
            </a:r>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bk object 16"/>
          <p:cNvSpPr/>
          <p:nvPr/>
        </p:nvSpPr>
        <p:spPr>
          <a:xfrm>
            <a:off x="0" y="5768975"/>
            <a:ext cx="12192000" cy="1089025"/>
          </a:xfrm>
          <a:prstGeom prst="rect">
            <a:avLst/>
          </a:prstGeom>
          <a:blipFill rotWithShape="1">
            <a:blip r:embed="rId3"/>
            <a:stretch>
              <a:fillRect/>
            </a:stretch>
          </a:blipFill>
          <a:ln w="9525">
            <a:noFill/>
          </a:ln>
        </p:spPr>
        <p:txBody>
          <a:bodyPr wrap="square" lIns="0" tIns="0" rIns="0" bIns="0" anchor="t" anchorCtr="0"/>
          <a:lstStyle/>
          <a:p>
            <a:pPr lvl="0"/>
            <a:endParaRPr lang="zh-CN" dirty="0">
              <a:latin typeface="Calibri" panose="020F0502020204030204"/>
              <a:ea typeface="宋体" panose="02010600030101010101" pitchFamily="2" charset="-122"/>
            </a:endParaRPr>
          </a:p>
        </p:txBody>
      </p:sp>
      <p:sp>
        <p:nvSpPr>
          <p:cNvPr id="4" name="Holder 4"/>
          <p:cNvSpPr>
            <a:spLocks noGrp="1"/>
          </p:cNvSpPr>
          <p:nvPr>
            <p:ph type="ftr" sz="quarter" idx="5"/>
          </p:nvPr>
        </p:nvSpPr>
        <p:spPr>
          <a:xfrm>
            <a:off x="4144963" y="6378575"/>
            <a:ext cx="3902075" cy="342900"/>
          </a:xfrm>
          <a:prstGeom prst="rect">
            <a:avLst/>
          </a:prstGeom>
        </p:spPr>
        <p:txBody>
          <a:bodyPr wrap="square" lIns="0" tIns="0" rIns="0" bIns="0">
            <a:spAutoFit/>
          </a:bodyPr>
          <a:lstStyle>
            <a:lvl1pPr algn="ctr">
              <a:defRPr>
                <a:solidFill>
                  <a:schemeClr val="tx1">
                    <a:tint val="75000"/>
                  </a:schemeClr>
                </a:solidFill>
              </a:defRPr>
            </a:lvl1pPr>
          </a:lstStyle>
          <a:p>
            <a:pPr fontAlgn="auto"/>
            <a:endParaRPr strike="noStrike" noProof="1"/>
          </a:p>
        </p:txBody>
      </p:sp>
      <p:sp>
        <p:nvSpPr>
          <p:cNvPr id="5" name="Holder 5"/>
          <p:cNvSpPr>
            <a:spLocks noGrp="1"/>
          </p:cNvSpPr>
          <p:nvPr>
            <p:ph type="dt" sz="half" idx="6"/>
          </p:nvPr>
        </p:nvSpPr>
        <p:spPr>
          <a:xfrm>
            <a:off x="609600" y="6378575"/>
            <a:ext cx="2803525" cy="342900"/>
          </a:xfrm>
          <a:prstGeom prst="rect">
            <a:avLst/>
          </a:prstGeom>
        </p:spPr>
        <p:txBody>
          <a:bodyPr wrap="square" lIns="0" tIns="0" rIns="0" bIns="0">
            <a:spAutoFit/>
          </a:bodyPr>
          <a:lstStyle>
            <a:lvl1pPr algn="l">
              <a:defRPr>
                <a:solidFill>
                  <a:schemeClr val="tx1">
                    <a:tint val="75000"/>
                  </a:schemeClr>
                </a:solidFill>
              </a:defRPr>
            </a:lvl1pPr>
          </a:lstStyle>
          <a:p>
            <a:pPr fontAlgn="auto"/>
            <a:fld id="{1D8BD707-D9CF-40AE-B4C6-C98DA3205C09}" type="datetimeFigureOut">
              <a:rPr lang="en-US" strike="noStrike" noProof="1">
                <a:latin typeface="+mn-lt"/>
                <a:ea typeface="+mn-ea"/>
                <a:cs typeface="+mn-cs"/>
              </a:rPr>
              <a:t>2/28/2022</a:t>
            </a:fld>
            <a:endParaRPr lang="en-US" strike="noStrike" noProof="1"/>
          </a:p>
        </p:txBody>
      </p:sp>
      <p:pic>
        <p:nvPicPr>
          <p:cNvPr id="1029" name="图片 1" descr="UTUM LOGO 450_150"/>
          <p:cNvPicPr>
            <a:picLocks noChangeAspect="1"/>
          </p:cNvPicPr>
          <p:nvPr/>
        </p:nvPicPr>
        <p:blipFill>
          <a:blip r:embed="rId4"/>
          <a:stretch>
            <a:fillRect/>
          </a:stretch>
        </p:blipFill>
        <p:spPr>
          <a:xfrm>
            <a:off x="9599613" y="76200"/>
            <a:ext cx="2306637" cy="703263"/>
          </a:xfrm>
          <a:prstGeom prst="rect">
            <a:avLst/>
          </a:prstGeom>
          <a:noFill/>
          <a:ln w="9525">
            <a:noFill/>
          </a:ln>
        </p:spPr>
      </p:pic>
      <p:sp>
        <p:nvSpPr>
          <p:cNvPr id="1030" name="Holder 6"/>
          <p:cNvSpPr txBox="1"/>
          <p:nvPr/>
        </p:nvSpPr>
        <p:spPr>
          <a:xfrm>
            <a:off x="8774113" y="6149975"/>
            <a:ext cx="3132137" cy="246063"/>
          </a:xfrm>
          <a:prstGeom prst="rect">
            <a:avLst/>
          </a:prstGeom>
          <a:noFill/>
          <a:ln w="9525">
            <a:noFill/>
          </a:ln>
        </p:spPr>
        <p:txBody>
          <a:bodyPr wrap="square" lIns="0" tIns="0" rIns="0" bIns="0" anchor="t" anchorCtr="0">
            <a:spAutoFit/>
          </a:bodyPr>
          <a:lstStyle/>
          <a:p>
            <a:pPr lvl="0" algn="ctr"/>
            <a:r>
              <a:rPr lang="en-US" altLang="zh-CN" sz="1600" dirty="0">
                <a:solidFill>
                  <a:schemeClr val="bg1"/>
                </a:solidFill>
                <a:latin typeface="方正魏碑_GBK" pitchFamily="65" charset="-122"/>
                <a:ea typeface="方正魏碑_GBK" pitchFamily="65" charset="-122"/>
              </a:rPr>
              <a:t>www.utum.cn</a:t>
            </a:r>
            <a:endParaRPr lang="zh-CN" altLang="en-US" sz="1600" dirty="0">
              <a:solidFill>
                <a:schemeClr val="bg1"/>
              </a:solidFill>
              <a:latin typeface="方正魏碑_GBK" pitchFamily="65" charset="-122"/>
              <a:ea typeface="方正魏碑_GBK" pitchFamily="65" charset="-122"/>
            </a:endParaRPr>
          </a:p>
        </p:txBody>
      </p:sp>
      <p:sp>
        <p:nvSpPr>
          <p:cNvPr id="1031" name="Holder 6"/>
          <p:cNvSpPr txBox="1"/>
          <p:nvPr/>
        </p:nvSpPr>
        <p:spPr>
          <a:xfrm>
            <a:off x="8788400" y="6451600"/>
            <a:ext cx="3132138" cy="244475"/>
          </a:xfrm>
          <a:prstGeom prst="rect">
            <a:avLst/>
          </a:prstGeom>
          <a:noFill/>
          <a:ln w="9525">
            <a:noFill/>
          </a:ln>
        </p:spPr>
        <p:txBody>
          <a:bodyPr wrap="square" lIns="0" tIns="0" rIns="0" bIns="0" anchor="t" anchorCtr="0">
            <a:spAutoFit/>
          </a:bodyPr>
          <a:lstStyle/>
          <a:p>
            <a:pPr lvl="0" algn="ctr"/>
            <a:r>
              <a:rPr lang="zh-CN" altLang="en-US" sz="1600" dirty="0">
                <a:solidFill>
                  <a:schemeClr val="bg1"/>
                </a:solidFill>
                <a:latin typeface="方正魏碑_GBK" pitchFamily="65" charset="-122"/>
                <a:ea typeface="方正魏碑_GBK" pitchFamily="65" charset="-122"/>
              </a:rPr>
              <a:t>027-59764518</a:t>
            </a:r>
          </a:p>
        </p:txBody>
      </p:sp>
      <p:sp>
        <p:nvSpPr>
          <p:cNvPr id="1032" name="Holder 6"/>
          <p:cNvSpPr txBox="1"/>
          <p:nvPr/>
        </p:nvSpPr>
        <p:spPr>
          <a:xfrm>
            <a:off x="8820150" y="5849938"/>
            <a:ext cx="3132138" cy="246062"/>
          </a:xfrm>
          <a:prstGeom prst="rect">
            <a:avLst/>
          </a:prstGeom>
          <a:noFill/>
          <a:ln w="9525">
            <a:noFill/>
          </a:ln>
        </p:spPr>
        <p:txBody>
          <a:bodyPr wrap="square" lIns="0" tIns="0" rIns="0" bIns="0" anchor="t" anchorCtr="0">
            <a:spAutoFit/>
          </a:bodyPr>
          <a:lstStyle/>
          <a:p>
            <a:pPr lvl="0" algn="ctr"/>
            <a:r>
              <a:rPr lang="zh-CN" altLang="en-US" sz="1600" dirty="0">
                <a:solidFill>
                  <a:schemeClr val="bg1"/>
                </a:solidFill>
                <a:latin typeface="方正魏碑_GBK" pitchFamily="65" charset="-122"/>
                <a:ea typeface="方正魏碑_GBK" pitchFamily="65" charset="-122"/>
              </a:rPr>
              <a:t>武汉优土优木科技有限公司</a:t>
            </a:r>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8.mp4"/><Relationship Id="rId1" Type="http://schemas.microsoft.com/office/2007/relationships/media" Target="../media/media8.mp4"/><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slideLayout" Target="../slideLayouts/slideLayout1.xml"/><Relationship Id="rId1" Type="http://schemas.openxmlformats.org/officeDocument/2006/relationships/tags" Target="../tags/tag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6"/>
          <p:cNvSpPr txBox="1"/>
          <p:nvPr/>
        </p:nvSpPr>
        <p:spPr>
          <a:xfrm>
            <a:off x="1409065" y="1327150"/>
            <a:ext cx="9374505" cy="1255395"/>
          </a:xfrm>
          <a:prstGeom prst="rect">
            <a:avLst/>
          </a:prstGeom>
        </p:spPr>
        <p:txBody>
          <a:bodyPr vert="horz" wrap="square" lIns="0" tIns="12065" rIns="0" bIns="0" rtlCol="0">
            <a:spAutoFit/>
          </a:bodyPr>
          <a:lstStyle/>
          <a:p>
            <a:pPr marL="12700" algn="ctr">
              <a:lnSpc>
                <a:spcPct val="100000"/>
              </a:lnSpc>
              <a:spcBef>
                <a:spcPts val="95"/>
              </a:spcBef>
            </a:pPr>
            <a:r>
              <a:rPr lang="en-US" altLang="zh-CN" sz="4000" b="1" spc="-5" dirty="0">
                <a:solidFill>
                  <a:srgbClr val="C00000"/>
                </a:solidFill>
                <a:latin typeface="微软雅黑" panose="020B0503020204020204" pitchFamily="34" charset="-122"/>
                <a:cs typeface="Calibri" panose="020F0502020204030204"/>
                <a:sym typeface="+mn-ea"/>
              </a:rPr>
              <a:t>Earth Volumetric Studio</a:t>
            </a:r>
          </a:p>
          <a:p>
            <a:pPr marL="12700" algn="ctr">
              <a:lnSpc>
                <a:spcPct val="100000"/>
              </a:lnSpc>
              <a:spcBef>
                <a:spcPts val="95"/>
              </a:spcBef>
            </a:pPr>
            <a:r>
              <a:rPr lang="en-US" altLang="zh-CN" sz="4000" b="1" spc="-5" dirty="0">
                <a:solidFill>
                  <a:srgbClr val="C00000"/>
                </a:solidFill>
                <a:latin typeface="微软雅黑" panose="020B0503020204020204" pitchFamily="34" charset="-122"/>
                <a:cs typeface="Calibri" panose="020F0502020204030204"/>
                <a:sym typeface="+mn-ea"/>
              </a:rPr>
              <a:t>三维地质建模</a:t>
            </a:r>
            <a:r>
              <a:rPr lang="zh-CN" altLang="en-US" sz="4000" b="1" spc="-5" dirty="0">
                <a:solidFill>
                  <a:srgbClr val="C00000"/>
                </a:solidFill>
                <a:latin typeface="微软雅黑" panose="020B0503020204020204" pitchFamily="34" charset="-122"/>
                <a:cs typeface="Calibri" panose="020F0502020204030204"/>
                <a:sym typeface="+mn-ea"/>
              </a:rPr>
              <a:t>软件</a:t>
            </a:r>
            <a:endParaRPr sz="4000" dirty="0">
              <a:latin typeface="微软雅黑" panose="020B0503020204020204" pitchFamily="34" charset="-122"/>
              <a:ea typeface="微软雅黑" panose="020B0503020204020204" pitchFamily="34" charset="-122"/>
              <a:cs typeface="Calibri" panose="020F0502020204030204"/>
            </a:endParaRPr>
          </a:p>
        </p:txBody>
      </p:sp>
      <p:sp>
        <p:nvSpPr>
          <p:cNvPr id="7" name="object 6"/>
          <p:cNvSpPr txBox="1"/>
          <p:nvPr/>
        </p:nvSpPr>
        <p:spPr>
          <a:xfrm>
            <a:off x="1408430" y="2930525"/>
            <a:ext cx="9374505" cy="381000"/>
          </a:xfrm>
          <a:prstGeom prst="rect">
            <a:avLst/>
          </a:prstGeom>
        </p:spPr>
        <p:txBody>
          <a:bodyPr vert="horz" wrap="square" lIns="0" tIns="12065" rIns="0" bIns="0" rtlCol="0">
            <a:spAutoFit/>
          </a:bodyPr>
          <a:lstStyle/>
          <a:p>
            <a:pPr marL="12700" algn="ctr">
              <a:lnSpc>
                <a:spcPct val="100000"/>
              </a:lnSpc>
              <a:spcBef>
                <a:spcPts val="95"/>
              </a:spcBef>
            </a:pPr>
            <a:r>
              <a:rPr lang="zh-CN" altLang="en-US" sz="2400" dirty="0">
                <a:solidFill>
                  <a:srgbClr val="C00000"/>
                </a:solidFill>
                <a:latin typeface="微软雅黑" panose="020B0503020204020204" pitchFamily="34" charset="-122"/>
                <a:ea typeface="微软雅黑" panose="020B0503020204020204" pitchFamily="34" charset="-122"/>
                <a:cs typeface="Calibri" panose="020F0502020204030204"/>
              </a:rPr>
              <a:t>将三维空间的数据可视化</a:t>
            </a:r>
            <a:endParaRPr sz="2400" dirty="0">
              <a:solidFill>
                <a:srgbClr val="C00000"/>
              </a:solidFill>
              <a:latin typeface="微软雅黑" panose="020B0503020204020204" pitchFamily="34" charset="-122"/>
              <a:ea typeface="微软雅黑" panose="020B0503020204020204" pitchFamily="34" charset="-122"/>
              <a:cs typeface="Calibri" panose="020F0502020204030204"/>
            </a:endParaRPr>
          </a:p>
        </p:txBody>
      </p:sp>
      <p:sp>
        <p:nvSpPr>
          <p:cNvPr id="2" name="文本框 1"/>
          <p:cNvSpPr txBox="1"/>
          <p:nvPr/>
        </p:nvSpPr>
        <p:spPr>
          <a:xfrm>
            <a:off x="2047948" y="3429000"/>
            <a:ext cx="7553252" cy="2030095"/>
          </a:xfrm>
          <a:prstGeom prst="rect">
            <a:avLst/>
          </a:prstGeom>
          <a:noFill/>
        </p:spPr>
        <p:txBody>
          <a:bodyPr wrap="square" rtlCol="0">
            <a:spAutoFit/>
          </a:bodyPr>
          <a:lstStyle/>
          <a:p>
            <a:r>
              <a:rPr lang="zh-CN" altLang="en-US" dirty="0">
                <a:solidFill>
                  <a:srgbClr val="C00000"/>
                </a:solidFill>
                <a:latin typeface="仿宋_GB2312" panose="02010609030101010101" pitchFamily="49" charset="-122"/>
                <a:ea typeface="仿宋_GB2312" panose="02010609030101010101" pitchFamily="49" charset="-122"/>
              </a:rPr>
              <a:t>主讲人：徐舟</a:t>
            </a:r>
            <a:endParaRPr lang="en-US" altLang="zh-CN" dirty="0">
              <a:solidFill>
                <a:srgbClr val="C00000"/>
              </a:solidFill>
              <a:latin typeface="仿宋_GB2312" panose="02010609030101010101" pitchFamily="49" charset="-122"/>
              <a:ea typeface="仿宋_GB2312" panose="02010609030101010101" pitchFamily="49" charset="-122"/>
            </a:endParaRPr>
          </a:p>
          <a:p>
            <a:r>
              <a:rPr lang="zh-CN" altLang="en-US" dirty="0">
                <a:solidFill>
                  <a:srgbClr val="C00000"/>
                </a:solidFill>
                <a:latin typeface="仿宋_GB2312" panose="02010609030101010101" pitchFamily="49" charset="-122"/>
                <a:ea typeface="仿宋_GB2312" panose="02010609030101010101" pitchFamily="49" charset="-122"/>
              </a:rPr>
              <a:t>电话：</a:t>
            </a:r>
            <a:r>
              <a:rPr lang="en-US" altLang="zh-CN" dirty="0">
                <a:solidFill>
                  <a:srgbClr val="C00000"/>
                </a:solidFill>
                <a:latin typeface="仿宋_GB2312" panose="02010609030101010101" pitchFamily="49" charset="-122"/>
                <a:ea typeface="仿宋_GB2312" panose="02010609030101010101" pitchFamily="49" charset="-122"/>
              </a:rPr>
              <a:t>15387134100</a:t>
            </a:r>
          </a:p>
          <a:p>
            <a:r>
              <a:rPr lang="en-US" altLang="zh-CN" dirty="0">
                <a:solidFill>
                  <a:srgbClr val="C00000"/>
                </a:solidFill>
                <a:latin typeface="Times New Roman" panose="02020603050405020304" pitchFamily="18" charset="0"/>
                <a:ea typeface="仿宋_GB2312" panose="02010609030101010101" pitchFamily="49" charset="-122"/>
                <a:cs typeface="Times New Roman" panose="02020603050405020304" pitchFamily="18" charset="0"/>
              </a:rPr>
              <a:t>QQ</a:t>
            </a:r>
            <a:r>
              <a:rPr lang="zh-CN" altLang="en-US" dirty="0">
                <a:solidFill>
                  <a:srgbClr val="C00000"/>
                </a:solidFill>
                <a:latin typeface="Times New Roman" panose="02020603050405020304" pitchFamily="18" charset="0"/>
                <a:ea typeface="仿宋_GB2312" panose="02010609030101010101" pitchFamily="49" charset="-122"/>
                <a:cs typeface="Times New Roman" panose="02020603050405020304" pitchFamily="18" charset="0"/>
              </a:rPr>
              <a:t>：</a:t>
            </a:r>
            <a:r>
              <a:rPr lang="en-US" altLang="zh-CN" dirty="0">
                <a:solidFill>
                  <a:srgbClr val="C00000"/>
                </a:solidFill>
                <a:latin typeface="Times New Roman" panose="02020603050405020304" pitchFamily="18" charset="0"/>
                <a:ea typeface="仿宋_GB2312" panose="02010609030101010101" pitchFamily="49" charset="-122"/>
                <a:cs typeface="Times New Roman" panose="02020603050405020304" pitchFamily="18" charset="0"/>
              </a:rPr>
              <a:t>1186026962</a:t>
            </a:r>
          </a:p>
          <a:p>
            <a:r>
              <a:rPr lang="zh-CN" altLang="en-US" dirty="0">
                <a:solidFill>
                  <a:srgbClr val="C00000"/>
                </a:solidFill>
                <a:latin typeface="仿宋_GB2312" panose="02010609030101010101" pitchFamily="49" charset="-122"/>
                <a:ea typeface="仿宋_GB2312" panose="02010609030101010101" pitchFamily="49" charset="-122"/>
              </a:rPr>
              <a:t>邮箱</a:t>
            </a:r>
            <a:r>
              <a:rPr lang="zh-CN" altLang="en-US" dirty="0">
                <a:solidFill>
                  <a:srgbClr val="C00000"/>
                </a:solidFill>
                <a:latin typeface="仿宋_GB2312" panose="02010609030101010101" pitchFamily="49" charset="-122"/>
                <a:ea typeface="仿宋_GB2312" panose="02010609030101010101" pitchFamily="49" charset="-122"/>
                <a:cs typeface="Times New Roman" panose="02020603050405020304" pitchFamily="18" charset="0"/>
              </a:rPr>
              <a:t>：</a:t>
            </a:r>
            <a:r>
              <a:rPr lang="en-US" altLang="zh-CN" dirty="0">
                <a:solidFill>
                  <a:srgbClr val="C00000"/>
                </a:solidFill>
                <a:latin typeface="仿宋_GB2312" panose="02010609030101010101" pitchFamily="49" charset="-122"/>
                <a:ea typeface="仿宋_GB2312" panose="02010609030101010101" pitchFamily="49" charset="-122"/>
                <a:cs typeface="Times New Roman" panose="02020603050405020304" pitchFamily="18" charset="0"/>
              </a:rPr>
              <a:t>xuzhou@utum.cn</a:t>
            </a:r>
          </a:p>
          <a:p>
            <a:r>
              <a:rPr lang="zh-CN" altLang="en-US" dirty="0">
                <a:solidFill>
                  <a:srgbClr val="C00000"/>
                </a:solidFill>
                <a:latin typeface="仿宋_GB2312" panose="02010609030101010101" pitchFamily="49" charset="-122"/>
                <a:ea typeface="仿宋_GB2312" panose="02010609030101010101" pitchFamily="49" charset="-122"/>
              </a:rPr>
              <a:t>地址：湖北省武汉市武昌区武珞路</a:t>
            </a:r>
            <a:r>
              <a:rPr lang="en-US" altLang="zh-CN" dirty="0">
                <a:solidFill>
                  <a:srgbClr val="C00000"/>
                </a:solidFill>
                <a:latin typeface="仿宋_GB2312" panose="02010609030101010101" pitchFamily="49" charset="-122"/>
                <a:ea typeface="仿宋_GB2312" panose="02010609030101010101" pitchFamily="49" charset="-122"/>
              </a:rPr>
              <a:t>717</a:t>
            </a:r>
            <a:r>
              <a:rPr lang="zh-CN" altLang="en-US" dirty="0">
                <a:solidFill>
                  <a:srgbClr val="C00000"/>
                </a:solidFill>
                <a:latin typeface="仿宋_GB2312" panose="02010609030101010101" pitchFamily="49" charset="-122"/>
                <a:ea typeface="仿宋_GB2312" panose="02010609030101010101" pitchFamily="49" charset="-122"/>
              </a:rPr>
              <a:t>号兆富国际大厦</a:t>
            </a:r>
            <a:r>
              <a:rPr lang="en-US" altLang="zh-CN" dirty="0">
                <a:solidFill>
                  <a:srgbClr val="C00000"/>
                </a:solidFill>
                <a:latin typeface="仿宋_GB2312" panose="02010609030101010101" pitchFamily="49" charset="-122"/>
                <a:ea typeface="仿宋_GB2312" panose="02010609030101010101" pitchFamily="49" charset="-122"/>
              </a:rPr>
              <a:t>1009</a:t>
            </a:r>
            <a:r>
              <a:rPr lang="zh-CN" altLang="en-US" dirty="0">
                <a:solidFill>
                  <a:srgbClr val="C00000"/>
                </a:solidFill>
                <a:latin typeface="仿宋_GB2312" panose="02010609030101010101" pitchFamily="49" charset="-122"/>
                <a:ea typeface="仿宋_GB2312" panose="02010609030101010101" pitchFamily="49" charset="-122"/>
              </a:rPr>
              <a:t>室</a:t>
            </a:r>
            <a:endParaRPr lang="en-US" altLang="zh-CN" dirty="0">
              <a:solidFill>
                <a:srgbClr val="C00000"/>
              </a:solidFill>
              <a:latin typeface="仿宋_GB2312" panose="02010609030101010101" pitchFamily="49" charset="-122"/>
              <a:ea typeface="仿宋_GB2312" panose="02010609030101010101" pitchFamily="49" charset="-122"/>
            </a:endParaRPr>
          </a:p>
          <a:p>
            <a:r>
              <a:rPr lang="zh-CN" altLang="en-US" dirty="0">
                <a:solidFill>
                  <a:srgbClr val="C00000"/>
                </a:solidFill>
                <a:latin typeface="仿宋_GB2312" panose="02010609030101010101" pitchFamily="49" charset="-122"/>
                <a:ea typeface="仿宋_GB2312" panose="02010609030101010101" pitchFamily="49" charset="-122"/>
              </a:rPr>
              <a:t>网址：</a:t>
            </a:r>
            <a:r>
              <a:rPr lang="en-US" altLang="zh-CN" dirty="0">
                <a:solidFill>
                  <a:srgbClr val="C00000"/>
                </a:solidFill>
                <a:latin typeface="仿宋_GB2312" panose="02010609030101010101" pitchFamily="49" charset="-122"/>
                <a:ea typeface="仿宋_GB2312" panose="02010609030101010101" pitchFamily="49" charset="-122"/>
              </a:rPr>
              <a:t>www.utum.cn</a:t>
            </a:r>
          </a:p>
          <a:p>
            <a:endParaRPr lang="zh-CN" altLang="en-US" dirty="0"/>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9318" y="3484732"/>
            <a:ext cx="246736" cy="246736"/>
          </a:xfrm>
          <a:prstGeom prst="rect">
            <a:avLst/>
          </a:prstGeom>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77411" y="3782990"/>
            <a:ext cx="246736" cy="246736"/>
          </a:xfrm>
          <a:prstGeom prst="rect">
            <a:avLst/>
          </a:prstGeom>
        </p:spPr>
      </p:pic>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64098" y="4314070"/>
            <a:ext cx="273362" cy="273362"/>
          </a:xfrm>
          <a:prstGeom prst="rect">
            <a:avLst/>
          </a:prstGeom>
        </p:spPr>
      </p:pic>
      <p:pic>
        <p:nvPicPr>
          <p:cNvPr id="20" name="图片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6699" y="4081249"/>
            <a:ext cx="218048" cy="218048"/>
          </a:xfrm>
          <a:prstGeom prst="rect">
            <a:avLst/>
          </a:prstGeom>
        </p:spPr>
      </p:pic>
      <p:pic>
        <p:nvPicPr>
          <p:cNvPr id="22" name="图片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70928" y="4616978"/>
            <a:ext cx="228600" cy="228600"/>
          </a:xfrm>
          <a:prstGeom prst="rect">
            <a:avLst/>
          </a:prstGeom>
        </p:spPr>
      </p:pic>
      <p:pic>
        <p:nvPicPr>
          <p:cNvPr id="24" name="图片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V="1">
            <a:off x="1847078" y="4869940"/>
            <a:ext cx="263002" cy="263002"/>
          </a:xfrm>
          <a:prstGeom prst="rect">
            <a:avLst/>
          </a:prstGeom>
        </p:spPr>
      </p:pic>
      <p:sp>
        <p:nvSpPr>
          <p:cNvPr id="5" name="文本占位符 4"/>
          <p:cNvSpPr>
            <a:spLocks noGrp="1"/>
          </p:cNvSpPr>
          <p:nvPr>
            <p:ph type="body" sz="quarter" idx="10"/>
          </p:nvPr>
        </p:nvSpPr>
        <p:spPr/>
        <p:txBody>
          <a:bodyPr/>
          <a:lstStyle/>
          <a:p>
            <a:endParaRPr lang="zh-CN" altLang="en-US"/>
          </a:p>
        </p:txBody>
      </p:sp>
      <p:sp>
        <p:nvSpPr>
          <p:cNvPr id="6" name="文本占位符 5"/>
          <p:cNvSpPr>
            <a:spLocks noGrp="1"/>
          </p:cNvSpPr>
          <p:nvPr>
            <p:ph type="body" sz="quarter" idx="11"/>
          </p:nvPr>
        </p:nvSpPr>
        <p:spPr/>
        <p:txBody>
          <a:bodyPr/>
          <a:lstStyle/>
          <a:p>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190470" y="788670"/>
            <a:ext cx="3687600" cy="4529455"/>
          </a:xfrm>
          <a:prstGeom prst="rect">
            <a:avLst/>
          </a:prstGeom>
        </p:spPr>
        <p:txBody>
          <a:bodyPr vert="horz" wrap="square" lIns="0" tIns="12065" rIns="0" bIns="0" rtlCol="0">
            <a:spAutoFit/>
          </a:bodyPr>
          <a:lstStyle/>
          <a:p>
            <a:pPr marL="355600" indent="-342900">
              <a:lnSpc>
                <a:spcPct val="150000"/>
              </a:lnSpc>
              <a:spcBef>
                <a:spcPts val="95"/>
              </a:spcBef>
              <a:buFont typeface="+mj-lt"/>
              <a:buAutoNum type="arabicPeriod"/>
              <a:tabLst>
                <a:tab pos="354965" algn="l"/>
                <a:tab pos="355600" algn="l"/>
              </a:tabLst>
            </a:pPr>
            <a:r>
              <a:rPr lang="en-US" altLang="zh-CN" sz="2400" b="1" i="0" spc="-5" dirty="0">
                <a:latin typeface="微软雅黑" panose="020B0503020204020204" pitchFamily="34" charset="-122"/>
                <a:ea typeface="微软雅黑" panose="020B0503020204020204" pitchFamily="34" charset="-122"/>
                <a:cs typeface="Times New Roman" panose="02020603050405020304"/>
              </a:rPr>
              <a:t>EVS</a:t>
            </a:r>
            <a:r>
              <a:rPr lang="zh-CN" altLang="en-US" sz="2400" b="1" i="0" spc="-5" dirty="0">
                <a:latin typeface="微软雅黑" panose="020B0503020204020204" pitchFamily="34" charset="-122"/>
                <a:ea typeface="微软雅黑" panose="020B0503020204020204" pitchFamily="34" charset="-122"/>
                <a:cs typeface="Times New Roman" panose="02020603050405020304"/>
              </a:rPr>
              <a:t>软件简介</a:t>
            </a:r>
            <a:endParaRPr lang="en-US" altLang="zh-CN" sz="2400" b="1" spc="-15" dirty="0">
              <a:latin typeface="微软雅黑" panose="020B0503020204020204" pitchFamily="34" charset="-122"/>
              <a:ea typeface="微软雅黑" panose="020B0503020204020204" pitchFamily="34" charset="-122"/>
              <a:cs typeface="Calibri" panose="020F0502020204030204"/>
            </a:endParaRPr>
          </a:p>
          <a:p>
            <a:pPr marL="355600" indent="-342900">
              <a:lnSpc>
                <a:spcPct val="150000"/>
              </a:lnSpc>
              <a:spcBef>
                <a:spcPts val="95"/>
              </a:spcBef>
              <a:buFont typeface="+mj-lt"/>
              <a:buAutoNum type="arabicPeriod"/>
              <a:tabLst>
                <a:tab pos="354965" algn="l"/>
                <a:tab pos="355600" algn="l"/>
              </a:tabLst>
            </a:pPr>
            <a:r>
              <a:rPr lang="zh-CN" altLang="en-US" sz="2400" b="1" spc="-15" dirty="0">
                <a:latin typeface="微软雅黑" panose="020B0503020204020204" pitchFamily="34" charset="-122"/>
                <a:ea typeface="微软雅黑" panose="020B0503020204020204" pitchFamily="34" charset="-122"/>
                <a:cs typeface="Calibri" panose="020F0502020204030204"/>
              </a:rPr>
              <a:t>典型特征</a:t>
            </a:r>
            <a:endParaRPr lang="en-US" altLang="zh-CN" sz="2400" b="1" spc="-15" dirty="0">
              <a:latin typeface="微软雅黑" panose="020B0503020204020204" pitchFamily="34" charset="-122"/>
              <a:ea typeface="微软雅黑" panose="020B0503020204020204" pitchFamily="34" charset="-122"/>
              <a:cs typeface="Calibri" panose="020F0502020204030204"/>
            </a:endParaRPr>
          </a:p>
          <a:p>
            <a:pPr marL="355600" indent="-342900">
              <a:lnSpc>
                <a:spcPct val="150000"/>
              </a:lnSpc>
              <a:spcBef>
                <a:spcPts val="95"/>
              </a:spcBef>
              <a:buFont typeface="+mj-lt"/>
              <a:buAutoNum type="arabicPeriod"/>
              <a:tabLst>
                <a:tab pos="354965" algn="l"/>
                <a:tab pos="355600" algn="l"/>
              </a:tabLst>
            </a:pPr>
            <a:r>
              <a:rPr lang="zh-CN" altLang="en-US" sz="2400" b="1" i="0" spc="-5" dirty="0">
                <a:latin typeface="微软雅黑" panose="020B0503020204020204" pitchFamily="34" charset="-122"/>
                <a:ea typeface="微软雅黑" panose="020B0503020204020204" pitchFamily="34" charset="-122"/>
                <a:cs typeface="Times New Roman" panose="02020603050405020304"/>
              </a:rPr>
              <a:t>独特优势</a:t>
            </a:r>
            <a:endParaRPr lang="en-US" sz="2400" b="1" spc="-10" dirty="0">
              <a:latin typeface="微软雅黑" panose="020B0503020204020204" pitchFamily="34" charset="-122"/>
              <a:ea typeface="微软雅黑" panose="020B0503020204020204" pitchFamily="34" charset="-122"/>
              <a:cs typeface="Calibri" panose="020F0502020204030204"/>
            </a:endParaRPr>
          </a:p>
          <a:p>
            <a:pPr marL="355600" indent="-342900">
              <a:lnSpc>
                <a:spcPct val="150000"/>
              </a:lnSpc>
              <a:spcBef>
                <a:spcPts val="95"/>
              </a:spcBef>
              <a:buFont typeface="+mj-lt"/>
              <a:buAutoNum type="arabicPeriod"/>
              <a:tabLst>
                <a:tab pos="354965" algn="l"/>
                <a:tab pos="355600" algn="l"/>
              </a:tabLst>
            </a:pPr>
            <a:r>
              <a:rPr lang="zh-CN" altLang="en-US" sz="2400" b="1" spc="-10" dirty="0">
                <a:latin typeface="微软雅黑" panose="020B0503020204020204" pitchFamily="34" charset="-122"/>
                <a:ea typeface="微软雅黑" panose="020B0503020204020204" pitchFamily="34" charset="-122"/>
                <a:cs typeface="Calibri" panose="020F0502020204030204"/>
              </a:rPr>
              <a:t>导入导出格式</a:t>
            </a:r>
            <a:endParaRPr lang="en-US" altLang="zh-CN" sz="2400" b="1" spc="-10" dirty="0">
              <a:latin typeface="微软雅黑" panose="020B0503020204020204" pitchFamily="34" charset="-122"/>
              <a:ea typeface="微软雅黑" panose="020B0503020204020204" pitchFamily="34" charset="-122"/>
              <a:cs typeface="Calibri" panose="020F0502020204030204"/>
            </a:endParaRPr>
          </a:p>
          <a:p>
            <a:pPr marL="355600" indent="-342900">
              <a:lnSpc>
                <a:spcPct val="150000"/>
              </a:lnSpc>
              <a:spcBef>
                <a:spcPts val="95"/>
              </a:spcBef>
              <a:buFont typeface="+mj-lt"/>
              <a:buAutoNum type="arabicPeriod"/>
              <a:tabLst>
                <a:tab pos="354965" algn="l"/>
                <a:tab pos="355600" algn="l"/>
              </a:tabLst>
            </a:pPr>
            <a:r>
              <a:rPr lang="zh-CN" altLang="en-US" sz="2400" b="1" spc="-10" dirty="0">
                <a:latin typeface="微软雅黑" panose="020B0503020204020204" pitchFamily="34" charset="-122"/>
                <a:ea typeface="微软雅黑" panose="020B0503020204020204" pitchFamily="34" charset="-122"/>
                <a:cs typeface="Calibri" panose="020F0502020204030204"/>
              </a:rPr>
              <a:t>建模方法</a:t>
            </a:r>
            <a:endParaRPr lang="en-US" altLang="zh-CN" sz="2400" b="1" spc="-10" dirty="0">
              <a:latin typeface="微软雅黑" panose="020B0503020204020204" pitchFamily="34" charset="-122"/>
              <a:ea typeface="微软雅黑" panose="020B0503020204020204" pitchFamily="34" charset="-122"/>
              <a:cs typeface="Calibri" panose="020F0502020204030204"/>
            </a:endParaRPr>
          </a:p>
          <a:p>
            <a:pPr marL="355600" indent="-342900">
              <a:lnSpc>
                <a:spcPct val="150000"/>
              </a:lnSpc>
              <a:spcBef>
                <a:spcPts val="95"/>
              </a:spcBef>
              <a:buFont typeface="+mj-lt"/>
              <a:buAutoNum type="arabicPeriod"/>
              <a:tabLst>
                <a:tab pos="354965" algn="l"/>
                <a:tab pos="355600" algn="l"/>
              </a:tabLst>
            </a:pPr>
            <a:r>
              <a:rPr lang="zh-CN" altLang="en-US" sz="2400" b="1" spc="-10" dirty="0">
                <a:latin typeface="微软雅黑" panose="020B0503020204020204" pitchFamily="34" charset="-122"/>
                <a:ea typeface="微软雅黑" panose="020B0503020204020204" pitchFamily="34" charset="-122"/>
                <a:cs typeface="Calibri" panose="020F0502020204030204"/>
              </a:rPr>
              <a:t>应用领域</a:t>
            </a:r>
          </a:p>
          <a:p>
            <a:pPr marL="355600" indent="-342900">
              <a:lnSpc>
                <a:spcPct val="150000"/>
              </a:lnSpc>
              <a:spcBef>
                <a:spcPts val="95"/>
              </a:spcBef>
              <a:buFont typeface="+mj-lt"/>
              <a:buAutoNum type="arabicPeriod"/>
              <a:tabLst>
                <a:tab pos="354965" algn="l"/>
                <a:tab pos="355600" algn="l"/>
              </a:tabLst>
            </a:pPr>
            <a:r>
              <a:rPr lang="zh-CN" altLang="en-US" sz="2400" b="1" spc="-10" dirty="0">
                <a:latin typeface="微软雅黑" panose="020B0503020204020204" pitchFamily="34" charset="-122"/>
                <a:ea typeface="微软雅黑" panose="020B0503020204020204" pitchFamily="34" charset="-122"/>
                <a:cs typeface="Calibri" panose="020F0502020204030204"/>
              </a:rPr>
              <a:t>视频效果展示</a:t>
            </a:r>
          </a:p>
          <a:p>
            <a:pPr marL="355600" indent="-342900">
              <a:lnSpc>
                <a:spcPct val="150000"/>
              </a:lnSpc>
              <a:spcBef>
                <a:spcPts val="95"/>
              </a:spcBef>
              <a:buFont typeface="+mj-lt"/>
              <a:buAutoNum type="arabicPeriod"/>
              <a:tabLst>
                <a:tab pos="354965" algn="l"/>
                <a:tab pos="355600" algn="l"/>
              </a:tabLst>
            </a:pPr>
            <a:r>
              <a:rPr lang="zh-CN" altLang="en-US" sz="2400" b="1" spc="-10" dirty="0">
                <a:latin typeface="微软雅黑" panose="020B0503020204020204" pitchFamily="34" charset="-122"/>
                <a:ea typeface="微软雅黑" panose="020B0503020204020204" pitchFamily="34" charset="-122"/>
                <a:cs typeface="Calibri" panose="020F0502020204030204"/>
              </a:rPr>
              <a:t>建模流程简介</a:t>
            </a:r>
          </a:p>
        </p:txBody>
      </p:sp>
      <p:sp>
        <p:nvSpPr>
          <p:cNvPr id="5" name="文本占位符 4"/>
          <p:cNvSpPr>
            <a:spLocks noGrp="1"/>
          </p:cNvSpPr>
          <p:nvPr>
            <p:ph type="body" sz="quarter" idx="10"/>
          </p:nvPr>
        </p:nvSpPr>
        <p:spPr/>
        <p:txBody>
          <a:bodyPr/>
          <a:lstStyle/>
          <a:p>
            <a:r>
              <a:rPr lang="en-US" altLang="zh-CN" spc="-15" dirty="0">
                <a:solidFill>
                  <a:srgbClr val="FFFFFF"/>
                </a:solidFill>
                <a:latin typeface="Calibri" panose="020F0502020204030204"/>
                <a:cs typeface="Calibri" panose="020F0502020204030204"/>
              </a:rPr>
              <a:t>CONTENTS</a:t>
            </a:r>
            <a:endParaRPr lang="zh-CN" altLang="en-US" dirty="0"/>
          </a:p>
        </p:txBody>
      </p:sp>
      <p:pic>
        <p:nvPicPr>
          <p:cNvPr id="7" name="图片 6">
            <a:extLst>
              <a:ext uri="{FF2B5EF4-FFF2-40B4-BE49-F238E27FC236}">
                <a16:creationId xmlns:a16="http://schemas.microsoft.com/office/drawing/2014/main" id="{3D93EA05-0B22-4935-8AB1-2AC55223C3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1403" y="574976"/>
            <a:ext cx="7190127" cy="498981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0"/>
          </p:nvPr>
        </p:nvSpPr>
        <p:spPr/>
        <p:txBody>
          <a:bodyPr/>
          <a:lstStyle/>
          <a:p>
            <a:pPr algn="l"/>
            <a:r>
              <a:rPr lang="en-US" altLang="zh-CN" spc="-15" dirty="0">
                <a:solidFill>
                  <a:srgbClr val="FFFFFF"/>
                </a:solidFill>
                <a:cs typeface="Calibri" panose="020F0502020204030204"/>
              </a:rPr>
              <a:t>EVS</a:t>
            </a:r>
            <a:r>
              <a:rPr lang="zh-CN" altLang="en-US" spc="-15" dirty="0">
                <a:solidFill>
                  <a:srgbClr val="FFFFFF"/>
                </a:solidFill>
                <a:cs typeface="Calibri" panose="020F0502020204030204"/>
              </a:rPr>
              <a:t>软件简介</a:t>
            </a:r>
          </a:p>
        </p:txBody>
      </p:sp>
      <p:sp>
        <p:nvSpPr>
          <p:cNvPr id="6" name="文本占位符 5"/>
          <p:cNvSpPr>
            <a:spLocks noGrp="1"/>
          </p:cNvSpPr>
          <p:nvPr>
            <p:ph type="body" sz="quarter" idx="11"/>
          </p:nvPr>
        </p:nvSpPr>
        <p:spPr/>
        <p:txBody>
          <a:bodyPr/>
          <a:lstStyle/>
          <a:p>
            <a:endParaRPr lang="zh-CN" altLang="en-US"/>
          </a:p>
        </p:txBody>
      </p:sp>
      <p:sp>
        <p:nvSpPr>
          <p:cNvPr id="5" name="文本框 4"/>
          <p:cNvSpPr txBox="1"/>
          <p:nvPr/>
        </p:nvSpPr>
        <p:spPr>
          <a:xfrm>
            <a:off x="1873045" y="1843594"/>
            <a:ext cx="8445909" cy="3046988"/>
          </a:xfrm>
          <a:prstGeom prst="rect">
            <a:avLst/>
          </a:prstGeom>
          <a:noFill/>
        </p:spPr>
        <p:txBody>
          <a:bodyPr wrap="square" rtlCol="0">
            <a:spAutoFit/>
          </a:bodyPr>
          <a:lstStyle/>
          <a:p>
            <a:r>
              <a:rPr lang="en-US" altLang="zh-CN" sz="3200" b="1" kern="100" dirty="0">
                <a:latin typeface="微软雅黑" panose="020B0503020204020204" pitchFamily="34" charset="-122"/>
                <a:cs typeface="Times New Roman" panose="02020603050405020304" pitchFamily="18" charset="0"/>
              </a:rPr>
              <a:t>EVS </a:t>
            </a:r>
            <a:r>
              <a:rPr lang="zh-CN" altLang="en-US" sz="3200" b="1" kern="100" dirty="0">
                <a:latin typeface="微软雅黑" panose="020B0503020204020204" pitchFamily="34" charset="-122"/>
                <a:cs typeface="Times New Roman" panose="02020603050405020304" pitchFamily="18" charset="0"/>
              </a:rPr>
              <a:t>全称</a:t>
            </a:r>
            <a:r>
              <a:rPr lang="en-US" altLang="zh-CN" sz="3200" b="1" kern="100" dirty="0">
                <a:latin typeface="微软雅黑" panose="020B0503020204020204" pitchFamily="34" charset="-122"/>
                <a:cs typeface="Times New Roman" panose="02020603050405020304" pitchFamily="18" charset="0"/>
              </a:rPr>
              <a:t>Earth Volumetric studio</a:t>
            </a:r>
            <a:br>
              <a:rPr lang="zh-CN" altLang="en-US" sz="3200" kern="100" dirty="0">
                <a:latin typeface="微软雅黑" panose="020B0503020204020204" pitchFamily="34" charset="-122"/>
                <a:cs typeface="Times New Roman" panose="02020603050405020304" pitchFamily="18" charset="0"/>
              </a:rPr>
            </a:br>
            <a:r>
              <a:rPr lang="en-US" altLang="zh-CN" sz="3200" kern="100" dirty="0">
                <a:latin typeface="微软雅黑" panose="020B0503020204020204" pitchFamily="34" charset="-122"/>
                <a:cs typeface="Times New Roman" panose="02020603050405020304" pitchFamily="18" charset="0"/>
              </a:rPr>
              <a:t>      </a:t>
            </a:r>
            <a:r>
              <a:rPr lang="zh-CN" altLang="en-US" sz="3200" kern="100" dirty="0">
                <a:latin typeface="微软雅黑" panose="020B0503020204020204" pitchFamily="34" charset="-122"/>
                <a:cs typeface="Times New Roman" panose="02020603050405020304" pitchFamily="18" charset="0"/>
              </a:rPr>
              <a:t>一款三维地质建模软件，以数据为驱动的模块化编程软件，使用</a:t>
            </a:r>
            <a:r>
              <a:rPr lang="en-US" altLang="zh-CN" sz="3200" kern="100" dirty="0">
                <a:latin typeface="微软雅黑" panose="020B0503020204020204" pitchFamily="34" charset="-122"/>
                <a:cs typeface="Times New Roman" panose="02020603050405020304" pitchFamily="18" charset="0"/>
              </a:rPr>
              <a:t>3</a:t>
            </a:r>
            <a:r>
              <a:rPr lang="zh-CN" altLang="en-US" sz="3200" kern="100" dirty="0">
                <a:latin typeface="微软雅黑" panose="020B0503020204020204" pitchFamily="34" charset="-122"/>
                <a:cs typeface="Times New Roman" panose="02020603050405020304" pitchFamily="18" charset="0"/>
              </a:rPr>
              <a:t>维空间的物理</a:t>
            </a:r>
            <a:r>
              <a:rPr lang="en-US" altLang="zh-CN" sz="3200" kern="100" dirty="0">
                <a:latin typeface="微软雅黑" panose="020B0503020204020204" pitchFamily="34" charset="-122"/>
                <a:cs typeface="Times New Roman" panose="02020603050405020304" pitchFamily="18" charset="0"/>
              </a:rPr>
              <a:t>/</a:t>
            </a:r>
            <a:r>
              <a:rPr lang="zh-CN" altLang="en-US" sz="3200" kern="100" dirty="0">
                <a:latin typeface="微软雅黑" panose="020B0503020204020204" pitchFamily="34" charset="-122"/>
                <a:cs typeface="Times New Roman" panose="02020603050405020304" pitchFamily="18" charset="0"/>
              </a:rPr>
              <a:t>化学数据依据地质统计学算法插值建模，可用于地球科学、生命科学、环境科学、土木工程等众多领域</a:t>
            </a:r>
            <a:endParaRPr lang="zh-CN" altLang="en-US" sz="3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文本框 2"/>
          <p:cNvSpPr txBox="1"/>
          <p:nvPr/>
        </p:nvSpPr>
        <p:spPr>
          <a:xfrm>
            <a:off x="1617406" y="1381929"/>
            <a:ext cx="8957187" cy="3970318"/>
          </a:xfrm>
          <a:prstGeom prst="rect">
            <a:avLst/>
          </a:prstGeom>
          <a:noFill/>
        </p:spPr>
        <p:txBody>
          <a:bodyPr wrap="square" rtlCol="0">
            <a:spAutoFit/>
          </a:bodyPr>
          <a:lstStyle/>
          <a:p>
            <a:pPr indent="-323850" fontAlgn="auto">
              <a:lnSpc>
                <a:spcPct val="130000"/>
              </a:lnSpc>
              <a:buFont typeface="Wingdings" panose="05000000000000000000" pitchFamily="2" charset="2"/>
              <a:buChar char="l"/>
            </a:pPr>
            <a:r>
              <a:rPr lang="zh-CN" altLang="en-US" sz="2000" dirty="0">
                <a:latin typeface="微软雅黑" panose="020B0503020204020204" pitchFamily="34" charset="-122"/>
                <a:cs typeface="Times New Roman" panose="02020603050405020304" pitchFamily="18" charset="0"/>
              </a:rPr>
              <a:t>地质模型能够较好地体现</a:t>
            </a:r>
            <a:r>
              <a:rPr lang="zh-CN" altLang="en-US" sz="2000" dirty="0">
                <a:solidFill>
                  <a:srgbClr val="FF0000"/>
                </a:solidFill>
                <a:latin typeface="微软雅黑" panose="020B0503020204020204" pitchFamily="34" charset="-122"/>
                <a:cs typeface="Times New Roman" panose="02020603050405020304" pitchFamily="18" charset="0"/>
              </a:rPr>
              <a:t>透镜体、尖灭、断层、岩溶等复杂地质条件</a:t>
            </a:r>
            <a:endParaRPr lang="en-US" altLang="zh-CN" sz="2000" dirty="0">
              <a:latin typeface="微软雅黑" panose="020B0503020204020204" pitchFamily="34" charset="-122"/>
              <a:cs typeface="Times New Roman" panose="02020603050405020304" pitchFamily="18" charset="0"/>
            </a:endParaRPr>
          </a:p>
          <a:p>
            <a:pPr indent="-323850" fontAlgn="auto">
              <a:lnSpc>
                <a:spcPct val="130000"/>
              </a:lnSpc>
              <a:buFont typeface="Wingdings" panose="05000000000000000000" pitchFamily="2" charset="2"/>
              <a:buChar char="l"/>
            </a:pPr>
            <a:r>
              <a:rPr lang="zh-CN" altLang="en-US" sz="2000" dirty="0">
                <a:latin typeface="微软雅黑" panose="020B0503020204020204" pitchFamily="34" charset="-122"/>
                <a:cs typeface="Times New Roman" panose="02020603050405020304" pitchFamily="18" charset="0"/>
              </a:rPr>
              <a:t>最常用的建模数据为</a:t>
            </a:r>
            <a:r>
              <a:rPr lang="zh-CN" altLang="en-US" sz="2000" dirty="0">
                <a:solidFill>
                  <a:srgbClr val="FF0000"/>
                </a:solidFill>
                <a:latin typeface="微软雅黑" panose="020B0503020204020204" pitchFamily="34" charset="-122"/>
                <a:cs typeface="Times New Roman" panose="02020603050405020304" pitchFamily="18" charset="0"/>
              </a:rPr>
              <a:t>勘察钻孔岩性数据</a:t>
            </a:r>
            <a:r>
              <a:rPr lang="en-US" altLang="zh-CN" sz="2000" dirty="0">
                <a:solidFill>
                  <a:srgbClr val="FF0000"/>
                </a:solidFill>
                <a:latin typeface="微软雅黑" panose="020B0503020204020204" pitchFamily="34" charset="-122"/>
                <a:cs typeface="Times New Roman" panose="02020603050405020304" pitchFamily="18" charset="0"/>
              </a:rPr>
              <a:t>、</a:t>
            </a:r>
            <a:r>
              <a:rPr lang="en-US" altLang="zh-CN" sz="2000" dirty="0" err="1">
                <a:solidFill>
                  <a:srgbClr val="FF0000"/>
                </a:solidFill>
                <a:latin typeface="微软雅黑" panose="020B0503020204020204" pitchFamily="34" charset="-122"/>
                <a:cs typeface="Times New Roman" panose="02020603050405020304" pitchFamily="18" charset="0"/>
              </a:rPr>
              <a:t>物化探数据</a:t>
            </a:r>
            <a:endParaRPr lang="en-US" altLang="zh-CN" sz="2000" dirty="0">
              <a:solidFill>
                <a:srgbClr val="FF0000"/>
              </a:solidFill>
              <a:latin typeface="微软雅黑" panose="020B0503020204020204" pitchFamily="34" charset="-122"/>
              <a:cs typeface="Times New Roman" panose="02020603050405020304" pitchFamily="18" charset="0"/>
            </a:endParaRPr>
          </a:p>
          <a:p>
            <a:pPr indent="-323850" fontAlgn="auto">
              <a:lnSpc>
                <a:spcPct val="130000"/>
              </a:lnSpc>
              <a:buFont typeface="Wingdings" panose="05000000000000000000" pitchFamily="2" charset="2"/>
              <a:buChar char="l"/>
            </a:pPr>
            <a:r>
              <a:rPr lang="zh-CN" altLang="en-US" sz="2000" dirty="0">
                <a:latin typeface="微软雅黑" panose="020B0503020204020204" pitchFamily="34" charset="-122"/>
                <a:cs typeface="Times New Roman" panose="02020603050405020304" pitchFamily="18" charset="0"/>
              </a:rPr>
              <a:t>模型表面可叠加地形（地形点、等高线、</a:t>
            </a:r>
            <a:r>
              <a:rPr lang="en-US" altLang="zh-CN" sz="2000" dirty="0">
                <a:latin typeface="微软雅黑" panose="020B0503020204020204" pitchFamily="34" charset="-122"/>
                <a:cs typeface="Times New Roman" panose="02020603050405020304" pitchFamily="18" charset="0"/>
              </a:rPr>
              <a:t>DEM</a:t>
            </a:r>
            <a:r>
              <a:rPr lang="zh-CN" altLang="en-US" sz="2000" dirty="0">
                <a:latin typeface="微软雅黑" panose="020B0503020204020204" pitchFamily="34" charset="-122"/>
                <a:cs typeface="Times New Roman" panose="02020603050405020304" pitchFamily="18" charset="0"/>
              </a:rPr>
              <a:t>）、地图、</a:t>
            </a:r>
            <a:r>
              <a:rPr lang="en-US" altLang="zh-CN" sz="2000" dirty="0">
                <a:latin typeface="微软雅黑" panose="020B0503020204020204" pitchFamily="34" charset="-122"/>
                <a:cs typeface="Times New Roman" panose="02020603050405020304" pitchFamily="18" charset="0"/>
              </a:rPr>
              <a:t>CAD</a:t>
            </a:r>
            <a:r>
              <a:rPr lang="zh-CN" altLang="en-US" sz="2000" dirty="0">
                <a:latin typeface="微软雅黑" panose="020B0503020204020204" pitchFamily="34" charset="-122"/>
                <a:cs typeface="Times New Roman" panose="02020603050405020304" pitchFamily="18" charset="0"/>
              </a:rPr>
              <a:t>等</a:t>
            </a:r>
            <a:endParaRPr lang="en-US" altLang="zh-CN" sz="2000" dirty="0">
              <a:latin typeface="微软雅黑" panose="020B0503020204020204" pitchFamily="34" charset="-122"/>
              <a:cs typeface="Times New Roman" panose="02020603050405020304" pitchFamily="18" charset="0"/>
            </a:endParaRPr>
          </a:p>
          <a:p>
            <a:pPr indent="-323850" fontAlgn="auto">
              <a:lnSpc>
                <a:spcPct val="130000"/>
              </a:lnSpc>
              <a:buFont typeface="Wingdings" panose="05000000000000000000" pitchFamily="2" charset="2"/>
              <a:buChar char="l"/>
            </a:pPr>
            <a:r>
              <a:rPr lang="zh-CN" altLang="en-US" sz="2000" dirty="0">
                <a:latin typeface="微软雅黑" panose="020B0503020204020204" pitchFamily="34" charset="-122"/>
                <a:cs typeface="Times New Roman" panose="02020603050405020304" pitchFamily="18" charset="0"/>
              </a:rPr>
              <a:t>可在模型上</a:t>
            </a:r>
            <a:r>
              <a:rPr lang="zh-CN" altLang="en-US" sz="2000" dirty="0">
                <a:solidFill>
                  <a:srgbClr val="FF0000"/>
                </a:solidFill>
                <a:latin typeface="微软雅黑" panose="020B0503020204020204" pitchFamily="34" charset="-122"/>
                <a:cs typeface="Times New Roman" panose="02020603050405020304" pitchFamily="18" charset="0"/>
              </a:rPr>
              <a:t>开挖边坡、基坑和隧道并计算挖方量</a:t>
            </a:r>
            <a:r>
              <a:rPr lang="zh-CN" altLang="en-US" sz="2000" dirty="0">
                <a:latin typeface="微软雅黑" panose="020B0503020204020204" pitchFamily="34" charset="-122"/>
                <a:cs typeface="Times New Roman" panose="02020603050405020304" pitchFamily="18" charset="0"/>
              </a:rPr>
              <a:t>（总挖方量和各岩性挖方量）</a:t>
            </a:r>
            <a:endParaRPr lang="en-US" altLang="zh-CN" sz="2000" dirty="0">
              <a:latin typeface="微软雅黑" panose="020B0503020204020204" pitchFamily="34" charset="-122"/>
              <a:cs typeface="Times New Roman" panose="02020603050405020304" pitchFamily="18" charset="0"/>
            </a:endParaRPr>
          </a:p>
          <a:p>
            <a:pPr indent="-323850" fontAlgn="auto">
              <a:lnSpc>
                <a:spcPct val="130000"/>
              </a:lnSpc>
              <a:buFont typeface="Wingdings" panose="05000000000000000000" pitchFamily="2" charset="2"/>
              <a:buChar char="l"/>
            </a:pPr>
            <a:r>
              <a:rPr lang="zh-CN" altLang="en-US" sz="2000" dirty="0">
                <a:latin typeface="微软雅黑" panose="020B0503020204020204" pitchFamily="34" charset="-122"/>
                <a:cs typeface="Times New Roman" panose="02020603050405020304" pitchFamily="18" charset="0"/>
              </a:rPr>
              <a:t>模型可输出为</a:t>
            </a:r>
            <a:r>
              <a:rPr lang="en-US" altLang="zh-CN" sz="2000" dirty="0" err="1">
                <a:latin typeface="微软雅黑" panose="020B0503020204020204" pitchFamily="34" charset="-122"/>
                <a:cs typeface="Times New Roman" panose="02020603050405020304" pitchFamily="18" charset="0"/>
              </a:rPr>
              <a:t>dwg</a:t>
            </a:r>
            <a:r>
              <a:rPr lang="zh-CN" altLang="en-US" sz="2000" dirty="0">
                <a:latin typeface="微软雅黑" panose="020B0503020204020204" pitchFamily="34" charset="-122"/>
                <a:cs typeface="Times New Roman" panose="02020603050405020304" pitchFamily="18" charset="0"/>
              </a:rPr>
              <a:t>、</a:t>
            </a:r>
            <a:r>
              <a:rPr lang="en-US" altLang="zh-CN" sz="2000" dirty="0" err="1">
                <a:latin typeface="微软雅黑" panose="020B0503020204020204" pitchFamily="34" charset="-122"/>
                <a:cs typeface="Times New Roman" panose="02020603050405020304" pitchFamily="18" charset="0"/>
              </a:rPr>
              <a:t>obj</a:t>
            </a:r>
            <a:r>
              <a:rPr lang="zh-CN" altLang="en-US" sz="2000" dirty="0">
                <a:latin typeface="微软雅黑" panose="020B0503020204020204" pitchFamily="34" charset="-122"/>
                <a:cs typeface="Times New Roman" panose="02020603050405020304" pitchFamily="18" charset="0"/>
              </a:rPr>
              <a:t>、</a:t>
            </a:r>
            <a:r>
              <a:rPr lang="en-US" altLang="zh-CN" sz="2000" dirty="0" err="1">
                <a:latin typeface="微软雅黑" panose="020B0503020204020204" pitchFamily="34" charset="-122"/>
                <a:cs typeface="Times New Roman" panose="02020603050405020304" pitchFamily="18" charset="0"/>
              </a:rPr>
              <a:t>shp</a:t>
            </a:r>
            <a:r>
              <a:rPr lang="zh-CN" altLang="en-US" sz="2000" dirty="0">
                <a:latin typeface="微软雅黑" panose="020B0503020204020204" pitchFamily="34" charset="-122"/>
                <a:cs typeface="Times New Roman" panose="02020603050405020304" pitchFamily="18" charset="0"/>
              </a:rPr>
              <a:t>、</a:t>
            </a:r>
            <a:r>
              <a:rPr lang="en-US" altLang="zh-CN" sz="2000" dirty="0" err="1">
                <a:latin typeface="微软雅黑" panose="020B0503020204020204" pitchFamily="34" charset="-122"/>
                <a:cs typeface="Times New Roman" panose="02020603050405020304" pitchFamily="18" charset="0"/>
              </a:rPr>
              <a:t>dgn</a:t>
            </a:r>
            <a:r>
              <a:rPr lang="zh-CN" altLang="en-US" sz="2000" dirty="0">
                <a:latin typeface="微软雅黑" panose="020B0503020204020204" pitchFamily="34" charset="-122"/>
                <a:cs typeface="Times New Roman" panose="02020603050405020304" pitchFamily="18" charset="0"/>
              </a:rPr>
              <a:t>等格式，与</a:t>
            </a:r>
            <a:r>
              <a:rPr lang="en-US" altLang="zh-CN" sz="2000" dirty="0">
                <a:latin typeface="微软雅黑" panose="020B0503020204020204" pitchFamily="34" charset="-122"/>
                <a:cs typeface="Times New Roman" panose="02020603050405020304" pitchFamily="18" charset="0"/>
              </a:rPr>
              <a:t>BIM</a:t>
            </a:r>
            <a:r>
              <a:rPr lang="zh-CN" altLang="en-US" sz="2000" dirty="0">
                <a:latin typeface="微软雅黑" panose="020B0503020204020204" pitchFamily="34" charset="-122"/>
                <a:cs typeface="Times New Roman" panose="02020603050405020304" pitchFamily="18" charset="0"/>
              </a:rPr>
              <a:t>、</a:t>
            </a:r>
            <a:r>
              <a:rPr lang="en-US" altLang="zh-CN" sz="2000" dirty="0">
                <a:latin typeface="微软雅黑" panose="020B0503020204020204" pitchFamily="34" charset="-122"/>
                <a:cs typeface="Times New Roman" panose="02020603050405020304" pitchFamily="18" charset="0"/>
              </a:rPr>
              <a:t>GIS</a:t>
            </a:r>
            <a:r>
              <a:rPr lang="zh-CN" altLang="en-US" sz="2000" dirty="0">
                <a:latin typeface="微软雅黑" panose="020B0503020204020204" pitchFamily="34" charset="-122"/>
                <a:cs typeface="Times New Roman" panose="02020603050405020304" pitchFamily="18" charset="0"/>
              </a:rPr>
              <a:t>软件对接</a:t>
            </a:r>
            <a:endParaRPr lang="en-US" altLang="zh-CN" sz="2000" dirty="0">
              <a:latin typeface="微软雅黑" panose="020B0503020204020204" pitchFamily="34" charset="-122"/>
              <a:cs typeface="Times New Roman" panose="02020603050405020304" pitchFamily="18" charset="0"/>
            </a:endParaRPr>
          </a:p>
          <a:p>
            <a:pPr indent="-323850" fontAlgn="auto">
              <a:lnSpc>
                <a:spcPct val="130000"/>
              </a:lnSpc>
              <a:buFont typeface="Wingdings" panose="05000000000000000000" pitchFamily="2" charset="2"/>
              <a:buChar char="l"/>
            </a:pPr>
            <a:r>
              <a:rPr lang="zh-CN" altLang="en-US" sz="2000" dirty="0">
                <a:latin typeface="微软雅黑" panose="020B0503020204020204" pitchFamily="34" charset="-122"/>
                <a:cs typeface="Times New Roman" panose="02020603050405020304" pitchFamily="18" charset="0"/>
              </a:rPr>
              <a:t>模型展示方式包括</a:t>
            </a:r>
            <a:r>
              <a:rPr lang="zh-CN" altLang="en-US" sz="2000" dirty="0">
                <a:solidFill>
                  <a:srgbClr val="FF0000"/>
                </a:solidFill>
                <a:latin typeface="微软雅黑" panose="020B0503020204020204" pitchFamily="34" charset="-122"/>
                <a:cs typeface="Times New Roman" panose="02020603050405020304" pitchFamily="18" charset="0"/>
              </a:rPr>
              <a:t>高清图片、</a:t>
            </a:r>
            <a:r>
              <a:rPr lang="en-US" altLang="zh-CN" sz="2000" dirty="0">
                <a:solidFill>
                  <a:srgbClr val="FF0000"/>
                </a:solidFill>
                <a:latin typeface="微软雅黑" panose="020B0503020204020204" pitchFamily="34" charset="-122"/>
                <a:cs typeface="Times New Roman" panose="02020603050405020304" pitchFamily="18" charset="0"/>
              </a:rPr>
              <a:t>4DIM</a:t>
            </a:r>
            <a:r>
              <a:rPr lang="zh-CN" altLang="en-US" sz="2000" dirty="0">
                <a:solidFill>
                  <a:srgbClr val="FF0000"/>
                </a:solidFill>
                <a:latin typeface="微软雅黑" panose="020B0503020204020204" pitchFamily="34" charset="-122"/>
                <a:cs typeface="Times New Roman" panose="02020603050405020304" pitchFamily="18" charset="0"/>
              </a:rPr>
              <a:t>交互文件、高清动画</a:t>
            </a:r>
            <a:endParaRPr lang="en-US" altLang="zh-CN" sz="2000" dirty="0">
              <a:solidFill>
                <a:srgbClr val="FF0000"/>
              </a:solidFill>
              <a:latin typeface="微软雅黑" panose="020B0503020204020204" pitchFamily="34" charset="-122"/>
              <a:cs typeface="Times New Roman" panose="02020603050405020304" pitchFamily="18" charset="0"/>
            </a:endParaRPr>
          </a:p>
          <a:p>
            <a:pPr indent="-323850" fontAlgn="auto">
              <a:lnSpc>
                <a:spcPct val="130000"/>
              </a:lnSpc>
              <a:buFont typeface="Wingdings" panose="05000000000000000000" pitchFamily="2" charset="2"/>
              <a:buChar char="l"/>
            </a:pPr>
            <a:r>
              <a:rPr lang="zh-CN" altLang="en-US" sz="2000" dirty="0">
                <a:latin typeface="微软雅黑" panose="020B0503020204020204" pitchFamily="34" charset="-122"/>
                <a:cs typeface="Times New Roman" panose="02020603050405020304" pitchFamily="18" charset="0"/>
              </a:rPr>
              <a:t>处理模型范围无限制，运行速度取决于</a:t>
            </a:r>
            <a:r>
              <a:rPr lang="zh-CN" altLang="en-US" sz="2000" dirty="0">
                <a:solidFill>
                  <a:srgbClr val="FF0000"/>
                </a:solidFill>
                <a:latin typeface="微软雅黑" panose="020B0503020204020204" pitchFamily="34" charset="-122"/>
                <a:cs typeface="Times New Roman" panose="02020603050405020304" pitchFamily="18" charset="0"/>
              </a:rPr>
              <a:t>网格数量</a:t>
            </a:r>
            <a:r>
              <a:rPr lang="zh-CN" altLang="en-US" sz="2000" dirty="0">
                <a:latin typeface="微软雅黑" panose="020B0503020204020204" pitchFamily="34" charset="-122"/>
                <a:cs typeface="Times New Roman" panose="02020603050405020304" pitchFamily="18" charset="0"/>
              </a:rPr>
              <a:t>和</a:t>
            </a:r>
            <a:r>
              <a:rPr lang="zh-CN" altLang="en-US" sz="2000" dirty="0">
                <a:solidFill>
                  <a:srgbClr val="FF0000"/>
                </a:solidFill>
                <a:latin typeface="微软雅黑" panose="020B0503020204020204" pitchFamily="34" charset="-122"/>
                <a:cs typeface="Times New Roman" panose="02020603050405020304" pitchFamily="18" charset="0"/>
              </a:rPr>
              <a:t>样本数目</a:t>
            </a:r>
          </a:p>
          <a:p>
            <a:pPr indent="-323850" fontAlgn="auto">
              <a:lnSpc>
                <a:spcPct val="130000"/>
              </a:lnSpc>
              <a:buFont typeface="Wingdings" panose="05000000000000000000" pitchFamily="2" charset="2"/>
              <a:buChar char="l"/>
            </a:pPr>
            <a:r>
              <a:rPr lang="zh-CN" altLang="en-US" sz="2000" dirty="0">
                <a:latin typeface="微软雅黑" panose="020B0503020204020204" pitchFamily="34" charset="-122"/>
                <a:cs typeface="Times New Roman" panose="02020603050405020304" pitchFamily="18" charset="0"/>
              </a:rPr>
              <a:t>采用复杂的曲面、二维区域、隧道等任意形式切割模型</a:t>
            </a:r>
          </a:p>
          <a:p>
            <a:pPr indent="-323850" fontAlgn="auto">
              <a:lnSpc>
                <a:spcPct val="130000"/>
              </a:lnSpc>
              <a:buFont typeface="Wingdings" panose="05000000000000000000" pitchFamily="2" charset="2"/>
              <a:buChar char="l"/>
            </a:pPr>
            <a:r>
              <a:rPr lang="zh-CN" altLang="en-US" sz="2000" dirty="0">
                <a:latin typeface="微软雅黑" panose="020B0503020204020204" pitchFamily="34" charset="-122"/>
                <a:cs typeface="Times New Roman" panose="02020603050405020304" pitchFamily="18" charset="0"/>
              </a:rPr>
              <a:t>拥有地质统计学的多种插值算法</a:t>
            </a:r>
          </a:p>
          <a:p>
            <a:endParaRPr lang="zh-CN" altLang="en-US" dirty="0"/>
          </a:p>
        </p:txBody>
      </p:sp>
      <p:sp>
        <p:nvSpPr>
          <p:cNvPr id="5" name="文本占位符 4"/>
          <p:cNvSpPr>
            <a:spLocks noGrp="1"/>
          </p:cNvSpPr>
          <p:nvPr>
            <p:ph type="body" sz="quarter" idx="10"/>
          </p:nvPr>
        </p:nvSpPr>
        <p:spPr/>
        <p:txBody>
          <a:bodyPr/>
          <a:lstStyle/>
          <a:p>
            <a:r>
              <a:rPr lang="zh-CN" altLang="en-US" dirty="0"/>
              <a:t>典型特征</a:t>
            </a:r>
          </a:p>
        </p:txBody>
      </p:sp>
      <p:sp>
        <p:nvSpPr>
          <p:cNvPr id="6" name="文本占位符 5"/>
          <p:cNvSpPr>
            <a:spLocks noGrp="1"/>
          </p:cNvSpPr>
          <p:nvPr>
            <p:ph type="body" sz="quarter" idx="11"/>
          </p:nvPr>
        </p:nvSpPr>
        <p:spPr/>
        <p:txBody>
          <a:bodyPr/>
          <a:lstStyle/>
          <a:p>
            <a:endParaRPr lang="zh-CN" altLang="en-US"/>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3"/>
          <p:cNvSpPr txBox="1"/>
          <p:nvPr/>
        </p:nvSpPr>
        <p:spPr>
          <a:xfrm>
            <a:off x="1875503" y="1201880"/>
            <a:ext cx="8440994" cy="4330416"/>
          </a:xfrm>
          <a:prstGeom prst="rect">
            <a:avLst/>
          </a:prstGeom>
          <a:noFill/>
        </p:spPr>
        <p:txBody>
          <a:bodyPr wrap="square" rtlCol="0">
            <a:spAutoFit/>
          </a:bodyPr>
          <a:lstStyle/>
          <a:p>
            <a:pPr indent="-323850" fontAlgn="auto">
              <a:lnSpc>
                <a:spcPct val="130000"/>
              </a:lnSpc>
              <a:buFont typeface="Wingdings" panose="05000000000000000000" pitchFamily="2" charset="2"/>
              <a:buChar char="l"/>
            </a:pPr>
            <a:r>
              <a:rPr lang="zh-CN" altLang="en-US" dirty="0">
                <a:solidFill>
                  <a:srgbClr val="FF0000"/>
                </a:solidFill>
                <a:latin typeface="微软雅黑" panose="020B0503020204020204" pitchFamily="34" charset="-122"/>
                <a:cs typeface="Times New Roman" panose="02020603050405020304" pitchFamily="18" charset="0"/>
              </a:rPr>
              <a:t>三维层序划分</a:t>
            </a:r>
            <a:r>
              <a:rPr lang="zh-CN" altLang="en-US" dirty="0">
                <a:latin typeface="微软雅黑" panose="020B0503020204020204" pitchFamily="34" charset="-122"/>
                <a:cs typeface="Times New Roman" panose="02020603050405020304" pitchFamily="18" charset="0"/>
              </a:rPr>
              <a:t>：独创的三维层序划分摆脱了传统的二维层序划分方式，使得层序划分更加直观，避免了二维划分可能产生的在三维空间的冲突</a:t>
            </a:r>
          </a:p>
          <a:p>
            <a:pPr indent="-323850" fontAlgn="auto">
              <a:lnSpc>
                <a:spcPct val="130000"/>
              </a:lnSpc>
              <a:buFont typeface="Wingdings" panose="05000000000000000000" pitchFamily="2" charset="2"/>
              <a:buChar char="l"/>
            </a:pPr>
            <a:r>
              <a:rPr lang="zh-CN" altLang="en-US" dirty="0">
                <a:solidFill>
                  <a:srgbClr val="FF0000"/>
                </a:solidFill>
                <a:latin typeface="微软雅黑" panose="020B0503020204020204" pitchFamily="34" charset="-122"/>
                <a:cs typeface="Times New Roman" panose="02020603050405020304" pitchFamily="18" charset="0"/>
              </a:rPr>
              <a:t>支持平滑岩性模型</a:t>
            </a:r>
            <a:r>
              <a:rPr lang="zh-CN" altLang="en-US" dirty="0">
                <a:latin typeface="微软雅黑" panose="020B0503020204020204" pitchFamily="34" charset="-122"/>
                <a:cs typeface="Times New Roman" panose="02020603050405020304" pitchFamily="18" charset="0"/>
              </a:rPr>
              <a:t>：岩性模型可以通过指示克里金插值算法对未进行层序划分的钻孔直接建模，大大减少了人工干预量，可创建平滑的岩性模型</a:t>
            </a:r>
          </a:p>
          <a:p>
            <a:pPr indent="-323850" fontAlgn="auto">
              <a:lnSpc>
                <a:spcPct val="130000"/>
              </a:lnSpc>
              <a:buFont typeface="Wingdings" panose="05000000000000000000" pitchFamily="2" charset="2"/>
              <a:buChar char="l"/>
            </a:pPr>
            <a:r>
              <a:rPr lang="zh-CN" altLang="en-US" dirty="0">
                <a:solidFill>
                  <a:srgbClr val="FF0000"/>
                </a:solidFill>
                <a:latin typeface="微软雅黑" panose="020B0503020204020204" pitchFamily="34" charset="-122"/>
                <a:cs typeface="Times New Roman" panose="02020603050405020304" pitchFamily="18" charset="0"/>
              </a:rPr>
              <a:t>真三维地质建模软件</a:t>
            </a:r>
            <a:r>
              <a:rPr lang="zh-CN" altLang="en-US" dirty="0">
                <a:latin typeface="微软雅黑" panose="020B0503020204020204" pitchFamily="34" charset="-122"/>
                <a:cs typeface="Times New Roman" panose="02020603050405020304" pitchFamily="18" charset="0"/>
              </a:rPr>
              <a:t>：和我们通常认为的</a:t>
            </a:r>
            <a:r>
              <a:rPr lang="en-US" altLang="zh-CN" dirty="0">
                <a:latin typeface="微软雅黑" panose="020B0503020204020204" pitchFamily="34" charset="-122"/>
                <a:cs typeface="Times New Roman" panose="02020603050405020304" pitchFamily="18" charset="0"/>
              </a:rPr>
              <a:t>BIM</a:t>
            </a:r>
            <a:r>
              <a:rPr lang="zh-CN" altLang="en-US" dirty="0">
                <a:latin typeface="微软雅黑" panose="020B0503020204020204" pitchFamily="34" charset="-122"/>
                <a:cs typeface="Times New Roman" panose="02020603050405020304" pitchFamily="18" charset="0"/>
              </a:rPr>
              <a:t>实体模型不同，真三维模型在空间中每个节点，每个单元都存储有数据，可对数据做筛选后形成新的模型</a:t>
            </a:r>
          </a:p>
          <a:p>
            <a:pPr indent="-323850" fontAlgn="auto">
              <a:lnSpc>
                <a:spcPct val="130000"/>
              </a:lnSpc>
              <a:buFont typeface="Wingdings" panose="05000000000000000000" pitchFamily="2" charset="2"/>
              <a:buChar char="l"/>
            </a:pPr>
            <a:r>
              <a:rPr lang="zh-CN" altLang="en-US" dirty="0">
                <a:solidFill>
                  <a:srgbClr val="FF0000"/>
                </a:solidFill>
                <a:latin typeface="微软雅黑" panose="020B0503020204020204" pitchFamily="34" charset="-122"/>
                <a:cs typeface="Times New Roman" panose="02020603050405020304" pitchFamily="18" charset="0"/>
              </a:rPr>
              <a:t>支持脚本语言控制</a:t>
            </a:r>
            <a:r>
              <a:rPr lang="zh-CN" altLang="en-US" dirty="0">
                <a:latin typeface="微软雅黑" panose="020B0503020204020204" pitchFamily="34" charset="-122"/>
                <a:cs typeface="Times New Roman" panose="02020603050405020304" pitchFamily="18" charset="0"/>
              </a:rPr>
              <a:t>：</a:t>
            </a:r>
            <a:r>
              <a:rPr lang="en-US" altLang="zh-CN" dirty="0">
                <a:latin typeface="微软雅黑" panose="020B0503020204020204" pitchFamily="34" charset="-122"/>
                <a:cs typeface="Times New Roman" panose="02020603050405020304" pitchFamily="18" charset="0"/>
              </a:rPr>
              <a:t>EVS</a:t>
            </a:r>
            <a:r>
              <a:rPr lang="zh-CN" altLang="en-US" dirty="0">
                <a:latin typeface="微软雅黑" panose="020B0503020204020204" pitchFamily="34" charset="-122"/>
                <a:cs typeface="Times New Roman" panose="02020603050405020304" pitchFamily="18" charset="0"/>
              </a:rPr>
              <a:t>支持编写</a:t>
            </a:r>
            <a:r>
              <a:rPr lang="en-US" altLang="zh-CN" dirty="0">
                <a:latin typeface="微软雅黑" panose="020B0503020204020204" pitchFamily="34" charset="-122"/>
                <a:cs typeface="Times New Roman" panose="02020603050405020304" pitchFamily="18" charset="0"/>
              </a:rPr>
              <a:t>Python</a:t>
            </a:r>
            <a:r>
              <a:rPr lang="zh-CN" altLang="en-US" dirty="0">
                <a:latin typeface="微软雅黑" panose="020B0503020204020204" pitchFamily="34" charset="-122"/>
                <a:cs typeface="Times New Roman" panose="02020603050405020304" pitchFamily="18" charset="0"/>
              </a:rPr>
              <a:t>脚本语言，在很多情况下可以简化我们的建模和模型成果生成工作，提高效率</a:t>
            </a:r>
          </a:p>
          <a:p>
            <a:pPr indent="-323850" fontAlgn="auto">
              <a:lnSpc>
                <a:spcPct val="130000"/>
              </a:lnSpc>
              <a:buFont typeface="Wingdings" panose="05000000000000000000" pitchFamily="2" charset="2"/>
              <a:buChar char="l"/>
            </a:pPr>
            <a:r>
              <a:rPr lang="zh-CN" altLang="en-US" dirty="0">
                <a:solidFill>
                  <a:srgbClr val="FF0000"/>
                </a:solidFill>
                <a:latin typeface="微软雅黑" panose="020B0503020204020204" pitchFamily="34" charset="-122"/>
                <a:cs typeface="Times New Roman" panose="02020603050405020304" pitchFamily="18" charset="0"/>
              </a:rPr>
              <a:t>支持物化探数据等场数据的建模</a:t>
            </a:r>
            <a:r>
              <a:rPr lang="zh-CN" altLang="en-US" dirty="0">
                <a:latin typeface="微软雅黑" panose="020B0503020204020204" pitchFamily="34" charset="-122"/>
                <a:cs typeface="Times New Roman" panose="02020603050405020304" pitchFamily="18" charset="0"/>
              </a:rPr>
              <a:t>：除了基于钻孔、剖面等建模方式，</a:t>
            </a:r>
            <a:r>
              <a:rPr lang="en-US" altLang="zh-CN" dirty="0">
                <a:latin typeface="微软雅黑" panose="020B0503020204020204" pitchFamily="34" charset="-122"/>
                <a:cs typeface="Times New Roman" panose="02020603050405020304" pitchFamily="18" charset="0"/>
              </a:rPr>
              <a:t>EVS</a:t>
            </a:r>
            <a:r>
              <a:rPr lang="zh-CN" altLang="en-US" dirty="0">
                <a:latin typeface="微软雅黑" panose="020B0503020204020204" pitchFamily="34" charset="-122"/>
                <a:cs typeface="Times New Roman" panose="02020603050405020304" pitchFamily="18" charset="0"/>
              </a:rPr>
              <a:t>还支持基于场的建模方式</a:t>
            </a:r>
          </a:p>
          <a:p>
            <a:pPr indent="-323850" fontAlgn="auto">
              <a:lnSpc>
                <a:spcPct val="130000"/>
              </a:lnSpc>
              <a:buFont typeface="Wingdings" panose="05000000000000000000" pitchFamily="2" charset="2"/>
              <a:buChar char="l"/>
            </a:pPr>
            <a:r>
              <a:rPr lang="zh-CN" altLang="en-US" dirty="0">
                <a:solidFill>
                  <a:srgbClr val="FF0000"/>
                </a:solidFill>
                <a:latin typeface="微软雅黑" panose="020B0503020204020204" pitchFamily="34" charset="-122"/>
                <a:cs typeface="Times New Roman" panose="02020603050405020304" pitchFamily="18" charset="0"/>
              </a:rPr>
              <a:t>支持多种复杂地质的建模</a:t>
            </a:r>
            <a:r>
              <a:rPr lang="zh-CN" altLang="en-US" dirty="0">
                <a:latin typeface="微软雅黑" panose="020B0503020204020204" pitchFamily="34" charset="-122"/>
                <a:cs typeface="Times New Roman" panose="02020603050405020304" pitchFamily="18" charset="0"/>
              </a:rPr>
              <a:t>：例如透镜体、断层、岩溶、褶皱、侵入岩等</a:t>
            </a:r>
          </a:p>
          <a:p>
            <a:endParaRPr lang="zh-CN" altLang="en-US" dirty="0"/>
          </a:p>
        </p:txBody>
      </p:sp>
      <p:sp>
        <p:nvSpPr>
          <p:cNvPr id="3" name="文本占位符 2"/>
          <p:cNvSpPr>
            <a:spLocks noGrp="1"/>
          </p:cNvSpPr>
          <p:nvPr>
            <p:ph type="body" sz="quarter" idx="10"/>
          </p:nvPr>
        </p:nvSpPr>
        <p:spPr/>
        <p:txBody>
          <a:bodyPr/>
          <a:lstStyle/>
          <a:p>
            <a:r>
              <a:rPr lang="zh-CN" altLang="en-US" dirty="0"/>
              <a:t>独特优势</a:t>
            </a:r>
          </a:p>
        </p:txBody>
      </p:sp>
      <p:sp>
        <p:nvSpPr>
          <p:cNvPr id="5" name="文本占位符 4"/>
          <p:cNvSpPr>
            <a:spLocks noGrp="1"/>
          </p:cNvSpPr>
          <p:nvPr>
            <p:ph type="body" sz="quarter" idx="11"/>
          </p:nvPr>
        </p:nvSpPr>
        <p:spPr/>
        <p:txBody>
          <a:bodyPr/>
          <a:lstStyle/>
          <a:p>
            <a:endParaRPr lang="zh-CN" altLang="en-US"/>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占位符 3"/>
          <p:cNvSpPr>
            <a:spLocks noGrp="1"/>
          </p:cNvSpPr>
          <p:nvPr>
            <p:ph type="body" sz="quarter" idx="10"/>
          </p:nvPr>
        </p:nvSpPr>
        <p:spPr/>
        <p:txBody>
          <a:bodyPr/>
          <a:lstStyle/>
          <a:p>
            <a:r>
              <a:rPr lang="zh-CN" altLang="en-US" dirty="0"/>
              <a:t>导入文件格式</a:t>
            </a:r>
          </a:p>
        </p:txBody>
      </p:sp>
      <p:sp>
        <p:nvSpPr>
          <p:cNvPr id="5" name="文本占位符 4"/>
          <p:cNvSpPr>
            <a:spLocks noGrp="1"/>
          </p:cNvSpPr>
          <p:nvPr>
            <p:ph type="body" sz="quarter" idx="11"/>
          </p:nvPr>
        </p:nvSpPr>
        <p:spPr/>
        <p:txBody>
          <a:bodyPr/>
          <a:lstStyle/>
          <a:p>
            <a:pPr indent="-323850" algn="l" eaLnBrk="1" fontAlgn="auto" latinLnBrk="0" hangingPunct="1">
              <a:lnSpc>
                <a:spcPct val="130000"/>
              </a:lnSpc>
              <a:buFont typeface="Wingdings" panose="05000000000000000000" pitchFamily="2" charset="2"/>
              <a:buChar char="l"/>
            </a:pPr>
            <a:r>
              <a:rPr lang="zh-CN" altLang="en-US" sz="2400" dirty="0">
                <a:cs typeface="Times New Roman" panose="02020603050405020304" pitchFamily="18" charset="0"/>
                <a:sym typeface="+mn-ea"/>
              </a:rPr>
              <a:t>高清图片、地图，如</a:t>
            </a:r>
            <a:r>
              <a:rPr lang="en-US" altLang="zh-CN" sz="2400" dirty="0">
                <a:cs typeface="Times New Roman" panose="02020603050405020304" pitchFamily="18" charset="0"/>
                <a:sym typeface="+mn-ea"/>
              </a:rPr>
              <a:t>PNG</a:t>
            </a:r>
            <a:r>
              <a:rPr lang="zh-CN" altLang="en-US" sz="2400" dirty="0">
                <a:cs typeface="Times New Roman" panose="02020603050405020304" pitchFamily="18" charset="0"/>
                <a:sym typeface="+mn-ea"/>
              </a:rPr>
              <a:t>、</a:t>
            </a:r>
            <a:r>
              <a:rPr lang="en-US" altLang="zh-CN" sz="2400" dirty="0">
                <a:cs typeface="Times New Roman" panose="02020603050405020304" pitchFamily="18" charset="0"/>
                <a:sym typeface="+mn-ea"/>
              </a:rPr>
              <a:t>JPG</a:t>
            </a:r>
            <a:r>
              <a:rPr lang="zh-CN" altLang="en-US" sz="2400" dirty="0">
                <a:cs typeface="Times New Roman" panose="02020603050405020304" pitchFamily="18" charset="0"/>
                <a:sym typeface="+mn-ea"/>
              </a:rPr>
              <a:t>、</a:t>
            </a:r>
            <a:r>
              <a:rPr lang="en-US" altLang="zh-CN" sz="2400" dirty="0" err="1">
                <a:cs typeface="Times New Roman" panose="02020603050405020304" pitchFamily="18" charset="0"/>
                <a:sym typeface="+mn-ea"/>
              </a:rPr>
              <a:t>tif</a:t>
            </a:r>
            <a:r>
              <a:rPr lang="zh-CN" altLang="en-US" sz="2400" dirty="0">
                <a:cs typeface="Times New Roman" panose="02020603050405020304" pitchFamily="18" charset="0"/>
                <a:sym typeface="+mn-ea"/>
              </a:rPr>
              <a:t>等格式</a:t>
            </a:r>
            <a:endParaRPr lang="en-US" altLang="zh-CN" sz="2400" dirty="0">
              <a:cs typeface="Times New Roman" panose="02020603050405020304" pitchFamily="18" charset="0"/>
            </a:endParaRPr>
          </a:p>
          <a:p>
            <a:pPr indent="-323850" algn="l" eaLnBrk="1" fontAlgn="auto" latinLnBrk="0" hangingPunct="1">
              <a:lnSpc>
                <a:spcPct val="130000"/>
              </a:lnSpc>
              <a:buFont typeface="Wingdings" panose="05000000000000000000" pitchFamily="2" charset="2"/>
              <a:buChar char="l"/>
            </a:pPr>
            <a:r>
              <a:rPr lang="en-US" altLang="zh-CN" sz="2400" dirty="0" err="1">
                <a:cs typeface="Times New Roman" panose="02020603050405020304" pitchFamily="18" charset="0"/>
                <a:sym typeface="+mn-ea"/>
              </a:rPr>
              <a:t>dwg</a:t>
            </a:r>
            <a:r>
              <a:rPr lang="zh-CN" altLang="en-US" sz="2400" dirty="0">
                <a:cs typeface="Times New Roman" panose="02020603050405020304" pitchFamily="18" charset="0"/>
                <a:sym typeface="+mn-ea"/>
              </a:rPr>
              <a:t>、</a:t>
            </a:r>
            <a:r>
              <a:rPr lang="en-US" altLang="zh-CN" sz="2400" dirty="0" err="1">
                <a:cs typeface="Times New Roman" panose="02020603050405020304" pitchFamily="18" charset="0"/>
                <a:sym typeface="+mn-ea"/>
              </a:rPr>
              <a:t>dxf</a:t>
            </a:r>
            <a:r>
              <a:rPr lang="zh-CN" altLang="en-US" sz="2400" dirty="0">
                <a:cs typeface="Times New Roman" panose="02020603050405020304" pitchFamily="18" charset="0"/>
                <a:sym typeface="+mn-ea"/>
              </a:rPr>
              <a:t>、</a:t>
            </a:r>
            <a:r>
              <a:rPr lang="en-US" altLang="zh-CN" sz="2400" dirty="0" err="1">
                <a:cs typeface="Times New Roman" panose="02020603050405020304" pitchFamily="18" charset="0"/>
                <a:sym typeface="+mn-ea"/>
              </a:rPr>
              <a:t>dgn</a:t>
            </a:r>
            <a:r>
              <a:rPr lang="zh-CN" altLang="en-US" sz="2400" dirty="0">
                <a:cs typeface="Times New Roman" panose="02020603050405020304" pitchFamily="18" charset="0"/>
                <a:sym typeface="+mn-ea"/>
              </a:rPr>
              <a:t>格式，导入红线及地上建筑物</a:t>
            </a:r>
            <a:r>
              <a:rPr lang="en-US" altLang="zh-CN" sz="2400" dirty="0">
                <a:cs typeface="Times New Roman" panose="02020603050405020304" pitchFamily="18" charset="0"/>
                <a:sym typeface="+mn-ea"/>
              </a:rPr>
              <a:t>cad</a:t>
            </a:r>
            <a:r>
              <a:rPr lang="zh-CN" altLang="en-US" sz="2400" dirty="0">
                <a:cs typeface="Times New Roman" panose="02020603050405020304" pitchFamily="18" charset="0"/>
                <a:sym typeface="+mn-ea"/>
              </a:rPr>
              <a:t>图纸</a:t>
            </a:r>
            <a:endParaRPr lang="en-US" altLang="zh-CN" sz="2400" dirty="0">
              <a:cs typeface="Times New Roman" panose="02020603050405020304" pitchFamily="18" charset="0"/>
            </a:endParaRPr>
          </a:p>
          <a:p>
            <a:pPr indent="-323850" algn="l" eaLnBrk="1" fontAlgn="auto" latinLnBrk="0" hangingPunct="1">
              <a:lnSpc>
                <a:spcPct val="130000"/>
              </a:lnSpc>
              <a:buFont typeface="Wingdings" panose="05000000000000000000" pitchFamily="2" charset="2"/>
              <a:buChar char="l"/>
            </a:pPr>
            <a:r>
              <a:rPr lang="en-US" altLang="zh-CN" sz="2400" dirty="0" err="1">
                <a:cs typeface="Times New Roman" panose="02020603050405020304" pitchFamily="18" charset="0"/>
                <a:sym typeface="+mn-ea"/>
              </a:rPr>
              <a:t>gis</a:t>
            </a:r>
            <a:r>
              <a:rPr lang="zh-CN" altLang="en-US" sz="2400" dirty="0">
                <a:cs typeface="Times New Roman" panose="02020603050405020304" pitchFamily="18" charset="0"/>
                <a:sym typeface="+mn-ea"/>
              </a:rPr>
              <a:t>数据（ </a:t>
            </a:r>
            <a:r>
              <a:rPr lang="en-US" altLang="zh-CN" sz="2400" dirty="0" err="1">
                <a:cs typeface="Times New Roman" panose="02020603050405020304" pitchFamily="18" charset="0"/>
                <a:sym typeface="+mn-ea"/>
              </a:rPr>
              <a:t>shp</a:t>
            </a:r>
            <a:r>
              <a:rPr lang="zh-CN" altLang="en-US" sz="2400" dirty="0">
                <a:cs typeface="Times New Roman" panose="02020603050405020304" pitchFamily="18" charset="0"/>
                <a:sym typeface="+mn-ea"/>
              </a:rPr>
              <a:t>、</a:t>
            </a:r>
            <a:r>
              <a:rPr lang="en-US" altLang="zh-CN" sz="2400" dirty="0" err="1">
                <a:cs typeface="Times New Roman" panose="02020603050405020304" pitchFamily="18" charset="0"/>
                <a:sym typeface="+mn-ea"/>
              </a:rPr>
              <a:t>gmt</a:t>
            </a:r>
            <a:r>
              <a:rPr lang="zh-CN" altLang="en-US" sz="2400" dirty="0">
                <a:cs typeface="Times New Roman" panose="02020603050405020304" pitchFamily="18" charset="0"/>
                <a:sym typeface="+mn-ea"/>
              </a:rPr>
              <a:t>、</a:t>
            </a:r>
            <a:r>
              <a:rPr lang="en-US" altLang="zh-CN" sz="2400" dirty="0">
                <a:cs typeface="Times New Roman" panose="02020603050405020304" pitchFamily="18" charset="0"/>
                <a:sym typeface="+mn-ea"/>
              </a:rPr>
              <a:t>tab</a:t>
            </a:r>
            <a:r>
              <a:rPr lang="zh-CN" altLang="en-US" sz="2400" dirty="0">
                <a:cs typeface="Times New Roman" panose="02020603050405020304" pitchFamily="18" charset="0"/>
                <a:sym typeface="+mn-ea"/>
              </a:rPr>
              <a:t>等</a:t>
            </a:r>
            <a:r>
              <a:rPr lang="en-US" altLang="zh-CN" sz="2400" dirty="0">
                <a:cs typeface="Times New Roman" panose="02020603050405020304" pitchFamily="18" charset="0"/>
                <a:sym typeface="+mn-ea"/>
              </a:rPr>
              <a:t> </a:t>
            </a:r>
            <a:r>
              <a:rPr lang="zh-CN" altLang="en-US" sz="2400" dirty="0">
                <a:cs typeface="Times New Roman" panose="02020603050405020304" pitchFamily="18" charset="0"/>
                <a:sym typeface="+mn-ea"/>
              </a:rPr>
              <a:t>）</a:t>
            </a:r>
            <a:endParaRPr lang="en-US" altLang="zh-CN" sz="2400" dirty="0">
              <a:cs typeface="Times New Roman" panose="02020603050405020304" pitchFamily="18" charset="0"/>
            </a:endParaRPr>
          </a:p>
          <a:p>
            <a:pPr indent="-323850" algn="l" eaLnBrk="1" fontAlgn="auto" latinLnBrk="0" hangingPunct="1">
              <a:lnSpc>
                <a:spcPct val="130000"/>
              </a:lnSpc>
              <a:buFont typeface="Wingdings" panose="05000000000000000000" pitchFamily="2" charset="2"/>
              <a:buChar char="l"/>
            </a:pPr>
            <a:r>
              <a:rPr lang="zh-CN" altLang="en-US" sz="2400" dirty="0">
                <a:cs typeface="Times New Roman" panose="02020603050405020304" pitchFamily="18" charset="0"/>
                <a:sym typeface="+mn-ea"/>
              </a:rPr>
              <a:t>导入光栅数据（</a:t>
            </a:r>
            <a:r>
              <a:rPr lang="zh-CN" altLang="zh-CN" sz="2400" dirty="0">
                <a:solidFill>
                  <a:srgbClr val="000000"/>
                </a:solidFill>
                <a:sym typeface="+mn-ea"/>
              </a:rPr>
              <a:t>grd、adf、sid、</a:t>
            </a:r>
            <a:r>
              <a:rPr lang="en-US" altLang="zh-CN" sz="2400" dirty="0" err="1">
                <a:solidFill>
                  <a:srgbClr val="000000"/>
                </a:solidFill>
                <a:sym typeface="+mn-ea"/>
              </a:rPr>
              <a:t>dem</a:t>
            </a:r>
            <a:r>
              <a:rPr lang="zh-CN" altLang="zh-CN" sz="2400" dirty="0">
                <a:solidFill>
                  <a:srgbClr val="000000"/>
                </a:solidFill>
                <a:sym typeface="+mn-ea"/>
              </a:rPr>
              <a:t>等</a:t>
            </a:r>
            <a:r>
              <a:rPr lang="zh-CN" altLang="en-US" sz="2400" dirty="0">
                <a:cs typeface="Times New Roman" panose="02020603050405020304" pitchFamily="18" charset="0"/>
                <a:sym typeface="+mn-ea"/>
              </a:rPr>
              <a:t>）</a:t>
            </a:r>
            <a:endParaRPr lang="zh-CN" altLang="en-US" sz="2400" dirty="0">
              <a:cs typeface="Times New Roman" panose="02020603050405020304" pitchFamily="18" charset="0"/>
            </a:endParaRPr>
          </a:p>
          <a:p>
            <a:pPr indent="-323850" algn="l" eaLnBrk="1" fontAlgn="auto" latinLnBrk="0" hangingPunct="1">
              <a:lnSpc>
                <a:spcPct val="130000"/>
              </a:lnSpc>
              <a:buFont typeface="Wingdings" panose="05000000000000000000" pitchFamily="2" charset="2"/>
              <a:buChar char="l"/>
            </a:pPr>
            <a:r>
              <a:rPr lang="zh-CN" altLang="en-US" sz="2400" dirty="0">
                <a:cs typeface="Times New Roman" panose="02020603050405020304" pitchFamily="18" charset="0"/>
                <a:sym typeface="+mn-ea"/>
              </a:rPr>
              <a:t>导入</a:t>
            </a:r>
            <a:r>
              <a:rPr lang="en-US" altLang="zh-CN" sz="2400" dirty="0">
                <a:cs typeface="Times New Roman" panose="02020603050405020304" pitchFamily="18" charset="0"/>
                <a:sym typeface="+mn-ea"/>
              </a:rPr>
              <a:t>3D</a:t>
            </a:r>
            <a:r>
              <a:rPr lang="zh-CN" altLang="en-US" sz="2400" dirty="0">
                <a:cs typeface="Times New Roman" panose="02020603050405020304" pitchFamily="18" charset="0"/>
                <a:sym typeface="+mn-ea"/>
              </a:rPr>
              <a:t>模型文件（</a:t>
            </a:r>
            <a:r>
              <a:rPr lang="en-US" altLang="zh-CN" sz="2400" dirty="0" err="1">
                <a:cs typeface="Times New Roman" panose="02020603050405020304" pitchFamily="18" charset="0"/>
                <a:sym typeface="+mn-ea"/>
              </a:rPr>
              <a:t>obj</a:t>
            </a:r>
            <a:r>
              <a:rPr lang="zh-CN" altLang="en-US" sz="2400" dirty="0">
                <a:cs typeface="Times New Roman" panose="02020603050405020304" pitchFamily="18" charset="0"/>
                <a:sym typeface="+mn-ea"/>
              </a:rPr>
              <a:t>）</a:t>
            </a:r>
            <a:endParaRPr lang="en-US" altLang="zh-CN" sz="2400" dirty="0">
              <a:cs typeface="Times New Roman" panose="02020603050405020304" pitchFamily="18" charset="0"/>
            </a:endParaRPr>
          </a:p>
          <a:p>
            <a:pPr indent="-323850" algn="l" eaLnBrk="1" fontAlgn="auto" latinLnBrk="0" hangingPunct="1">
              <a:lnSpc>
                <a:spcPct val="130000"/>
              </a:lnSpc>
              <a:buFont typeface="Wingdings" panose="05000000000000000000" pitchFamily="2" charset="2"/>
              <a:buChar char="l"/>
            </a:pPr>
            <a:r>
              <a:rPr lang="zh-CN" altLang="en-US" sz="2400" dirty="0">
                <a:cs typeface="Times New Roman" panose="02020603050405020304" pitchFamily="18" charset="0"/>
                <a:sym typeface="+mn-ea"/>
              </a:rPr>
              <a:t>等等</a:t>
            </a:r>
            <a:r>
              <a:rPr lang="en-US" altLang="zh-CN" sz="2400" dirty="0">
                <a:cs typeface="Times New Roman" panose="02020603050405020304" pitchFamily="18" charset="0"/>
                <a:sym typeface="+mn-ea"/>
              </a:rPr>
              <a:t>……</a:t>
            </a:r>
            <a:endParaRPr lang="en-US" altLang="zh-CN" sz="2400" dirty="0">
              <a:cs typeface="Times New Roman" panose="02020603050405020304" pitchFamily="18" charset="0"/>
            </a:endParaRP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a:xfrm>
            <a:off x="1963070" y="1178290"/>
            <a:ext cx="8534242" cy="3320558"/>
          </a:xfrm>
        </p:spPr>
        <p:txBody>
          <a:bodyPr/>
          <a:lstStyle/>
          <a:p>
            <a:pPr indent="-323850" algn="l">
              <a:lnSpc>
                <a:spcPct val="120000"/>
              </a:lnSpc>
              <a:buFont typeface="Wingdings" panose="05000000000000000000" pitchFamily="2" charset="2"/>
              <a:buChar char="l"/>
            </a:pPr>
            <a:r>
              <a:rPr lang="zh-CN" altLang="en-US" sz="2400" dirty="0">
                <a:cs typeface="Times New Roman" panose="02020603050405020304" pitchFamily="18" charset="0"/>
                <a:sym typeface="+mn-ea"/>
              </a:rPr>
              <a:t>高清图片，如</a:t>
            </a:r>
            <a:r>
              <a:rPr lang="en-US" altLang="zh-CN" sz="2400" dirty="0">
                <a:cs typeface="Times New Roman" panose="02020603050405020304" pitchFamily="18" charset="0"/>
                <a:sym typeface="+mn-ea"/>
              </a:rPr>
              <a:t>PNG</a:t>
            </a:r>
            <a:r>
              <a:rPr lang="zh-CN" altLang="en-US" sz="2400" dirty="0">
                <a:cs typeface="Times New Roman" panose="02020603050405020304" pitchFamily="18" charset="0"/>
                <a:sym typeface="+mn-ea"/>
              </a:rPr>
              <a:t>、</a:t>
            </a:r>
            <a:r>
              <a:rPr lang="en-US" altLang="zh-CN" sz="2400" dirty="0">
                <a:cs typeface="Times New Roman" panose="02020603050405020304" pitchFamily="18" charset="0"/>
                <a:sym typeface="+mn-ea"/>
              </a:rPr>
              <a:t>JPG</a:t>
            </a:r>
            <a:r>
              <a:rPr lang="zh-CN" altLang="en-US" sz="2400" dirty="0">
                <a:cs typeface="Times New Roman" panose="02020603050405020304" pitchFamily="18" charset="0"/>
                <a:sym typeface="+mn-ea"/>
              </a:rPr>
              <a:t>等格式</a:t>
            </a:r>
            <a:endParaRPr lang="en-US" altLang="zh-CN" sz="2400" dirty="0">
              <a:cs typeface="Times New Roman" panose="02020603050405020304" pitchFamily="18" charset="0"/>
            </a:endParaRPr>
          </a:p>
          <a:p>
            <a:pPr indent="-323850" algn="l">
              <a:lnSpc>
                <a:spcPct val="120000"/>
              </a:lnSpc>
              <a:buFont typeface="Wingdings" panose="05000000000000000000" pitchFamily="2" charset="2"/>
              <a:buChar char="l"/>
            </a:pPr>
            <a:r>
              <a:rPr lang="en-US" altLang="zh-CN" sz="2400" dirty="0" err="1">
                <a:cs typeface="Times New Roman" panose="02020603050405020304" pitchFamily="18" charset="0"/>
                <a:sym typeface="+mn-ea"/>
              </a:rPr>
              <a:t>dwg</a:t>
            </a:r>
            <a:r>
              <a:rPr lang="zh-CN" altLang="en-US" sz="2400" dirty="0">
                <a:cs typeface="Times New Roman" panose="02020603050405020304" pitchFamily="18" charset="0"/>
                <a:sym typeface="+mn-ea"/>
              </a:rPr>
              <a:t>、</a:t>
            </a:r>
            <a:r>
              <a:rPr lang="en-US" altLang="zh-CN" sz="2400" dirty="0" err="1">
                <a:cs typeface="Times New Roman" panose="02020603050405020304" pitchFamily="18" charset="0"/>
                <a:sym typeface="+mn-ea"/>
              </a:rPr>
              <a:t>dxf</a:t>
            </a:r>
            <a:r>
              <a:rPr lang="zh-CN" altLang="en-US" sz="2400" dirty="0">
                <a:cs typeface="Times New Roman" panose="02020603050405020304" pitchFamily="18" charset="0"/>
                <a:sym typeface="+mn-ea"/>
              </a:rPr>
              <a:t>、</a:t>
            </a:r>
            <a:r>
              <a:rPr lang="en-US" altLang="zh-CN" sz="2400" dirty="0" err="1">
                <a:cs typeface="Times New Roman" panose="02020603050405020304" pitchFamily="18" charset="0"/>
                <a:sym typeface="+mn-ea"/>
              </a:rPr>
              <a:t>dgn</a:t>
            </a:r>
            <a:r>
              <a:rPr lang="zh-CN" altLang="en-US" sz="2400" dirty="0">
                <a:cs typeface="Times New Roman" panose="02020603050405020304" pitchFamily="18" charset="0"/>
                <a:sym typeface="+mn-ea"/>
              </a:rPr>
              <a:t>格式，用于对接</a:t>
            </a:r>
            <a:r>
              <a:rPr lang="en-US" altLang="zh-CN" sz="2400" dirty="0">
                <a:cs typeface="Times New Roman" panose="02020603050405020304" pitchFamily="18" charset="0"/>
                <a:sym typeface="+mn-ea"/>
              </a:rPr>
              <a:t>Revit</a:t>
            </a:r>
            <a:r>
              <a:rPr lang="zh-CN" altLang="en-US" sz="2400" dirty="0">
                <a:cs typeface="Times New Roman" panose="02020603050405020304" pitchFamily="18" charset="0"/>
                <a:sym typeface="+mn-ea"/>
              </a:rPr>
              <a:t>或</a:t>
            </a:r>
            <a:r>
              <a:rPr lang="en-US" altLang="zh-CN" sz="2400" dirty="0">
                <a:cs typeface="Times New Roman" panose="02020603050405020304" pitchFamily="18" charset="0"/>
                <a:sym typeface="+mn-ea"/>
              </a:rPr>
              <a:t>Bentley</a:t>
            </a:r>
            <a:r>
              <a:rPr lang="zh-CN" altLang="en-US" sz="2400" dirty="0">
                <a:cs typeface="Times New Roman" panose="02020603050405020304" pitchFamily="18" charset="0"/>
                <a:sym typeface="+mn-ea"/>
              </a:rPr>
              <a:t>等</a:t>
            </a:r>
            <a:r>
              <a:rPr lang="en-US" altLang="zh-CN" sz="2400" dirty="0">
                <a:cs typeface="Times New Roman" panose="02020603050405020304" pitchFamily="18" charset="0"/>
                <a:sym typeface="+mn-ea"/>
              </a:rPr>
              <a:t>BIM</a:t>
            </a:r>
            <a:r>
              <a:rPr lang="zh-CN" altLang="en-US" sz="2400" dirty="0">
                <a:cs typeface="Times New Roman" panose="02020603050405020304" pitchFamily="18" charset="0"/>
                <a:sym typeface="+mn-ea"/>
              </a:rPr>
              <a:t>软件</a:t>
            </a:r>
            <a:endParaRPr lang="en-US" altLang="zh-CN" sz="2400" dirty="0">
              <a:cs typeface="Times New Roman" panose="02020603050405020304" pitchFamily="18" charset="0"/>
            </a:endParaRPr>
          </a:p>
          <a:p>
            <a:pPr indent="-323850" algn="l">
              <a:lnSpc>
                <a:spcPct val="120000"/>
              </a:lnSpc>
              <a:buFont typeface="Wingdings" panose="05000000000000000000" pitchFamily="2" charset="2"/>
              <a:buChar char="l"/>
            </a:pPr>
            <a:r>
              <a:rPr lang="en-US" altLang="zh-CN" sz="2400" dirty="0" err="1">
                <a:cs typeface="Times New Roman" panose="02020603050405020304" pitchFamily="18" charset="0"/>
                <a:sym typeface="+mn-ea"/>
              </a:rPr>
              <a:t>shp</a:t>
            </a:r>
            <a:r>
              <a:rPr lang="zh-CN" altLang="en-US" sz="2400" dirty="0">
                <a:cs typeface="Times New Roman" panose="02020603050405020304" pitchFamily="18" charset="0"/>
                <a:sym typeface="+mn-ea"/>
              </a:rPr>
              <a:t>格式，用于对接</a:t>
            </a:r>
            <a:r>
              <a:rPr lang="en-US" altLang="zh-CN" sz="2400" dirty="0">
                <a:cs typeface="Times New Roman" panose="02020603050405020304" pitchFamily="18" charset="0"/>
                <a:sym typeface="+mn-ea"/>
              </a:rPr>
              <a:t>GIS</a:t>
            </a:r>
            <a:r>
              <a:rPr lang="zh-CN" altLang="en-US" sz="2400" dirty="0">
                <a:cs typeface="Times New Roman" panose="02020603050405020304" pitchFamily="18" charset="0"/>
                <a:sym typeface="+mn-ea"/>
              </a:rPr>
              <a:t>软件</a:t>
            </a:r>
            <a:endParaRPr lang="en-US" altLang="zh-CN" sz="2400" dirty="0">
              <a:cs typeface="Times New Roman" panose="02020603050405020304" pitchFamily="18" charset="0"/>
            </a:endParaRPr>
          </a:p>
          <a:p>
            <a:pPr indent="-323850" algn="l">
              <a:lnSpc>
                <a:spcPct val="120000"/>
              </a:lnSpc>
              <a:buFont typeface="Wingdings" panose="05000000000000000000" pitchFamily="2" charset="2"/>
              <a:buChar char="l"/>
            </a:pPr>
            <a:r>
              <a:rPr lang="zh-CN" altLang="en-US" sz="2400" dirty="0">
                <a:cs typeface="Times New Roman" panose="02020603050405020304" pitchFamily="18" charset="0"/>
                <a:sym typeface="+mn-ea"/>
              </a:rPr>
              <a:t>矢量模型，</a:t>
            </a:r>
            <a:r>
              <a:rPr lang="en-US" altLang="zh-CN" sz="2400" dirty="0">
                <a:cs typeface="Times New Roman" panose="02020603050405020304" pitchFamily="18" charset="0"/>
                <a:sym typeface="+mn-ea"/>
              </a:rPr>
              <a:t>VRML</a:t>
            </a:r>
            <a:r>
              <a:rPr lang="zh-CN" altLang="en-US" sz="2400" dirty="0">
                <a:cs typeface="Times New Roman" panose="02020603050405020304" pitchFamily="18" charset="0"/>
                <a:sym typeface="+mn-ea"/>
              </a:rPr>
              <a:t>、</a:t>
            </a:r>
            <a:r>
              <a:rPr lang="en-US" altLang="zh-CN" sz="2400" dirty="0">
                <a:cs typeface="Times New Roman" panose="02020603050405020304" pitchFamily="18" charset="0"/>
                <a:sym typeface="+mn-ea"/>
              </a:rPr>
              <a:t>4dm</a:t>
            </a:r>
            <a:r>
              <a:rPr lang="zh-CN" altLang="en-US" sz="2400" dirty="0">
                <a:cs typeface="Times New Roman" panose="02020603050405020304" pitchFamily="18" charset="0"/>
                <a:sym typeface="+mn-ea"/>
              </a:rPr>
              <a:t>、</a:t>
            </a:r>
            <a:r>
              <a:rPr lang="en-US" altLang="zh-CN" sz="2400" dirty="0">
                <a:cs typeface="Times New Roman" panose="02020603050405020304" pitchFamily="18" charset="0"/>
                <a:sym typeface="+mn-ea"/>
              </a:rPr>
              <a:t>pdf</a:t>
            </a:r>
            <a:r>
              <a:rPr lang="zh-CN" altLang="en-US" sz="2400" dirty="0">
                <a:cs typeface="Times New Roman" panose="02020603050405020304" pitchFamily="18" charset="0"/>
                <a:sym typeface="+mn-ea"/>
              </a:rPr>
              <a:t>文件</a:t>
            </a:r>
            <a:endParaRPr lang="en-US" altLang="zh-CN" sz="2400" dirty="0">
              <a:cs typeface="Times New Roman" panose="02020603050405020304" pitchFamily="18" charset="0"/>
            </a:endParaRPr>
          </a:p>
          <a:p>
            <a:pPr indent="-323850" algn="l">
              <a:lnSpc>
                <a:spcPct val="120000"/>
              </a:lnSpc>
              <a:buFont typeface="Wingdings" panose="05000000000000000000" pitchFamily="2" charset="2"/>
              <a:buChar char="l"/>
            </a:pPr>
            <a:r>
              <a:rPr lang="zh-CN" altLang="en-US" sz="2400" dirty="0">
                <a:cs typeface="Times New Roman" panose="02020603050405020304" pitchFamily="18" charset="0"/>
                <a:sym typeface="+mn-ea"/>
              </a:rPr>
              <a:t>动画（</a:t>
            </a:r>
            <a:r>
              <a:rPr lang="en-US" altLang="zh-CN" sz="2400" dirty="0" err="1">
                <a:cs typeface="Times New Roman" panose="02020603050405020304" pitchFamily="18" charset="0"/>
                <a:sym typeface="+mn-ea"/>
              </a:rPr>
              <a:t>avi</a:t>
            </a:r>
            <a:r>
              <a:rPr lang="zh-CN" altLang="en-US" sz="2400" dirty="0">
                <a:cs typeface="Times New Roman" panose="02020603050405020304" pitchFamily="18" charset="0"/>
                <a:sym typeface="+mn-ea"/>
              </a:rPr>
              <a:t>、</a:t>
            </a:r>
            <a:r>
              <a:rPr lang="en-US" altLang="zh-CN" sz="2400" dirty="0">
                <a:cs typeface="Times New Roman" panose="02020603050405020304" pitchFamily="18" charset="0"/>
                <a:sym typeface="+mn-ea"/>
              </a:rPr>
              <a:t>MP4</a:t>
            </a:r>
            <a:r>
              <a:rPr lang="zh-CN" altLang="en-US" sz="2400" dirty="0">
                <a:cs typeface="Times New Roman" panose="02020603050405020304" pitchFamily="18" charset="0"/>
                <a:sym typeface="+mn-ea"/>
              </a:rPr>
              <a:t>）</a:t>
            </a:r>
          </a:p>
          <a:p>
            <a:pPr indent="-323850" algn="l">
              <a:lnSpc>
                <a:spcPct val="120000"/>
              </a:lnSpc>
              <a:buFont typeface="Wingdings" panose="05000000000000000000" pitchFamily="2" charset="2"/>
              <a:buChar char="l"/>
            </a:pPr>
            <a:r>
              <a:rPr lang="en-US" altLang="zh-CN" sz="2400" dirty="0">
                <a:cs typeface="Times New Roman" panose="02020603050405020304" pitchFamily="18" charset="0"/>
                <a:sym typeface="+mn-ea"/>
              </a:rPr>
              <a:t>web scene</a:t>
            </a:r>
            <a:r>
              <a:rPr lang="zh-CN" altLang="en-US" sz="2400" dirty="0">
                <a:cs typeface="Times New Roman" panose="02020603050405020304" pitchFamily="18" charset="0"/>
                <a:sym typeface="+mn-ea"/>
              </a:rPr>
              <a:t>文件（</a:t>
            </a:r>
            <a:r>
              <a:rPr lang="en-US" altLang="zh-CN" sz="2400" dirty="0">
                <a:cs typeface="Times New Roman" panose="02020603050405020304" pitchFamily="18" charset="0"/>
                <a:sym typeface="+mn-ea"/>
              </a:rPr>
              <a:t>*.</a:t>
            </a:r>
            <a:r>
              <a:rPr lang="en-US" altLang="zh-CN" sz="2400" dirty="0" err="1">
                <a:cs typeface="Times New Roman" panose="02020603050405020304" pitchFamily="18" charset="0"/>
                <a:sym typeface="+mn-ea"/>
              </a:rPr>
              <a:t>ctws</a:t>
            </a:r>
            <a:r>
              <a:rPr lang="zh-CN" altLang="en-US" sz="2400" dirty="0">
                <a:cs typeface="Times New Roman" panose="02020603050405020304" pitchFamily="18" charset="0"/>
                <a:sym typeface="+mn-ea"/>
              </a:rPr>
              <a:t>，https://viewer.ctech.com/）</a:t>
            </a:r>
            <a:endParaRPr lang="en-US" altLang="zh-CN" sz="2400" dirty="0">
              <a:cs typeface="Times New Roman" panose="02020603050405020304" pitchFamily="18" charset="0"/>
            </a:endParaRPr>
          </a:p>
          <a:p>
            <a:pPr indent="-323850" algn="l">
              <a:lnSpc>
                <a:spcPct val="120000"/>
              </a:lnSpc>
              <a:buFont typeface="Wingdings" panose="05000000000000000000" pitchFamily="2" charset="2"/>
              <a:buChar char="l"/>
            </a:pPr>
            <a:r>
              <a:rPr lang="zh-CN" altLang="en-US" sz="2400" dirty="0">
                <a:cs typeface="Times New Roman" panose="02020603050405020304" pitchFamily="18" charset="0"/>
                <a:sym typeface="+mn-ea"/>
              </a:rPr>
              <a:t>等等</a:t>
            </a:r>
            <a:r>
              <a:rPr lang="en-US" altLang="zh-CN" sz="2400" dirty="0">
                <a:cs typeface="Times New Roman" panose="02020603050405020304" pitchFamily="18" charset="0"/>
                <a:sym typeface="+mn-ea"/>
              </a:rPr>
              <a:t>……</a:t>
            </a:r>
            <a:endParaRPr lang="en-US" altLang="zh-CN" sz="2400" dirty="0">
              <a:cs typeface="Times New Roman" panose="02020603050405020304" pitchFamily="18" charset="0"/>
            </a:endParaRPr>
          </a:p>
        </p:txBody>
      </p:sp>
      <p:sp>
        <p:nvSpPr>
          <p:cNvPr id="4" name="文本占位符 3"/>
          <p:cNvSpPr>
            <a:spLocks noGrp="1"/>
          </p:cNvSpPr>
          <p:nvPr>
            <p:ph type="body" sz="quarter" idx="10"/>
          </p:nvPr>
        </p:nvSpPr>
        <p:spPr/>
        <p:txBody>
          <a:bodyPr/>
          <a:lstStyle/>
          <a:p>
            <a:pPr algn="l"/>
            <a:r>
              <a:rPr lang="zh-CN" altLang="en-US" spc="-15" dirty="0">
                <a:solidFill>
                  <a:srgbClr val="FFFFFF"/>
                </a:solidFill>
                <a:latin typeface="Calibri" panose="020F0502020204030204"/>
                <a:cs typeface="Calibri" panose="020F0502020204030204"/>
              </a:rPr>
              <a:t>导出文件格式</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内容占位符 4"/>
          <p:cNvSpPr>
            <a:spLocks noGrp="1"/>
          </p:cNvSpPr>
          <p:nvPr/>
        </p:nvSpPr>
        <p:spPr>
          <a:xfrm>
            <a:off x="3944620" y="1098550"/>
            <a:ext cx="6722745" cy="423545"/>
          </a:xfrm>
          <a:prstGeom prst="rect">
            <a:avLst/>
          </a:prstGeom>
          <a:noFill/>
          <a:ln>
            <a:noFill/>
          </a:ln>
        </p:spPr>
        <p:txBody>
          <a:bodyPr vert="horz" wrap="square" lIns="91440" tIns="45720" rIns="91440" bIns="45720" numCol="1" anchor="t" anchorCtr="0" compatLnSpc="1">
            <a:spAutoFit/>
          </a:bodyPr>
          <a:lstStyle>
            <a:lvl1pPr marL="228600" indent="-228600" algn="l" rtl="0" fontAlgn="base">
              <a:lnSpc>
                <a:spcPct val="120000"/>
              </a:lnSpc>
              <a:spcBef>
                <a:spcPts val="1000"/>
              </a:spcBef>
              <a:spcAft>
                <a:spcPct val="0"/>
              </a:spcAft>
              <a:buFont typeface="Arial" panose="020B0604020202020204" pitchFamily="34" charset="0"/>
              <a:buChar char="•"/>
              <a:defRPr sz="2400" kern="1200">
                <a:solidFill>
                  <a:schemeClr val="tx1"/>
                </a:solidFill>
                <a:latin typeface="+mn-lt"/>
                <a:ea typeface="+mn-ea"/>
                <a:cs typeface="+mn-cs"/>
              </a:defRPr>
            </a:lvl1pPr>
            <a:lvl2pPr marL="685800" indent="-228600" algn="l" rtl="0" fontAlgn="base">
              <a:lnSpc>
                <a:spcPct val="12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fontAlgn="base">
              <a:lnSpc>
                <a:spcPct val="12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fontAlgn="base">
              <a:lnSpc>
                <a:spcPct val="12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12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适用于成层性较好的地质条件，可表现尖灭、透镜体、互层等</a:t>
            </a:r>
            <a:endParaRPr lang="en-US" altLang="zh-CN" sz="18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1" name="Rounded Rectangle 10"/>
          <p:cNvSpPr/>
          <p:nvPr/>
        </p:nvSpPr>
        <p:spPr>
          <a:xfrm>
            <a:off x="1524155" y="1005840"/>
            <a:ext cx="2006600" cy="6096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地层建模</a:t>
            </a:r>
          </a:p>
        </p:txBody>
      </p:sp>
      <p:sp>
        <p:nvSpPr>
          <p:cNvPr id="12" name="内容占位符 4"/>
          <p:cNvSpPr txBox="1"/>
          <p:nvPr/>
        </p:nvSpPr>
        <p:spPr>
          <a:xfrm>
            <a:off x="3944620" y="2292350"/>
            <a:ext cx="6722745" cy="398780"/>
          </a:xfrm>
          <a:prstGeom prst="rect">
            <a:avLst/>
          </a:prstGeom>
        </p:spPr>
        <p:txBody>
          <a:bodyPr vert="horz" wrap="square" lIns="91440" tIns="45720" rIns="91440" bIns="45720" rtlCol="0">
            <a:spAutoFit/>
          </a:bodyPr>
          <a:lstStyle>
            <a:lvl1pPr marL="228600" indent="-228600" algn="l" defTabSz="914400" rtl="0" eaLnBrk="1" latinLnBrk="0" hangingPunct="1">
              <a:lnSpc>
                <a:spcPct val="100000"/>
              </a:lnSpc>
              <a:spcBef>
                <a:spcPts val="765"/>
              </a:spcBef>
              <a:spcAft>
                <a:spcPts val="765"/>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380"/>
              </a:spcBef>
              <a:spcAft>
                <a:spcPts val="38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1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765"/>
              </a:spcBef>
              <a:spcAft>
                <a:spcPts val="765"/>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适用于较复杂的地质条件，如含有溶洞、土洞、矿体等</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 name="Rounded Rectangle 12"/>
          <p:cNvSpPr/>
          <p:nvPr/>
        </p:nvSpPr>
        <p:spPr>
          <a:xfrm>
            <a:off x="1524155" y="2186940"/>
            <a:ext cx="2006600" cy="6096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岩性建模</a:t>
            </a:r>
          </a:p>
        </p:txBody>
      </p:sp>
      <p:sp>
        <p:nvSpPr>
          <p:cNvPr id="14" name="内容占位符 4"/>
          <p:cNvSpPr txBox="1"/>
          <p:nvPr/>
        </p:nvSpPr>
        <p:spPr>
          <a:xfrm>
            <a:off x="3737610" y="3363595"/>
            <a:ext cx="6929755" cy="841375"/>
          </a:xfrm>
          <a:prstGeom prst="rect">
            <a:avLst/>
          </a:prstGeom>
        </p:spPr>
        <p:txBody>
          <a:bodyPr vert="horz" wrap="square" lIns="91440" tIns="45720" rIns="91440" bIns="45720" rtlCol="0">
            <a:spAutoFit/>
          </a:bodyPr>
          <a:lstStyle>
            <a:lvl1pPr marL="228600" indent="-228600" algn="l" defTabSz="914400" rtl="0" eaLnBrk="1" latinLnBrk="0" hangingPunct="1">
              <a:lnSpc>
                <a:spcPct val="100000"/>
              </a:lnSpc>
              <a:spcBef>
                <a:spcPts val="765"/>
              </a:spcBef>
              <a:spcAft>
                <a:spcPts val="765"/>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380"/>
              </a:spcBef>
              <a:spcAft>
                <a:spcPts val="38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1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765"/>
              </a:spcBef>
              <a:spcAft>
                <a:spcPts val="765"/>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① 主层使用地层建模，亚层使用岩性建模，地层模型嵌套岩性模型</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indent="0" fontAlgn="auto">
              <a:buNone/>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② 基岩面以上使用地层建模，基岩面以下使用岩性建模</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5" name="Rounded Rectangle 14"/>
          <p:cNvSpPr/>
          <p:nvPr/>
        </p:nvSpPr>
        <p:spPr>
          <a:xfrm>
            <a:off x="1524155" y="3329940"/>
            <a:ext cx="2006600" cy="9398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地层和岩性</a:t>
            </a:r>
            <a:endParaRPr kumimoji="0" lang="en-US" altLang="zh-CN" sz="2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混合建模</a:t>
            </a:r>
          </a:p>
        </p:txBody>
      </p:sp>
      <p:sp>
        <p:nvSpPr>
          <p:cNvPr id="17" name="内容占位符 4"/>
          <p:cNvSpPr txBox="1"/>
          <p:nvPr/>
        </p:nvSpPr>
        <p:spPr>
          <a:xfrm>
            <a:off x="3944620" y="4803775"/>
            <a:ext cx="6722745" cy="398780"/>
          </a:xfrm>
          <a:prstGeom prst="rect">
            <a:avLst/>
          </a:prstGeom>
        </p:spPr>
        <p:txBody>
          <a:bodyPr vert="horz" wrap="square" lIns="91440" tIns="45720" rIns="91440" bIns="45720" rtlCol="0">
            <a:spAutoFit/>
          </a:bodyPr>
          <a:lstStyle>
            <a:lvl1pPr marL="228600" indent="-228600" algn="l" defTabSz="914400" rtl="0" eaLnBrk="1" latinLnBrk="0" hangingPunct="1">
              <a:lnSpc>
                <a:spcPct val="100000"/>
              </a:lnSpc>
              <a:spcBef>
                <a:spcPts val="765"/>
              </a:spcBef>
              <a:spcAft>
                <a:spcPts val="765"/>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380"/>
              </a:spcBef>
              <a:spcAft>
                <a:spcPts val="38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1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765"/>
              </a:spcBef>
              <a:spcAft>
                <a:spcPts val="765"/>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适用于物探、污染物等连续数据的建模</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8" name="Rounded Rectangle 17"/>
          <p:cNvSpPr/>
          <p:nvPr/>
        </p:nvSpPr>
        <p:spPr>
          <a:xfrm>
            <a:off x="1524155" y="4726940"/>
            <a:ext cx="2006600" cy="6096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空间数据建模</a:t>
            </a:r>
          </a:p>
        </p:txBody>
      </p:sp>
      <p:sp>
        <p:nvSpPr>
          <p:cNvPr id="5" name="文本占位符 4"/>
          <p:cNvSpPr>
            <a:spLocks noGrp="1"/>
          </p:cNvSpPr>
          <p:nvPr>
            <p:ph type="body" sz="quarter" idx="10"/>
          </p:nvPr>
        </p:nvSpPr>
        <p:spPr/>
        <p:txBody>
          <a:bodyPr/>
          <a:lstStyle/>
          <a:p>
            <a:r>
              <a:rPr lang="zh-CN" altLang="en-US" dirty="0"/>
              <a:t>建模种类</a:t>
            </a:r>
          </a:p>
        </p:txBody>
      </p:sp>
      <p:sp>
        <p:nvSpPr>
          <p:cNvPr id="6" name="文本占位符 5"/>
          <p:cNvSpPr>
            <a:spLocks noGrp="1"/>
          </p:cNvSpPr>
          <p:nvPr>
            <p:ph type="body" sz="quarter" idx="11"/>
          </p:nvPr>
        </p:nvSpPr>
        <p:spPr/>
        <p:txBody>
          <a:bodyPr/>
          <a:lstStyle/>
          <a:p>
            <a:endParaRPr lang="zh-CN" altLang="en-US"/>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0"/>
          </p:nvPr>
        </p:nvSpPr>
        <p:spPr/>
        <p:txBody>
          <a:bodyPr/>
          <a:lstStyle/>
          <a:p>
            <a:pPr algn="l"/>
            <a:r>
              <a:rPr lang="zh-CN" altLang="en-US" spc="-15" dirty="0">
                <a:solidFill>
                  <a:srgbClr val="FFFFFF"/>
                </a:solidFill>
                <a:latin typeface="Calibri" panose="020F0502020204030204"/>
                <a:cs typeface="Calibri" panose="020F0502020204030204"/>
              </a:rPr>
              <a:t>应用范围</a:t>
            </a:r>
          </a:p>
        </p:txBody>
      </p:sp>
      <p:sp>
        <p:nvSpPr>
          <p:cNvPr id="7" name="文本占位符 6"/>
          <p:cNvSpPr>
            <a:spLocks noGrp="1"/>
          </p:cNvSpPr>
          <p:nvPr>
            <p:ph type="body" sz="quarter" idx="11"/>
          </p:nvPr>
        </p:nvSpPr>
        <p:spPr>
          <a:xfrm>
            <a:off x="1963070" y="1178290"/>
            <a:ext cx="8552530" cy="4143518"/>
          </a:xfrm>
        </p:spPr>
        <p:txBody>
          <a:bodyPr/>
          <a:lstStyle/>
          <a:p>
            <a:pPr algn="ctr"/>
            <a:r>
              <a:rPr lang="en-US" altLang="zh-CN" sz="3600" b="1" dirty="0"/>
              <a:t>EVS</a:t>
            </a:r>
            <a:r>
              <a:rPr lang="zh-CN" altLang="en-US" sz="3600" b="1" dirty="0"/>
              <a:t>能做什么？</a:t>
            </a:r>
          </a:p>
          <a:p>
            <a:pPr>
              <a:lnSpc>
                <a:spcPct val="150000"/>
              </a:lnSpc>
            </a:pPr>
            <a:r>
              <a:rPr lang="zh-CN" altLang="en-US" sz="2800" kern="100" dirty="0">
                <a:cs typeface="Times New Roman" panose="02020603050405020304" pitchFamily="18" charset="0"/>
              </a:rPr>
              <a:t>软件可将环境中几乎所有类型的数据建模可视化</a:t>
            </a:r>
            <a:br>
              <a:rPr lang="en-US" altLang="zh-CN" sz="2800" kern="100" dirty="0">
                <a:cs typeface="Times New Roman" panose="02020603050405020304" pitchFamily="18" charset="0"/>
              </a:rPr>
            </a:br>
            <a:r>
              <a:rPr lang="zh-CN" altLang="en-US" sz="2800" kern="100" dirty="0">
                <a:solidFill>
                  <a:srgbClr val="FF0000"/>
                </a:solidFill>
                <a:cs typeface="Times New Roman" panose="02020603050405020304" pitchFamily="18" charset="0"/>
              </a:rPr>
              <a:t>环境</a:t>
            </a:r>
            <a:r>
              <a:rPr lang="zh-CN" altLang="en-US" sz="2800" kern="100" dirty="0">
                <a:cs typeface="Times New Roman" panose="02020603050405020304" pitchFamily="18" charset="0"/>
              </a:rPr>
              <a:t>：包括土壤、岩石、地下水、地表水、空气等等</a:t>
            </a:r>
            <a:br>
              <a:rPr lang="en-US" altLang="zh-CN" sz="2800" kern="100" dirty="0">
                <a:cs typeface="Times New Roman" panose="02020603050405020304" pitchFamily="18" charset="0"/>
              </a:rPr>
            </a:br>
            <a:r>
              <a:rPr lang="zh-CN" altLang="en-US" sz="2800" kern="100" dirty="0">
                <a:solidFill>
                  <a:srgbClr val="FF0000"/>
                </a:solidFill>
                <a:cs typeface="Times New Roman" panose="02020603050405020304" pitchFamily="18" charset="0"/>
              </a:rPr>
              <a:t>地球物理及化学数据</a:t>
            </a:r>
            <a:r>
              <a:rPr lang="zh-CN" altLang="en-US" sz="2800" kern="100" dirty="0">
                <a:cs typeface="Times New Roman" panose="02020603050405020304" pitchFamily="18" charset="0"/>
              </a:rPr>
              <a:t>：岩土体种类、重度、孔隙度、电阻率、噪声、光照强度、</a:t>
            </a:r>
            <a:r>
              <a:rPr lang="en-US" altLang="zh-CN" sz="2800" kern="100" dirty="0">
                <a:cs typeface="Times New Roman" panose="02020603050405020304" pitchFamily="18" charset="0"/>
              </a:rPr>
              <a:t>PM2.5</a:t>
            </a:r>
            <a:r>
              <a:rPr lang="zh-CN" altLang="en-US" sz="2800" kern="100" dirty="0">
                <a:cs typeface="Times New Roman" panose="02020603050405020304" pitchFamily="18" charset="0"/>
              </a:rPr>
              <a:t> 、污染物浓度等等</a:t>
            </a:r>
            <a:endParaRPr lang="zh-CN" alt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土壤污染建模2"/>
          <p:cNvPicPr>
            <a:picLocks noChangeAspect="1"/>
          </p:cNvPicPr>
          <p:nvPr/>
        </p:nvPicPr>
        <p:blipFill>
          <a:blip r:embed="rId2"/>
          <a:stretch>
            <a:fillRect/>
          </a:stretch>
        </p:blipFill>
        <p:spPr>
          <a:xfrm>
            <a:off x="1693548" y="742472"/>
            <a:ext cx="8820000" cy="4961915"/>
          </a:xfrm>
          <a:prstGeom prst="rect">
            <a:avLst/>
          </a:prstGeom>
        </p:spPr>
      </p:pic>
      <p:sp>
        <p:nvSpPr>
          <p:cNvPr id="4" name="文本占位符 3"/>
          <p:cNvSpPr>
            <a:spLocks noGrp="1"/>
          </p:cNvSpPr>
          <p:nvPr>
            <p:ph type="body" sz="quarter" idx="10"/>
          </p:nvPr>
        </p:nvSpPr>
        <p:spPr/>
        <p:txBody>
          <a:bodyPr/>
          <a:lstStyle/>
          <a:p>
            <a:pPr algn="l"/>
            <a:r>
              <a:rPr lang="zh-CN" altLang="en-US" spc="-15" dirty="0">
                <a:solidFill>
                  <a:srgbClr val="FFFFFF"/>
                </a:solidFill>
                <a:latin typeface="Calibri" panose="020F0502020204030204"/>
                <a:cs typeface="Calibri" panose="020F0502020204030204"/>
              </a:rPr>
              <a:t>应用范围</a:t>
            </a:r>
            <a:r>
              <a:rPr lang="en-US" altLang="zh-CN" spc="-15" dirty="0">
                <a:solidFill>
                  <a:srgbClr val="FFFFFF"/>
                </a:solidFill>
                <a:latin typeface="Calibri" panose="020F0502020204030204"/>
                <a:cs typeface="Calibri" panose="020F0502020204030204"/>
              </a:rPr>
              <a:t>-</a:t>
            </a:r>
            <a:r>
              <a:rPr lang="zh-CN" altLang="en-US" spc="-15" dirty="0">
                <a:solidFill>
                  <a:srgbClr val="FFFFFF"/>
                </a:solidFill>
                <a:latin typeface="Calibri" panose="020F0502020204030204"/>
                <a:cs typeface="Calibri" panose="020F0502020204030204"/>
              </a:rPr>
              <a:t>土壤污染</a:t>
            </a:r>
          </a:p>
        </p:txBody>
      </p:sp>
      <p:sp>
        <p:nvSpPr>
          <p:cNvPr id="5" name="文本占位符 4"/>
          <p:cNvSpPr>
            <a:spLocks noGrp="1"/>
          </p:cNvSpPr>
          <p:nvPr>
            <p:ph type="body" sz="quarter" idx="11"/>
          </p:nvPr>
        </p:nvSpPr>
        <p:spPr/>
        <p:txBody>
          <a:bodyPr/>
          <a:lstStyle/>
          <a:p>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地下水污染2"/>
          <p:cNvPicPr>
            <a:picLocks noChangeAspect="1"/>
          </p:cNvPicPr>
          <p:nvPr/>
        </p:nvPicPr>
        <p:blipFill>
          <a:blip r:embed="rId2"/>
          <a:stretch>
            <a:fillRect/>
          </a:stretch>
        </p:blipFill>
        <p:spPr>
          <a:xfrm>
            <a:off x="1624722" y="761153"/>
            <a:ext cx="8820000" cy="4961915"/>
          </a:xfrm>
          <a:prstGeom prst="rect">
            <a:avLst/>
          </a:prstGeom>
        </p:spPr>
      </p:pic>
      <p:sp>
        <p:nvSpPr>
          <p:cNvPr id="5" name="文本占位符 4"/>
          <p:cNvSpPr>
            <a:spLocks noGrp="1"/>
          </p:cNvSpPr>
          <p:nvPr>
            <p:ph type="body" sz="quarter" idx="10"/>
          </p:nvPr>
        </p:nvSpPr>
        <p:spPr/>
        <p:txBody>
          <a:bodyPr/>
          <a:lstStyle/>
          <a:p>
            <a:r>
              <a:rPr lang="zh-CN" altLang="en-US" dirty="0"/>
              <a:t>应用范围</a:t>
            </a:r>
            <a:r>
              <a:rPr lang="en-US" altLang="zh-CN" dirty="0"/>
              <a:t>-</a:t>
            </a:r>
            <a:r>
              <a:rPr lang="zh-CN" altLang="en-US" dirty="0"/>
              <a:t>地下水污染</a:t>
            </a:r>
          </a:p>
        </p:txBody>
      </p:sp>
      <p:sp>
        <p:nvSpPr>
          <p:cNvPr id="7" name="文本占位符 6"/>
          <p:cNvSpPr>
            <a:spLocks noGrp="1"/>
          </p:cNvSpPr>
          <p:nvPr>
            <p:ph type="body" sz="quarter" idx="11"/>
          </p:nvPr>
        </p:nvSpPr>
        <p:spPr/>
        <p:txBody>
          <a:bodyPr/>
          <a:lstStyle/>
          <a:p>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9" descr="2场地评价 不确定性"/>
          <p:cNvPicPr>
            <a:picLocks noChangeAspect="1"/>
          </p:cNvPicPr>
          <p:nvPr>
            <p:custDataLst>
              <p:tags r:id="rId1"/>
            </p:custDataLst>
          </p:nvPr>
        </p:nvPicPr>
        <p:blipFill>
          <a:blip r:embed="rId3"/>
          <a:stretch>
            <a:fillRect/>
          </a:stretch>
        </p:blipFill>
        <p:spPr>
          <a:xfrm>
            <a:off x="2494439" y="870811"/>
            <a:ext cx="7203122" cy="4703495"/>
          </a:xfrm>
          <a:prstGeom prst="rect">
            <a:avLst/>
          </a:prstGeom>
        </p:spPr>
      </p:pic>
      <p:sp>
        <p:nvSpPr>
          <p:cNvPr id="3" name="文本框 2"/>
          <p:cNvSpPr txBox="1"/>
          <p:nvPr/>
        </p:nvSpPr>
        <p:spPr>
          <a:xfrm>
            <a:off x="3364388" y="4780665"/>
            <a:ext cx="2000885" cy="461665"/>
          </a:xfrm>
          <a:prstGeom prst="rect">
            <a:avLst/>
          </a:prstGeom>
          <a:noFill/>
        </p:spPr>
        <p:txBody>
          <a:bodyPr wrap="square" rtlCol="0">
            <a:spAutoFit/>
          </a:bodyPr>
          <a:lstStyle/>
          <a:p>
            <a:r>
              <a:rPr lang="zh-CN" altLang="en-US" sz="2400" dirty="0">
                <a:solidFill>
                  <a:schemeClr val="bg1"/>
                </a:solidFill>
                <a:sym typeface="+mn-ea"/>
              </a:rPr>
              <a:t>不确定性</a:t>
            </a:r>
          </a:p>
        </p:txBody>
      </p:sp>
      <p:sp>
        <p:nvSpPr>
          <p:cNvPr id="5" name="文本框 4"/>
          <p:cNvSpPr txBox="1"/>
          <p:nvPr/>
        </p:nvSpPr>
        <p:spPr>
          <a:xfrm>
            <a:off x="7874129" y="1279320"/>
            <a:ext cx="1823432" cy="461665"/>
          </a:xfrm>
          <a:prstGeom prst="rect">
            <a:avLst/>
          </a:prstGeom>
          <a:noFill/>
        </p:spPr>
        <p:txBody>
          <a:bodyPr wrap="square" rtlCol="0">
            <a:spAutoFit/>
          </a:bodyPr>
          <a:lstStyle/>
          <a:p>
            <a:r>
              <a:rPr lang="zh-CN" altLang="en-US" sz="2400" b="1" dirty="0">
                <a:solidFill>
                  <a:srgbClr val="FF0000"/>
                </a:solidFill>
                <a:sym typeface="+mn-ea"/>
              </a:rPr>
              <a:t>新的采样点</a:t>
            </a:r>
          </a:p>
        </p:txBody>
      </p:sp>
      <p:sp>
        <p:nvSpPr>
          <p:cNvPr id="8" name="文本占位符 7"/>
          <p:cNvSpPr>
            <a:spLocks noGrp="1"/>
          </p:cNvSpPr>
          <p:nvPr>
            <p:ph type="body" sz="quarter" idx="10"/>
          </p:nvPr>
        </p:nvSpPr>
        <p:spPr/>
        <p:txBody>
          <a:bodyPr/>
          <a:lstStyle/>
          <a:p>
            <a:r>
              <a:rPr lang="zh-CN" altLang="en-US" dirty="0"/>
              <a:t>应用范围</a:t>
            </a:r>
            <a:r>
              <a:rPr lang="en-US" altLang="zh-CN" dirty="0"/>
              <a:t>-</a:t>
            </a:r>
            <a:r>
              <a:rPr lang="zh-CN" altLang="en-US" dirty="0"/>
              <a:t>钻孔指导</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1" descr="3场地评价 置信度"/>
          <p:cNvPicPr>
            <a:picLocks noChangeAspect="1"/>
          </p:cNvPicPr>
          <p:nvPr/>
        </p:nvPicPr>
        <p:blipFill>
          <a:blip r:embed="rId2"/>
          <a:stretch>
            <a:fillRect/>
          </a:stretch>
        </p:blipFill>
        <p:spPr>
          <a:xfrm>
            <a:off x="2356490" y="736079"/>
            <a:ext cx="7479020" cy="4883651"/>
          </a:xfrm>
          <a:prstGeom prst="rect">
            <a:avLst/>
          </a:prstGeom>
        </p:spPr>
      </p:pic>
      <p:sp>
        <p:nvSpPr>
          <p:cNvPr id="3" name="文本框 2"/>
          <p:cNvSpPr txBox="1"/>
          <p:nvPr/>
        </p:nvSpPr>
        <p:spPr>
          <a:xfrm>
            <a:off x="2967990" y="4949026"/>
            <a:ext cx="1778635" cy="523220"/>
          </a:xfrm>
          <a:prstGeom prst="rect">
            <a:avLst/>
          </a:prstGeom>
          <a:noFill/>
        </p:spPr>
        <p:txBody>
          <a:bodyPr wrap="square" rtlCol="0">
            <a:spAutoFit/>
          </a:bodyPr>
          <a:lstStyle/>
          <a:p>
            <a:r>
              <a:rPr lang="zh-CN" altLang="en-US" sz="2800" dirty="0">
                <a:solidFill>
                  <a:schemeClr val="bg1"/>
                </a:solidFill>
              </a:rPr>
              <a:t>置信度</a:t>
            </a:r>
          </a:p>
        </p:txBody>
      </p:sp>
      <p:sp>
        <p:nvSpPr>
          <p:cNvPr id="5" name="文本占位符 4"/>
          <p:cNvSpPr>
            <a:spLocks noGrp="1"/>
          </p:cNvSpPr>
          <p:nvPr>
            <p:ph type="body" sz="quarter" idx="10"/>
          </p:nvPr>
        </p:nvSpPr>
        <p:spPr/>
        <p:txBody>
          <a:bodyPr/>
          <a:lstStyle/>
          <a:p>
            <a:r>
              <a:rPr lang="zh-CN" altLang="en-US" dirty="0"/>
              <a:t>应用范围</a:t>
            </a:r>
            <a:r>
              <a:rPr lang="en-US" altLang="zh-CN" dirty="0"/>
              <a:t>-</a:t>
            </a:r>
            <a:r>
              <a:rPr lang="zh-CN" altLang="en-US" dirty="0"/>
              <a:t>场地评估</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4" descr="2019年6月1日"/>
          <p:cNvPicPr>
            <a:picLocks noChangeAspect="1"/>
          </p:cNvPicPr>
          <p:nvPr/>
        </p:nvPicPr>
        <p:blipFill>
          <a:blip r:embed="rId2"/>
          <a:stretch>
            <a:fillRect/>
          </a:stretch>
        </p:blipFill>
        <p:spPr>
          <a:xfrm>
            <a:off x="1738313" y="1652905"/>
            <a:ext cx="4320000" cy="2614997"/>
          </a:xfrm>
          <a:prstGeom prst="rect">
            <a:avLst/>
          </a:prstGeom>
        </p:spPr>
      </p:pic>
      <p:pic>
        <p:nvPicPr>
          <p:cNvPr id="13" name="图片 13" descr="2019年10月1日"/>
          <p:cNvPicPr>
            <a:picLocks noChangeAspect="1"/>
          </p:cNvPicPr>
          <p:nvPr/>
        </p:nvPicPr>
        <p:blipFill>
          <a:blip r:embed="rId3"/>
          <a:stretch>
            <a:fillRect/>
          </a:stretch>
        </p:blipFill>
        <p:spPr>
          <a:xfrm>
            <a:off x="6158548" y="1652905"/>
            <a:ext cx="4320000" cy="2614997"/>
          </a:xfrm>
          <a:prstGeom prst="rect">
            <a:avLst/>
          </a:prstGeom>
        </p:spPr>
      </p:pic>
      <p:sp>
        <p:nvSpPr>
          <p:cNvPr id="4" name="文本占位符 3"/>
          <p:cNvSpPr>
            <a:spLocks noGrp="1"/>
          </p:cNvSpPr>
          <p:nvPr>
            <p:ph type="body" sz="quarter" idx="10"/>
          </p:nvPr>
        </p:nvSpPr>
        <p:spPr/>
        <p:txBody>
          <a:bodyPr/>
          <a:lstStyle/>
          <a:p>
            <a:r>
              <a:rPr lang="zh-CN" altLang="en-US" dirty="0"/>
              <a:t>应用范围</a:t>
            </a:r>
            <a:r>
              <a:rPr lang="en-US" altLang="zh-CN" dirty="0"/>
              <a:t>-</a:t>
            </a:r>
            <a:r>
              <a:rPr lang="zh-CN" altLang="en-US" dirty="0"/>
              <a:t>场地环境修复及监测</a:t>
            </a:r>
          </a:p>
        </p:txBody>
      </p:sp>
      <p:sp>
        <p:nvSpPr>
          <p:cNvPr id="5" name="文本占位符 4"/>
          <p:cNvSpPr>
            <a:spLocks noGrp="1"/>
          </p:cNvSpPr>
          <p:nvPr>
            <p:ph type="body" sz="quarter" idx="11"/>
          </p:nvPr>
        </p:nvSpPr>
        <p:spPr/>
        <p:txBody>
          <a:bodyPr/>
          <a:lstStyle/>
          <a:p>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6" descr="4地层建模"/>
          <p:cNvPicPr>
            <a:picLocks noChangeAspect="1"/>
          </p:cNvPicPr>
          <p:nvPr/>
        </p:nvPicPr>
        <p:blipFill>
          <a:blip r:embed="rId2"/>
          <a:stretch>
            <a:fillRect/>
          </a:stretch>
        </p:blipFill>
        <p:spPr>
          <a:xfrm>
            <a:off x="1686000" y="973394"/>
            <a:ext cx="8820000" cy="4493909"/>
          </a:xfrm>
          <a:prstGeom prst="rect">
            <a:avLst/>
          </a:prstGeom>
        </p:spPr>
      </p:pic>
      <p:sp>
        <p:nvSpPr>
          <p:cNvPr id="4" name="文本占位符 3"/>
          <p:cNvSpPr>
            <a:spLocks noGrp="1"/>
          </p:cNvSpPr>
          <p:nvPr>
            <p:ph type="body" sz="quarter" idx="10"/>
          </p:nvPr>
        </p:nvSpPr>
        <p:spPr/>
        <p:txBody>
          <a:bodyPr/>
          <a:lstStyle/>
          <a:p>
            <a:r>
              <a:rPr lang="zh-CN" altLang="en-US" dirty="0"/>
              <a:t>应用范围</a:t>
            </a:r>
            <a:r>
              <a:rPr lang="en-US" altLang="zh-CN" dirty="0"/>
              <a:t>-</a:t>
            </a:r>
            <a:r>
              <a:rPr lang="zh-CN" altLang="en-US" dirty="0"/>
              <a:t>三维地层建模</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9" descr="岩性建模"/>
          <p:cNvPicPr>
            <a:picLocks noChangeAspect="1"/>
          </p:cNvPicPr>
          <p:nvPr/>
        </p:nvPicPr>
        <p:blipFill>
          <a:blip r:embed="rId2"/>
          <a:stretch>
            <a:fillRect/>
          </a:stretch>
        </p:blipFill>
        <p:spPr>
          <a:xfrm>
            <a:off x="1686000" y="749136"/>
            <a:ext cx="8820000" cy="4961915"/>
          </a:xfrm>
          <a:prstGeom prst="rect">
            <a:avLst/>
          </a:prstGeom>
        </p:spPr>
      </p:pic>
      <p:sp>
        <p:nvSpPr>
          <p:cNvPr id="4" name="文本占位符 3"/>
          <p:cNvSpPr>
            <a:spLocks noGrp="1"/>
          </p:cNvSpPr>
          <p:nvPr>
            <p:ph type="body" sz="quarter" idx="10"/>
          </p:nvPr>
        </p:nvSpPr>
        <p:spPr/>
        <p:txBody>
          <a:bodyPr/>
          <a:lstStyle/>
          <a:p>
            <a:r>
              <a:rPr lang="zh-CN" altLang="en-US" dirty="0"/>
              <a:t>应用范围</a:t>
            </a:r>
            <a:r>
              <a:rPr lang="en-US" altLang="zh-CN" dirty="0"/>
              <a:t>-</a:t>
            </a:r>
            <a:r>
              <a:rPr lang="zh-CN" altLang="en-US" dirty="0"/>
              <a:t>三维岩性建模</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5"/>
          <p:cNvPicPr>
            <a:picLocks noChangeAspect="1"/>
          </p:cNvPicPr>
          <p:nvPr/>
        </p:nvPicPr>
        <p:blipFill rotWithShape="1">
          <a:blip r:embed="rId2"/>
          <a:srcRect r="2794"/>
          <a:stretch>
            <a:fillRect/>
          </a:stretch>
        </p:blipFill>
        <p:spPr>
          <a:xfrm>
            <a:off x="1466025" y="929520"/>
            <a:ext cx="4320000" cy="2335560"/>
          </a:xfrm>
          <a:prstGeom prst="rect">
            <a:avLst/>
          </a:prstGeom>
        </p:spPr>
      </p:pic>
      <p:pic>
        <p:nvPicPr>
          <p:cNvPr id="5" name="图片 13"/>
          <p:cNvPicPr>
            <a:picLocks noChangeAspect="1"/>
          </p:cNvPicPr>
          <p:nvPr/>
        </p:nvPicPr>
        <p:blipFill rotWithShape="1">
          <a:blip r:embed="rId3"/>
          <a:srcRect l="5465" t="20142" r="3244" b="9140"/>
          <a:stretch>
            <a:fillRect/>
          </a:stretch>
        </p:blipFill>
        <p:spPr>
          <a:xfrm>
            <a:off x="6409325" y="1195160"/>
            <a:ext cx="4320000" cy="1939200"/>
          </a:xfrm>
          <a:prstGeom prst="rect">
            <a:avLst/>
          </a:prstGeom>
        </p:spPr>
      </p:pic>
      <p:pic>
        <p:nvPicPr>
          <p:cNvPr id="2" name="图片 14"/>
          <p:cNvPicPr>
            <a:picLocks noChangeAspect="1"/>
          </p:cNvPicPr>
          <p:nvPr/>
        </p:nvPicPr>
        <p:blipFill rotWithShape="1">
          <a:blip r:embed="rId4"/>
          <a:srcRect t="9237" r="3645"/>
          <a:stretch>
            <a:fillRect/>
          </a:stretch>
        </p:blipFill>
        <p:spPr>
          <a:xfrm>
            <a:off x="3872311" y="3357563"/>
            <a:ext cx="4320000" cy="2148304"/>
          </a:xfrm>
          <a:prstGeom prst="rect">
            <a:avLst/>
          </a:prstGeom>
        </p:spPr>
      </p:pic>
      <p:sp>
        <p:nvSpPr>
          <p:cNvPr id="7" name="Rectangular Callout 6"/>
          <p:cNvSpPr/>
          <p:nvPr/>
        </p:nvSpPr>
        <p:spPr>
          <a:xfrm>
            <a:off x="4115167" y="2387855"/>
            <a:ext cx="1536700" cy="723900"/>
          </a:xfrm>
          <a:prstGeom prst="wedgeRectCallout">
            <a:avLst>
              <a:gd name="adj1" fmla="val -43506"/>
              <a:gd name="adj2" fmla="val -113961"/>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基岩面以上</a:t>
            </a:r>
            <a:endParaRPr kumimoji="0" lang="en-US" altLang="zh-CN"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地层模型</a:t>
            </a:r>
          </a:p>
        </p:txBody>
      </p:sp>
      <p:sp>
        <p:nvSpPr>
          <p:cNvPr id="8" name="Rectangular Callout 7"/>
          <p:cNvSpPr/>
          <p:nvPr/>
        </p:nvSpPr>
        <p:spPr>
          <a:xfrm>
            <a:off x="8435167" y="2633663"/>
            <a:ext cx="1536700" cy="723900"/>
          </a:xfrm>
          <a:prstGeom prst="wedgeRectCallout">
            <a:avLst>
              <a:gd name="adj1" fmla="val -43506"/>
              <a:gd name="adj2" fmla="val -127996"/>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基岩面以下</a:t>
            </a:r>
            <a:endParaRPr kumimoji="0" lang="en-US" altLang="zh-CN"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岩性模型</a:t>
            </a:r>
          </a:p>
        </p:txBody>
      </p:sp>
      <p:sp>
        <p:nvSpPr>
          <p:cNvPr id="9" name="Rectangular Callout 8"/>
          <p:cNvSpPr/>
          <p:nvPr/>
        </p:nvSpPr>
        <p:spPr>
          <a:xfrm>
            <a:off x="5786025" y="4865978"/>
            <a:ext cx="1536700" cy="723900"/>
          </a:xfrm>
          <a:prstGeom prst="wedgeRectCallout">
            <a:avLst>
              <a:gd name="adj1" fmla="val -36068"/>
              <a:gd name="adj2" fmla="val -108698"/>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地层和岩性</a:t>
            </a:r>
            <a:endParaRPr kumimoji="0" lang="en-US" altLang="zh-CN"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混合模型</a:t>
            </a:r>
          </a:p>
        </p:txBody>
      </p:sp>
      <p:sp>
        <p:nvSpPr>
          <p:cNvPr id="11" name="文本占位符 10"/>
          <p:cNvSpPr>
            <a:spLocks noGrp="1"/>
          </p:cNvSpPr>
          <p:nvPr>
            <p:ph type="body" sz="quarter" idx="10"/>
          </p:nvPr>
        </p:nvSpPr>
        <p:spPr/>
        <p:txBody>
          <a:bodyPr/>
          <a:lstStyle/>
          <a:p>
            <a:r>
              <a:rPr lang="zh-CN" altLang="en-US" dirty="0"/>
              <a:t>应用范围</a:t>
            </a:r>
            <a:r>
              <a:rPr lang="en-US" altLang="zh-CN" dirty="0"/>
              <a:t>-</a:t>
            </a:r>
            <a:r>
              <a:rPr lang="zh-CN" altLang="en-US" dirty="0"/>
              <a:t>地层岩性混合建模</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20" descr="海洋和湖泊科学1"/>
          <p:cNvPicPr>
            <a:picLocks noChangeAspect="1"/>
          </p:cNvPicPr>
          <p:nvPr/>
        </p:nvPicPr>
        <p:blipFill>
          <a:blip r:embed="rId2"/>
          <a:stretch>
            <a:fillRect/>
          </a:stretch>
        </p:blipFill>
        <p:spPr>
          <a:xfrm>
            <a:off x="1686000" y="761263"/>
            <a:ext cx="8820000" cy="4961250"/>
          </a:xfrm>
          <a:prstGeom prst="rect">
            <a:avLst/>
          </a:prstGeom>
        </p:spPr>
      </p:pic>
      <p:sp>
        <p:nvSpPr>
          <p:cNvPr id="2" name="文本框 1"/>
          <p:cNvSpPr txBox="1"/>
          <p:nvPr/>
        </p:nvSpPr>
        <p:spPr>
          <a:xfrm>
            <a:off x="2474575" y="4836405"/>
            <a:ext cx="1064260" cy="523220"/>
          </a:xfrm>
          <a:prstGeom prst="rect">
            <a:avLst/>
          </a:prstGeom>
          <a:noFill/>
        </p:spPr>
        <p:txBody>
          <a:bodyPr wrap="square" rtlCol="0">
            <a:spAutoFit/>
          </a:bodyPr>
          <a:lstStyle/>
          <a:p>
            <a:r>
              <a:rPr lang="zh-CN" altLang="en-US" sz="2800" dirty="0">
                <a:solidFill>
                  <a:schemeClr val="bg1"/>
                </a:solidFill>
              </a:rPr>
              <a:t>盐度</a:t>
            </a:r>
          </a:p>
        </p:txBody>
      </p:sp>
      <p:sp>
        <p:nvSpPr>
          <p:cNvPr id="5" name="文本占位符 4"/>
          <p:cNvSpPr>
            <a:spLocks noGrp="1"/>
          </p:cNvSpPr>
          <p:nvPr>
            <p:ph type="body" sz="quarter" idx="10"/>
          </p:nvPr>
        </p:nvSpPr>
        <p:spPr/>
        <p:txBody>
          <a:bodyPr/>
          <a:lstStyle/>
          <a:p>
            <a:r>
              <a:rPr lang="zh-CN" altLang="en-US" dirty="0"/>
              <a:t>应用范围</a:t>
            </a:r>
            <a:r>
              <a:rPr lang="en-US" altLang="zh-CN" dirty="0"/>
              <a:t>-</a:t>
            </a:r>
            <a:r>
              <a:rPr lang="zh-CN" altLang="en-US" dirty="0"/>
              <a:t>海洋和湖泊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9" descr="海洋和湖泊科学2"/>
          <p:cNvPicPr>
            <a:picLocks noChangeAspect="1"/>
          </p:cNvPicPr>
          <p:nvPr/>
        </p:nvPicPr>
        <p:blipFill>
          <a:blip r:embed="rId2"/>
          <a:stretch>
            <a:fillRect/>
          </a:stretch>
        </p:blipFill>
        <p:spPr>
          <a:xfrm>
            <a:off x="1686000" y="778316"/>
            <a:ext cx="8820000" cy="4961250"/>
          </a:xfrm>
          <a:prstGeom prst="rect">
            <a:avLst/>
          </a:prstGeom>
        </p:spPr>
      </p:pic>
      <p:sp>
        <p:nvSpPr>
          <p:cNvPr id="2" name="文本框 1"/>
          <p:cNvSpPr txBox="1"/>
          <p:nvPr/>
        </p:nvSpPr>
        <p:spPr>
          <a:xfrm>
            <a:off x="2609071" y="4157980"/>
            <a:ext cx="1064260" cy="523220"/>
          </a:xfrm>
          <a:prstGeom prst="rect">
            <a:avLst/>
          </a:prstGeom>
          <a:noFill/>
        </p:spPr>
        <p:txBody>
          <a:bodyPr wrap="square" rtlCol="0">
            <a:spAutoFit/>
          </a:bodyPr>
          <a:lstStyle/>
          <a:p>
            <a:r>
              <a:rPr lang="zh-CN" altLang="en-US" sz="2800" dirty="0">
                <a:solidFill>
                  <a:schemeClr val="bg1"/>
                </a:solidFill>
              </a:rPr>
              <a:t>温度</a:t>
            </a:r>
          </a:p>
        </p:txBody>
      </p:sp>
      <p:sp>
        <p:nvSpPr>
          <p:cNvPr id="5" name="文本占位符 4"/>
          <p:cNvSpPr>
            <a:spLocks noGrp="1"/>
          </p:cNvSpPr>
          <p:nvPr>
            <p:ph type="body" sz="quarter" idx="10"/>
          </p:nvPr>
        </p:nvSpPr>
        <p:spPr/>
        <p:txBody>
          <a:bodyPr/>
          <a:lstStyle/>
          <a:p>
            <a:r>
              <a:rPr lang="zh-CN" altLang="en-US" dirty="0"/>
              <a:t>应用范围</a:t>
            </a:r>
            <a:r>
              <a:rPr lang="en-US" altLang="zh-CN" dirty="0"/>
              <a:t>-</a:t>
            </a:r>
            <a:r>
              <a:rPr lang="zh-CN" altLang="en-US" dirty="0"/>
              <a:t>海洋和湖泊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8" descr="海洋和湖泊科学3"/>
          <p:cNvPicPr>
            <a:picLocks noChangeAspect="1"/>
          </p:cNvPicPr>
          <p:nvPr/>
        </p:nvPicPr>
        <p:blipFill>
          <a:blip r:embed="rId2"/>
          <a:stretch>
            <a:fillRect/>
          </a:stretch>
        </p:blipFill>
        <p:spPr>
          <a:xfrm>
            <a:off x="1686000" y="758651"/>
            <a:ext cx="8820000" cy="4961250"/>
          </a:xfrm>
          <a:prstGeom prst="rect">
            <a:avLst/>
          </a:prstGeom>
        </p:spPr>
      </p:pic>
      <p:sp>
        <p:nvSpPr>
          <p:cNvPr id="2" name="文本框 1"/>
          <p:cNvSpPr txBox="1"/>
          <p:nvPr/>
        </p:nvSpPr>
        <p:spPr>
          <a:xfrm>
            <a:off x="2776696" y="4274554"/>
            <a:ext cx="1588135" cy="523220"/>
          </a:xfrm>
          <a:prstGeom prst="rect">
            <a:avLst/>
          </a:prstGeom>
          <a:noFill/>
        </p:spPr>
        <p:txBody>
          <a:bodyPr wrap="square" rtlCol="0">
            <a:spAutoFit/>
          </a:bodyPr>
          <a:lstStyle/>
          <a:p>
            <a:r>
              <a:rPr lang="zh-CN" altLang="en-US" sz="2800" dirty="0">
                <a:solidFill>
                  <a:schemeClr val="bg1"/>
                </a:solidFill>
              </a:rPr>
              <a:t>溶解氧</a:t>
            </a:r>
          </a:p>
        </p:txBody>
      </p:sp>
      <p:sp>
        <p:nvSpPr>
          <p:cNvPr id="5" name="文本占位符 4"/>
          <p:cNvSpPr>
            <a:spLocks noGrp="1"/>
          </p:cNvSpPr>
          <p:nvPr>
            <p:ph type="body" sz="quarter" idx="10"/>
          </p:nvPr>
        </p:nvSpPr>
        <p:spPr/>
        <p:txBody>
          <a:bodyPr/>
          <a:lstStyle/>
          <a:p>
            <a:r>
              <a:rPr lang="zh-CN" altLang="en-US" dirty="0"/>
              <a:t>应用范围</a:t>
            </a:r>
            <a:r>
              <a:rPr lang="en-US" altLang="zh-CN" dirty="0"/>
              <a:t>-</a:t>
            </a:r>
            <a:r>
              <a:rPr lang="zh-CN" altLang="en-US" dirty="0"/>
              <a:t>海洋和湖泊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40" descr="采矿业1"/>
          <p:cNvPicPr>
            <a:picLocks noChangeAspect="1"/>
          </p:cNvPicPr>
          <p:nvPr/>
        </p:nvPicPr>
        <p:blipFill>
          <a:blip r:embed="rId2"/>
          <a:stretch>
            <a:fillRect/>
          </a:stretch>
        </p:blipFill>
        <p:spPr>
          <a:xfrm>
            <a:off x="1524000" y="2213293"/>
            <a:ext cx="4320000" cy="2430000"/>
          </a:xfrm>
          <a:prstGeom prst="rect">
            <a:avLst/>
          </a:prstGeom>
        </p:spPr>
      </p:pic>
      <p:pic>
        <p:nvPicPr>
          <p:cNvPr id="41" name="图片 41" descr="采矿业2"/>
          <p:cNvPicPr>
            <a:picLocks noChangeAspect="1"/>
          </p:cNvPicPr>
          <p:nvPr/>
        </p:nvPicPr>
        <p:blipFill>
          <a:blip r:embed="rId3"/>
          <a:stretch>
            <a:fillRect/>
          </a:stretch>
        </p:blipFill>
        <p:spPr>
          <a:xfrm>
            <a:off x="6348095" y="2213928"/>
            <a:ext cx="4320000" cy="2430000"/>
          </a:xfrm>
          <a:prstGeom prst="rect">
            <a:avLst/>
          </a:prstGeom>
        </p:spPr>
      </p:pic>
      <p:sp>
        <p:nvSpPr>
          <p:cNvPr id="4" name="文本占位符 3"/>
          <p:cNvSpPr>
            <a:spLocks noGrp="1"/>
          </p:cNvSpPr>
          <p:nvPr>
            <p:ph type="body" sz="quarter" idx="10"/>
          </p:nvPr>
        </p:nvSpPr>
        <p:spPr/>
        <p:txBody>
          <a:bodyPr/>
          <a:lstStyle/>
          <a:p>
            <a:r>
              <a:rPr lang="zh-CN" altLang="en-US" dirty="0"/>
              <a:t>应用范围</a:t>
            </a:r>
            <a:r>
              <a:rPr lang="en-US" altLang="zh-CN" dirty="0"/>
              <a:t>-</a:t>
            </a:r>
            <a:r>
              <a:rPr lang="zh-CN" altLang="en-US" dirty="0"/>
              <a:t>采矿业</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3" descr="石油勘探"/>
          <p:cNvPicPr>
            <a:picLocks noChangeAspect="1"/>
          </p:cNvPicPr>
          <p:nvPr/>
        </p:nvPicPr>
        <p:blipFill>
          <a:blip r:embed="rId2"/>
          <a:stretch>
            <a:fillRect/>
          </a:stretch>
        </p:blipFill>
        <p:spPr>
          <a:xfrm>
            <a:off x="1686000" y="768801"/>
            <a:ext cx="8820000" cy="4961915"/>
          </a:xfrm>
          <a:prstGeom prst="rect">
            <a:avLst/>
          </a:prstGeom>
        </p:spPr>
      </p:pic>
      <p:sp>
        <p:nvSpPr>
          <p:cNvPr id="4" name="文本占位符 3"/>
          <p:cNvSpPr>
            <a:spLocks noGrp="1"/>
          </p:cNvSpPr>
          <p:nvPr>
            <p:ph type="body" sz="quarter" idx="10"/>
          </p:nvPr>
        </p:nvSpPr>
        <p:spPr/>
        <p:txBody>
          <a:bodyPr/>
          <a:lstStyle/>
          <a:p>
            <a:r>
              <a:rPr lang="zh-CN" altLang="en-US" dirty="0"/>
              <a:t>应用范围</a:t>
            </a:r>
            <a:r>
              <a:rPr lang="en-US" altLang="zh-CN" dirty="0"/>
              <a:t>-</a:t>
            </a:r>
            <a:r>
              <a:rPr lang="zh-CN" altLang="en-US" dirty="0"/>
              <a:t>石油勘探</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7" descr="挖填方"/>
          <p:cNvPicPr>
            <a:picLocks noChangeAspect="1"/>
          </p:cNvPicPr>
          <p:nvPr/>
        </p:nvPicPr>
        <p:blipFill>
          <a:blip r:embed="rId2"/>
          <a:stretch>
            <a:fillRect/>
          </a:stretch>
        </p:blipFill>
        <p:spPr>
          <a:xfrm>
            <a:off x="2046000" y="787424"/>
            <a:ext cx="8100000" cy="4928695"/>
          </a:xfrm>
          <a:prstGeom prst="rect">
            <a:avLst/>
          </a:prstGeom>
        </p:spPr>
      </p:pic>
      <p:sp>
        <p:nvSpPr>
          <p:cNvPr id="4" name="文本占位符 3"/>
          <p:cNvSpPr>
            <a:spLocks noGrp="1"/>
          </p:cNvSpPr>
          <p:nvPr>
            <p:ph type="body" sz="quarter" idx="10"/>
          </p:nvPr>
        </p:nvSpPr>
        <p:spPr/>
        <p:txBody>
          <a:bodyPr/>
          <a:lstStyle/>
          <a:p>
            <a:r>
              <a:rPr lang="zh-CN" altLang="en-US" dirty="0"/>
              <a:t>应用范围</a:t>
            </a:r>
            <a:r>
              <a:rPr lang="en-US" altLang="zh-CN" dirty="0"/>
              <a:t>-</a:t>
            </a:r>
            <a:r>
              <a:rPr lang="zh-CN" altLang="en-US" dirty="0"/>
              <a:t>挖填方优化</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9" descr="16开挖总量-强风化"/>
          <p:cNvPicPr>
            <a:picLocks noChangeAspect="1"/>
          </p:cNvPicPr>
          <p:nvPr/>
        </p:nvPicPr>
        <p:blipFill>
          <a:blip r:embed="rId2"/>
          <a:stretch>
            <a:fillRect/>
          </a:stretch>
        </p:blipFill>
        <p:spPr>
          <a:xfrm>
            <a:off x="6318281" y="3075500"/>
            <a:ext cx="4320000" cy="1961385"/>
          </a:xfrm>
          <a:prstGeom prst="rect">
            <a:avLst/>
          </a:prstGeom>
        </p:spPr>
      </p:pic>
      <p:pic>
        <p:nvPicPr>
          <p:cNvPr id="10" name="图片 10" descr="15开挖总量-q4部分"/>
          <p:cNvPicPr>
            <a:picLocks noChangeAspect="1"/>
          </p:cNvPicPr>
          <p:nvPr/>
        </p:nvPicPr>
        <p:blipFill>
          <a:blip r:embed="rId3"/>
          <a:stretch>
            <a:fillRect/>
          </a:stretch>
        </p:blipFill>
        <p:spPr>
          <a:xfrm>
            <a:off x="6318281" y="835220"/>
            <a:ext cx="4320000" cy="1991868"/>
          </a:xfrm>
          <a:prstGeom prst="rect">
            <a:avLst/>
          </a:prstGeom>
        </p:spPr>
      </p:pic>
      <p:pic>
        <p:nvPicPr>
          <p:cNvPr id="11" name="图片 11" descr="14开挖总量"/>
          <p:cNvPicPr>
            <a:picLocks noChangeAspect="1"/>
          </p:cNvPicPr>
          <p:nvPr/>
        </p:nvPicPr>
        <p:blipFill>
          <a:blip r:embed="rId4"/>
          <a:stretch>
            <a:fillRect/>
          </a:stretch>
        </p:blipFill>
        <p:spPr>
          <a:xfrm>
            <a:off x="1494186" y="856175"/>
            <a:ext cx="4320000" cy="1949954"/>
          </a:xfrm>
          <a:prstGeom prst="rect">
            <a:avLst/>
          </a:prstGeom>
        </p:spPr>
      </p:pic>
      <p:pic>
        <p:nvPicPr>
          <p:cNvPr id="12" name="图片 12" descr="17开挖总量-中风化"/>
          <p:cNvPicPr>
            <a:picLocks noChangeAspect="1"/>
          </p:cNvPicPr>
          <p:nvPr/>
        </p:nvPicPr>
        <p:blipFill>
          <a:blip r:embed="rId5"/>
          <a:stretch>
            <a:fillRect/>
          </a:stretch>
        </p:blipFill>
        <p:spPr>
          <a:xfrm>
            <a:off x="1494186" y="3112647"/>
            <a:ext cx="4320000" cy="1901372"/>
          </a:xfrm>
          <a:prstGeom prst="rect">
            <a:avLst/>
          </a:prstGeom>
        </p:spPr>
      </p:pic>
      <p:sp>
        <p:nvSpPr>
          <p:cNvPr id="100" name="文本框 99"/>
          <p:cNvSpPr txBox="1"/>
          <p:nvPr/>
        </p:nvSpPr>
        <p:spPr>
          <a:xfrm>
            <a:off x="3827493" y="2243332"/>
            <a:ext cx="1986915" cy="583565"/>
          </a:xfrm>
          <a:prstGeom prst="rect">
            <a:avLst/>
          </a:prstGeom>
          <a:noFill/>
          <a:ln w="9525">
            <a:noFill/>
          </a:ln>
        </p:spPr>
        <p:txBody>
          <a:bodyPr wrap="square">
            <a:spAutoFit/>
          </a:bodyPr>
          <a:lstStyle/>
          <a:p>
            <a:r>
              <a:rPr lang="zh-CN" sz="3200" b="0">
                <a:solidFill>
                  <a:srgbClr val="FF0000"/>
                </a:solidFill>
                <a:latin typeface="微软雅黑" panose="020B0503020204020204" pitchFamily="34" charset="-122"/>
              </a:rPr>
              <a:t>总挖方量</a:t>
            </a:r>
            <a:endParaRPr lang="zh-CN" altLang="en-US" sz="3200" b="0">
              <a:solidFill>
                <a:srgbClr val="FF0000"/>
              </a:solidFill>
              <a:latin typeface="微软雅黑" panose="020B0503020204020204" pitchFamily="34" charset="-122"/>
            </a:endParaRPr>
          </a:p>
        </p:txBody>
      </p:sp>
      <p:sp>
        <p:nvSpPr>
          <p:cNvPr id="2" name="文本框 1"/>
          <p:cNvSpPr txBox="1"/>
          <p:nvPr/>
        </p:nvSpPr>
        <p:spPr>
          <a:xfrm>
            <a:off x="8377268" y="1996952"/>
            <a:ext cx="2261235" cy="829945"/>
          </a:xfrm>
          <a:prstGeom prst="rect">
            <a:avLst/>
          </a:prstGeom>
          <a:noFill/>
          <a:ln w="9525">
            <a:noFill/>
          </a:ln>
        </p:spPr>
        <p:txBody>
          <a:bodyPr wrap="square">
            <a:spAutoFit/>
          </a:bodyPr>
          <a:lstStyle/>
          <a:p>
            <a:r>
              <a:rPr lang="zh-CN" sz="2400" b="0">
                <a:solidFill>
                  <a:srgbClr val="FF0000"/>
                </a:solidFill>
                <a:latin typeface="微软雅黑" panose="020B0503020204020204" pitchFamily="34" charset="-122"/>
              </a:rPr>
              <a:t>第四系松散堆积物挖方量</a:t>
            </a:r>
          </a:p>
        </p:txBody>
      </p:sp>
      <p:sp>
        <p:nvSpPr>
          <p:cNvPr id="3" name="文本框 2"/>
          <p:cNvSpPr txBox="1"/>
          <p:nvPr/>
        </p:nvSpPr>
        <p:spPr>
          <a:xfrm>
            <a:off x="2523838" y="5036697"/>
            <a:ext cx="2604135" cy="460375"/>
          </a:xfrm>
          <a:prstGeom prst="rect">
            <a:avLst/>
          </a:prstGeom>
          <a:noFill/>
          <a:ln w="9525">
            <a:noFill/>
          </a:ln>
        </p:spPr>
        <p:txBody>
          <a:bodyPr wrap="square">
            <a:spAutoFit/>
          </a:bodyPr>
          <a:lstStyle/>
          <a:p>
            <a:r>
              <a:rPr lang="zh-CN" sz="2400" b="0">
                <a:solidFill>
                  <a:srgbClr val="FF0000"/>
                </a:solidFill>
                <a:latin typeface="微软雅黑" panose="020B0503020204020204" pitchFamily="34" charset="-122"/>
              </a:rPr>
              <a:t>中风化岩挖方量</a:t>
            </a:r>
          </a:p>
        </p:txBody>
      </p:sp>
      <p:sp>
        <p:nvSpPr>
          <p:cNvPr id="4" name="文本框 3"/>
          <p:cNvSpPr txBox="1"/>
          <p:nvPr/>
        </p:nvSpPr>
        <p:spPr>
          <a:xfrm>
            <a:off x="6807548" y="5036697"/>
            <a:ext cx="3504565" cy="460375"/>
          </a:xfrm>
          <a:prstGeom prst="rect">
            <a:avLst/>
          </a:prstGeom>
          <a:noFill/>
          <a:ln w="9525">
            <a:noFill/>
          </a:ln>
        </p:spPr>
        <p:txBody>
          <a:bodyPr wrap="square">
            <a:spAutoFit/>
          </a:bodyPr>
          <a:lstStyle/>
          <a:p>
            <a:r>
              <a:rPr lang="zh-CN" sz="2400" b="0">
                <a:solidFill>
                  <a:srgbClr val="FF0000"/>
                </a:solidFill>
                <a:latin typeface="微软雅黑" panose="020B0503020204020204" pitchFamily="34" charset="-122"/>
              </a:rPr>
              <a:t>残积土+强风化岩挖方量</a:t>
            </a:r>
          </a:p>
        </p:txBody>
      </p:sp>
      <p:sp>
        <p:nvSpPr>
          <p:cNvPr id="8" name="文本占位符 7"/>
          <p:cNvSpPr>
            <a:spLocks noGrp="1"/>
          </p:cNvSpPr>
          <p:nvPr>
            <p:ph type="body" sz="quarter" idx="10"/>
          </p:nvPr>
        </p:nvSpPr>
        <p:spPr/>
        <p:txBody>
          <a:bodyPr/>
          <a:lstStyle/>
          <a:p>
            <a:r>
              <a:rPr lang="zh-CN" altLang="en-US" dirty="0"/>
              <a:t>应用范围</a:t>
            </a:r>
            <a:r>
              <a:rPr lang="en-US" altLang="zh-CN" dirty="0"/>
              <a:t>-</a:t>
            </a:r>
            <a:r>
              <a:rPr lang="zh-CN" altLang="en-US" dirty="0"/>
              <a:t>挖填方算量</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6" descr="4切剖面"/>
          <p:cNvPicPr>
            <a:picLocks noChangeAspect="1"/>
          </p:cNvPicPr>
          <p:nvPr/>
        </p:nvPicPr>
        <p:blipFill>
          <a:blip r:embed="rId2"/>
          <a:stretch>
            <a:fillRect/>
          </a:stretch>
        </p:blipFill>
        <p:spPr>
          <a:xfrm>
            <a:off x="2496000" y="729798"/>
            <a:ext cx="7200000" cy="4928070"/>
          </a:xfrm>
          <a:prstGeom prst="rect">
            <a:avLst/>
          </a:prstGeom>
        </p:spPr>
      </p:pic>
      <p:sp>
        <p:nvSpPr>
          <p:cNvPr id="5" name="文本占位符 4"/>
          <p:cNvSpPr>
            <a:spLocks noGrp="1"/>
          </p:cNvSpPr>
          <p:nvPr>
            <p:ph type="body" sz="quarter" idx="10"/>
          </p:nvPr>
        </p:nvSpPr>
        <p:spPr/>
        <p:txBody>
          <a:bodyPr/>
          <a:lstStyle/>
          <a:p>
            <a:r>
              <a:rPr lang="zh-CN" altLang="en-US" dirty="0"/>
              <a:t>效果展示</a:t>
            </a:r>
            <a:r>
              <a:rPr lang="en-US" altLang="zh-CN" dirty="0"/>
              <a:t>-</a:t>
            </a:r>
            <a:r>
              <a:rPr lang="zh-CN" altLang="en-US" dirty="0"/>
              <a:t>切剖面</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1" descr="8透镜体建模 炸开"/>
          <p:cNvPicPr>
            <a:picLocks noChangeAspect="1"/>
          </p:cNvPicPr>
          <p:nvPr/>
        </p:nvPicPr>
        <p:blipFill>
          <a:blip r:embed="rId2"/>
          <a:stretch>
            <a:fillRect/>
          </a:stretch>
        </p:blipFill>
        <p:spPr>
          <a:xfrm>
            <a:off x="2046000" y="914401"/>
            <a:ext cx="8100000" cy="4715325"/>
          </a:xfrm>
          <a:prstGeom prst="rect">
            <a:avLst/>
          </a:prstGeom>
        </p:spPr>
      </p:pic>
      <p:sp>
        <p:nvSpPr>
          <p:cNvPr id="5" name="文本占位符 4"/>
          <p:cNvSpPr>
            <a:spLocks noGrp="1"/>
          </p:cNvSpPr>
          <p:nvPr>
            <p:ph type="body" sz="quarter" idx="10"/>
          </p:nvPr>
        </p:nvSpPr>
        <p:spPr/>
        <p:txBody>
          <a:bodyPr/>
          <a:lstStyle/>
          <a:p>
            <a:r>
              <a:rPr lang="zh-CN" altLang="en-US" dirty="0"/>
              <a:t>效果展示</a:t>
            </a:r>
            <a:r>
              <a:rPr lang="en-US" altLang="zh-CN" dirty="0"/>
              <a:t>-</a:t>
            </a:r>
            <a:r>
              <a:rPr lang="zh-CN" altLang="en-US" dirty="0"/>
              <a:t>炸开地层</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
          <p:cNvPicPr>
            <a:picLocks noChangeAspect="1"/>
          </p:cNvPicPr>
          <p:nvPr/>
        </p:nvPicPr>
        <p:blipFill>
          <a:blip r:embed="rId2"/>
          <a:stretch>
            <a:fillRect/>
          </a:stretch>
        </p:blipFill>
        <p:spPr>
          <a:xfrm>
            <a:off x="2136000" y="761172"/>
            <a:ext cx="7920000" cy="4938825"/>
          </a:xfrm>
          <a:prstGeom prst="rect">
            <a:avLst/>
          </a:prstGeom>
          <a:noFill/>
          <a:ln>
            <a:noFill/>
          </a:ln>
        </p:spPr>
      </p:pic>
      <p:sp>
        <p:nvSpPr>
          <p:cNvPr id="3" name="文本占位符 2"/>
          <p:cNvSpPr>
            <a:spLocks noGrp="1"/>
          </p:cNvSpPr>
          <p:nvPr>
            <p:ph type="body" sz="quarter" idx="10"/>
          </p:nvPr>
        </p:nvSpPr>
        <p:spPr/>
        <p:txBody>
          <a:bodyPr/>
          <a:lstStyle/>
          <a:p>
            <a:r>
              <a:rPr lang="zh-CN" altLang="en-US" dirty="0"/>
              <a:t>效果展示</a:t>
            </a:r>
            <a:r>
              <a:rPr lang="en-US" altLang="zh-CN" dirty="0"/>
              <a:t>-</a:t>
            </a:r>
            <a:r>
              <a:rPr lang="zh-CN" altLang="en-US" dirty="0"/>
              <a:t>外部模型与地质模型整合</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4" descr="009地质建模实例"/>
          <p:cNvPicPr>
            <a:picLocks noChangeAspect="1"/>
          </p:cNvPicPr>
          <p:nvPr/>
        </p:nvPicPr>
        <p:blipFill>
          <a:blip r:embed="rId2"/>
          <a:stretch>
            <a:fillRect/>
          </a:stretch>
        </p:blipFill>
        <p:spPr>
          <a:xfrm>
            <a:off x="1686000" y="757084"/>
            <a:ext cx="8820000" cy="4961777"/>
          </a:xfrm>
          <a:prstGeom prst="rect">
            <a:avLst/>
          </a:prstGeom>
        </p:spPr>
      </p:pic>
      <p:sp>
        <p:nvSpPr>
          <p:cNvPr id="3" name="文本占位符 2"/>
          <p:cNvSpPr>
            <a:spLocks noGrp="1"/>
          </p:cNvSpPr>
          <p:nvPr>
            <p:ph type="body" sz="quarter" idx="10"/>
          </p:nvPr>
        </p:nvSpPr>
        <p:spPr/>
        <p:txBody>
          <a:bodyPr/>
          <a:lstStyle/>
          <a:p>
            <a:r>
              <a:rPr lang="zh-CN" altLang="en-US" dirty="0"/>
              <a:t>效果展示</a:t>
            </a:r>
            <a:r>
              <a:rPr lang="en-US" altLang="zh-CN" dirty="0"/>
              <a:t>-</a:t>
            </a:r>
            <a:r>
              <a:rPr lang="zh-CN" altLang="en-US" dirty="0"/>
              <a:t>模型添加地表影像</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0"/>
          </p:nvPr>
        </p:nvSpPr>
        <p:spPr/>
        <p:txBody>
          <a:bodyPr/>
          <a:lstStyle/>
          <a:p>
            <a:r>
              <a:rPr lang="zh-CN" altLang="en-US" dirty="0"/>
              <a:t>动画效果展示</a:t>
            </a:r>
            <a:r>
              <a:rPr lang="en-US" altLang="zh-CN" dirty="0"/>
              <a:t>-</a:t>
            </a:r>
            <a:r>
              <a:rPr lang="zh-CN" altLang="en-US" dirty="0"/>
              <a:t>切割模型</a:t>
            </a:r>
          </a:p>
        </p:txBody>
      </p:sp>
      <p:pic>
        <p:nvPicPr>
          <p:cNvPr id="2" name="001cut">
            <a:hlinkClick r:id="" action="ppaction://media"/>
            <a:extLst>
              <a:ext uri="{FF2B5EF4-FFF2-40B4-BE49-F238E27FC236}">
                <a16:creationId xmlns:a16="http://schemas.microsoft.com/office/drawing/2014/main" id="{DD31D20A-60AE-409D-91BB-FDDA4F1B4DA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776000" y="791998"/>
            <a:ext cx="8640000" cy="4860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0"/>
          </p:nvPr>
        </p:nvSpPr>
        <p:spPr/>
        <p:txBody>
          <a:bodyPr/>
          <a:lstStyle/>
          <a:p>
            <a:r>
              <a:rPr lang="zh-CN" altLang="en-US" dirty="0"/>
              <a:t>动画效果展示</a:t>
            </a:r>
            <a:r>
              <a:rPr lang="en-US" altLang="zh-CN" dirty="0"/>
              <a:t>-</a:t>
            </a:r>
            <a:r>
              <a:rPr lang="zh-CN" altLang="en-US" dirty="0"/>
              <a:t>切剖面</a:t>
            </a:r>
          </a:p>
        </p:txBody>
      </p:sp>
      <p:pic>
        <p:nvPicPr>
          <p:cNvPr id="2" name="002slice">
            <a:hlinkClick r:id="" action="ppaction://media"/>
            <a:extLst>
              <a:ext uri="{FF2B5EF4-FFF2-40B4-BE49-F238E27FC236}">
                <a16:creationId xmlns:a16="http://schemas.microsoft.com/office/drawing/2014/main" id="{FAB4D094-1DD3-41FA-81A7-50DE1474E21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776000" y="768569"/>
            <a:ext cx="8640000" cy="4860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0"/>
          </p:nvPr>
        </p:nvSpPr>
        <p:spPr/>
        <p:txBody>
          <a:bodyPr/>
          <a:lstStyle/>
          <a:p>
            <a:r>
              <a:rPr lang="zh-CN" altLang="en-US" dirty="0"/>
              <a:t>动画效果展示</a:t>
            </a:r>
            <a:r>
              <a:rPr lang="en-US" altLang="zh-CN" dirty="0"/>
              <a:t>-</a:t>
            </a:r>
            <a:r>
              <a:rPr lang="zh-CN" altLang="en-US" dirty="0"/>
              <a:t>炸开地层</a:t>
            </a:r>
          </a:p>
        </p:txBody>
      </p:sp>
      <p:pic>
        <p:nvPicPr>
          <p:cNvPr id="2" name="003explode">
            <a:hlinkClick r:id="" action="ppaction://media"/>
            <a:extLst>
              <a:ext uri="{FF2B5EF4-FFF2-40B4-BE49-F238E27FC236}">
                <a16:creationId xmlns:a16="http://schemas.microsoft.com/office/drawing/2014/main" id="{77AB7E9B-E369-4D70-A46A-6377AE80B63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776000" y="809244"/>
            <a:ext cx="8640000" cy="4860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0"/>
          </p:nvPr>
        </p:nvSpPr>
        <p:spPr/>
        <p:txBody>
          <a:bodyPr/>
          <a:lstStyle/>
          <a:p>
            <a:r>
              <a:rPr lang="zh-CN" altLang="en-US" dirty="0"/>
              <a:t>动画效果展示</a:t>
            </a:r>
            <a:r>
              <a:rPr lang="en-US" altLang="zh-CN" dirty="0"/>
              <a:t>-</a:t>
            </a:r>
            <a:r>
              <a:rPr lang="zh-CN" altLang="en-US" dirty="0"/>
              <a:t>开挖</a:t>
            </a:r>
          </a:p>
        </p:txBody>
      </p:sp>
      <p:pic>
        <p:nvPicPr>
          <p:cNvPr id="3" name="004excavation">
            <a:hlinkClick r:id="" action="ppaction://media"/>
            <a:extLst>
              <a:ext uri="{FF2B5EF4-FFF2-40B4-BE49-F238E27FC236}">
                <a16:creationId xmlns:a16="http://schemas.microsoft.com/office/drawing/2014/main" id="{E8DBA1CE-0F26-4F15-AEC2-647104F6F28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776000" y="809244"/>
            <a:ext cx="8640000" cy="4860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6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0"/>
          </p:nvPr>
        </p:nvSpPr>
        <p:spPr/>
        <p:txBody>
          <a:bodyPr/>
          <a:lstStyle/>
          <a:p>
            <a:r>
              <a:rPr lang="zh-CN" altLang="en-US" dirty="0"/>
              <a:t>动画效果展示</a:t>
            </a:r>
            <a:r>
              <a:rPr lang="en-US" altLang="zh-CN" dirty="0"/>
              <a:t>-</a:t>
            </a:r>
            <a:r>
              <a:rPr lang="zh-CN" altLang="en-US" dirty="0"/>
              <a:t>切割断层</a:t>
            </a:r>
          </a:p>
        </p:txBody>
      </p:sp>
      <p:pic>
        <p:nvPicPr>
          <p:cNvPr id="2" name="005fault">
            <a:hlinkClick r:id="" action="ppaction://media"/>
            <a:extLst>
              <a:ext uri="{FF2B5EF4-FFF2-40B4-BE49-F238E27FC236}">
                <a16:creationId xmlns:a16="http://schemas.microsoft.com/office/drawing/2014/main" id="{F825AD16-B6EE-4683-8492-46127BD7EB6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776000" y="809244"/>
            <a:ext cx="8640000" cy="4860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0"/>
          </p:nvPr>
        </p:nvSpPr>
        <p:spPr/>
        <p:txBody>
          <a:bodyPr/>
          <a:lstStyle/>
          <a:p>
            <a:r>
              <a:rPr lang="zh-CN" altLang="en-US" dirty="0"/>
              <a:t>动画效果展示</a:t>
            </a:r>
            <a:r>
              <a:rPr lang="en-US" altLang="zh-CN" dirty="0"/>
              <a:t>-</a:t>
            </a:r>
            <a:r>
              <a:rPr lang="zh-CN" altLang="en-US" dirty="0"/>
              <a:t>断层模拟</a:t>
            </a:r>
          </a:p>
        </p:txBody>
      </p:sp>
      <p:pic>
        <p:nvPicPr>
          <p:cNvPr id="3" name="005fault0">
            <a:hlinkClick r:id="" action="ppaction://media"/>
            <a:extLst>
              <a:ext uri="{FF2B5EF4-FFF2-40B4-BE49-F238E27FC236}">
                <a16:creationId xmlns:a16="http://schemas.microsoft.com/office/drawing/2014/main" id="{5D4C82F0-1220-48C1-B62D-76DC651BA0A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776000" y="790956"/>
            <a:ext cx="8640000" cy="4860000"/>
          </a:xfrm>
          <a:prstGeom prst="rect">
            <a:avLst/>
          </a:prstGeom>
        </p:spPr>
      </p:pic>
    </p:spTree>
    <p:extLst>
      <p:ext uri="{BB962C8B-B14F-4D97-AF65-F5344CB8AC3E}">
        <p14:creationId xmlns:p14="http://schemas.microsoft.com/office/powerpoint/2010/main" val="1859453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6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006污染物">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775954" y="779860"/>
            <a:ext cx="8640000" cy="4860000"/>
          </a:xfrm>
          <a:prstGeom prst="rect">
            <a:avLst/>
          </a:prstGeom>
        </p:spPr>
      </p:pic>
      <p:sp>
        <p:nvSpPr>
          <p:cNvPr id="5" name="文本占位符 4"/>
          <p:cNvSpPr>
            <a:spLocks noGrp="1"/>
          </p:cNvSpPr>
          <p:nvPr>
            <p:ph type="body" sz="quarter" idx="10"/>
          </p:nvPr>
        </p:nvSpPr>
        <p:spPr/>
        <p:txBody>
          <a:bodyPr/>
          <a:lstStyle/>
          <a:p>
            <a:r>
              <a:rPr lang="zh-CN" altLang="en-US" dirty="0"/>
              <a:t>动画效果展示</a:t>
            </a:r>
            <a:r>
              <a:rPr lang="en-US" altLang="zh-CN" dirty="0"/>
              <a:t>-</a:t>
            </a:r>
            <a:r>
              <a:rPr lang="zh-CN" altLang="en-US" dirty="0"/>
              <a:t>数据筛选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007地球物理数据建模">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72310" y="812800"/>
            <a:ext cx="8247380" cy="4829175"/>
          </a:xfrm>
          <a:prstGeom prst="rect">
            <a:avLst/>
          </a:prstGeom>
        </p:spPr>
      </p:pic>
      <p:sp>
        <p:nvSpPr>
          <p:cNvPr id="5" name="文本占位符 4"/>
          <p:cNvSpPr>
            <a:spLocks noGrp="1"/>
          </p:cNvSpPr>
          <p:nvPr>
            <p:ph type="body" sz="quarter" idx="10"/>
          </p:nvPr>
        </p:nvSpPr>
        <p:spPr/>
        <p:txBody>
          <a:bodyPr/>
          <a:lstStyle/>
          <a:p>
            <a:r>
              <a:rPr lang="zh-CN" altLang="en-US" dirty="0"/>
              <a:t>动画效果展示</a:t>
            </a:r>
            <a:r>
              <a:rPr lang="en-US" altLang="zh-CN" dirty="0"/>
              <a:t>-</a:t>
            </a:r>
            <a:r>
              <a:rPr lang="zh-CN" altLang="en-US" dirty="0"/>
              <a:t>物探建模</a:t>
            </a:r>
          </a:p>
        </p:txBody>
      </p:sp>
      <p:sp>
        <p:nvSpPr>
          <p:cNvPr id="6" name="文本占位符 5"/>
          <p:cNvSpPr>
            <a:spLocks noGrp="1"/>
          </p:cNvSpPr>
          <p:nvPr>
            <p:ph type="body" sz="quarter" idx="11"/>
          </p:nvPr>
        </p:nvSpPr>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40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示 6"/>
          <p:cNvGraphicFramePr/>
          <p:nvPr/>
        </p:nvGraphicFramePr>
        <p:xfrm>
          <a:off x="57149" y="768823"/>
          <a:ext cx="12192000" cy="47440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文本框 7"/>
          <p:cNvSpPr txBox="1"/>
          <p:nvPr/>
        </p:nvSpPr>
        <p:spPr>
          <a:xfrm>
            <a:off x="3171217" y="2029838"/>
            <a:ext cx="1620957" cy="523220"/>
          </a:xfrm>
          <a:prstGeom prst="rect">
            <a:avLst/>
          </a:prstGeom>
          <a:noFill/>
        </p:spPr>
        <p:txBody>
          <a:bodyPr wrap="none" rtlCol="0">
            <a:spAutoFit/>
          </a:bodyPr>
          <a:lstStyle/>
          <a:p>
            <a:r>
              <a:rPr lang="zh-CN" altLang="en-US" sz="2800" b="1" dirty="0">
                <a:solidFill>
                  <a:srgbClr val="00B0F0"/>
                </a:solidFill>
                <a:latin typeface="+mn-ea"/>
                <a:ea typeface="+mn-ea"/>
              </a:rPr>
              <a:t>格式转换</a:t>
            </a:r>
          </a:p>
        </p:txBody>
      </p:sp>
      <p:sp>
        <p:nvSpPr>
          <p:cNvPr id="9" name="文本框 8"/>
          <p:cNvSpPr txBox="1"/>
          <p:nvPr/>
        </p:nvSpPr>
        <p:spPr>
          <a:xfrm>
            <a:off x="7152913" y="2049293"/>
            <a:ext cx="1620957" cy="523220"/>
          </a:xfrm>
          <a:prstGeom prst="rect">
            <a:avLst/>
          </a:prstGeom>
          <a:noFill/>
        </p:spPr>
        <p:txBody>
          <a:bodyPr wrap="none" rtlCol="0">
            <a:spAutoFit/>
          </a:bodyPr>
          <a:lstStyle/>
          <a:p>
            <a:r>
              <a:rPr lang="zh-CN" altLang="en-US" sz="2800" b="1" dirty="0">
                <a:solidFill>
                  <a:srgbClr val="00B0F0"/>
                </a:solidFill>
                <a:latin typeface="+mn-ea"/>
                <a:ea typeface="+mn-ea"/>
              </a:rPr>
              <a:t>划分地层</a:t>
            </a:r>
          </a:p>
        </p:txBody>
      </p:sp>
      <p:sp>
        <p:nvSpPr>
          <p:cNvPr id="3" name="文本占位符 2"/>
          <p:cNvSpPr>
            <a:spLocks noGrp="1"/>
          </p:cNvSpPr>
          <p:nvPr>
            <p:ph type="body" sz="quarter" idx="10"/>
          </p:nvPr>
        </p:nvSpPr>
        <p:spPr/>
        <p:txBody>
          <a:bodyPr/>
          <a:lstStyle/>
          <a:p>
            <a:r>
              <a:rPr lang="zh-CN" altLang="en-US" dirty="0"/>
              <a:t>建模流程简介</a:t>
            </a:r>
            <a:r>
              <a:rPr lang="en-US" altLang="zh-CN" dirty="0"/>
              <a:t>-</a:t>
            </a:r>
            <a:r>
              <a:rPr lang="zh-CN" altLang="en-US" dirty="0"/>
              <a:t>地层建模</a:t>
            </a:r>
          </a:p>
        </p:txBody>
      </p:sp>
      <p:sp>
        <p:nvSpPr>
          <p:cNvPr id="5" name="文本占位符 4"/>
          <p:cNvSpPr>
            <a:spLocks noGrp="1"/>
          </p:cNvSpPr>
          <p:nvPr>
            <p:ph type="body" sz="quarter" idx="11"/>
          </p:nvPr>
        </p:nvSpPr>
        <p:spPr/>
        <p:txBody>
          <a:bodyPr/>
          <a:lstStyle/>
          <a:p>
            <a:endParaRPr lang="zh-CN" alt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4"/>
          <a:stretch>
            <a:fillRect/>
          </a:stretch>
        </p:blipFill>
        <p:spPr>
          <a:xfrm>
            <a:off x="919607" y="942594"/>
            <a:ext cx="9686544" cy="4677892"/>
          </a:xfrm>
          <a:prstGeom prst="rect">
            <a:avLst/>
          </a:prstGeom>
        </p:spPr>
      </p:pic>
      <p:sp>
        <p:nvSpPr>
          <p:cNvPr id="7" name="矩形 6"/>
          <p:cNvSpPr/>
          <p:nvPr/>
        </p:nvSpPr>
        <p:spPr>
          <a:xfrm>
            <a:off x="3412871" y="893191"/>
            <a:ext cx="2432304" cy="3596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771767" y="893191"/>
            <a:ext cx="3925824" cy="34391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对话气泡: 圆角矩形 10"/>
          <p:cNvSpPr/>
          <p:nvPr/>
        </p:nvSpPr>
        <p:spPr>
          <a:xfrm>
            <a:off x="4229735" y="238125"/>
            <a:ext cx="1228344" cy="612648"/>
          </a:xfrm>
          <a:prstGeom prst="wedgeRoundRect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00B050"/>
                </a:solidFill>
              </a:rPr>
              <a:t>绝对标高</a:t>
            </a:r>
          </a:p>
        </p:txBody>
      </p:sp>
      <p:sp>
        <p:nvSpPr>
          <p:cNvPr id="12" name="对话气泡: 圆角矩形 11"/>
          <p:cNvSpPr/>
          <p:nvPr/>
        </p:nvSpPr>
        <p:spPr>
          <a:xfrm>
            <a:off x="7254875" y="238125"/>
            <a:ext cx="1627632" cy="612648"/>
          </a:xfrm>
          <a:prstGeom prst="wedgeRoundRect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00B050"/>
                </a:solidFill>
              </a:rPr>
              <a:t>相对地面深度</a:t>
            </a:r>
          </a:p>
        </p:txBody>
      </p:sp>
      <p:sp>
        <p:nvSpPr>
          <p:cNvPr id="4" name="文本占位符 3"/>
          <p:cNvSpPr>
            <a:spLocks noGrp="1"/>
          </p:cNvSpPr>
          <p:nvPr>
            <p:ph type="body" sz="quarter" idx="10"/>
          </p:nvPr>
        </p:nvSpPr>
        <p:spPr/>
        <p:txBody>
          <a:bodyPr/>
          <a:lstStyle/>
          <a:p>
            <a:r>
              <a:rPr lang="zh-CN" altLang="en-US" dirty="0"/>
              <a:t>建模数据：勘察钻孔数据（</a:t>
            </a:r>
            <a:r>
              <a:rPr lang="en-US" altLang="zh-CN" dirty="0"/>
              <a:t>excel</a:t>
            </a:r>
            <a:r>
              <a:rPr lang="zh-CN" altLang="en-US" dirty="0"/>
              <a:t>表格）</a:t>
            </a:r>
          </a:p>
        </p:txBody>
      </p:sp>
      <p:sp>
        <p:nvSpPr>
          <p:cNvPr id="5" name="文本占位符 4"/>
          <p:cNvSpPr>
            <a:spLocks noGrp="1"/>
          </p:cNvSpPr>
          <p:nvPr>
            <p:ph type="body" sz="quarter" idx="11"/>
          </p:nvPr>
        </p:nvSpPr>
        <p:spPr/>
        <p:txBody>
          <a:bodyPr/>
          <a:lstStyle/>
          <a:p>
            <a:endParaRPr lang="zh-CN" altLang="en-US"/>
          </a:p>
        </p:txBody>
      </p:sp>
    </p:spTree>
    <p:custDataLst>
      <p:tags r:id="rId1"/>
    </p:custDataLst>
  </p:cSld>
  <p:clrMapOvr>
    <a:masterClrMapping/>
  </p:clrMapOvr>
  <p:transition advTm="2000"/>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stretch>
            <a:fillRect/>
          </a:stretch>
        </p:blipFill>
        <p:spPr>
          <a:xfrm>
            <a:off x="1228725" y="989330"/>
            <a:ext cx="9584055" cy="4757420"/>
          </a:xfrm>
          <a:prstGeom prst="rect">
            <a:avLst/>
          </a:prstGeom>
        </p:spPr>
      </p:pic>
      <p:sp>
        <p:nvSpPr>
          <p:cNvPr id="7" name="矩形 6"/>
          <p:cNvSpPr/>
          <p:nvPr/>
        </p:nvSpPr>
        <p:spPr>
          <a:xfrm>
            <a:off x="1543685" y="1056640"/>
            <a:ext cx="535305" cy="2095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对话气泡: 圆角矩形 10"/>
          <p:cNvSpPr/>
          <p:nvPr/>
        </p:nvSpPr>
        <p:spPr>
          <a:xfrm>
            <a:off x="1543685" y="238125"/>
            <a:ext cx="1228344" cy="612648"/>
          </a:xfrm>
          <a:prstGeom prst="wedgeRoundRect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00B050"/>
                </a:solidFill>
              </a:rPr>
              <a:t>深度</a:t>
            </a:r>
          </a:p>
        </p:txBody>
      </p:sp>
      <p:sp>
        <p:nvSpPr>
          <p:cNvPr id="8" name="矩形 7"/>
          <p:cNvSpPr/>
          <p:nvPr/>
        </p:nvSpPr>
        <p:spPr>
          <a:xfrm>
            <a:off x="2144395" y="1056640"/>
            <a:ext cx="1309370" cy="2095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对话气泡: 圆角矩形 11"/>
          <p:cNvSpPr/>
          <p:nvPr/>
        </p:nvSpPr>
        <p:spPr>
          <a:xfrm>
            <a:off x="3085465" y="238125"/>
            <a:ext cx="1627632" cy="612648"/>
          </a:xfrm>
          <a:prstGeom prst="wedgeRoundRect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00B050"/>
                </a:solidFill>
              </a:rPr>
              <a:t>岩性</a:t>
            </a:r>
          </a:p>
        </p:txBody>
      </p:sp>
      <p:sp>
        <p:nvSpPr>
          <p:cNvPr id="5" name="文本框 4"/>
          <p:cNvSpPr txBox="1"/>
          <p:nvPr/>
        </p:nvSpPr>
        <p:spPr>
          <a:xfrm>
            <a:off x="6862445" y="1971675"/>
            <a:ext cx="4605020" cy="2168525"/>
          </a:xfrm>
          <a:prstGeom prst="rect">
            <a:avLst/>
          </a:prstGeom>
          <a:noFill/>
        </p:spPr>
        <p:txBody>
          <a:bodyPr wrap="square" rtlCol="0">
            <a:spAutoFit/>
          </a:bodyPr>
          <a:lstStyle/>
          <a:p>
            <a:pPr>
              <a:lnSpc>
                <a:spcPct val="150000"/>
              </a:lnSpc>
            </a:pPr>
            <a:r>
              <a:rPr lang="zh-CN" altLang="en-US">
                <a:solidFill>
                  <a:srgbClr val="FF0000"/>
                </a:solidFill>
                <a:latin typeface="微软雅黑" panose="020B0503020204020204" pitchFamily="34" charset="-122"/>
                <a:cs typeface="微软雅黑" panose="020B0503020204020204" pitchFamily="34" charset="-122"/>
              </a:rPr>
              <a:t>补充：</a:t>
            </a:r>
            <a:r>
              <a:rPr lang="en-US" altLang="zh-CN">
                <a:solidFill>
                  <a:srgbClr val="FF0000"/>
                </a:solidFill>
                <a:latin typeface="微软雅黑" panose="020B0503020204020204" pitchFamily="34" charset="-122"/>
                <a:cs typeface="微软雅黑" panose="020B0503020204020204" pitchFamily="34" charset="-122"/>
              </a:rPr>
              <a:t>LPDV</a:t>
            </a:r>
            <a:r>
              <a:rPr lang="zh-CN" altLang="en-US">
                <a:solidFill>
                  <a:srgbClr val="FF0000"/>
                </a:solidFill>
                <a:latin typeface="微软雅黑" panose="020B0503020204020204" pitchFamily="34" charset="-122"/>
                <a:cs typeface="微软雅黑" panose="020B0503020204020204" pitchFamily="34" charset="-122"/>
              </a:rPr>
              <a:t>和</a:t>
            </a:r>
            <a:r>
              <a:rPr lang="en-US" altLang="zh-CN">
                <a:solidFill>
                  <a:srgbClr val="FF0000"/>
                </a:solidFill>
                <a:latin typeface="微软雅黑" panose="020B0503020204020204" pitchFamily="34" charset="-122"/>
                <a:cs typeface="微软雅黑" panose="020B0503020204020204" pitchFamily="34" charset="-122"/>
              </a:rPr>
              <a:t>LSDV</a:t>
            </a:r>
          </a:p>
          <a:p>
            <a:pPr>
              <a:lnSpc>
                <a:spcPct val="150000"/>
              </a:lnSpc>
            </a:pPr>
            <a:r>
              <a:rPr lang="en-US" altLang="zh-CN">
                <a:solidFill>
                  <a:srgbClr val="FF0000"/>
                </a:solidFill>
                <a:latin typeface="微软雅黑" panose="020B0503020204020204" pitchFamily="34" charset="-122"/>
                <a:cs typeface="微软雅黑" panose="020B0503020204020204" pitchFamily="34" charset="-122"/>
              </a:rPr>
              <a:t>LPDV:</a:t>
            </a:r>
            <a:r>
              <a:rPr lang="zh-CN" altLang="en-US">
                <a:solidFill>
                  <a:srgbClr val="FF0000"/>
                </a:solidFill>
                <a:latin typeface="微软雅黑" panose="020B0503020204020204" pitchFamily="34" charset="-122"/>
                <a:cs typeface="微软雅黑" panose="020B0503020204020204" pitchFamily="34" charset="-122"/>
              </a:rPr>
              <a:t>可表示地表岩性资料，将钻孔数据</a:t>
            </a:r>
          </a:p>
          <a:p>
            <a:pPr>
              <a:lnSpc>
                <a:spcPct val="150000"/>
              </a:lnSpc>
            </a:pPr>
            <a:r>
              <a:rPr lang="zh-CN" altLang="en-US">
                <a:solidFill>
                  <a:srgbClr val="FF0000"/>
                </a:solidFill>
                <a:latin typeface="微软雅黑" panose="020B0503020204020204" pitchFamily="34" charset="-122"/>
                <a:cs typeface="微软雅黑" panose="020B0503020204020204" pitchFamily="34" charset="-122"/>
              </a:rPr>
              <a:t>和地表填图结合，但不能自定义采样点密度</a:t>
            </a:r>
          </a:p>
          <a:p>
            <a:pPr>
              <a:lnSpc>
                <a:spcPct val="150000"/>
              </a:lnSpc>
            </a:pPr>
            <a:r>
              <a:rPr lang="zh-CN" altLang="en-US">
                <a:solidFill>
                  <a:srgbClr val="FF0000"/>
                </a:solidFill>
                <a:latin typeface="微软雅黑" panose="020B0503020204020204" pitchFamily="34" charset="-122"/>
                <a:cs typeface="微软雅黑" panose="020B0503020204020204" pitchFamily="34" charset="-122"/>
              </a:rPr>
              <a:t>（岩性建模会将</a:t>
            </a:r>
            <a:r>
              <a:rPr lang="en-US" altLang="zh-CN">
                <a:solidFill>
                  <a:srgbClr val="FF0000"/>
                </a:solidFill>
                <a:latin typeface="微软雅黑" panose="020B0503020204020204" pitchFamily="34" charset="-122"/>
                <a:cs typeface="微软雅黑" panose="020B0503020204020204" pitchFamily="34" charset="-122"/>
              </a:rPr>
              <a:t>pgf</a:t>
            </a:r>
            <a:r>
              <a:rPr lang="zh-CN" altLang="en-US">
                <a:solidFill>
                  <a:srgbClr val="FF0000"/>
                </a:solidFill>
                <a:latin typeface="微软雅黑" panose="020B0503020204020204" pitchFamily="34" charset="-122"/>
                <a:cs typeface="微软雅黑" panose="020B0503020204020204" pitchFamily="34" charset="-122"/>
              </a:rPr>
              <a:t>段数据以一定间距采样）</a:t>
            </a:r>
          </a:p>
          <a:p>
            <a:pPr>
              <a:lnSpc>
                <a:spcPct val="150000"/>
              </a:lnSpc>
            </a:pPr>
            <a:r>
              <a:rPr lang="en-US" altLang="zh-CN">
                <a:solidFill>
                  <a:srgbClr val="FF0000"/>
                </a:solidFill>
                <a:latin typeface="微软雅黑" panose="020B0503020204020204" pitchFamily="34" charset="-122"/>
                <a:cs typeface="微软雅黑" panose="020B0503020204020204" pitchFamily="34" charset="-122"/>
              </a:rPr>
              <a:t>LSDV:</a:t>
            </a:r>
            <a:r>
              <a:rPr lang="zh-CN" altLang="en-US">
                <a:solidFill>
                  <a:srgbClr val="FF0000"/>
                </a:solidFill>
                <a:latin typeface="微软雅黑" panose="020B0503020204020204" pitchFamily="34" charset="-122"/>
                <a:cs typeface="微软雅黑" panose="020B0503020204020204" pitchFamily="34" charset="-122"/>
              </a:rPr>
              <a:t>优于</a:t>
            </a:r>
            <a:r>
              <a:rPr lang="en-US" altLang="zh-CN">
                <a:solidFill>
                  <a:srgbClr val="FF0000"/>
                </a:solidFill>
                <a:latin typeface="微软雅黑" panose="020B0503020204020204" pitchFamily="34" charset="-122"/>
                <a:cs typeface="微软雅黑" panose="020B0503020204020204" pitchFamily="34" charset="-122"/>
              </a:rPr>
              <a:t>pgf</a:t>
            </a:r>
            <a:r>
              <a:rPr lang="zh-CN" altLang="en-US">
                <a:solidFill>
                  <a:srgbClr val="FF0000"/>
                </a:solidFill>
                <a:latin typeface="微软雅黑" panose="020B0503020204020204" pitchFamily="34" charset="-122"/>
                <a:cs typeface="微软雅黑" panose="020B0503020204020204" pitchFamily="34" charset="-122"/>
              </a:rPr>
              <a:t>，钻孔可倾斜，也可间断</a:t>
            </a:r>
          </a:p>
        </p:txBody>
      </p:sp>
      <p:sp>
        <p:nvSpPr>
          <p:cNvPr id="6" name="文本占位符 5"/>
          <p:cNvSpPr>
            <a:spLocks noGrp="1"/>
          </p:cNvSpPr>
          <p:nvPr>
            <p:ph type="body" sz="quarter" idx="10"/>
          </p:nvPr>
        </p:nvSpPr>
        <p:spPr/>
        <p:txBody>
          <a:bodyPr/>
          <a:lstStyle/>
          <a:p>
            <a:r>
              <a:rPr lang="zh-CN" altLang="en-US" dirty="0"/>
              <a:t>建模数据：勘察钻孔数据（*</a:t>
            </a:r>
            <a:r>
              <a:rPr lang="en-US" altLang="zh-CN" dirty="0"/>
              <a:t>.</a:t>
            </a:r>
            <a:r>
              <a:rPr lang="en-US" altLang="zh-CN" dirty="0" err="1"/>
              <a:t>pgf</a:t>
            </a:r>
            <a:r>
              <a:rPr lang="zh-CN" altLang="en-US" dirty="0"/>
              <a:t>）</a:t>
            </a:r>
          </a:p>
        </p:txBody>
      </p:sp>
      <p:sp>
        <p:nvSpPr>
          <p:cNvPr id="9" name="文本占位符 8"/>
          <p:cNvSpPr>
            <a:spLocks noGrp="1"/>
          </p:cNvSpPr>
          <p:nvPr>
            <p:ph type="body" sz="quarter" idx="11"/>
          </p:nvPr>
        </p:nvSpPr>
        <p:spPr/>
        <p:txBody>
          <a:bodyPr/>
          <a:lstStyle/>
          <a:p>
            <a:endParaRPr lang="zh-CN" altLang="en-US"/>
          </a:p>
        </p:txBody>
      </p:sp>
    </p:spTree>
    <p:custDataLst>
      <p:tags r:id="rId1"/>
    </p:custDataLst>
  </p:cSld>
  <p:clrMapOvr>
    <a:masterClrMapping/>
  </p:clrMapOvr>
  <p:transition advTm="2000"/>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stretch>
            <a:fillRect/>
          </a:stretch>
        </p:blipFill>
        <p:spPr>
          <a:xfrm>
            <a:off x="3348028" y="1654365"/>
            <a:ext cx="7171041" cy="2126164"/>
          </a:xfrm>
          <a:prstGeom prst="rect">
            <a:avLst/>
          </a:prstGeom>
        </p:spPr>
      </p:pic>
      <p:sp>
        <p:nvSpPr>
          <p:cNvPr id="5" name="Rounded Rectangle 4"/>
          <p:cNvSpPr/>
          <p:nvPr/>
        </p:nvSpPr>
        <p:spPr>
          <a:xfrm>
            <a:off x="3456936" y="1574857"/>
            <a:ext cx="4397565" cy="492986"/>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 name="Rectangular Callout 5"/>
          <p:cNvSpPr/>
          <p:nvPr/>
        </p:nvSpPr>
        <p:spPr>
          <a:xfrm>
            <a:off x="683460" y="1695594"/>
            <a:ext cx="1897743" cy="903514"/>
          </a:xfrm>
          <a:prstGeom prst="wedgeRectCallout">
            <a:avLst>
              <a:gd name="adj1" fmla="val 96928"/>
              <a:gd name="adj2" fmla="val -44443"/>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固定格式的</a:t>
            </a:r>
            <a:endParaRPr kumimoji="0" lang="en-US" altLang="zh-CN" sz="22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数据标记</a:t>
            </a:r>
          </a:p>
        </p:txBody>
      </p:sp>
      <p:sp>
        <p:nvSpPr>
          <p:cNvPr id="7" name="Rounded Rectangle 6"/>
          <p:cNvSpPr/>
          <p:nvPr/>
        </p:nvSpPr>
        <p:spPr>
          <a:xfrm>
            <a:off x="3348028" y="2147351"/>
            <a:ext cx="7171041" cy="1712686"/>
          </a:xfrm>
          <a:prstGeom prst="roundRect">
            <a:avLst/>
          </a:prstGeom>
          <a:noFill/>
          <a:ln w="3810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8" name="Rectangular Callout 7"/>
          <p:cNvSpPr/>
          <p:nvPr/>
        </p:nvSpPr>
        <p:spPr>
          <a:xfrm>
            <a:off x="3087370" y="4036695"/>
            <a:ext cx="3001010" cy="998855"/>
          </a:xfrm>
          <a:prstGeom prst="wedgeRectCallout">
            <a:avLst>
              <a:gd name="adj1" fmla="val 102274"/>
              <a:gd name="adj2" fmla="val -74244"/>
            </a:avLst>
          </a:prstGeom>
          <a:no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岩土层分界点</a:t>
            </a:r>
            <a:r>
              <a:rPr kumimoji="0" lang="en-US" altLang="zh-CN" sz="22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XYZ</a:t>
            </a:r>
            <a:r>
              <a:rPr kumimoji="0" lang="zh-CN" altLang="en-US" sz="22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坐标，竖向钻孔</a:t>
            </a:r>
          </a:p>
        </p:txBody>
      </p:sp>
      <p:sp>
        <p:nvSpPr>
          <p:cNvPr id="10" name="Rounded Rectangle 9"/>
          <p:cNvSpPr/>
          <p:nvPr/>
        </p:nvSpPr>
        <p:spPr>
          <a:xfrm>
            <a:off x="8512469" y="1005011"/>
            <a:ext cx="2006600" cy="6096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文本文件</a:t>
            </a:r>
          </a:p>
        </p:txBody>
      </p:sp>
      <p:sp>
        <p:nvSpPr>
          <p:cNvPr id="4" name="文本占位符 3"/>
          <p:cNvSpPr>
            <a:spLocks noGrp="1"/>
          </p:cNvSpPr>
          <p:nvPr>
            <p:ph type="body" sz="quarter" idx="10"/>
          </p:nvPr>
        </p:nvSpPr>
        <p:spPr/>
        <p:txBody>
          <a:bodyPr/>
          <a:lstStyle/>
          <a:p>
            <a:r>
              <a:rPr lang="zh-CN" altLang="en-US" sz="2800" dirty="0"/>
              <a:t>建模数据：地层数据</a:t>
            </a:r>
            <a:r>
              <a:rPr lang="zh-CN" altLang="en-US" sz="2000" dirty="0"/>
              <a:t>（*</a:t>
            </a:r>
            <a:r>
              <a:rPr lang="en-US" altLang="zh-CN" sz="2000" dirty="0"/>
              <a:t>.geo</a:t>
            </a:r>
            <a:r>
              <a:rPr lang="zh-CN" altLang="en-US" sz="2000" dirty="0"/>
              <a:t>，仅竖直钻孔可以生成）</a:t>
            </a:r>
          </a:p>
        </p:txBody>
      </p:sp>
      <p:sp>
        <p:nvSpPr>
          <p:cNvPr id="11" name="文本占位符 10"/>
          <p:cNvSpPr>
            <a:spLocks noGrp="1"/>
          </p:cNvSpPr>
          <p:nvPr>
            <p:ph type="body" sz="quarter" idx="11"/>
          </p:nvPr>
        </p:nvSpPr>
        <p:spPr/>
        <p:txBody>
          <a:bodyPr/>
          <a:lstStyle/>
          <a:p>
            <a:endParaRPr lang="zh-CN"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srcRect b="52015"/>
          <a:stretch>
            <a:fillRect/>
          </a:stretch>
        </p:blipFill>
        <p:spPr>
          <a:xfrm>
            <a:off x="2490866" y="1775154"/>
            <a:ext cx="8695471" cy="2993638"/>
          </a:xfrm>
          <a:prstGeom prst="rect">
            <a:avLst/>
          </a:prstGeom>
        </p:spPr>
      </p:pic>
      <p:sp>
        <p:nvSpPr>
          <p:cNvPr id="5" name="Rounded Rectangle 4"/>
          <p:cNvSpPr/>
          <p:nvPr/>
        </p:nvSpPr>
        <p:spPr>
          <a:xfrm>
            <a:off x="2703390" y="1734285"/>
            <a:ext cx="4519422" cy="641424"/>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 name="Rectangular Callout 5"/>
          <p:cNvSpPr/>
          <p:nvPr/>
        </p:nvSpPr>
        <p:spPr>
          <a:xfrm>
            <a:off x="240401" y="1982962"/>
            <a:ext cx="1897743" cy="903514"/>
          </a:xfrm>
          <a:prstGeom prst="wedgeRectCallout">
            <a:avLst>
              <a:gd name="adj1" fmla="val 96928"/>
              <a:gd name="adj2" fmla="val -44443"/>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固定格式的</a:t>
            </a:r>
            <a:endParaRPr kumimoji="0" lang="en-US" altLang="zh-CN" sz="22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数据标记</a:t>
            </a:r>
          </a:p>
        </p:txBody>
      </p:sp>
      <p:sp>
        <p:nvSpPr>
          <p:cNvPr id="7" name="Rounded Rectangle 6"/>
          <p:cNvSpPr/>
          <p:nvPr/>
        </p:nvSpPr>
        <p:spPr>
          <a:xfrm>
            <a:off x="2490866" y="2383416"/>
            <a:ext cx="8695471" cy="2377669"/>
          </a:xfrm>
          <a:prstGeom prst="roundRect">
            <a:avLst/>
          </a:prstGeom>
          <a:noFill/>
          <a:ln w="3810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8" name="Rectangular Callout 7"/>
          <p:cNvSpPr/>
          <p:nvPr/>
        </p:nvSpPr>
        <p:spPr>
          <a:xfrm>
            <a:off x="1263650" y="4782185"/>
            <a:ext cx="2866390" cy="903605"/>
          </a:xfrm>
          <a:prstGeom prst="wedgeRectCallout">
            <a:avLst>
              <a:gd name="adj1" fmla="val 102281"/>
              <a:gd name="adj2" fmla="val -57294"/>
            </a:avLst>
          </a:prstGeom>
          <a:no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分界点</a:t>
            </a:r>
            <a:r>
              <a:rPr kumimoji="0" lang="en-US" altLang="zh-CN" sz="22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XYZ</a:t>
            </a:r>
            <a:r>
              <a:rPr kumimoji="0" lang="zh-CN" altLang="en-US" sz="22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坐标，横向层面</a:t>
            </a:r>
          </a:p>
        </p:txBody>
      </p:sp>
      <p:sp>
        <p:nvSpPr>
          <p:cNvPr id="10" name="Rounded Rectangle 9"/>
          <p:cNvSpPr/>
          <p:nvPr/>
        </p:nvSpPr>
        <p:spPr>
          <a:xfrm>
            <a:off x="9979233" y="870158"/>
            <a:ext cx="2006600" cy="6096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文本文件</a:t>
            </a:r>
          </a:p>
        </p:txBody>
      </p:sp>
      <p:sp>
        <p:nvSpPr>
          <p:cNvPr id="3" name="文本占位符 2"/>
          <p:cNvSpPr>
            <a:spLocks noGrp="1"/>
          </p:cNvSpPr>
          <p:nvPr>
            <p:ph type="body" sz="quarter" idx="10"/>
          </p:nvPr>
        </p:nvSpPr>
        <p:spPr/>
        <p:txBody>
          <a:bodyPr/>
          <a:lstStyle/>
          <a:p>
            <a:r>
              <a:rPr lang="zh-CN" altLang="en-US" dirty="0"/>
              <a:t>建模数据：地层数据（*</a:t>
            </a:r>
            <a:r>
              <a:rPr lang="en-US" altLang="zh-CN" dirty="0"/>
              <a:t>.</a:t>
            </a:r>
            <a:r>
              <a:rPr lang="en-US" altLang="zh-CN" dirty="0" err="1"/>
              <a:t>gmf</a:t>
            </a:r>
            <a:r>
              <a:rPr lang="zh-CN" altLang="en-US" dirty="0"/>
              <a:t>）</a:t>
            </a:r>
          </a:p>
        </p:txBody>
      </p:sp>
      <p:sp>
        <p:nvSpPr>
          <p:cNvPr id="11" name="文本占位符 10"/>
          <p:cNvSpPr>
            <a:spLocks noGrp="1"/>
          </p:cNvSpPr>
          <p:nvPr>
            <p:ph type="body" sz="quarter" idx="11"/>
          </p:nvPr>
        </p:nvSpPr>
        <p:spPr/>
        <p:txBody>
          <a:bodyPr/>
          <a:lstStyle/>
          <a:p>
            <a:endParaRPr lang="zh-CN"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占位符 10"/>
          <p:cNvSpPr>
            <a:spLocks noGrp="1"/>
          </p:cNvSpPr>
          <p:nvPr>
            <p:ph type="body" sz="quarter" idx="10"/>
          </p:nvPr>
        </p:nvSpPr>
        <p:spPr/>
        <p:txBody>
          <a:bodyPr/>
          <a:lstStyle/>
          <a:p>
            <a:r>
              <a:rPr lang="zh-CN" altLang="en-US" dirty="0"/>
              <a:t>建模数据：地形数据（*</a:t>
            </a:r>
            <a:r>
              <a:rPr lang="en-US" altLang="zh-CN" dirty="0"/>
              <a:t>.</a:t>
            </a:r>
            <a:r>
              <a:rPr lang="en-US" altLang="zh-CN" dirty="0" err="1"/>
              <a:t>gmf</a:t>
            </a:r>
            <a:r>
              <a:rPr lang="zh-CN" altLang="en-US" dirty="0"/>
              <a:t>）</a:t>
            </a:r>
          </a:p>
        </p:txBody>
      </p:sp>
      <p:sp>
        <p:nvSpPr>
          <p:cNvPr id="12" name="文本占位符 11"/>
          <p:cNvSpPr>
            <a:spLocks noGrp="1"/>
          </p:cNvSpPr>
          <p:nvPr>
            <p:ph type="body" sz="quarter" idx="11"/>
          </p:nvPr>
        </p:nvSpPr>
        <p:spPr/>
        <p:txBody>
          <a:bodyPr/>
          <a:lstStyle/>
          <a:p>
            <a:endParaRPr lang="zh-CN" altLang="en-US"/>
          </a:p>
        </p:txBody>
      </p:sp>
      <p:pic>
        <p:nvPicPr>
          <p:cNvPr id="4" name="Picture 3"/>
          <p:cNvPicPr>
            <a:picLocks noChangeAspect="1"/>
          </p:cNvPicPr>
          <p:nvPr/>
        </p:nvPicPr>
        <p:blipFill>
          <a:blip r:embed="rId2"/>
          <a:stretch>
            <a:fillRect/>
          </a:stretch>
        </p:blipFill>
        <p:spPr>
          <a:xfrm>
            <a:off x="4196051" y="1755900"/>
            <a:ext cx="6059439" cy="2612900"/>
          </a:xfrm>
          <a:prstGeom prst="rect">
            <a:avLst/>
          </a:prstGeom>
        </p:spPr>
      </p:pic>
      <p:sp>
        <p:nvSpPr>
          <p:cNvPr id="5" name="Rounded Rectangle 4"/>
          <p:cNvSpPr/>
          <p:nvPr/>
        </p:nvSpPr>
        <p:spPr>
          <a:xfrm>
            <a:off x="4617357" y="1676400"/>
            <a:ext cx="2637971" cy="876300"/>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 name="Rectangular Callout 5"/>
          <p:cNvSpPr/>
          <p:nvPr/>
        </p:nvSpPr>
        <p:spPr>
          <a:xfrm>
            <a:off x="1729013" y="2413000"/>
            <a:ext cx="1897743" cy="903514"/>
          </a:xfrm>
          <a:prstGeom prst="wedgeRectCallout">
            <a:avLst>
              <a:gd name="adj1" fmla="val 96928"/>
              <a:gd name="adj2" fmla="val -44443"/>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固定格式的</a:t>
            </a:r>
            <a:endParaRPr kumimoji="0" lang="en-US" altLang="zh-CN" sz="22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数据标记</a:t>
            </a:r>
          </a:p>
        </p:txBody>
      </p:sp>
      <p:sp>
        <p:nvSpPr>
          <p:cNvPr id="7" name="Rounded Rectangle 6"/>
          <p:cNvSpPr/>
          <p:nvPr/>
        </p:nvSpPr>
        <p:spPr>
          <a:xfrm>
            <a:off x="4642757" y="2750457"/>
            <a:ext cx="5660572" cy="1712686"/>
          </a:xfrm>
          <a:prstGeom prst="roundRect">
            <a:avLst/>
          </a:prstGeom>
          <a:noFill/>
          <a:ln w="3810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8" name="Rectangular Callout 7"/>
          <p:cNvSpPr/>
          <p:nvPr/>
        </p:nvSpPr>
        <p:spPr>
          <a:xfrm>
            <a:off x="1743527" y="4524828"/>
            <a:ext cx="1897743" cy="903514"/>
          </a:xfrm>
          <a:prstGeom prst="wedgeRectCallout">
            <a:avLst>
              <a:gd name="adj1" fmla="val 102281"/>
              <a:gd name="adj2" fmla="val -57294"/>
            </a:avLst>
          </a:prstGeom>
          <a:no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地形点</a:t>
            </a:r>
            <a:endParaRPr kumimoji="0" lang="en-US" altLang="zh-CN" sz="22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2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XYZ</a:t>
            </a:r>
            <a:r>
              <a:rPr kumimoji="0" lang="zh-CN" altLang="en-US" sz="22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坐标</a:t>
            </a:r>
          </a:p>
        </p:txBody>
      </p:sp>
      <p:sp>
        <p:nvSpPr>
          <p:cNvPr id="10" name="Rounded Rectangle 9"/>
          <p:cNvSpPr/>
          <p:nvPr/>
        </p:nvSpPr>
        <p:spPr>
          <a:xfrm>
            <a:off x="7835900" y="1727200"/>
            <a:ext cx="2006600" cy="6096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文本文件</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6FD33BB-8BD1-423A-B95E-FB53333E0F03}"/>
              </a:ext>
            </a:extLst>
          </p:cNvPr>
          <p:cNvPicPr>
            <a:picLocks noChangeAspect="1"/>
          </p:cNvPicPr>
          <p:nvPr/>
        </p:nvPicPr>
        <p:blipFill>
          <a:blip r:embed="rId2"/>
          <a:stretch>
            <a:fillRect/>
          </a:stretch>
        </p:blipFill>
        <p:spPr>
          <a:xfrm>
            <a:off x="1450848" y="710654"/>
            <a:ext cx="9290304" cy="4975399"/>
          </a:xfrm>
          <a:prstGeom prst="rect">
            <a:avLst/>
          </a:prstGeom>
        </p:spPr>
      </p:pic>
      <p:sp>
        <p:nvSpPr>
          <p:cNvPr id="9" name="对话气泡: 椭圆形 8"/>
          <p:cNvSpPr/>
          <p:nvPr/>
        </p:nvSpPr>
        <p:spPr>
          <a:xfrm>
            <a:off x="7249636" y="849750"/>
            <a:ext cx="1893653" cy="612648"/>
          </a:xfrm>
          <a:prstGeom prst="wedgeEllipseCallout">
            <a:avLst>
              <a:gd name="adj1" fmla="val -40756"/>
              <a:gd name="adj2" fmla="val 6885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创建网格及插值算法</a:t>
            </a:r>
          </a:p>
        </p:txBody>
      </p:sp>
      <p:sp>
        <p:nvSpPr>
          <p:cNvPr id="10" name="对话气泡: 椭圆形 9"/>
          <p:cNvSpPr/>
          <p:nvPr/>
        </p:nvSpPr>
        <p:spPr>
          <a:xfrm>
            <a:off x="4704946" y="1187843"/>
            <a:ext cx="1893653" cy="612648"/>
          </a:xfrm>
          <a:prstGeom prst="wedgeEllipseCallout">
            <a:avLst>
              <a:gd name="adj1" fmla="val 60334"/>
              <a:gd name="adj2" fmla="val 1226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将地层面封闭成体</a:t>
            </a:r>
          </a:p>
        </p:txBody>
      </p:sp>
      <p:sp>
        <p:nvSpPr>
          <p:cNvPr id="11" name="对话气泡: 椭圆形 10"/>
          <p:cNvSpPr/>
          <p:nvPr/>
        </p:nvSpPr>
        <p:spPr>
          <a:xfrm>
            <a:off x="8080020" y="1697311"/>
            <a:ext cx="1893653" cy="612648"/>
          </a:xfrm>
          <a:prstGeom prst="wedgeEllipseCallout">
            <a:avLst>
              <a:gd name="adj1" fmla="val -77548"/>
              <a:gd name="adj2" fmla="val 1202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炸开和缩放</a:t>
            </a:r>
          </a:p>
        </p:txBody>
      </p:sp>
      <p:sp>
        <p:nvSpPr>
          <p:cNvPr id="12" name="对话气泡: 椭圆形 11"/>
          <p:cNvSpPr/>
          <p:nvPr/>
        </p:nvSpPr>
        <p:spPr>
          <a:xfrm>
            <a:off x="9374319" y="2794557"/>
            <a:ext cx="1893653" cy="612648"/>
          </a:xfrm>
          <a:prstGeom prst="wedgeEllipseCallout">
            <a:avLst>
              <a:gd name="adj1" fmla="val -81269"/>
              <a:gd name="adj2" fmla="val -224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查看钻孔</a:t>
            </a:r>
          </a:p>
        </p:txBody>
      </p:sp>
      <p:sp>
        <p:nvSpPr>
          <p:cNvPr id="13" name="对话气泡: 椭圆形 12"/>
          <p:cNvSpPr/>
          <p:nvPr/>
        </p:nvSpPr>
        <p:spPr>
          <a:xfrm>
            <a:off x="4465757" y="2496446"/>
            <a:ext cx="1893653" cy="612648"/>
          </a:xfrm>
          <a:prstGeom prst="wedgeEllipseCallout">
            <a:avLst>
              <a:gd name="adj1" fmla="val 82189"/>
              <a:gd name="adj2" fmla="val 1080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筛选并显示</a:t>
            </a:r>
          </a:p>
        </p:txBody>
      </p:sp>
      <p:sp>
        <p:nvSpPr>
          <p:cNvPr id="14" name="对话气泡: 椭圆形 13"/>
          <p:cNvSpPr/>
          <p:nvPr/>
        </p:nvSpPr>
        <p:spPr>
          <a:xfrm>
            <a:off x="4296864" y="3502975"/>
            <a:ext cx="1543456" cy="612648"/>
          </a:xfrm>
          <a:prstGeom prst="wedgeEllipseCallout">
            <a:avLst>
              <a:gd name="adj1" fmla="val 72447"/>
              <a:gd name="adj2" fmla="val 5532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图例</a:t>
            </a:r>
          </a:p>
        </p:txBody>
      </p:sp>
      <p:sp>
        <p:nvSpPr>
          <p:cNvPr id="15" name="对话气泡: 椭圆形 14"/>
          <p:cNvSpPr/>
          <p:nvPr/>
        </p:nvSpPr>
        <p:spPr>
          <a:xfrm>
            <a:off x="7830863" y="4051693"/>
            <a:ext cx="1543456" cy="612648"/>
          </a:xfrm>
          <a:prstGeom prst="wedgeEllipseCallout">
            <a:avLst>
              <a:gd name="adj1" fmla="val -57356"/>
              <a:gd name="adj2" fmla="val 9602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视窗</a:t>
            </a:r>
          </a:p>
        </p:txBody>
      </p:sp>
      <p:sp>
        <p:nvSpPr>
          <p:cNvPr id="4" name="文本占位符 3"/>
          <p:cNvSpPr>
            <a:spLocks noGrp="1"/>
          </p:cNvSpPr>
          <p:nvPr>
            <p:ph type="body" sz="quarter" idx="10"/>
          </p:nvPr>
        </p:nvSpPr>
        <p:spPr/>
        <p:txBody>
          <a:bodyPr/>
          <a:lstStyle/>
          <a:p>
            <a:r>
              <a:rPr lang="zh-CN" altLang="en-US" dirty="0"/>
              <a:t>地层建模：基本模块</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7C0E456A-C8D2-416A-A774-A17ACA467454}"/>
              </a:ext>
            </a:extLst>
          </p:cNvPr>
          <p:cNvPicPr>
            <a:picLocks noChangeAspect="1"/>
          </p:cNvPicPr>
          <p:nvPr/>
        </p:nvPicPr>
        <p:blipFill>
          <a:blip r:embed="rId3"/>
          <a:stretch>
            <a:fillRect/>
          </a:stretch>
        </p:blipFill>
        <p:spPr>
          <a:xfrm>
            <a:off x="1452000" y="720692"/>
            <a:ext cx="9288000" cy="4974165"/>
          </a:xfrm>
          <a:prstGeom prst="rect">
            <a:avLst/>
          </a:prstGeom>
        </p:spPr>
      </p:pic>
      <p:sp>
        <p:nvSpPr>
          <p:cNvPr id="9" name="对话气泡: 椭圆形 8"/>
          <p:cNvSpPr/>
          <p:nvPr/>
        </p:nvSpPr>
        <p:spPr>
          <a:xfrm>
            <a:off x="4661129" y="1556690"/>
            <a:ext cx="1893653" cy="612648"/>
          </a:xfrm>
          <a:prstGeom prst="wedgeEllipseCallout">
            <a:avLst>
              <a:gd name="adj1" fmla="val 65556"/>
              <a:gd name="adj2" fmla="val 658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岩性建模</a:t>
            </a:r>
          </a:p>
        </p:txBody>
      </p:sp>
      <p:sp>
        <p:nvSpPr>
          <p:cNvPr id="5" name="矩形: 圆角 4"/>
          <p:cNvSpPr/>
          <p:nvPr/>
        </p:nvSpPr>
        <p:spPr>
          <a:xfrm>
            <a:off x="9198864" y="1673992"/>
            <a:ext cx="1541136" cy="306324"/>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对话气泡: 矩形 16"/>
          <p:cNvSpPr/>
          <p:nvPr/>
        </p:nvSpPr>
        <p:spPr>
          <a:xfrm>
            <a:off x="5948299" y="300233"/>
            <a:ext cx="2857500" cy="954405"/>
          </a:xfrm>
          <a:prstGeom prst="wedgeRectCallout">
            <a:avLst>
              <a:gd name="adj1" fmla="val 63929"/>
              <a:gd name="adj2" fmla="val 96932"/>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直接用</a:t>
            </a:r>
            <a:r>
              <a:rPr lang="en-US" altLang="zh-CN" dirty="0" err="1"/>
              <a:t>pgf</a:t>
            </a:r>
            <a:r>
              <a:rPr lang="en-US" altLang="zh-CN" dirty="0"/>
              <a:t>/</a:t>
            </a:r>
            <a:r>
              <a:rPr lang="en-US" altLang="zh-CN" dirty="0" err="1"/>
              <a:t>lpdv</a:t>
            </a:r>
            <a:r>
              <a:rPr lang="en-US" altLang="zh-CN" dirty="0"/>
              <a:t>/</a:t>
            </a:r>
            <a:r>
              <a:rPr lang="en-US" altLang="zh-CN" dirty="0" err="1"/>
              <a:t>lsdv</a:t>
            </a:r>
            <a:r>
              <a:rPr lang="zh-CN" altLang="en-US" dirty="0"/>
              <a:t>文件，无需手动划分层序</a:t>
            </a:r>
          </a:p>
        </p:txBody>
      </p:sp>
      <p:pic>
        <p:nvPicPr>
          <p:cNvPr id="2" name="图片 1"/>
          <p:cNvPicPr>
            <a:picLocks noChangeAspect="1"/>
          </p:cNvPicPr>
          <p:nvPr/>
        </p:nvPicPr>
        <p:blipFill>
          <a:blip r:embed="rId4"/>
          <a:stretch>
            <a:fillRect/>
          </a:stretch>
        </p:blipFill>
        <p:spPr>
          <a:xfrm>
            <a:off x="8601710" y="2809240"/>
            <a:ext cx="3471545" cy="2659380"/>
          </a:xfrm>
          <a:prstGeom prst="rect">
            <a:avLst/>
          </a:prstGeom>
        </p:spPr>
      </p:pic>
      <p:sp>
        <p:nvSpPr>
          <p:cNvPr id="6" name="文本占位符 5"/>
          <p:cNvSpPr>
            <a:spLocks noGrp="1"/>
          </p:cNvSpPr>
          <p:nvPr>
            <p:ph type="body" sz="quarter" idx="10"/>
          </p:nvPr>
        </p:nvSpPr>
        <p:spPr/>
        <p:txBody>
          <a:bodyPr/>
          <a:lstStyle/>
          <a:p>
            <a:r>
              <a:rPr lang="zh-CN" altLang="en-US" dirty="0"/>
              <a:t>岩性建模：基本模块</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示 6"/>
          <p:cNvGraphicFramePr/>
          <p:nvPr>
            <p:extLst>
              <p:ext uri="{D42A27DB-BD31-4B8C-83A1-F6EECF244321}">
                <p14:modId xmlns:p14="http://schemas.microsoft.com/office/powerpoint/2010/main" val="1202662087"/>
              </p:ext>
            </p:extLst>
          </p:nvPr>
        </p:nvGraphicFramePr>
        <p:xfrm>
          <a:off x="544749" y="2047671"/>
          <a:ext cx="10668000" cy="28096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文本框 7"/>
          <p:cNvSpPr txBox="1"/>
          <p:nvPr/>
        </p:nvSpPr>
        <p:spPr>
          <a:xfrm>
            <a:off x="3865123" y="1786061"/>
            <a:ext cx="1620957" cy="523220"/>
          </a:xfrm>
          <a:prstGeom prst="rect">
            <a:avLst/>
          </a:prstGeom>
          <a:noFill/>
        </p:spPr>
        <p:txBody>
          <a:bodyPr wrap="none" rtlCol="0">
            <a:spAutoFit/>
          </a:bodyPr>
          <a:lstStyle/>
          <a:p>
            <a:r>
              <a:rPr lang="zh-CN" altLang="en-US" sz="2800" b="1" dirty="0">
                <a:solidFill>
                  <a:srgbClr val="00B0F0"/>
                </a:solidFill>
                <a:latin typeface="+mn-ea"/>
                <a:ea typeface="+mn-ea"/>
              </a:rPr>
              <a:t>格式转换</a:t>
            </a:r>
          </a:p>
        </p:txBody>
      </p:sp>
      <p:sp>
        <p:nvSpPr>
          <p:cNvPr id="4" name="文本占位符 3"/>
          <p:cNvSpPr>
            <a:spLocks noGrp="1"/>
          </p:cNvSpPr>
          <p:nvPr>
            <p:ph type="body" sz="quarter" idx="10"/>
          </p:nvPr>
        </p:nvSpPr>
        <p:spPr/>
        <p:txBody>
          <a:bodyPr/>
          <a:lstStyle/>
          <a:p>
            <a:r>
              <a:rPr lang="zh-CN" altLang="en-US" dirty="0"/>
              <a:t>连续数据建模</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ular Callout 8"/>
          <p:cNvSpPr/>
          <p:nvPr/>
        </p:nvSpPr>
        <p:spPr>
          <a:xfrm>
            <a:off x="2698496" y="4533287"/>
            <a:ext cx="1752600" cy="901700"/>
          </a:xfrm>
          <a:prstGeom prst="wedgeRectCallout">
            <a:avLst>
              <a:gd name="adj1" fmla="val -204"/>
              <a:gd name="adj2" fmla="val -113519"/>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分析物采样点</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空间坐标</a:t>
            </a:r>
          </a:p>
        </p:txBody>
      </p:sp>
      <p:sp>
        <p:nvSpPr>
          <p:cNvPr id="10" name="Rectangular Callout 9"/>
          <p:cNvSpPr/>
          <p:nvPr/>
        </p:nvSpPr>
        <p:spPr>
          <a:xfrm>
            <a:off x="5998464" y="4545987"/>
            <a:ext cx="2171700" cy="889000"/>
          </a:xfrm>
          <a:prstGeom prst="wedgeRectCallout">
            <a:avLst>
              <a:gd name="adj1" fmla="val -1374"/>
              <a:gd name="adj2" fmla="val -112090"/>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一种或多种</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分析物的属性值</a:t>
            </a:r>
          </a:p>
        </p:txBody>
      </p:sp>
      <p:sp>
        <p:nvSpPr>
          <p:cNvPr id="11" name="Rectangular Callout 10"/>
          <p:cNvSpPr/>
          <p:nvPr/>
        </p:nvSpPr>
        <p:spPr>
          <a:xfrm>
            <a:off x="9005316" y="4545987"/>
            <a:ext cx="2171700" cy="889000"/>
          </a:xfrm>
          <a:prstGeom prst="wedgeRectCallout">
            <a:avLst>
              <a:gd name="adj1" fmla="val 965"/>
              <a:gd name="adj2" fmla="val -114947"/>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采样孔信息</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（可选）</a:t>
            </a:r>
          </a:p>
        </p:txBody>
      </p:sp>
      <p:pic>
        <p:nvPicPr>
          <p:cNvPr id="3" name="图片 2"/>
          <p:cNvPicPr>
            <a:picLocks noChangeAspect="1"/>
          </p:cNvPicPr>
          <p:nvPr/>
        </p:nvPicPr>
        <p:blipFill>
          <a:blip r:embed="rId2"/>
          <a:stretch>
            <a:fillRect/>
          </a:stretch>
        </p:blipFill>
        <p:spPr>
          <a:xfrm>
            <a:off x="1970927" y="1418665"/>
            <a:ext cx="9006356" cy="2552700"/>
          </a:xfrm>
          <a:prstGeom prst="rect">
            <a:avLst/>
          </a:prstGeom>
        </p:spPr>
      </p:pic>
      <p:sp>
        <p:nvSpPr>
          <p:cNvPr id="5" name="文本占位符 4"/>
          <p:cNvSpPr>
            <a:spLocks noGrp="1"/>
          </p:cNvSpPr>
          <p:nvPr>
            <p:ph type="body" sz="quarter" idx="10"/>
          </p:nvPr>
        </p:nvSpPr>
        <p:spPr>
          <a:xfrm>
            <a:off x="609600" y="5996909"/>
            <a:ext cx="8022336" cy="506413"/>
          </a:xfrm>
        </p:spPr>
        <p:txBody>
          <a:bodyPr/>
          <a:lstStyle/>
          <a:p>
            <a:pPr algn="ctr"/>
            <a:r>
              <a:rPr lang="zh-CN" altLang="en-US" sz="2400" b="1" spc="-15" dirty="0">
                <a:solidFill>
                  <a:srgbClr val="FFFFFF"/>
                </a:solidFill>
                <a:latin typeface="Calibri" panose="020F0502020204030204"/>
                <a:cs typeface="Calibri" panose="020F0502020204030204"/>
              </a:rPr>
              <a:t>连续数据建模：空间点数据</a:t>
            </a:r>
            <a:r>
              <a:rPr lang="zh-CN" altLang="en-US" sz="2000" b="1" spc="-15" dirty="0">
                <a:solidFill>
                  <a:srgbClr val="FFFFFF"/>
                </a:solidFill>
                <a:latin typeface="Calibri" panose="020F0502020204030204"/>
                <a:cs typeface="Calibri" panose="020F0502020204030204"/>
              </a:rPr>
              <a:t>（</a:t>
            </a:r>
            <a:r>
              <a:rPr lang="en-US" altLang="zh-CN" sz="2000" b="1" spc="-15" dirty="0">
                <a:solidFill>
                  <a:srgbClr val="FFFFFF"/>
                </a:solidFill>
                <a:cs typeface="Calibri" panose="020F0502020204030204"/>
              </a:rPr>
              <a:t>*.</a:t>
            </a:r>
            <a:r>
              <a:rPr lang="en-US" altLang="zh-CN" sz="2000" b="1" spc="-15" dirty="0" err="1">
                <a:solidFill>
                  <a:srgbClr val="FFFFFF"/>
                </a:solidFill>
                <a:cs typeface="Calibri" panose="020F0502020204030204"/>
              </a:rPr>
              <a:t>apdv</a:t>
            </a:r>
            <a:r>
              <a:rPr lang="zh-CN" altLang="en-US" sz="2000" b="1" spc="-15" dirty="0">
                <a:solidFill>
                  <a:srgbClr val="FFFFFF"/>
                </a:solidFill>
                <a:cs typeface="Calibri" panose="020F0502020204030204"/>
              </a:rPr>
              <a:t>，可直接复制粘贴为文本）</a:t>
            </a:r>
          </a:p>
          <a:p>
            <a:endParaRPr lang="zh-CN" alt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ular Callout 8"/>
          <p:cNvSpPr/>
          <p:nvPr/>
        </p:nvSpPr>
        <p:spPr>
          <a:xfrm>
            <a:off x="2871455" y="4762871"/>
            <a:ext cx="1752600" cy="901700"/>
          </a:xfrm>
          <a:prstGeom prst="wedgeRectCallout">
            <a:avLst>
              <a:gd name="adj1" fmla="val -204"/>
              <a:gd name="adj2" fmla="val -113519"/>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分析物采样段</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空间范围</a:t>
            </a:r>
          </a:p>
        </p:txBody>
      </p:sp>
      <p:sp>
        <p:nvSpPr>
          <p:cNvPr id="10" name="Rectangular Callout 9"/>
          <p:cNvSpPr/>
          <p:nvPr/>
        </p:nvSpPr>
        <p:spPr>
          <a:xfrm>
            <a:off x="6430279" y="4769221"/>
            <a:ext cx="2171700" cy="889000"/>
          </a:xfrm>
          <a:prstGeom prst="wedgeRectCallout">
            <a:avLst>
              <a:gd name="adj1" fmla="val -1374"/>
              <a:gd name="adj2" fmla="val -112090"/>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一种或多种</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分析物的属性值</a:t>
            </a:r>
          </a:p>
        </p:txBody>
      </p:sp>
      <p:sp>
        <p:nvSpPr>
          <p:cNvPr id="11" name="Rectangular Callout 10"/>
          <p:cNvSpPr/>
          <p:nvPr/>
        </p:nvSpPr>
        <p:spPr>
          <a:xfrm>
            <a:off x="8924125" y="4762871"/>
            <a:ext cx="2171700" cy="889000"/>
          </a:xfrm>
          <a:prstGeom prst="wedgeRectCallout">
            <a:avLst>
              <a:gd name="adj1" fmla="val 965"/>
              <a:gd name="adj2" fmla="val -114947"/>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采样孔信息</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pic>
        <p:nvPicPr>
          <p:cNvPr id="5" name="图片 4"/>
          <p:cNvPicPr>
            <a:picLocks noChangeAspect="1"/>
          </p:cNvPicPr>
          <p:nvPr/>
        </p:nvPicPr>
        <p:blipFill>
          <a:blip r:embed="rId3"/>
          <a:stretch>
            <a:fillRect/>
          </a:stretch>
        </p:blipFill>
        <p:spPr>
          <a:xfrm>
            <a:off x="1422512" y="1302658"/>
            <a:ext cx="9472481" cy="2827265"/>
          </a:xfrm>
          <a:prstGeom prst="rect">
            <a:avLst/>
          </a:prstGeom>
        </p:spPr>
      </p:pic>
      <p:sp>
        <p:nvSpPr>
          <p:cNvPr id="2" name="矩形标注 1"/>
          <p:cNvSpPr/>
          <p:nvPr/>
        </p:nvSpPr>
        <p:spPr>
          <a:xfrm>
            <a:off x="3994879" y="339740"/>
            <a:ext cx="2858925" cy="679509"/>
          </a:xfrm>
          <a:prstGeom prst="wedgeRectCallout">
            <a:avLst>
              <a:gd name="adj1" fmla="val -62093"/>
              <a:gd name="adj2" fmla="val 175975"/>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rgbClr val="FF0000"/>
                </a:solidFill>
                <a:latin typeface="微软雅黑" panose="020B0503020204020204" pitchFamily="34" charset="-122"/>
                <a:ea typeface="微软雅黑" panose="020B0503020204020204" pitchFamily="34" charset="-122"/>
              </a:rPr>
              <a:t>Max gap</a:t>
            </a:r>
            <a:r>
              <a:rPr lang="zh-CN" altLang="en-US" sz="2000" dirty="0">
                <a:solidFill>
                  <a:srgbClr val="FF0000"/>
                </a:solidFill>
                <a:latin typeface="微软雅黑" panose="020B0503020204020204" pitchFamily="34" charset="-122"/>
                <a:ea typeface="微软雅黑" panose="020B0503020204020204" pitchFamily="34" charset="-122"/>
              </a:rPr>
              <a:t>：采样间距</a:t>
            </a:r>
            <a:endParaRPr lang="en-US" altLang="zh-CN" sz="2000" dirty="0">
              <a:solidFill>
                <a:srgbClr val="FF0000"/>
              </a:solidFill>
              <a:latin typeface="微软雅黑" panose="020B0503020204020204" pitchFamily="34" charset="-122"/>
              <a:ea typeface="微软雅黑" panose="020B0503020204020204" pitchFamily="34" charset="-122"/>
            </a:endParaRPr>
          </a:p>
        </p:txBody>
      </p:sp>
      <p:sp>
        <p:nvSpPr>
          <p:cNvPr id="6" name="文本占位符 5"/>
          <p:cNvSpPr>
            <a:spLocks noGrp="1"/>
          </p:cNvSpPr>
          <p:nvPr>
            <p:ph type="body" sz="quarter" idx="10"/>
          </p:nvPr>
        </p:nvSpPr>
        <p:spPr/>
        <p:txBody>
          <a:bodyPr/>
          <a:lstStyle/>
          <a:p>
            <a:pPr marL="12700" algn="l">
              <a:lnSpc>
                <a:spcPct val="100000"/>
              </a:lnSpc>
              <a:spcBef>
                <a:spcPts val="95"/>
              </a:spcBef>
            </a:pPr>
            <a:r>
              <a:rPr lang="zh-CN" altLang="en-US" sz="2400" b="1" spc="-15" dirty="0">
                <a:solidFill>
                  <a:srgbClr val="FFFFFF"/>
                </a:solidFill>
                <a:cs typeface="Calibri" panose="020F0502020204030204"/>
              </a:rPr>
              <a:t>连续数据建模：空间段数据（</a:t>
            </a:r>
            <a:r>
              <a:rPr lang="en-US" altLang="zh-CN" sz="2400" b="1" spc="-15" dirty="0">
                <a:solidFill>
                  <a:srgbClr val="FFFFFF"/>
                </a:solidFill>
                <a:cs typeface="Calibri" panose="020F0502020204030204"/>
              </a:rPr>
              <a:t>*.</a:t>
            </a:r>
            <a:r>
              <a:rPr lang="en-US" altLang="zh-CN" sz="2400" b="1" spc="-15" dirty="0" err="1">
                <a:solidFill>
                  <a:srgbClr val="FFFFFF"/>
                </a:solidFill>
                <a:cs typeface="Calibri" panose="020F0502020204030204"/>
              </a:rPr>
              <a:t>aidv</a:t>
            </a:r>
            <a:r>
              <a:rPr lang="zh-CN" altLang="en-US" sz="2400" b="1" spc="-15" dirty="0">
                <a:solidFill>
                  <a:srgbClr val="FFFFFF"/>
                </a:solidFill>
                <a:cs typeface="Calibri" panose="020F0502020204030204"/>
              </a:rPr>
              <a:t>）</a:t>
            </a:r>
            <a:endParaRPr lang="en-US" altLang="zh-CN" sz="2400" b="1" spc="-15" dirty="0">
              <a:solidFill>
                <a:srgbClr val="FFFFFF"/>
              </a:solidFill>
              <a:cs typeface="Calibri" panose="020F0502020204030204"/>
            </a:endParaRPr>
          </a:p>
          <a:p>
            <a:pPr marL="12700" algn="l">
              <a:lnSpc>
                <a:spcPct val="100000"/>
              </a:lnSpc>
              <a:spcBef>
                <a:spcPts val="95"/>
              </a:spcBef>
            </a:pPr>
            <a:r>
              <a:rPr lang="zh-CN" altLang="en-US" sz="2000" b="1" spc="-15" dirty="0">
                <a:solidFill>
                  <a:srgbClr val="FFFFFF"/>
                </a:solidFill>
                <a:cs typeface="Calibri" panose="020F0502020204030204"/>
              </a:rPr>
              <a:t>（需设置合适的采样间距，一般取所有段平均值的一半）</a:t>
            </a:r>
            <a:endParaRPr lang="zh-CN" altLang="en-US" sz="2000" dirty="0"/>
          </a:p>
        </p:txBody>
      </p:sp>
      <p:sp>
        <p:nvSpPr>
          <p:cNvPr id="7" name="文本占位符 6"/>
          <p:cNvSpPr>
            <a:spLocks noGrp="1"/>
          </p:cNvSpPr>
          <p:nvPr>
            <p:ph type="body" sz="quarter" idx="11"/>
          </p:nvPr>
        </p:nvSpPr>
        <p:spPr/>
        <p:txBody>
          <a:bodyPr/>
          <a:lstStyle/>
          <a:p>
            <a:endParaRPr lang="zh-CN" alt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5D0357C2-A506-44E0-9CDC-2B5676F56B36}"/>
              </a:ext>
            </a:extLst>
          </p:cNvPr>
          <p:cNvPicPr>
            <a:picLocks noChangeAspect="1"/>
          </p:cNvPicPr>
          <p:nvPr/>
        </p:nvPicPr>
        <p:blipFill>
          <a:blip r:embed="rId2"/>
          <a:stretch>
            <a:fillRect/>
          </a:stretch>
        </p:blipFill>
        <p:spPr>
          <a:xfrm>
            <a:off x="1452000" y="737212"/>
            <a:ext cx="9288000" cy="4978985"/>
          </a:xfrm>
          <a:prstGeom prst="rect">
            <a:avLst/>
          </a:prstGeom>
        </p:spPr>
      </p:pic>
      <p:sp>
        <p:nvSpPr>
          <p:cNvPr id="7" name="对话气泡: 椭圆形 6"/>
          <p:cNvSpPr/>
          <p:nvPr/>
        </p:nvSpPr>
        <p:spPr>
          <a:xfrm>
            <a:off x="7369122" y="839836"/>
            <a:ext cx="1893653" cy="612648"/>
          </a:xfrm>
          <a:prstGeom prst="wedgeEllipseCallout">
            <a:avLst>
              <a:gd name="adj1" fmla="val -40756"/>
              <a:gd name="adj2" fmla="val 6885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创建网格及插值算法</a:t>
            </a:r>
          </a:p>
        </p:txBody>
      </p:sp>
      <p:sp>
        <p:nvSpPr>
          <p:cNvPr id="8" name="对话气泡: 椭圆形 7"/>
          <p:cNvSpPr/>
          <p:nvPr/>
        </p:nvSpPr>
        <p:spPr>
          <a:xfrm>
            <a:off x="7715686" y="2432983"/>
            <a:ext cx="1893653" cy="612648"/>
          </a:xfrm>
          <a:prstGeom prst="wedgeEllipseCallout">
            <a:avLst>
              <a:gd name="adj1" fmla="val -70581"/>
              <a:gd name="adj2" fmla="val 842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筛选</a:t>
            </a:r>
          </a:p>
        </p:txBody>
      </p:sp>
      <p:sp>
        <p:nvSpPr>
          <p:cNvPr id="12" name="对话气泡: 椭圆形 11"/>
          <p:cNvSpPr/>
          <p:nvPr/>
        </p:nvSpPr>
        <p:spPr>
          <a:xfrm>
            <a:off x="7668629" y="4435078"/>
            <a:ext cx="1594146" cy="612648"/>
          </a:xfrm>
          <a:prstGeom prst="wedgeEllipseCallout">
            <a:avLst>
              <a:gd name="adj1" fmla="val -31582"/>
              <a:gd name="adj2" fmla="val -14598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标注筛选范围</a:t>
            </a:r>
          </a:p>
        </p:txBody>
      </p:sp>
      <p:sp>
        <p:nvSpPr>
          <p:cNvPr id="3" name="文本占位符 2"/>
          <p:cNvSpPr>
            <a:spLocks noGrp="1"/>
          </p:cNvSpPr>
          <p:nvPr>
            <p:ph type="body" sz="quarter" idx="10"/>
          </p:nvPr>
        </p:nvSpPr>
        <p:spPr/>
        <p:txBody>
          <a:bodyPr/>
          <a:lstStyle/>
          <a:p>
            <a:r>
              <a:rPr lang="zh-CN" altLang="en-US" dirty="0"/>
              <a:t>连续数据建模：基本模块</a:t>
            </a:r>
          </a:p>
        </p:txBody>
      </p:sp>
      <p:sp>
        <p:nvSpPr>
          <p:cNvPr id="11" name="对话气泡: 椭圆形 10">
            <a:extLst>
              <a:ext uri="{FF2B5EF4-FFF2-40B4-BE49-F238E27FC236}">
                <a16:creationId xmlns:a16="http://schemas.microsoft.com/office/drawing/2014/main" id="{69CA06D0-00DD-46D9-B8FE-35A5B41E2368}"/>
              </a:ext>
            </a:extLst>
          </p:cNvPr>
          <p:cNvSpPr/>
          <p:nvPr/>
        </p:nvSpPr>
        <p:spPr>
          <a:xfrm>
            <a:off x="5394331" y="4194286"/>
            <a:ext cx="1594146" cy="612648"/>
          </a:xfrm>
          <a:prstGeom prst="wedgeEllipseCallout">
            <a:avLst>
              <a:gd name="adj1" fmla="val 3408"/>
              <a:gd name="adj2" fmla="val -1519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显示模型外轮廓线</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6D202192-394A-4C7B-AADA-3444A1263C35}"/>
              </a:ext>
            </a:extLst>
          </p:cNvPr>
          <p:cNvPicPr>
            <a:picLocks noChangeAspect="1"/>
          </p:cNvPicPr>
          <p:nvPr/>
        </p:nvPicPr>
        <p:blipFill>
          <a:blip r:embed="rId2"/>
          <a:stretch>
            <a:fillRect/>
          </a:stretch>
        </p:blipFill>
        <p:spPr>
          <a:xfrm>
            <a:off x="1452000" y="722086"/>
            <a:ext cx="9288000" cy="4974165"/>
          </a:xfrm>
          <a:prstGeom prst="rect">
            <a:avLst/>
          </a:prstGeom>
        </p:spPr>
      </p:pic>
      <p:sp>
        <p:nvSpPr>
          <p:cNvPr id="6" name="矩形 5"/>
          <p:cNvSpPr/>
          <p:nvPr/>
        </p:nvSpPr>
        <p:spPr>
          <a:xfrm>
            <a:off x="9235440" y="2315781"/>
            <a:ext cx="1504560" cy="191571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文本占位符 2"/>
          <p:cNvSpPr>
            <a:spLocks noGrp="1"/>
          </p:cNvSpPr>
          <p:nvPr>
            <p:ph type="body" sz="quarter" idx="10"/>
          </p:nvPr>
        </p:nvSpPr>
        <p:spPr/>
        <p:txBody>
          <a:bodyPr/>
          <a:lstStyle/>
          <a:p>
            <a:r>
              <a:rPr lang="zh-CN" altLang="en-US" dirty="0"/>
              <a:t>制作展示模型：</a:t>
            </a:r>
            <a:r>
              <a:rPr lang="en-US" altLang="zh-CN" dirty="0"/>
              <a:t>4DIM</a:t>
            </a:r>
            <a:r>
              <a:rPr lang="zh-CN" altLang="en-US" dirty="0"/>
              <a:t>文件</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9961A3CA-E454-4480-BC18-CD64D4BA748E}"/>
              </a:ext>
            </a:extLst>
          </p:cNvPr>
          <p:cNvPicPr>
            <a:picLocks noChangeAspect="1"/>
          </p:cNvPicPr>
          <p:nvPr/>
        </p:nvPicPr>
        <p:blipFill>
          <a:blip r:embed="rId2"/>
          <a:stretch>
            <a:fillRect/>
          </a:stretch>
        </p:blipFill>
        <p:spPr>
          <a:xfrm>
            <a:off x="1181891" y="746882"/>
            <a:ext cx="9288000" cy="4983805"/>
          </a:xfrm>
          <a:prstGeom prst="rect">
            <a:avLst/>
          </a:prstGeom>
        </p:spPr>
      </p:pic>
      <p:sp>
        <p:nvSpPr>
          <p:cNvPr id="6" name="矩形 5"/>
          <p:cNvSpPr/>
          <p:nvPr/>
        </p:nvSpPr>
        <p:spPr>
          <a:xfrm>
            <a:off x="6182507" y="935512"/>
            <a:ext cx="483469" cy="54581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占位符 2"/>
          <p:cNvSpPr>
            <a:spLocks noGrp="1"/>
          </p:cNvSpPr>
          <p:nvPr>
            <p:ph type="body" sz="quarter" idx="10"/>
          </p:nvPr>
        </p:nvSpPr>
        <p:spPr/>
        <p:txBody>
          <a:bodyPr/>
          <a:lstStyle/>
          <a:p>
            <a:r>
              <a:rPr lang="zh-CN" altLang="en-US" dirty="0"/>
              <a:t>制作展示视频：</a:t>
            </a:r>
            <a:r>
              <a:rPr lang="en-US" altLang="zh-CN" dirty="0"/>
              <a:t>mp4/</a:t>
            </a:r>
            <a:r>
              <a:rPr lang="en-US" altLang="zh-CN" dirty="0" err="1"/>
              <a:t>avi</a:t>
            </a:r>
            <a:r>
              <a:rPr lang="zh-CN" altLang="en-US" dirty="0"/>
              <a:t>格式</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文本框 2"/>
          <p:cNvSpPr txBox="1"/>
          <p:nvPr/>
        </p:nvSpPr>
        <p:spPr>
          <a:xfrm>
            <a:off x="2020768" y="1704558"/>
            <a:ext cx="4800600" cy="1966051"/>
          </a:xfrm>
          <a:prstGeom prst="rect">
            <a:avLst/>
          </a:prstGeom>
          <a:noFill/>
        </p:spPr>
        <p:txBody>
          <a:bodyPr wrap="square" rtlCol="0">
            <a:spAutoFit/>
          </a:bodyPr>
          <a:lstStyle/>
          <a:p>
            <a:pPr>
              <a:lnSpc>
                <a:spcPct val="130000"/>
              </a:lnSpc>
            </a:pPr>
            <a:r>
              <a:rPr lang="zh-CN" altLang="en-US" sz="2400" dirty="0">
                <a:latin typeface="微软雅黑" panose="020B0503020204020204" pitchFamily="34" charset="-122"/>
              </a:rPr>
              <a:t>本</a:t>
            </a:r>
            <a:r>
              <a:rPr lang="en-US" altLang="zh-CN" sz="2400" dirty="0">
                <a:latin typeface="微软雅黑" panose="020B0503020204020204" pitchFamily="34" charset="-122"/>
              </a:rPr>
              <a:t>QQ</a:t>
            </a:r>
            <a:r>
              <a:rPr lang="zh-CN" altLang="en-US" sz="2400" dirty="0">
                <a:latin typeface="微软雅黑" panose="020B0503020204020204" pitchFamily="34" charset="-122"/>
              </a:rPr>
              <a:t>群为优土优木</a:t>
            </a:r>
            <a:r>
              <a:rPr lang="en-US" altLang="zh-CN" sz="2400" dirty="0">
                <a:latin typeface="微软雅黑" panose="020B0503020204020204" pitchFamily="34" charset="-122"/>
              </a:rPr>
              <a:t>EVS</a:t>
            </a:r>
            <a:r>
              <a:rPr lang="zh-CN" altLang="en-US" sz="2400" dirty="0">
                <a:latin typeface="微软雅黑" panose="020B0503020204020204" pitchFamily="34" charset="-122"/>
              </a:rPr>
              <a:t>官方技术交流群，群中有软件试用版安装包及相关资料。群中会不定期更新软件教程、文献资料等。</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1034" y="1089012"/>
            <a:ext cx="4033986" cy="4237381"/>
          </a:xfrm>
          <a:prstGeom prst="rect">
            <a:avLst/>
          </a:prstGeom>
        </p:spPr>
      </p:pic>
      <p:sp>
        <p:nvSpPr>
          <p:cNvPr id="5" name="文本占位符 4"/>
          <p:cNvSpPr>
            <a:spLocks noGrp="1"/>
          </p:cNvSpPr>
          <p:nvPr>
            <p:ph type="body" sz="quarter" idx="10"/>
          </p:nvPr>
        </p:nvSpPr>
        <p:spPr>
          <a:xfrm>
            <a:off x="609600" y="5768988"/>
            <a:ext cx="7510463" cy="1089011"/>
          </a:xfrm>
        </p:spPr>
        <p:txBody>
          <a:bodyPr/>
          <a:lstStyle/>
          <a:p>
            <a:pPr marL="12700" algn="ctr">
              <a:lnSpc>
                <a:spcPct val="100000"/>
              </a:lnSpc>
              <a:spcBef>
                <a:spcPts val="95"/>
              </a:spcBef>
            </a:pPr>
            <a:r>
              <a:rPr lang="zh-CN" altLang="en-US" sz="3200" b="1" dirty="0">
                <a:solidFill>
                  <a:schemeClr val="bg1"/>
                </a:solidFill>
                <a:latin typeface="Calibri" panose="020F0502020204030204"/>
                <a:cs typeface="Calibri" panose="020F0502020204030204"/>
              </a:rPr>
              <a:t>谢谢观看！！！</a:t>
            </a:r>
            <a:endParaRPr lang="en-US" altLang="zh-CN" sz="3200" b="1" dirty="0">
              <a:solidFill>
                <a:schemeClr val="bg1"/>
              </a:solidFill>
              <a:latin typeface="Calibri" panose="020F0502020204030204"/>
              <a:cs typeface="Calibri" panose="020F0502020204030204"/>
            </a:endParaRPr>
          </a:p>
          <a:p>
            <a:pPr marL="12700" algn="ctr">
              <a:lnSpc>
                <a:spcPct val="100000"/>
              </a:lnSpc>
              <a:spcBef>
                <a:spcPts val="95"/>
              </a:spcBef>
            </a:pPr>
            <a:r>
              <a:rPr lang="en-US" altLang="zh-CN" sz="3200" b="1" dirty="0">
                <a:solidFill>
                  <a:schemeClr val="bg1"/>
                </a:solidFill>
                <a:latin typeface="Calibri" panose="020F0502020204030204"/>
                <a:cs typeface="Calibri" panose="020F0502020204030204"/>
              </a:rPr>
              <a:t>Thanks for Watching</a:t>
            </a:r>
            <a:r>
              <a:rPr lang="zh-CN" altLang="en-US" sz="3200" b="1" dirty="0">
                <a:solidFill>
                  <a:schemeClr val="bg1"/>
                </a:solidFill>
                <a:latin typeface="Calibri" panose="020F0502020204030204"/>
                <a:cs typeface="Calibri" panose="020F0502020204030204"/>
              </a:rPr>
              <a:t>！！！</a:t>
            </a:r>
          </a:p>
          <a:p>
            <a:endParaRPr lang="zh-CN" altLang="en-US" dirty="0"/>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3.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4.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5.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423,&quot;width&quot;:8305}"/>
</p:tagLst>
</file>

<file path=ppt/tags/tag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651"/>
</p:tagLst>
</file>

<file path=ppt/tags/tag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651"/>
</p:tagLst>
</file>

<file path=ppt/tags/tag9.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239</TotalTime>
  <Words>1485</Words>
  <Application>Microsoft Office PowerPoint</Application>
  <PresentationFormat>宽屏</PresentationFormat>
  <Paragraphs>219</Paragraphs>
  <Slides>51</Slides>
  <Notes>8</Notes>
  <HiddenSlides>0</HiddenSlides>
  <MMClips>8</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51</vt:i4>
      </vt:variant>
    </vt:vector>
  </HeadingPairs>
  <TitlesOfParts>
    <vt:vector size="61" baseType="lpstr">
      <vt:lpstr>等线</vt:lpstr>
      <vt:lpstr>方正魏碑_GBK</vt:lpstr>
      <vt:lpstr>仿宋_GB2312</vt:lpstr>
      <vt:lpstr>宋体</vt:lpstr>
      <vt:lpstr>微软雅黑</vt:lpstr>
      <vt:lpstr>Arial</vt:lpstr>
      <vt:lpstr>Calibri</vt:lpstr>
      <vt:lpstr>Times New Roman</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汇报标题</dc:title>
  <dc:creator>Administrator</dc:creator>
  <cp:lastModifiedBy>UTUM-007</cp:lastModifiedBy>
  <cp:revision>212</cp:revision>
  <dcterms:created xsi:type="dcterms:W3CDTF">2019-06-19T02:08:00Z</dcterms:created>
  <dcterms:modified xsi:type="dcterms:W3CDTF">2022-02-28T05:43:26Z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2052-11.1.0.11365</vt:lpwstr>
  </property>
  <property fmtid="{D5CDD505-2E9C-101B-9397-08002B2CF9AE}" pid="3" name="ICV">
    <vt:lpwstr>6992DCB69BB14FC9A7A129EDDC1E1211</vt:lpwstr>
  </property>
</Properties>
</file>