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6" r:id="rId4"/>
    <p:sldId id="257" r:id="rId6"/>
    <p:sldId id="258" r:id="rId7"/>
    <p:sldId id="286" r:id="rId8"/>
    <p:sldId id="323" r:id="rId9"/>
    <p:sldId id="342" r:id="rId10"/>
    <p:sldId id="344" r:id="rId11"/>
    <p:sldId id="345" r:id="rId12"/>
    <p:sldId id="377" r:id="rId13"/>
    <p:sldId id="378" r:id="rId14"/>
    <p:sldId id="379" r:id="rId15"/>
    <p:sldId id="380" r:id="rId16"/>
    <p:sldId id="381" r:id="rId17"/>
    <p:sldId id="382" r:id="rId18"/>
    <p:sldId id="259" r:id="rId19"/>
    <p:sldId id="269" r:id="rId20"/>
    <p:sldId id="369" r:id="rId21"/>
    <p:sldId id="370" r:id="rId22"/>
    <p:sldId id="362" r:id="rId23"/>
    <p:sldId id="364" r:id="rId24"/>
    <p:sldId id="372" r:id="rId25"/>
    <p:sldId id="367" r:id="rId26"/>
    <p:sldId id="383" r:id="rId27"/>
    <p:sldId id="384" r:id="rId28"/>
    <p:sldId id="26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9AD9EB"/>
    <a:srgbClr val="69C6E1"/>
    <a:srgbClr val="FFFFFF"/>
    <a:srgbClr val="5362A5"/>
    <a:srgbClr val="455289"/>
    <a:srgbClr val="41BBD9"/>
    <a:srgbClr val="F6F6F6"/>
    <a:srgbClr val="E8E8E8"/>
    <a:srgbClr val="223178"/>
    <a:srgbClr val="324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1950" y="-942"/>
      </p:cViewPr>
      <p:guideLst>
        <p:guide orient="horz" pos="212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DC91E-9E38-4E02-8BCA-F63EEC198F3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2F4D7-2BD0-4281-AAF5-714A2780E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D3F07-C582-4A20-9578-6F05DC92B8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9EAF2-752D-4214-84C4-75EE1B0CF7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1071245" y="2319492"/>
            <a:ext cx="9540240" cy="1445260"/>
            <a:chOff x="1071245" y="2260600"/>
            <a:chExt cx="9540240" cy="1445260"/>
          </a:xfrm>
        </p:grpSpPr>
        <p:sp>
          <p:nvSpPr>
            <p:cNvPr id="25" name="文本框 24"/>
            <p:cNvSpPr txBox="1"/>
            <p:nvPr/>
          </p:nvSpPr>
          <p:spPr>
            <a:xfrm>
              <a:off x="1071245" y="2260600"/>
              <a:ext cx="9540240" cy="144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accent1"/>
                  </a:solidFill>
                  <a:cs typeface="+mn-ea"/>
                  <a:sym typeface="+mn-lt"/>
                </a:rPr>
                <a:t>ROBOTAC赛事经典复盘</a:t>
              </a:r>
              <a:endParaRPr lang="zh-CN" altLang="en-US" sz="4400" b="1" dirty="0">
                <a:solidFill>
                  <a:schemeClr val="accent1"/>
                </a:solidFill>
                <a:cs typeface="+mn-ea"/>
                <a:sym typeface="+mn-lt"/>
              </a:endParaRPr>
            </a:p>
            <a:p>
              <a:pPr algn="ctr"/>
              <a:r>
                <a:rPr lang="zh-CN" altLang="en-US" sz="4400" b="1" dirty="0">
                  <a:solidFill>
                    <a:schemeClr val="accent1"/>
                  </a:solidFill>
                  <a:cs typeface="+mn-ea"/>
                  <a:sym typeface="+mn-lt"/>
                </a:rPr>
                <a:t>与新规则下的赛事启发</a:t>
              </a:r>
              <a:endParaRPr lang="zh-CN" altLang="en-US" sz="44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3124200" y="3584039"/>
              <a:ext cx="5943600" cy="0"/>
            </a:xfrm>
            <a:prstGeom prst="line">
              <a:avLst/>
            </a:prstGeom>
            <a:ln>
              <a:solidFill>
                <a:schemeClr val="accent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30"/>
          <p:cNvSpPr txBox="1"/>
          <p:nvPr/>
        </p:nvSpPr>
        <p:spPr>
          <a:xfrm>
            <a:off x="3050540" y="4169410"/>
            <a:ext cx="5046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>
                <a:solidFill>
                  <a:srgbClr val="5362A5"/>
                </a:solidFill>
                <a:cs typeface="+mn-ea"/>
                <a:sym typeface="+mn-lt"/>
              </a:rPr>
              <a:t>江西机电职业技术学院     </a:t>
            </a:r>
            <a:r>
              <a:rPr lang="zh-CN" altLang="en-US" sz="2400" dirty="0" smtClean="0">
                <a:solidFill>
                  <a:srgbClr val="5362A5"/>
                </a:solidFill>
                <a:cs typeface="+mn-ea"/>
                <a:sym typeface="+mn-lt"/>
              </a:rPr>
              <a:t>王江</a:t>
            </a:r>
            <a:endParaRPr lang="zh-CN" altLang="en-US" sz="2400" dirty="0" smtClean="0">
              <a:solidFill>
                <a:srgbClr val="5362A5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14637" y="546360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2017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十六届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7175" y="946785"/>
            <a:ext cx="3110230" cy="6047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l" fontAlgn="auto">
              <a:lnSpc>
                <a:spcPct val="10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经典场次</a:t>
            </a:r>
            <a:endParaRPr lang="zh-CN" b="1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视频链接：http://www.robotac.cn/media/video/player?video=eJzLtDKyMDW0BgAHWAGv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进攻</a:t>
            </a:r>
            <a:r>
              <a:rPr lang="en-US" alt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防守策略</a:t>
            </a:r>
            <a:r>
              <a:rPr 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红方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技术优势：</a:t>
            </a:r>
            <a:r>
              <a:rPr lang="zh-CN" altLang="en-US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轮式车扭矩大，爬坡能力一流，且具备了防倾翻能力。</a:t>
            </a:r>
            <a:r>
              <a:rPr lang="en-US" altLang="zh-CN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船足</a:t>
            </a:r>
            <a:r>
              <a:rPr lang="en-US" altLang="zh-CN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铲车也具备翻身能力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策略：使用轮式车与对方仿生打斗，而己方仿生未集中力量消灭对方轮式。</a:t>
            </a:r>
            <a:endParaRPr lang="zh-CN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蓝方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技术优势：仿生爆发力强，且具备翻身能力。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策略：轮式车首先压住了跷跷板，侧翼两路用轮式防守，让仿生进入对方区域进攻轮式。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8395" y="768350"/>
            <a:ext cx="3458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红方：北京工业职业技术学院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50630" y="768350"/>
            <a:ext cx="3191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蓝方：</a:t>
            </a:r>
            <a:r>
              <a:rPr lang="zh-CN" altLang="en-US">
                <a:solidFill>
                  <a:srgbClr val="00B0F0"/>
                </a:solidFill>
                <a:sym typeface="+mn-ea"/>
              </a:rPr>
              <a:t>淮安信息职业技术学院</a:t>
            </a:r>
            <a:endParaRPr lang="zh-CN" altLang="en-US">
              <a:solidFill>
                <a:srgbClr val="00B0F0"/>
              </a:solidFill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2455" y="664210"/>
            <a:ext cx="469900" cy="5772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25" y="1508125"/>
            <a:ext cx="8786495" cy="4942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55962" y="560965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2018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十七届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175" y="1068070"/>
            <a:ext cx="3924935" cy="535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规则：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场地在十六届的基础上，将中路换成大摆锤，阶梯换成自动升降门，取消加血区，增加自动车循线条，中间野区从森林换成流利条加限高栏，增加炮台；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增加</a:t>
            </a:r>
            <a:r>
              <a:rPr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速胜条件：当一方机器人登上对方堡垒并持续 10 秒，该方立即取得比赛胜利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3.铲型机构的机器人最多允许有 1 台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造车策略：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炮台不占全队资源，应当制作；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由于船足的优秀性能，仿生继续以船足为行走方式；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制作一台仿生铲车，寻找其他攻击机构，如叉、钩、夹、锤等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altLang="en-US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尝试制作登岛速胜机构，如：增加电磁铁、夹抱、钩等方式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0220" y="185420"/>
            <a:ext cx="7889240" cy="6637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14637" y="546360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2018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十七届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7175" y="946785"/>
            <a:ext cx="3110230" cy="4939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l" fontAlgn="auto">
              <a:lnSpc>
                <a:spcPct val="10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经典场次</a:t>
            </a:r>
            <a:endParaRPr lang="zh-CN" b="1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视频链接：http://www.robotac.cn/media/video/player?video=eJzLtDKyMDO3BgAHZwG2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进攻</a:t>
            </a:r>
            <a:r>
              <a:rPr lang="en-US" alt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防守策略</a:t>
            </a:r>
            <a:r>
              <a:rPr 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红方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技术优势：创新了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登顶机构。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策略：在对抗端强度不够，轮式攻击性太弱，船足没有攻击机构。</a:t>
            </a:r>
            <a:endParaRPr lang="zh-CN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蓝方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技术优势：创新使用了夹子攻击方式，船足夹车具备翻身功能。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策略：针对红方的速胜，开场即让轮式站上高地防守。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8395" y="768350"/>
            <a:ext cx="3458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红方：北京电子职业技术学院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50630" y="768350"/>
            <a:ext cx="3191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蓝方：</a:t>
            </a:r>
            <a:r>
              <a:rPr lang="zh-CN" altLang="en-US">
                <a:solidFill>
                  <a:srgbClr val="00B0F0"/>
                </a:solidFill>
                <a:sym typeface="+mn-ea"/>
              </a:rPr>
              <a:t>北京工业职业技术学院</a:t>
            </a:r>
            <a:endParaRPr lang="zh-CN" altLang="en-US">
              <a:solidFill>
                <a:srgbClr val="00B0F0"/>
              </a:solidFill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2455" y="664210"/>
            <a:ext cx="469900" cy="5772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830" y="1468120"/>
            <a:ext cx="8589645" cy="4831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55962" y="560965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2019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十八届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175" y="1068070"/>
            <a:ext cx="392493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规则：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场地在十七届的基础上，将中路与野区换成环形山，跷跷板换成大摆锤，自动升降门换成道闸，加高隔离带，取消炮台，增加加血包、减血模块；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速胜条件：当一方车型机器人拔掉对方军旗，该方立即取得比赛胜利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3.同一参赛队的所有仿生机器人的移动行走方式，不得雷同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造车策略：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仿生仍是重中之重，由于前面几届的积累，行走方式不雷同没有问题；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攻击方式已经解禁，可以使用铲型；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尝试制作拔旗速胜机构，如：夹、挑等方式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3075" y="185420"/>
            <a:ext cx="7896860" cy="643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14637" y="546360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2019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十八届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7175" y="946785"/>
            <a:ext cx="3110230" cy="4661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l" fontAlgn="auto">
              <a:lnSpc>
                <a:spcPct val="10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经典场次</a:t>
            </a:r>
            <a:endParaRPr lang="zh-CN" b="1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视频链接：http://www.robotac.cn/media/video/player?video=eJzLtDKyNDW0BgAHXAGw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进攻</a:t>
            </a:r>
            <a:r>
              <a:rPr lang="en-US" alt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防守策略</a:t>
            </a:r>
            <a:r>
              <a:rPr 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红方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技术优势：创新了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拔旗机构。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策略：左右两路与蓝方形成牵制，带有速胜机构从中路突防。</a:t>
            </a:r>
            <a:endParaRPr lang="zh-CN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蓝方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技术优势：轮式车和仿生性能较好。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策略：仿生执着于进攻轮式得分，未对中路设防。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8395" y="768350"/>
            <a:ext cx="3458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红方：江西机电职业技术学院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50630" y="768350"/>
            <a:ext cx="3191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蓝方：</a:t>
            </a:r>
            <a:r>
              <a:rPr lang="zh-CN" altLang="en-US">
                <a:solidFill>
                  <a:srgbClr val="00B0F0"/>
                </a:solidFill>
                <a:sym typeface="+mn-ea"/>
              </a:rPr>
              <a:t>兰州职业技术学院</a:t>
            </a:r>
            <a:endParaRPr lang="zh-CN" altLang="en-US">
              <a:solidFill>
                <a:srgbClr val="00B0F0"/>
              </a:solidFill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2455" y="664210"/>
            <a:ext cx="469900" cy="5772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563370"/>
            <a:ext cx="8146415" cy="4443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104515" y="3312160"/>
            <a:ext cx="58864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1"/>
                </a:solidFill>
                <a:cs typeface="+mn-ea"/>
                <a:sym typeface="+mn-lt"/>
              </a:rPr>
              <a:t>关于2021赛季新规则的思考</a:t>
            </a:r>
            <a:endParaRPr lang="zh-CN" altLang="en-US" sz="3600" b="1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600" b="1" dirty="0">
                <a:solidFill>
                  <a:schemeClr val="accent1"/>
                </a:solidFill>
                <a:cs typeface="+mn-ea"/>
                <a:sym typeface="+mn-lt"/>
              </a:rPr>
              <a:t>及策略分析</a:t>
            </a:r>
            <a:endParaRPr lang="zh-CN" altLang="en-US" sz="3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75150" y="2250038"/>
            <a:ext cx="344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 smtClean="0">
                <a:sym typeface="+mn-lt"/>
              </a:rPr>
              <a:t>PART 02</a:t>
            </a:r>
            <a:endParaRPr lang="zh-CN" altLang="en-US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787102" y="560965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规则变化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3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24"/>
          <a:stretch>
            <a:fillRect/>
          </a:stretch>
        </p:blipFill>
        <p:spPr>
          <a:xfrm>
            <a:off x="-2540" y="2471420"/>
            <a:ext cx="5854065" cy="2626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1701800"/>
            <a:ext cx="5017135" cy="286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525" y="772795"/>
            <a:ext cx="6339205" cy="498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786890" y="560705"/>
            <a:ext cx="386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仿生足式性能对比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3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aphicFrame>
        <p:nvGraphicFramePr>
          <p:cNvPr id="4" name="表格 3"/>
          <p:cNvGraphicFramePr/>
          <p:nvPr/>
        </p:nvGraphicFramePr>
        <p:xfrm>
          <a:off x="1364615" y="1173480"/>
          <a:ext cx="8308975" cy="537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55"/>
                <a:gridCol w="1437640"/>
                <a:gridCol w="1894840"/>
                <a:gridCol w="1548765"/>
                <a:gridCol w="1603375"/>
              </a:tblGrid>
              <a:tr h="15621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运动形式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重量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爬斜坡能力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爬台阶能力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过流利条能力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运动速度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行走稳定性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灵活度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技术难度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对抗能力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522720" y="6536055"/>
            <a:ext cx="30092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注：</a:t>
            </a:r>
            <a:r>
              <a:rPr lang="en-US" altLang="zh-CN" sz="1400"/>
              <a:t>1-4</a:t>
            </a:r>
            <a:r>
              <a:rPr lang="zh-CN" altLang="en-US" sz="1400"/>
              <a:t>，数字越小能力越强</a:t>
            </a:r>
            <a:endParaRPr lang="zh-CN" altLang="en-US" sz="14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8355" y="1333500"/>
            <a:ext cx="1057275" cy="12458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64075" y="1440180"/>
            <a:ext cx="1817370" cy="10648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975" y="1343025"/>
            <a:ext cx="1515745" cy="1259205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31" y="1345292"/>
            <a:ext cx="992101" cy="125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786890" y="560705"/>
            <a:ext cx="386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仿生机器人选择策略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3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23390" y="3376295"/>
            <a:ext cx="725678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1.</a:t>
            </a:r>
            <a:r>
              <a:rPr lang="zh-CN" altLang="en-US"/>
              <a:t>是否使用仿生？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/>
              <a:t>本赛季加血包功能强大，且只能安装在仿生机器人上。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/>
              <a:t>建议：在技术或资金允许的情况下，尽量选用。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en-US" altLang="zh-CN"/>
              <a:t>2.</a:t>
            </a:r>
            <a:r>
              <a:rPr lang="zh-CN" altLang="en-US"/>
              <a:t>选择哪种仿生？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/>
              <a:t>建议：在指标满足竞赛规则的情况下，按照技术难度、对抗能力、行走稳定性、重量等能力依次选择。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57844"/>
          <a:stretch>
            <a:fillRect/>
          </a:stretch>
        </p:blipFill>
        <p:spPr>
          <a:xfrm>
            <a:off x="1722755" y="1082675"/>
            <a:ext cx="8914130" cy="19792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170" y="3376295"/>
            <a:ext cx="2461260" cy="2293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786890" y="560705"/>
            <a:ext cx="386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轮式运动形式性能对比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3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aphicFrame>
        <p:nvGraphicFramePr>
          <p:cNvPr id="4" name="表格 3"/>
          <p:cNvGraphicFramePr/>
          <p:nvPr/>
        </p:nvGraphicFramePr>
        <p:xfrm>
          <a:off x="908685" y="1454150"/>
          <a:ext cx="8930640" cy="475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970"/>
                <a:gridCol w="1311910"/>
                <a:gridCol w="1488440"/>
                <a:gridCol w="1488440"/>
                <a:gridCol w="1488440"/>
                <a:gridCol w="1488440"/>
              </a:tblGrid>
              <a:tr h="17113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运动形式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重量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爬斜坡能力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爬台阶能力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过流利条能力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对地摩檫力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运动速度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灵活度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技术难度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840855" y="6213475"/>
            <a:ext cx="30092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注：</a:t>
            </a:r>
            <a:r>
              <a:rPr lang="en-US" altLang="zh-CN" sz="1400"/>
              <a:t>1-5</a:t>
            </a:r>
            <a:r>
              <a:rPr lang="zh-CN" altLang="en-US" sz="1400"/>
              <a:t>，数字越小能力越强</a:t>
            </a:r>
            <a:endParaRPr lang="zh-CN" altLang="en-US" sz="14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4130" y="1550670"/>
            <a:ext cx="1302385" cy="13354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985" y="1550670"/>
            <a:ext cx="1341755" cy="13354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015" y="1550670"/>
            <a:ext cx="1320165" cy="1336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855" y="1550670"/>
            <a:ext cx="1501775" cy="13354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290" y="1529080"/>
            <a:ext cx="1351915" cy="1356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089564" y="523987"/>
            <a:ext cx="4012872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accent1"/>
                </a:solidFill>
                <a:cs typeface="+mn-ea"/>
                <a:sym typeface="+mn-lt"/>
              </a:rPr>
              <a:t>目</a:t>
            </a:r>
            <a:r>
              <a:rPr lang="zh-CN" altLang="en-US" sz="4800" b="1" dirty="0">
                <a:solidFill>
                  <a:srgbClr val="69C6E1"/>
                </a:solidFill>
                <a:cs typeface="+mn-ea"/>
                <a:sym typeface="+mn-lt"/>
              </a:rPr>
              <a:t>录</a:t>
            </a:r>
            <a:endParaRPr lang="zh-CN" altLang="en-US" sz="4400" b="1" dirty="0">
              <a:solidFill>
                <a:srgbClr val="007CC6"/>
              </a:solidFill>
              <a:cs typeface="+mn-ea"/>
              <a:sym typeface="+mn-lt"/>
            </a:endParaRPr>
          </a:p>
          <a:p>
            <a:pPr algn="ctr"/>
            <a:r>
              <a:rPr lang="en-US" sz="1800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CONTENT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24275" y="2360295"/>
            <a:ext cx="5843270" cy="583565"/>
            <a:chOff x="6632" y="3717"/>
            <a:chExt cx="9202" cy="919"/>
          </a:xfrm>
        </p:grpSpPr>
        <p:sp>
          <p:nvSpPr>
            <p:cNvPr id="10" name="文本框 9"/>
            <p:cNvSpPr txBox="1"/>
            <p:nvPr/>
          </p:nvSpPr>
          <p:spPr>
            <a:xfrm>
              <a:off x="8052" y="3768"/>
              <a:ext cx="778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历届赛事规则及经典场次复盘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32" y="3717"/>
              <a:ext cx="1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5362A5"/>
                  </a:solidFill>
                  <a:cs typeface="+mn-ea"/>
                  <a:sym typeface="+mn-lt"/>
                </a:rPr>
                <a:t>01</a:t>
              </a:r>
              <a:endParaRPr lang="en-US" altLang="zh-CN" sz="3200" b="1" dirty="0">
                <a:solidFill>
                  <a:srgbClr val="5362A5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24275" y="3747135"/>
            <a:ext cx="5939155" cy="984885"/>
            <a:chOff x="6632" y="5238"/>
            <a:chExt cx="9353" cy="1551"/>
          </a:xfrm>
        </p:grpSpPr>
        <p:sp>
          <p:nvSpPr>
            <p:cNvPr id="13" name="文本框 12"/>
            <p:cNvSpPr txBox="1"/>
            <p:nvPr/>
          </p:nvSpPr>
          <p:spPr>
            <a:xfrm>
              <a:off x="8052" y="5288"/>
              <a:ext cx="793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关于</a:t>
              </a: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2021</a:t>
              </a:r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赛季新规则的思考及策略分析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632" y="5238"/>
              <a:ext cx="1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69C6E1"/>
                  </a:solidFill>
                  <a:cs typeface="+mn-ea"/>
                  <a:sym typeface="+mn-lt"/>
                </a:rPr>
                <a:t>02</a:t>
              </a:r>
              <a:endParaRPr lang="en-US" altLang="zh-CN" sz="3200" b="1" dirty="0">
                <a:solidFill>
                  <a:srgbClr val="69C6E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24275" y="5127625"/>
            <a:ext cx="5939155" cy="583565"/>
            <a:chOff x="6632" y="5238"/>
            <a:chExt cx="9353" cy="919"/>
          </a:xfrm>
        </p:grpSpPr>
        <p:sp>
          <p:nvSpPr>
            <p:cNvPr id="6" name="文本框 5"/>
            <p:cNvSpPr txBox="1"/>
            <p:nvPr/>
          </p:nvSpPr>
          <p:spPr>
            <a:xfrm>
              <a:off x="8052" y="5288"/>
              <a:ext cx="79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总结与希望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632" y="5238"/>
              <a:ext cx="1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200" b="1" dirty="0">
                  <a:solidFill>
                    <a:srgbClr val="9AD9EB"/>
                  </a:solidFill>
                  <a:cs typeface="+mn-ea"/>
                  <a:sym typeface="+mn-lt"/>
                </a:rPr>
                <a:t>03</a:t>
              </a:r>
              <a:endParaRPr lang="en-US" altLang="zh-CN" sz="3200" b="1" dirty="0">
                <a:solidFill>
                  <a:srgbClr val="9AD9EB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786890" y="560705"/>
            <a:ext cx="386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异形足式性能对比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3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aphicFrame>
        <p:nvGraphicFramePr>
          <p:cNvPr id="4" name="表格 3"/>
          <p:cNvGraphicFramePr/>
          <p:nvPr/>
        </p:nvGraphicFramePr>
        <p:xfrm>
          <a:off x="1720215" y="1173480"/>
          <a:ext cx="7583170" cy="537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970"/>
                <a:gridCol w="1311910"/>
                <a:gridCol w="1602105"/>
                <a:gridCol w="1541145"/>
                <a:gridCol w="1463040"/>
              </a:tblGrid>
              <a:tr h="15621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运动形式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重量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爬斜坡能力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爬台阶能力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过流利条能力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运动速度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行走平稳度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灵活度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技术难度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站立稳定性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对地摩檫力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878320" y="6536055"/>
            <a:ext cx="30092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注：</a:t>
            </a:r>
            <a:r>
              <a:rPr lang="en-US" altLang="zh-CN" sz="1400"/>
              <a:t>1-4</a:t>
            </a:r>
            <a:r>
              <a:rPr lang="zh-CN" altLang="en-US" sz="1400"/>
              <a:t>，数字越小能力越强</a:t>
            </a:r>
            <a:endParaRPr lang="zh-CN" altLang="en-US" sz="1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8845" y="1251585"/>
            <a:ext cx="1198245" cy="13354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75" y="1520825"/>
            <a:ext cx="1540510" cy="797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90" y="1553845"/>
            <a:ext cx="1511935" cy="732155"/>
          </a:xfrm>
          <a:prstGeom prst="rect">
            <a:avLst/>
          </a:prstGeom>
        </p:spPr>
      </p:pic>
      <p:pic>
        <p:nvPicPr>
          <p:cNvPr id="40" name="图片 39" descr="4YS32IJGUO`LJG[MBOM}ET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785" y="1399540"/>
            <a:ext cx="1270000" cy="1039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786890" y="560705"/>
            <a:ext cx="386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非仿生机器人选择策略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3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055360" y="1179195"/>
            <a:ext cx="574103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1.</a:t>
            </a:r>
            <a:r>
              <a:rPr lang="zh-CN" altLang="en-US"/>
              <a:t>使用几台轮式，几台异足？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/>
              <a:t>根据规则，轮式机器人最多</a:t>
            </a:r>
            <a:r>
              <a:rPr lang="en-US" altLang="zh-CN"/>
              <a:t>3</a:t>
            </a:r>
            <a:r>
              <a:rPr lang="zh-CN" altLang="en-US"/>
              <a:t>台，且最多</a:t>
            </a:r>
            <a:r>
              <a:rPr lang="en-US" altLang="zh-CN"/>
              <a:t>5</a:t>
            </a:r>
            <a:r>
              <a:rPr lang="zh-CN" altLang="en-US"/>
              <a:t>台手动机器人。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/>
              <a:t>且异型足式机器人也需要安装生命柱，异型足的平稳性普遍差于轮式，所以建议优先选择轮式。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en-US" altLang="zh-CN"/>
              <a:t>2.</a:t>
            </a:r>
            <a:r>
              <a:rPr lang="zh-CN" altLang="en-US"/>
              <a:t>选择哪种运动形式和异足？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/>
              <a:t>建议：在指标满足竞赛规则的情况下，按照技术难度、对抗能力、行走稳定性、重量等能力依次选择。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8" t="1211" r="-8" b="368"/>
          <a:stretch>
            <a:fillRect/>
          </a:stretch>
        </p:blipFill>
        <p:spPr>
          <a:xfrm>
            <a:off x="103505" y="2418715"/>
            <a:ext cx="5544185" cy="24498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" y="1997710"/>
            <a:ext cx="5196840" cy="29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786890" y="560705"/>
            <a:ext cx="386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攻击方式选择策略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3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830" y="1599565"/>
            <a:ext cx="1263650" cy="12160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35" y="1593850"/>
            <a:ext cx="1303655" cy="11868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70" y="1598930"/>
            <a:ext cx="1101090" cy="11969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460" y="1598930"/>
            <a:ext cx="1261745" cy="1216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755" y="1581150"/>
            <a:ext cx="2125980" cy="12268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33830" y="3048000"/>
            <a:ext cx="89001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/>
              <a:t>选择攻击方式主要为三方面考虑：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1.</a:t>
            </a:r>
            <a:r>
              <a:rPr lang="zh-CN" altLang="en-US" sz="2400"/>
              <a:t>攻击、得分。</a:t>
            </a:r>
            <a:r>
              <a:rPr lang="zh-CN" altLang="en-US" sz="2400">
                <a:sym typeface="+mn-ea"/>
              </a:rPr>
              <a:t>推荐攻击机构：炮、铲、夹。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2.</a:t>
            </a:r>
            <a:r>
              <a:rPr lang="zh-CN" altLang="en-US" sz="2400"/>
              <a:t>清障。推荐清障机构：铲、钩。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3.</a:t>
            </a:r>
            <a:r>
              <a:rPr lang="zh-CN" altLang="en-US" sz="2400"/>
              <a:t>速胜。推荐速胜机构：气动抛或推。</a:t>
            </a:r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580" y="1593850"/>
            <a:ext cx="1250950" cy="1222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104515" y="3312160"/>
            <a:ext cx="5886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1"/>
                </a:solidFill>
                <a:cs typeface="+mn-ea"/>
                <a:sym typeface="+mn-lt"/>
              </a:rPr>
              <a:t>总结与希望</a:t>
            </a:r>
            <a:endParaRPr lang="zh-CN" altLang="en-US" sz="3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75150" y="2250038"/>
            <a:ext cx="34417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en-US" altLang="zh-CN" dirty="0" smtClean="0">
                <a:sym typeface="+mn-lt"/>
              </a:rPr>
              <a:t>PART 0</a:t>
            </a:r>
            <a:r>
              <a:rPr lang="en-US" dirty="0" smtClean="0">
                <a:sym typeface="+mn-lt"/>
              </a:rPr>
              <a:t>3</a:t>
            </a:r>
            <a:endParaRPr lang="en-US" dirty="0"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786890" y="560705"/>
            <a:ext cx="386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总结与希望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3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724535" y="1821180"/>
            <a:ext cx="90138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400"/>
              <a:t>1.</a:t>
            </a:r>
            <a:r>
              <a:rPr lang="zh-CN" altLang="en-US" sz="2400"/>
              <a:t>任何的成绩都离不开创新</a:t>
            </a:r>
            <a:r>
              <a:rPr lang="zh-CN" altLang="en-US" sz="2400">
                <a:sym typeface="+mn-ea"/>
              </a:rPr>
              <a:t>。每年的规则更新，都在倒逼学校创新。</a:t>
            </a:r>
            <a:endParaRPr lang="zh-CN" altLang="en-US" sz="24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2.</a:t>
            </a:r>
            <a:r>
              <a:rPr lang="zh-CN" altLang="en-US" sz="2400"/>
              <a:t>任何的创新都离不开系统的基础培养。我们学校目前正在推进机器人竞赛与专业课程融合，争取让学生机器人学习更有规划性和针对性。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3.</a:t>
            </a:r>
            <a:r>
              <a:rPr lang="zh-CN" altLang="en-US" sz="2400"/>
              <a:t>希望</a:t>
            </a:r>
            <a:r>
              <a:rPr lang="en-US" altLang="zh-CN" sz="2400"/>
              <a:t>ROBOTAC</a:t>
            </a:r>
            <a:r>
              <a:rPr lang="zh-CN" altLang="en-US" sz="2400"/>
              <a:t>赛场上涌现出更多的黑马。</a:t>
            </a:r>
            <a:endParaRPr lang="zh-CN" altLang="en-US" sz="2400"/>
          </a:p>
          <a:p>
            <a:pPr indent="0" fontAlgn="auto">
              <a:lnSpc>
                <a:spcPct val="150000"/>
              </a:lnSpc>
            </a:pPr>
            <a:r>
              <a:rPr lang="en-US" altLang="zh-CN" sz="2400"/>
              <a:t>4.</a:t>
            </a:r>
            <a:r>
              <a:rPr lang="zh-CN" altLang="en-US" sz="2400"/>
              <a:t>希望</a:t>
            </a:r>
            <a:r>
              <a:rPr lang="en-US" altLang="zh-CN" sz="2400">
                <a:sym typeface="+mn-ea"/>
              </a:rPr>
              <a:t>ROBOTAC</a:t>
            </a:r>
            <a:r>
              <a:rPr lang="zh-CN" altLang="en-US" sz="2400">
                <a:sym typeface="+mn-ea"/>
              </a:rPr>
              <a:t>继续把握好技术迭代方向，让我们的学生在未来的就业中更加从容。</a:t>
            </a:r>
            <a:endParaRPr lang="zh-CN" altLang="en-US" sz="240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18416" t="-68" r="13505"/>
          <a:stretch>
            <a:fillRect/>
          </a:stretch>
        </p:blipFill>
        <p:spPr>
          <a:xfrm>
            <a:off x="10064115" y="2687320"/>
            <a:ext cx="1647825" cy="1863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115" y="4816475"/>
            <a:ext cx="1657350" cy="16103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115" y="439420"/>
            <a:ext cx="1647190" cy="1862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35412" y="2340846"/>
            <a:ext cx="4321175" cy="1653639"/>
            <a:chOff x="3935412" y="2340846"/>
            <a:chExt cx="4321175" cy="1653639"/>
          </a:xfrm>
        </p:grpSpPr>
        <p:sp>
          <p:nvSpPr>
            <p:cNvPr id="25" name="文本框 24"/>
            <p:cNvSpPr txBox="1"/>
            <p:nvPr/>
          </p:nvSpPr>
          <p:spPr>
            <a:xfrm>
              <a:off x="3935412" y="2340846"/>
              <a:ext cx="43211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0" b="1" dirty="0">
                  <a:solidFill>
                    <a:schemeClr val="accent1"/>
                  </a:solidFill>
                  <a:cs typeface="+mn-ea"/>
                  <a:sym typeface="+mn-lt"/>
                </a:rPr>
                <a:t>谢谢观看</a:t>
              </a:r>
              <a:endParaRPr lang="zh-CN" altLang="en-US" sz="80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4063999" y="3575385"/>
              <a:ext cx="3962400" cy="0"/>
            </a:xfrm>
            <a:prstGeom prst="line">
              <a:avLst/>
            </a:prstGeom>
            <a:ln>
              <a:solidFill>
                <a:schemeClr val="accent1">
                  <a:alpha val="6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3986211" y="3626185"/>
              <a:ext cx="421957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75000"/>
                    </a:schemeClr>
                  </a:solidFill>
                  <a:cs typeface="+mn-ea"/>
                  <a:sym typeface="+mn-lt"/>
                </a:rPr>
                <a:t>THANKS FOR WATCHING</a:t>
              </a:r>
              <a:endParaRPr lang="en-US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4784725" y="4260850"/>
            <a:ext cx="26219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362A5"/>
                </a:solidFill>
                <a:cs typeface="+mn-ea"/>
                <a:sym typeface="+mn-lt"/>
              </a:rPr>
              <a:t>汇报人</a:t>
            </a:r>
            <a:r>
              <a:rPr lang="zh-CN" altLang="en-US" dirty="0" smtClean="0">
                <a:solidFill>
                  <a:srgbClr val="5362A5"/>
                </a:solidFill>
                <a:cs typeface="+mn-ea"/>
                <a:sym typeface="+mn-lt"/>
              </a:rPr>
              <a:t>：王江 </a:t>
            </a:r>
            <a:endParaRPr lang="zh-CN" altLang="en-US" dirty="0" smtClean="0">
              <a:solidFill>
                <a:srgbClr val="5362A5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 smtClean="0">
                <a:solidFill>
                  <a:srgbClr val="5362A5"/>
                </a:solidFill>
                <a:cs typeface="+mn-ea"/>
                <a:sym typeface="+mn-lt"/>
              </a:rPr>
              <a:t> </a:t>
            </a:r>
            <a:endParaRPr lang="zh-CN" altLang="en-US" dirty="0" smtClean="0">
              <a:solidFill>
                <a:srgbClr val="5362A5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 smtClean="0">
                <a:solidFill>
                  <a:srgbClr val="5362A5"/>
                </a:solidFill>
                <a:cs typeface="+mn-ea"/>
                <a:sym typeface="+mn-lt"/>
              </a:rPr>
              <a:t>江西机电职业技术学院</a:t>
            </a:r>
            <a:endParaRPr lang="zh-CN" altLang="en-US" dirty="0" smtClean="0">
              <a:solidFill>
                <a:srgbClr val="5362A5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2751455" y="3312160"/>
            <a:ext cx="6369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1"/>
                </a:solidFill>
                <a:cs typeface="+mn-ea"/>
                <a:sym typeface="+mn-lt"/>
              </a:rPr>
              <a:t>历届赛事规则及经典对抗复盘</a:t>
            </a:r>
            <a:endParaRPr lang="zh-CN" altLang="en-US" sz="36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75150" y="2250038"/>
            <a:ext cx="344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PART 01</a:t>
            </a:r>
            <a:endParaRPr lang="en-US" altLang="zh-CN" sz="6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88982" y="560965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2015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十四届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0" name="object 8"/>
          <p:cNvSpPr/>
          <p:nvPr/>
        </p:nvSpPr>
        <p:spPr>
          <a:xfrm>
            <a:off x="4191127" y="0"/>
            <a:ext cx="7336535" cy="685799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2" name="文本框 21"/>
          <p:cNvSpPr txBox="1"/>
          <p:nvPr/>
        </p:nvSpPr>
        <p:spPr>
          <a:xfrm>
            <a:off x="363220" y="1701800"/>
            <a:ext cx="34036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/>
              <a:t>从 2015 年起，Robotac 成为共青团中央和全国学联主办的“全国大学生机器人大赛”的三项赛事之一。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257175" y="3359150"/>
            <a:ext cx="366458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/>
              <a:t>Robotac 具有以下几个特点：1</a:t>
            </a:r>
            <a:r>
              <a:rPr lang="en-US" altLang="zh-CN"/>
              <a:t>.</a:t>
            </a:r>
            <a:r>
              <a:rPr lang="zh-CN" altLang="en-US"/>
              <a:t>机器人之间的真实对抗，唤起人类最原始的战斗欲望；机器人带有显示“生命值”的“活力柱”，遭到攻击时，活力减少，活力减完，机器人即断电“牺牲”； 2</a:t>
            </a:r>
            <a:r>
              <a:rPr lang="en-US" altLang="zh-CN"/>
              <a:t>.</a:t>
            </a:r>
            <a:r>
              <a:rPr lang="zh-CN" altLang="en-US"/>
              <a:t>多样的地形，需要你的战术策略灵活多变；3</a:t>
            </a:r>
            <a:r>
              <a:rPr lang="en-US" altLang="zh-CN"/>
              <a:t>.</a:t>
            </a:r>
            <a:r>
              <a:rPr lang="zh-CN" altLang="en-US"/>
              <a:t>在符合规则的前提下，武器任由你自己创造，自由自主设计，可以简单粗暴，亦可高端复杂。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55962" y="560965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2015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十四届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3220" y="185420"/>
            <a:ext cx="4732655" cy="64547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220" y="1638935"/>
            <a:ext cx="5601970" cy="4107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规则：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确定了三条通道；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确定了轮式机器人和仿生机器人的分类，手动轮式需安装活力柱，仿生不安装；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通过攻击堡垒和攻击带活力柱的机器人得分；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炮弹、仿生</a:t>
            </a:r>
            <a:r>
              <a:rPr lang="zh-CN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r>
              <a:rPr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攻击一次得</a:t>
            </a:r>
            <a:r>
              <a:rPr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3分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造车策略：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仿生机器人性价比较高，既无活力柱，攻击得分还高，但相对难度较大，尽最大努力造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</a:t>
            </a:r>
            <a:r>
              <a:rPr 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炮车攻击力高，尽量制作炮车；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场地上下路对仿生机器人不友好，优先考虑中路，要么缩小尺寸，要么翻越隔离。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14637" y="546360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2015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十四届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4760" y="41275"/>
            <a:ext cx="8053705" cy="671322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389620" y="71120"/>
            <a:ext cx="3458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红方：内蒙古交通职业技术学院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00245" y="6433185"/>
            <a:ext cx="3191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蓝方：</a:t>
            </a:r>
            <a:r>
              <a:rPr lang="zh-CN" altLang="en-US">
                <a:solidFill>
                  <a:srgbClr val="00B0F0"/>
                </a:solidFill>
                <a:sym typeface="+mn-ea"/>
              </a:rPr>
              <a:t>北京工业职业技术学院</a:t>
            </a:r>
            <a:endParaRPr lang="zh-CN" altLang="en-US">
              <a:solidFill>
                <a:srgbClr val="00B0F0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42025" y="2124075"/>
            <a:ext cx="718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牛魔王</a:t>
            </a:r>
            <a:endParaRPr lang="zh-CN" altLang="en-US" sz="1400"/>
          </a:p>
        </p:txBody>
      </p:sp>
      <p:sp>
        <p:nvSpPr>
          <p:cNvPr id="20" name="文本框 19"/>
          <p:cNvSpPr txBox="1"/>
          <p:nvPr/>
        </p:nvSpPr>
        <p:spPr>
          <a:xfrm>
            <a:off x="7073900" y="2447290"/>
            <a:ext cx="718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气轮铲</a:t>
            </a:r>
            <a:endParaRPr lang="zh-CN" altLang="en-US" sz="1400"/>
          </a:p>
        </p:txBody>
      </p:sp>
      <p:sp>
        <p:nvSpPr>
          <p:cNvPr id="21" name="文本框 20"/>
          <p:cNvSpPr txBox="1"/>
          <p:nvPr/>
        </p:nvSpPr>
        <p:spPr>
          <a:xfrm>
            <a:off x="7792085" y="4276725"/>
            <a:ext cx="718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气轮铲</a:t>
            </a:r>
            <a:endParaRPr lang="zh-CN" altLang="en-US" sz="1400"/>
          </a:p>
        </p:txBody>
      </p:sp>
      <p:sp>
        <p:nvSpPr>
          <p:cNvPr id="22" name="文本框 21"/>
          <p:cNvSpPr txBox="1"/>
          <p:nvPr/>
        </p:nvSpPr>
        <p:spPr>
          <a:xfrm>
            <a:off x="6973570" y="4195445"/>
            <a:ext cx="718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电轮铲</a:t>
            </a:r>
            <a:endParaRPr lang="zh-CN" altLang="en-US" sz="1400"/>
          </a:p>
        </p:txBody>
      </p:sp>
      <p:sp>
        <p:nvSpPr>
          <p:cNvPr id="23" name="文本框 22"/>
          <p:cNvSpPr txBox="1"/>
          <p:nvPr/>
        </p:nvSpPr>
        <p:spPr>
          <a:xfrm>
            <a:off x="6540500" y="5201285"/>
            <a:ext cx="5746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六足</a:t>
            </a:r>
            <a:endParaRPr lang="zh-CN" altLang="en-US" sz="1400"/>
          </a:p>
        </p:txBody>
      </p:sp>
      <p:sp>
        <p:nvSpPr>
          <p:cNvPr id="24" name="文本框 23"/>
          <p:cNvSpPr txBox="1"/>
          <p:nvPr/>
        </p:nvSpPr>
        <p:spPr>
          <a:xfrm>
            <a:off x="8722360" y="3060700"/>
            <a:ext cx="10026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六足炮车</a:t>
            </a:r>
            <a:endParaRPr lang="zh-CN" altLang="en-US" sz="1400"/>
          </a:p>
        </p:txBody>
      </p:sp>
      <p:sp>
        <p:nvSpPr>
          <p:cNvPr id="25" name="文本框 24"/>
          <p:cNvSpPr txBox="1"/>
          <p:nvPr/>
        </p:nvSpPr>
        <p:spPr>
          <a:xfrm rot="840000">
            <a:off x="9538335" y="3712845"/>
            <a:ext cx="91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轮式炮车</a:t>
            </a:r>
            <a:endParaRPr lang="zh-CN" altLang="en-US" sz="1400"/>
          </a:p>
        </p:txBody>
      </p:sp>
      <p:sp>
        <p:nvSpPr>
          <p:cNvPr id="26" name="文本框 25"/>
          <p:cNvSpPr txBox="1"/>
          <p:nvPr/>
        </p:nvSpPr>
        <p:spPr>
          <a:xfrm>
            <a:off x="5570220" y="2467610"/>
            <a:ext cx="718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牛魔王</a:t>
            </a:r>
            <a:endParaRPr lang="zh-CN" altLang="en-US" sz="1400"/>
          </a:p>
        </p:txBody>
      </p:sp>
      <p:sp>
        <p:nvSpPr>
          <p:cNvPr id="27" name="文本框 26"/>
          <p:cNvSpPr txBox="1"/>
          <p:nvPr/>
        </p:nvSpPr>
        <p:spPr>
          <a:xfrm>
            <a:off x="9236075" y="2447290"/>
            <a:ext cx="718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牛魔王</a:t>
            </a:r>
            <a:endParaRPr lang="zh-CN" altLang="en-US" sz="1400"/>
          </a:p>
        </p:txBody>
      </p:sp>
      <p:sp>
        <p:nvSpPr>
          <p:cNvPr id="28" name="文本框 27"/>
          <p:cNvSpPr txBox="1"/>
          <p:nvPr/>
        </p:nvSpPr>
        <p:spPr>
          <a:xfrm>
            <a:off x="7965440" y="2066925"/>
            <a:ext cx="718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气轮铲</a:t>
            </a:r>
            <a:endParaRPr lang="zh-CN" altLang="en-US" sz="1400"/>
          </a:p>
        </p:txBody>
      </p:sp>
      <p:sp>
        <p:nvSpPr>
          <p:cNvPr id="30" name="文本框 29"/>
          <p:cNvSpPr txBox="1"/>
          <p:nvPr/>
        </p:nvSpPr>
        <p:spPr>
          <a:xfrm>
            <a:off x="9759950" y="2753995"/>
            <a:ext cx="7181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气轮铲</a:t>
            </a:r>
            <a:endParaRPr lang="zh-CN" altLang="en-US" sz="1400"/>
          </a:p>
        </p:txBody>
      </p:sp>
      <p:sp>
        <p:nvSpPr>
          <p:cNvPr id="36" name="燕尾形箭头 35"/>
          <p:cNvSpPr/>
          <p:nvPr/>
        </p:nvSpPr>
        <p:spPr>
          <a:xfrm rot="3300000">
            <a:off x="8493760" y="1851660"/>
            <a:ext cx="1228090" cy="22161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上弧形箭头 37"/>
          <p:cNvSpPr/>
          <p:nvPr/>
        </p:nvSpPr>
        <p:spPr>
          <a:xfrm rot="2880000">
            <a:off x="8655685" y="1743075"/>
            <a:ext cx="1988185" cy="438785"/>
          </a:xfrm>
          <a:prstGeom prst="curvedDown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燕尾形箭头 38"/>
          <p:cNvSpPr/>
          <p:nvPr/>
        </p:nvSpPr>
        <p:spPr>
          <a:xfrm rot="6420000">
            <a:off x="8089265" y="1619250"/>
            <a:ext cx="756285" cy="22161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燕尾形箭头 39"/>
          <p:cNvSpPr/>
          <p:nvPr/>
        </p:nvSpPr>
        <p:spPr>
          <a:xfrm rot="18420000">
            <a:off x="8499475" y="4514850"/>
            <a:ext cx="1563370" cy="221615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燕尾形箭头 40"/>
          <p:cNvSpPr/>
          <p:nvPr/>
        </p:nvSpPr>
        <p:spPr>
          <a:xfrm rot="18900000">
            <a:off x="7007860" y="4778375"/>
            <a:ext cx="984885" cy="221615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燕尾形箭头 43"/>
          <p:cNvSpPr/>
          <p:nvPr/>
        </p:nvSpPr>
        <p:spPr>
          <a:xfrm rot="17520000">
            <a:off x="6608445" y="4677410"/>
            <a:ext cx="814705" cy="221615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燕尾形箭头 44"/>
          <p:cNvSpPr/>
          <p:nvPr/>
        </p:nvSpPr>
        <p:spPr>
          <a:xfrm rot="6420000">
            <a:off x="6378575" y="1746250"/>
            <a:ext cx="756285" cy="22161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燕尾形箭头 45"/>
          <p:cNvSpPr/>
          <p:nvPr/>
        </p:nvSpPr>
        <p:spPr>
          <a:xfrm rot="7500000">
            <a:off x="5542280" y="1828800"/>
            <a:ext cx="1310005" cy="22161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燕尾形箭头 46"/>
          <p:cNvSpPr/>
          <p:nvPr/>
        </p:nvSpPr>
        <p:spPr>
          <a:xfrm rot="4260000">
            <a:off x="6744970" y="1854835"/>
            <a:ext cx="987425" cy="221615"/>
          </a:xfrm>
          <a:prstGeom prst="notched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70180" y="1623695"/>
            <a:ext cx="3909060" cy="4107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l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经典场次</a:t>
            </a:r>
            <a:endParaRPr lang="zh-CN" b="1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视频链接：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ttps://www.iqiyi.com/v_19rroncmks.html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时间：2小时27分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进攻</a:t>
            </a:r>
            <a:r>
              <a:rPr lang="en-US" alt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防守策略</a:t>
            </a: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红方优势在阵容较好，适合全面进攻，但这一版</a:t>
            </a:r>
            <a:r>
              <a:rPr lang="en-US" altLang="zh-CN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牛魔王</a:t>
            </a:r>
            <a:r>
              <a:rPr lang="en-US" altLang="zh-CN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pc="-1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爬高地性能略差</a:t>
            </a:r>
            <a:r>
              <a:rPr 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蓝方优势在炮车较多，轮式车速度快，扭矩大。以炮车打游击方式进攻，六足仿生配合炮车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上弧形箭头 1"/>
          <p:cNvSpPr/>
          <p:nvPr/>
        </p:nvSpPr>
        <p:spPr>
          <a:xfrm rot="16680000">
            <a:off x="7613015" y="3972560"/>
            <a:ext cx="1988185" cy="438785"/>
          </a:xfrm>
          <a:prstGeom prst="curved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55962" y="560965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2016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十五届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8290" y="1252220"/>
            <a:ext cx="3924935" cy="5492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规则：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场地在十四届的基础上，将中路换成转盘；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机器人攻击对方堡垒一次得 1 分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阵亡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台带生命柱的机器人对方得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4.仿生机器人数量不限，不安装生命柱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造车策略：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炮车攻击精度和对抗能力差，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性价比大为降低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牛魔王确定为仿生机器人。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其通过性和攻击力在十四届赛场上得到有效验证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优先制作具有掀翻对方能力的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铲形攻击形式；</a:t>
            </a:r>
            <a:endParaRPr lang="zh-CN" altLang="en-US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寻找扭矩大、重量轻的电机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225" y="0"/>
            <a:ext cx="7982585" cy="683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14637" y="546360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2016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十五届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7175" y="1068070"/>
            <a:ext cx="3110230" cy="5492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l" fontAlgn="auto">
              <a:lnSpc>
                <a:spcPct val="10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经典场次</a:t>
            </a:r>
            <a:endParaRPr lang="zh-CN" b="1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视频链接：https://v.qq.com/x/page/o05258kyj7b.html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进攻</a:t>
            </a:r>
            <a:r>
              <a:rPr lang="en-US" alt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防守策略</a:t>
            </a:r>
            <a:r>
              <a:rPr lang="zh-CN" b="1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红方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技术优势：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牛魔王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速度较快，爬坡能力略好，轮式车相对较弱。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策略：采取守势，开场两台轮式上高地防守，兵力分散。</a:t>
            </a:r>
            <a:endParaRPr lang="zh-CN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蓝方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技术优势：轮式车扭矩大，爬坡能力一流。自动车设计一流，多次出轨仍能回到正轨，且对红方进攻造成很大干扰。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策略：采取攻势，优先消灭有生力量得分。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38395" y="768350"/>
            <a:ext cx="3458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红方：浙江纺织职业技术学院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50630" y="768350"/>
            <a:ext cx="3191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蓝方：</a:t>
            </a:r>
            <a:r>
              <a:rPr lang="zh-CN" altLang="en-US">
                <a:solidFill>
                  <a:srgbClr val="00B0F0"/>
                </a:solidFill>
                <a:sym typeface="+mn-ea"/>
              </a:rPr>
              <a:t>北京工业职业技术学院</a:t>
            </a:r>
            <a:endParaRPr lang="zh-CN" altLang="en-US">
              <a:solidFill>
                <a:srgbClr val="00B0F0"/>
              </a:solidFill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7405" y="1475105"/>
            <a:ext cx="8829675" cy="49669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455" y="664210"/>
            <a:ext cx="469900" cy="57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1113" y="1"/>
            <a:ext cx="1992314" cy="1701800"/>
            <a:chOff x="-11114" y="0"/>
            <a:chExt cx="2627313" cy="2852737"/>
          </a:xfrm>
        </p:grpSpPr>
        <p:sp>
          <p:nvSpPr>
            <p:cNvPr id="8" name="直角三角形 3"/>
            <p:cNvSpPr/>
            <p:nvPr/>
          </p:nvSpPr>
          <p:spPr>
            <a:xfrm>
              <a:off x="-11114" y="0"/>
              <a:ext cx="2627313" cy="2852737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2188618"/>
                <a:gd name="connsiteY0-18" fmla="*/ 1498600 h 1498600"/>
                <a:gd name="connsiteX1-19" fmla="*/ 0 w 2188618"/>
                <a:gd name="connsiteY1-20" fmla="*/ 0 h 1498600"/>
                <a:gd name="connsiteX2-21" fmla="*/ 2188618 w 2188618"/>
                <a:gd name="connsiteY2-22" fmla="*/ 225540 h 1498600"/>
                <a:gd name="connsiteX3-23" fmla="*/ 0 w 2188618"/>
                <a:gd name="connsiteY3-24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88618" h="1498600">
                  <a:moveTo>
                    <a:pt x="0" y="1498600"/>
                  </a:moveTo>
                  <a:lnTo>
                    <a:pt x="0" y="0"/>
                  </a:lnTo>
                  <a:lnTo>
                    <a:pt x="2188618" y="22554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bg1">
                <a:lumMod val="95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直角三角形 3"/>
            <p:cNvSpPr/>
            <p:nvPr/>
          </p:nvSpPr>
          <p:spPr>
            <a:xfrm>
              <a:off x="0" y="736600"/>
              <a:ext cx="679450" cy="14986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直角三角形 3"/>
            <p:cNvSpPr/>
            <p:nvPr/>
          </p:nvSpPr>
          <p:spPr>
            <a:xfrm>
              <a:off x="0" y="0"/>
              <a:ext cx="1651000" cy="14732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651000" h="2679700">
                  <a:moveTo>
                    <a:pt x="0" y="1498600"/>
                  </a:moveTo>
                  <a:lnTo>
                    <a:pt x="0" y="0"/>
                  </a:lnTo>
                  <a:lnTo>
                    <a:pt x="1651000" y="26797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1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直角三角形 3"/>
            <p:cNvSpPr/>
            <p:nvPr/>
          </p:nvSpPr>
          <p:spPr>
            <a:xfrm>
              <a:off x="0" y="0"/>
              <a:ext cx="2184400" cy="179070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直角三角形 3"/>
            <p:cNvSpPr/>
            <p:nvPr/>
          </p:nvSpPr>
          <p:spPr>
            <a:xfrm rot="5400000" flipV="1">
              <a:off x="370493" y="-381605"/>
              <a:ext cx="1597025" cy="2360236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  <a:gd name="connsiteX0-17" fmla="*/ 0 w 1299144"/>
                <a:gd name="connsiteY0-18" fmla="*/ 1498600 h 3725857"/>
                <a:gd name="connsiteX1-19" fmla="*/ 0 w 1299144"/>
                <a:gd name="connsiteY1-20" fmla="*/ 0 h 3725857"/>
                <a:gd name="connsiteX2-21" fmla="*/ 1299144 w 1299144"/>
                <a:gd name="connsiteY2-22" fmla="*/ 3725857 h 3725857"/>
                <a:gd name="connsiteX3-23" fmla="*/ 0 w 1299144"/>
                <a:gd name="connsiteY3-24" fmla="*/ 1498600 h 3725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99144" h="3725857">
                  <a:moveTo>
                    <a:pt x="0" y="1498600"/>
                  </a:moveTo>
                  <a:lnTo>
                    <a:pt x="0" y="0"/>
                  </a:lnTo>
                  <a:lnTo>
                    <a:pt x="1299144" y="3725857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rgbClr val="889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818962" y="990600"/>
              <a:ext cx="139700" cy="101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42900" y="1382713"/>
              <a:ext cx="139700" cy="101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直角三角形 3"/>
            <p:cNvSpPr/>
            <p:nvPr/>
          </p:nvSpPr>
          <p:spPr>
            <a:xfrm>
              <a:off x="0" y="310357"/>
              <a:ext cx="969777" cy="1276350"/>
            </a:xfrm>
            <a:custGeom>
              <a:avLst/>
              <a:gdLst>
                <a:gd name="connsiteX0" fmla="*/ 0 w 2616200"/>
                <a:gd name="connsiteY0" fmla="*/ 1498600 h 1498600"/>
                <a:gd name="connsiteX1" fmla="*/ 0 w 2616200"/>
                <a:gd name="connsiteY1" fmla="*/ 0 h 1498600"/>
                <a:gd name="connsiteX2" fmla="*/ 2616200 w 2616200"/>
                <a:gd name="connsiteY2" fmla="*/ 1498600 h 1498600"/>
                <a:gd name="connsiteX3" fmla="*/ 0 w 2616200"/>
                <a:gd name="connsiteY3" fmla="*/ 1498600 h 1498600"/>
                <a:gd name="connsiteX0-1" fmla="*/ 0 w 1651000"/>
                <a:gd name="connsiteY0-2" fmla="*/ 1498600 h 2679700"/>
                <a:gd name="connsiteX1-3" fmla="*/ 0 w 1651000"/>
                <a:gd name="connsiteY1-4" fmla="*/ 0 h 2679700"/>
                <a:gd name="connsiteX2-5" fmla="*/ 1651000 w 1651000"/>
                <a:gd name="connsiteY2-6" fmla="*/ 2679700 h 2679700"/>
                <a:gd name="connsiteX3-7" fmla="*/ 0 w 1651000"/>
                <a:gd name="connsiteY3-8" fmla="*/ 1498600 h 2679700"/>
                <a:gd name="connsiteX0-9" fmla="*/ 0 w 2146300"/>
                <a:gd name="connsiteY0-10" fmla="*/ 1498600 h 1498600"/>
                <a:gd name="connsiteX1-11" fmla="*/ 0 w 2146300"/>
                <a:gd name="connsiteY1-12" fmla="*/ 0 h 1498600"/>
                <a:gd name="connsiteX2-13" fmla="*/ 2146300 w 2146300"/>
                <a:gd name="connsiteY2-14" fmla="*/ 1079500 h 1498600"/>
                <a:gd name="connsiteX3-15" fmla="*/ 0 w 2146300"/>
                <a:gd name="connsiteY3-16" fmla="*/ 1498600 h 1498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46300" h="1498600">
                  <a:moveTo>
                    <a:pt x="0" y="1498600"/>
                  </a:moveTo>
                  <a:lnTo>
                    <a:pt x="0" y="0"/>
                  </a:lnTo>
                  <a:lnTo>
                    <a:pt x="2146300" y="1079500"/>
                  </a:lnTo>
                  <a:lnTo>
                    <a:pt x="0" y="149860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55962" y="560965"/>
            <a:ext cx="307699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2017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年</a:t>
            </a:r>
            <a:r>
              <a:rPr lang="en-US" altLang="zh-CN" sz="28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十六届</a:t>
            </a:r>
            <a:endParaRPr lang="zh-CN" altLang="en-US" sz="28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175" y="1165860"/>
            <a:ext cx="3924935" cy="5215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规则：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场地在十五届的基础上，将中路换成断桥，独木桥换成跷跷板，增加加血区，堡垒换成六足式，不能通过直接撞击得分，且感应区域变小；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l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最大尺寸为</a:t>
            </a:r>
            <a:r>
              <a:rPr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600mm</a:t>
            </a: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600mm</a:t>
            </a: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1200mm</a:t>
            </a:r>
            <a:r>
              <a:rPr 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3.“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牛魔王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不视为仿生。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50000"/>
              </a:lnSpc>
            </a:pPr>
            <a:r>
              <a:rPr lang="zh-CN" b="1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造车策略：</a:t>
            </a:r>
            <a:endParaRPr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炮车作用再次被削弱；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牛魔王不视为仿生机器人。但上一届出现的曲柄连杆机构制作的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船足</a:t>
            </a: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将作为当前较好选择；</a:t>
            </a:r>
            <a:endParaRPr lang="zh-CN" altLang="en-US" spc="-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pc="-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优先制作具有掀翻对方能力的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铲形攻击形式；</a:t>
            </a:r>
            <a:endParaRPr lang="zh-CN" altLang="en-US" spc="-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marR="5080" algn="just" fontAlgn="auto">
              <a:lnSpc>
                <a:spcPct val="100000"/>
              </a:lnSpc>
            </a:pPr>
            <a:r>
              <a:rPr lang="en-US" altLang="zh-CN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</a:t>
            </a:r>
            <a:r>
              <a:rPr lang="zh-CN" altLang="en-US" spc="-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寻找扭矩大、重量轻的电机</a:t>
            </a:r>
            <a:r>
              <a:rPr lang="zh-CN" altLang="en-US" spc="-1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pc="-1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4035" y="254000"/>
            <a:ext cx="7834630" cy="6210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0">
        <p:fade thruBlk="1"/>
      </p:transition>
    </mc:Choice>
    <mc:Fallback>
      <p:transition advClick="0" advTm="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362A5"/>
      </a:accent1>
      <a:accent2>
        <a:srgbClr val="69C6E1"/>
      </a:accent2>
      <a:accent3>
        <a:srgbClr val="5362A5"/>
      </a:accent3>
      <a:accent4>
        <a:srgbClr val="69C6E1"/>
      </a:accent4>
      <a:accent5>
        <a:srgbClr val="5362A5"/>
      </a:accent5>
      <a:accent6>
        <a:srgbClr val="69C6E1"/>
      </a:accent6>
      <a:hlink>
        <a:srgbClr val="5362A5"/>
      </a:hlink>
      <a:folHlink>
        <a:srgbClr val="69C6E1"/>
      </a:folHlink>
    </a:clrScheme>
    <a:fontScheme name="cmogn1mh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3428</Words>
  <Application>WPS 演示</Application>
  <PresentationFormat>自定义</PresentationFormat>
  <Paragraphs>546</Paragraphs>
  <Slides>25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Arial Unicode MS</vt:lpstr>
      <vt:lpstr>等线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月度工作总结</dc:title>
  <dc:creator>第一PPT</dc:creator>
  <cp:keywords>www.1ppt.com</cp:keywords>
  <dc:description>www.1ppt.com</dc:description>
  <cp:lastModifiedBy>WONG</cp:lastModifiedBy>
  <cp:revision>87</cp:revision>
  <dcterms:created xsi:type="dcterms:W3CDTF">2017-05-19T09:35:00Z</dcterms:created>
  <dcterms:modified xsi:type="dcterms:W3CDTF">2021-05-04T15:20:34Z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2052-10.8.2.6613</vt:lpwstr>
  </property>
</Properties>
</file>