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63" r:id="rId4"/>
    <p:sldMasterId id="2147483666" r:id="rId5"/>
    <p:sldMasterId id="2147483669" r:id="rId6"/>
    <p:sldMasterId id="2147483672" r:id="rId7"/>
  </p:sldMasterIdLst>
  <p:notesMasterIdLst>
    <p:notesMasterId r:id="rId39"/>
  </p:notesMasterIdLst>
  <p:sldIdLst>
    <p:sldId id="300" r:id="rId8"/>
    <p:sldId id="305" r:id="rId9"/>
    <p:sldId id="344" r:id="rId10"/>
    <p:sldId id="306" r:id="rId11"/>
    <p:sldId id="308" r:id="rId12"/>
    <p:sldId id="261" r:id="rId13"/>
    <p:sldId id="272" r:id="rId14"/>
    <p:sldId id="270" r:id="rId15"/>
    <p:sldId id="266" r:id="rId16"/>
    <p:sldId id="267" r:id="rId17"/>
    <p:sldId id="269" r:id="rId18"/>
    <p:sldId id="268" r:id="rId19"/>
    <p:sldId id="278" r:id="rId20"/>
    <p:sldId id="277" r:id="rId21"/>
    <p:sldId id="293" r:id="rId22"/>
    <p:sldId id="291" r:id="rId23"/>
    <p:sldId id="292" r:id="rId24"/>
    <p:sldId id="290" r:id="rId25"/>
    <p:sldId id="313" r:id="rId26"/>
    <p:sldId id="316" r:id="rId27"/>
    <p:sldId id="372" r:id="rId28"/>
    <p:sldId id="373" r:id="rId29"/>
    <p:sldId id="374" r:id="rId30"/>
    <p:sldId id="275" r:id="rId31"/>
    <p:sldId id="283" r:id="rId32"/>
    <p:sldId id="274" r:id="rId33"/>
    <p:sldId id="284" r:id="rId34"/>
    <p:sldId id="281" r:id="rId35"/>
    <p:sldId id="280" r:id="rId36"/>
    <p:sldId id="309" r:id="rId37"/>
    <p:sldId id="258" r:id="rId38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20" y="62"/>
      </p:cViewPr>
      <p:guideLst>
        <p:guide orient="horz" pos="215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3" Type="http://schemas.openxmlformats.org/officeDocument/2006/relationships/tags" Target="tags/tag2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Master" Target="slideMasters/slideMaster3.xml"/><Relationship Id="rId39" Type="http://schemas.openxmlformats.org/officeDocument/2006/relationships/notesMaster" Target="notesMasters/notesMaster1.xml"/><Relationship Id="rId38" Type="http://schemas.openxmlformats.org/officeDocument/2006/relationships/slide" Target="slides/slide31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4DA90-F7F6-495B-A0DE-263B0FD3B8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05B52-BD04-40B6-8EBB-78E46032985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4F78-6AE9-457B-B200-561FCD10D4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058B-394A-4DEB-ADE6-DB919AA4BC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4F78-6AE9-457B-B200-561FCD10D4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058B-394A-4DEB-ADE6-DB919AA4BC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4F78-6AE9-457B-B200-561FCD10D4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058B-394A-4DEB-ADE6-DB919AA4BC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4F78-6AE9-457B-B200-561FCD10D4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058B-394A-4DEB-ADE6-DB919AA4BC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4F78-6AE9-457B-B200-561FCD10D4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058B-394A-4DEB-ADE6-DB919AA4BC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4F78-6AE9-457B-B200-561FCD10D4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058B-394A-4DEB-ADE6-DB919AA4BC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4F78-6AE9-457B-B200-561FCD10D4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058B-394A-4DEB-ADE6-DB919AA4BC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4F78-6AE9-457B-B200-561FCD10D4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058B-394A-4DEB-ADE6-DB919AA4BC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4F78-6AE9-457B-B200-561FCD10D4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058B-394A-4DEB-ADE6-DB919AA4BC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4F78-6AE9-457B-B200-561FCD10D4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058B-394A-4DEB-ADE6-DB919AA4BC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4F78-6AE9-457B-B200-561FCD10D4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058B-394A-4DEB-ADE6-DB919AA4BC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1"/>
          <p:cNvSpPr>
            <a:spLocks noGrp="1"/>
          </p:cNvSpPr>
          <p:nvPr>
            <p:ph type="title"/>
          </p:nvPr>
        </p:nvSpPr>
        <p:spPr>
          <a:xfrm>
            <a:off x="360000" y="7329"/>
            <a:ext cx="10972800" cy="731580"/>
          </a:xfrm>
          <a:prstGeom prst="rect">
            <a:avLst/>
          </a:prstGeom>
        </p:spPr>
        <p:txBody>
          <a:bodyPr/>
          <a:lstStyle>
            <a:lvl1pPr algn="l">
              <a:lnSpc>
                <a:spcPct val="150000"/>
              </a:lnSpc>
              <a:defRPr sz="2400" b="1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he-IL" dirty="0"/>
          </a:p>
        </p:txBody>
      </p:sp>
      <p:sp>
        <p:nvSpPr>
          <p:cNvPr id="10" name="מציין מיקום תוכן 2"/>
          <p:cNvSpPr>
            <a:spLocks noGrp="1"/>
          </p:cNvSpPr>
          <p:nvPr>
            <p:ph idx="13"/>
          </p:nvPr>
        </p:nvSpPr>
        <p:spPr>
          <a:xfrm>
            <a:off x="679411" y="1698644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 marL="342900" marR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US">
                <a:sym typeface="Frutiger LT Std 55 Roman" charset="0"/>
              </a:rPr>
              <a:t>Click to edit Master text styles</a:t>
            </a:r>
            <a:endParaRPr lang="en-US">
              <a:sym typeface="Frutiger LT Std 55 Roman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68413"/>
            <a:ext cx="10972800" cy="4525962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 algn="l" rtl="0">
              <a:defRPr sz="1100"/>
            </a:lvl4pPr>
            <a:lvl5pPr algn="l" rtl="0">
              <a:defRPr sz="110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360000" y="7329"/>
            <a:ext cx="10972800" cy="731580"/>
          </a:xfrm>
          <a:prstGeom prst="rect">
            <a:avLst/>
          </a:prstGeom>
        </p:spPr>
        <p:txBody>
          <a:bodyPr/>
          <a:lstStyle>
            <a:lvl1pPr algn="l">
              <a:lnSpc>
                <a:spcPct val="150000"/>
              </a:lnSpc>
              <a:defRPr sz="2400" b="1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he-IL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1"/>
          <p:cNvSpPr>
            <a:spLocks noGrp="1"/>
          </p:cNvSpPr>
          <p:nvPr>
            <p:ph type="title"/>
          </p:nvPr>
        </p:nvSpPr>
        <p:spPr>
          <a:xfrm>
            <a:off x="360000" y="7329"/>
            <a:ext cx="10972800" cy="731580"/>
          </a:xfrm>
          <a:prstGeom prst="rect">
            <a:avLst/>
          </a:prstGeom>
        </p:spPr>
        <p:txBody>
          <a:bodyPr/>
          <a:lstStyle>
            <a:lvl1pPr algn="l">
              <a:lnSpc>
                <a:spcPct val="150000"/>
              </a:lnSpc>
              <a:defRPr sz="2400" b="1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he-IL" dirty="0"/>
          </a:p>
        </p:txBody>
      </p:sp>
      <p:sp>
        <p:nvSpPr>
          <p:cNvPr id="10" name="מציין מיקום תוכן 2"/>
          <p:cNvSpPr>
            <a:spLocks noGrp="1"/>
          </p:cNvSpPr>
          <p:nvPr>
            <p:ph idx="13"/>
          </p:nvPr>
        </p:nvSpPr>
        <p:spPr>
          <a:xfrm>
            <a:off x="679411" y="1698644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 marL="342900" marR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US">
                <a:sym typeface="Frutiger LT Std 55 Roman" charset="0"/>
              </a:rPr>
              <a:t>Click to edit Master text styles</a:t>
            </a:r>
            <a:endParaRPr lang="en-US">
              <a:sym typeface="Frutiger LT Std 55 Roman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68413"/>
            <a:ext cx="10972800" cy="4525962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 algn="l" rtl="0">
              <a:defRPr sz="1100"/>
            </a:lvl4pPr>
            <a:lvl5pPr algn="l" rtl="0">
              <a:defRPr sz="110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360000" y="7329"/>
            <a:ext cx="10972800" cy="731580"/>
          </a:xfrm>
          <a:prstGeom prst="rect">
            <a:avLst/>
          </a:prstGeom>
        </p:spPr>
        <p:txBody>
          <a:bodyPr/>
          <a:lstStyle>
            <a:lvl1pPr algn="l">
              <a:lnSpc>
                <a:spcPct val="150000"/>
              </a:lnSpc>
              <a:defRPr sz="2400" b="1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he-IL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1"/>
          <p:cNvSpPr>
            <a:spLocks noGrp="1"/>
          </p:cNvSpPr>
          <p:nvPr>
            <p:ph type="title"/>
          </p:nvPr>
        </p:nvSpPr>
        <p:spPr>
          <a:xfrm>
            <a:off x="360000" y="7329"/>
            <a:ext cx="10972800" cy="731580"/>
          </a:xfrm>
          <a:prstGeom prst="rect">
            <a:avLst/>
          </a:prstGeom>
        </p:spPr>
        <p:txBody>
          <a:bodyPr/>
          <a:lstStyle>
            <a:lvl1pPr algn="l">
              <a:lnSpc>
                <a:spcPct val="150000"/>
              </a:lnSpc>
              <a:defRPr sz="2400" b="1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he-IL" dirty="0"/>
          </a:p>
        </p:txBody>
      </p:sp>
      <p:sp>
        <p:nvSpPr>
          <p:cNvPr id="10" name="מציין מיקום תוכן 2"/>
          <p:cNvSpPr>
            <a:spLocks noGrp="1"/>
          </p:cNvSpPr>
          <p:nvPr>
            <p:ph idx="13"/>
          </p:nvPr>
        </p:nvSpPr>
        <p:spPr>
          <a:xfrm>
            <a:off x="679411" y="1698644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 marL="342900" marR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US">
                <a:sym typeface="Frutiger LT Std 55 Roman" charset="0"/>
              </a:rPr>
              <a:t>Click to edit Master text styles</a:t>
            </a:r>
            <a:endParaRPr lang="en-US">
              <a:sym typeface="Frutiger LT Std 55 Roman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68413"/>
            <a:ext cx="10972800" cy="4525962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 algn="l" rtl="0">
              <a:defRPr sz="1100"/>
            </a:lvl4pPr>
            <a:lvl5pPr algn="l" rtl="0">
              <a:defRPr sz="110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360000" y="7329"/>
            <a:ext cx="10972800" cy="731580"/>
          </a:xfrm>
          <a:prstGeom prst="rect">
            <a:avLst/>
          </a:prstGeom>
        </p:spPr>
        <p:txBody>
          <a:bodyPr/>
          <a:lstStyle>
            <a:lvl1pPr algn="l">
              <a:lnSpc>
                <a:spcPct val="150000"/>
              </a:lnSpc>
              <a:defRPr sz="2400" b="1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he-IL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1"/>
          <p:cNvSpPr>
            <a:spLocks noGrp="1"/>
          </p:cNvSpPr>
          <p:nvPr>
            <p:ph type="title"/>
          </p:nvPr>
        </p:nvSpPr>
        <p:spPr>
          <a:xfrm>
            <a:off x="360000" y="7329"/>
            <a:ext cx="10972800" cy="731580"/>
          </a:xfrm>
          <a:prstGeom prst="rect">
            <a:avLst/>
          </a:prstGeom>
        </p:spPr>
        <p:txBody>
          <a:bodyPr/>
          <a:lstStyle>
            <a:lvl1pPr algn="l">
              <a:lnSpc>
                <a:spcPct val="150000"/>
              </a:lnSpc>
              <a:defRPr sz="2400" b="1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he-IL" dirty="0"/>
          </a:p>
        </p:txBody>
      </p:sp>
      <p:sp>
        <p:nvSpPr>
          <p:cNvPr id="10" name="מציין מיקום תוכן 2"/>
          <p:cNvSpPr>
            <a:spLocks noGrp="1"/>
          </p:cNvSpPr>
          <p:nvPr>
            <p:ph idx="13"/>
          </p:nvPr>
        </p:nvSpPr>
        <p:spPr>
          <a:xfrm>
            <a:off x="679411" y="1698644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 marL="342900" marR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US">
                <a:sym typeface="Frutiger LT Std 55 Roman" charset="0"/>
              </a:rPr>
              <a:t>Click to edit Master text styles</a:t>
            </a:r>
            <a:endParaRPr lang="en-US">
              <a:sym typeface="Frutiger LT Std 55 Roman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68413"/>
            <a:ext cx="10972800" cy="4525962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 algn="l" rtl="0">
              <a:defRPr sz="1100"/>
            </a:lvl4pPr>
            <a:lvl5pPr algn="l" rtl="0">
              <a:defRPr sz="110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360000" y="7329"/>
            <a:ext cx="10972800" cy="731580"/>
          </a:xfrm>
          <a:prstGeom prst="rect">
            <a:avLst/>
          </a:prstGeom>
        </p:spPr>
        <p:txBody>
          <a:bodyPr/>
          <a:lstStyle>
            <a:lvl1pPr algn="l">
              <a:lnSpc>
                <a:spcPct val="150000"/>
              </a:lnSpc>
              <a:defRPr sz="2400" b="1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he-IL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1"/>
          <p:cNvSpPr>
            <a:spLocks noGrp="1"/>
          </p:cNvSpPr>
          <p:nvPr>
            <p:ph type="title"/>
          </p:nvPr>
        </p:nvSpPr>
        <p:spPr>
          <a:xfrm>
            <a:off x="360000" y="7329"/>
            <a:ext cx="10972800" cy="731580"/>
          </a:xfrm>
          <a:prstGeom prst="rect">
            <a:avLst/>
          </a:prstGeom>
        </p:spPr>
        <p:txBody>
          <a:bodyPr/>
          <a:lstStyle>
            <a:lvl1pPr algn="l">
              <a:lnSpc>
                <a:spcPct val="150000"/>
              </a:lnSpc>
              <a:defRPr sz="2400" b="1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he-IL" dirty="0"/>
          </a:p>
        </p:txBody>
      </p:sp>
      <p:sp>
        <p:nvSpPr>
          <p:cNvPr id="10" name="מציין מיקום תוכן 2"/>
          <p:cNvSpPr>
            <a:spLocks noGrp="1"/>
          </p:cNvSpPr>
          <p:nvPr>
            <p:ph idx="13"/>
          </p:nvPr>
        </p:nvSpPr>
        <p:spPr>
          <a:xfrm>
            <a:off x="679411" y="1698644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 marL="342900" marR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US">
                <a:sym typeface="Frutiger LT Std 55 Roman" charset="0"/>
              </a:rPr>
              <a:t>Click to edit Master text styles</a:t>
            </a:r>
            <a:endParaRPr lang="en-US">
              <a:sym typeface="Frutiger LT Std 55 Roman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68413"/>
            <a:ext cx="10972800" cy="4525962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 algn="l" rtl="0">
              <a:defRPr sz="1100"/>
            </a:lvl4pPr>
            <a:lvl5pPr algn="l" rtl="0">
              <a:defRPr sz="110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360000" y="7329"/>
            <a:ext cx="10972800" cy="731580"/>
          </a:xfrm>
          <a:prstGeom prst="rect">
            <a:avLst/>
          </a:prstGeom>
        </p:spPr>
        <p:txBody>
          <a:bodyPr/>
          <a:lstStyle>
            <a:lvl1pPr algn="l">
              <a:lnSpc>
                <a:spcPct val="150000"/>
              </a:lnSpc>
              <a:defRPr sz="2400" b="1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he-I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04F78-6AE9-457B-B200-561FCD10D4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E058B-394A-4DEB-ADE6-DB919AA4BC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תמונה 5" descr="screen-inside_N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68413"/>
            <a:ext cx="109728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>
                <a:sym typeface="Frutiger LT Std 55 Roman" charset="0"/>
              </a:rPr>
              <a:t>Second level</a:t>
            </a:r>
            <a:endParaRPr lang="en-US" altLang="en-US" dirty="0">
              <a:sym typeface="Frutiger LT Std 55 Roman" charset="0"/>
            </a:endParaRPr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</p:txBody>
      </p:sp>
      <p:pic>
        <p:nvPicPr>
          <p:cNvPr id="7" name="תמונה 5" descr="screen-inside_NEW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11" r="72750" b="7940"/>
          <a:stretch>
            <a:fillRect/>
          </a:stretch>
        </p:blipFill>
        <p:spPr bwMode="auto">
          <a:xfrm>
            <a:off x="22860" y="6390799"/>
            <a:ext cx="3322320" cy="40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C:\Users\Sword\Desktop\微信图片_20230416142400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38472"/>
            <a:ext cx="3214268" cy="69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lang="he-IL" sz="2400" b="1" kern="1200" dirty="0">
          <a:solidFill>
            <a:srgbClr val="D9D9D9"/>
          </a:solidFill>
          <a:latin typeface="+mn-lt"/>
          <a:ea typeface="+mn-ea"/>
          <a:cs typeface="+mn-cs"/>
          <a:sym typeface="Frutiger LT Std 55 Roman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sz="1600" kern="1200">
          <a:solidFill>
            <a:srgbClr val="595959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lang="he-IL" sz="1400" kern="1200" dirty="0">
          <a:solidFill>
            <a:srgbClr val="595959"/>
          </a:solidFill>
          <a:latin typeface="+mn-lt"/>
          <a:ea typeface="+mn-ea"/>
          <a:cs typeface="+mn-cs"/>
          <a:sym typeface="Frutiger LT Std 55 Roman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sz="1200" kern="1200">
          <a:solidFill>
            <a:srgbClr val="595959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תמונה 5" descr="screen-inside_N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68413"/>
            <a:ext cx="109728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>
                <a:sym typeface="Frutiger LT Std 55 Roman" charset="0"/>
              </a:rPr>
              <a:t>Second level</a:t>
            </a:r>
            <a:endParaRPr lang="en-US" altLang="en-US" dirty="0">
              <a:sym typeface="Frutiger LT Std 55 Roman" charset="0"/>
            </a:endParaRPr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</p:txBody>
      </p:sp>
      <p:pic>
        <p:nvPicPr>
          <p:cNvPr id="7" name="תמונה 5" descr="screen-inside_NEW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11" r="72750" b="7940"/>
          <a:stretch>
            <a:fillRect/>
          </a:stretch>
        </p:blipFill>
        <p:spPr bwMode="auto">
          <a:xfrm>
            <a:off x="22860" y="6390799"/>
            <a:ext cx="3322320" cy="40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C:\Users\Sword\Desktop\微信图片_20230416142400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38472"/>
            <a:ext cx="3214268" cy="69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lang="he-IL" sz="2400" b="1" kern="1200" dirty="0">
          <a:solidFill>
            <a:srgbClr val="D9D9D9"/>
          </a:solidFill>
          <a:latin typeface="+mn-lt"/>
          <a:ea typeface="+mn-ea"/>
          <a:cs typeface="+mn-cs"/>
          <a:sym typeface="Frutiger LT Std 55 Roman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sz="1600" kern="1200">
          <a:solidFill>
            <a:srgbClr val="595959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lang="he-IL" sz="1400" kern="1200" dirty="0">
          <a:solidFill>
            <a:srgbClr val="595959"/>
          </a:solidFill>
          <a:latin typeface="+mn-lt"/>
          <a:ea typeface="+mn-ea"/>
          <a:cs typeface="+mn-cs"/>
          <a:sym typeface="Frutiger LT Std 55 Roman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sz="1200" kern="1200">
          <a:solidFill>
            <a:srgbClr val="595959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תמונה 5" descr="screen-inside_N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68413"/>
            <a:ext cx="109728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>
                <a:sym typeface="Frutiger LT Std 55 Roman" charset="0"/>
              </a:rPr>
              <a:t>Second level</a:t>
            </a:r>
            <a:endParaRPr lang="en-US" altLang="en-US" dirty="0">
              <a:sym typeface="Frutiger LT Std 55 Roman" charset="0"/>
            </a:endParaRPr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</p:txBody>
      </p:sp>
      <p:pic>
        <p:nvPicPr>
          <p:cNvPr id="7" name="תמונה 5" descr="screen-inside_NEW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11" r="72750" b="7940"/>
          <a:stretch>
            <a:fillRect/>
          </a:stretch>
        </p:blipFill>
        <p:spPr bwMode="auto">
          <a:xfrm>
            <a:off x="22860" y="6390799"/>
            <a:ext cx="3322320" cy="40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C:\Users\Sword\Desktop\微信图片_20230416142400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38472"/>
            <a:ext cx="3214268" cy="69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lang="he-IL" sz="2400" b="1" kern="1200" dirty="0">
          <a:solidFill>
            <a:srgbClr val="D9D9D9"/>
          </a:solidFill>
          <a:latin typeface="+mn-lt"/>
          <a:ea typeface="+mn-ea"/>
          <a:cs typeface="+mn-cs"/>
          <a:sym typeface="Frutiger LT Std 55 Roman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sz="1600" kern="1200">
          <a:solidFill>
            <a:srgbClr val="595959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lang="he-IL" sz="1400" kern="1200" dirty="0">
          <a:solidFill>
            <a:srgbClr val="595959"/>
          </a:solidFill>
          <a:latin typeface="+mn-lt"/>
          <a:ea typeface="+mn-ea"/>
          <a:cs typeface="+mn-cs"/>
          <a:sym typeface="Frutiger LT Std 55 Roman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sz="1200" kern="1200">
          <a:solidFill>
            <a:srgbClr val="595959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תמונה 5" descr="screen-inside_N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68413"/>
            <a:ext cx="109728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>
                <a:sym typeface="Frutiger LT Std 55 Roman" charset="0"/>
              </a:rPr>
              <a:t>Second level</a:t>
            </a:r>
            <a:endParaRPr lang="en-US" altLang="en-US" dirty="0">
              <a:sym typeface="Frutiger LT Std 55 Roman" charset="0"/>
            </a:endParaRPr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</p:txBody>
      </p:sp>
      <p:pic>
        <p:nvPicPr>
          <p:cNvPr id="7" name="תמונה 5" descr="screen-inside_NEW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11" r="72750" b="7940"/>
          <a:stretch>
            <a:fillRect/>
          </a:stretch>
        </p:blipFill>
        <p:spPr bwMode="auto">
          <a:xfrm>
            <a:off x="22860" y="6390799"/>
            <a:ext cx="3322320" cy="40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C:\Users\Sword\Desktop\微信图片_20230416142400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38472"/>
            <a:ext cx="3214268" cy="69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lang="he-IL" sz="2400" b="1" kern="1200" dirty="0">
          <a:solidFill>
            <a:srgbClr val="D9D9D9"/>
          </a:solidFill>
          <a:latin typeface="+mn-lt"/>
          <a:ea typeface="+mn-ea"/>
          <a:cs typeface="+mn-cs"/>
          <a:sym typeface="Frutiger LT Std 55 Roman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sz="1600" kern="1200">
          <a:solidFill>
            <a:srgbClr val="595959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lang="he-IL" sz="1400" kern="1200" dirty="0">
          <a:solidFill>
            <a:srgbClr val="595959"/>
          </a:solidFill>
          <a:latin typeface="+mn-lt"/>
          <a:ea typeface="+mn-ea"/>
          <a:cs typeface="+mn-cs"/>
          <a:sym typeface="Frutiger LT Std 55 Roman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sz="1200" kern="1200">
          <a:solidFill>
            <a:srgbClr val="595959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תמונה 5" descr="screen-inside_N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68413"/>
            <a:ext cx="109728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>
                <a:sym typeface="Frutiger LT Std 55 Roman" charset="0"/>
              </a:rPr>
              <a:t>Second level</a:t>
            </a:r>
            <a:endParaRPr lang="en-US" altLang="en-US" dirty="0">
              <a:sym typeface="Frutiger LT Std 55 Roman" charset="0"/>
            </a:endParaRPr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</p:txBody>
      </p:sp>
      <p:pic>
        <p:nvPicPr>
          <p:cNvPr id="7" name="תמונה 5" descr="screen-inside_NEW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11" r="72750" b="7940"/>
          <a:stretch>
            <a:fillRect/>
          </a:stretch>
        </p:blipFill>
        <p:spPr bwMode="auto">
          <a:xfrm>
            <a:off x="22860" y="6390799"/>
            <a:ext cx="3322320" cy="40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C:\Users\Sword\Desktop\微信图片_20230416142400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38472"/>
            <a:ext cx="3214268" cy="69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lang="he-IL" sz="2400" b="1" kern="1200" dirty="0">
          <a:solidFill>
            <a:srgbClr val="D9D9D9"/>
          </a:solidFill>
          <a:latin typeface="+mn-lt"/>
          <a:ea typeface="+mn-ea"/>
          <a:cs typeface="+mn-cs"/>
          <a:sym typeface="Frutiger LT Std 55 Roman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4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2346325" algn="l"/>
        </a:tabLst>
        <a:defRPr sz="2500" b="1">
          <a:solidFill>
            <a:srgbClr val="D9D9D9"/>
          </a:solidFill>
          <a:latin typeface="Calibri" panose="020F0502020204030204" pitchFamily="34" charset="0"/>
          <a:cs typeface="Arial" panose="020B0604020202020204" pitchFamily="34" charset="0"/>
          <a:sym typeface="Frutiger LT Std 55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sz="1600" kern="1200">
          <a:solidFill>
            <a:srgbClr val="595959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lang="he-IL" sz="1400" kern="1200" dirty="0">
          <a:solidFill>
            <a:srgbClr val="595959"/>
          </a:solidFill>
          <a:latin typeface="+mn-lt"/>
          <a:ea typeface="+mn-ea"/>
          <a:cs typeface="+mn-cs"/>
          <a:sym typeface="Frutiger LT Std 55 Roman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Arial" panose="020B0604020202020204" pitchFamily="34" charset="0"/>
        <a:buBlip>
          <a:blip r:embed="rId5"/>
        </a:buBlip>
        <a:defRPr sz="1200" kern="1200">
          <a:solidFill>
            <a:srgbClr val="595959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hyperlink" Target="file:///D:\servotrionix-work\DEMO_parameter\linearmotor_akribis\ACM1-L30.pdf" TargetMode="Externa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hyperlink" Target="file:///D:\servotrionix-%20douments\Servotronix%20Drivers\CDHD2\CDHD2Documentation\01-CDHD2_User_Manual_fw2.15.x_Rev_2.1-CN.pdf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/>
          <p:nvPr/>
        </p:nvSpPr>
        <p:spPr>
          <a:xfrm>
            <a:off x="614662" y="1255163"/>
            <a:ext cx="4612438" cy="50709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66"/>
              </a:buClr>
              <a:buFont typeface="Wingdings" panose="05000000000000000000" pitchFamily="2" charset="2"/>
              <a:buChar char="l"/>
            </a:pP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</a:rPr>
              <a:t>第一节 准备工作及接线</a:t>
            </a:r>
            <a:endParaRPr lang="en-US" altLang="zh-CN" sz="19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zh-CN" altLang="en-US" sz="1900" dirty="0">
                <a:latin typeface="楷体" panose="02010609060101010101" pitchFamily="49" charset="-122"/>
                <a:ea typeface="楷体" panose="02010609060101010101" pitchFamily="49" charset="-122"/>
              </a:rPr>
              <a:t>  龙门基本介绍及限制</a:t>
            </a:r>
            <a:endParaRPr lang="en-US" altLang="zh-CN" sz="19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zh-CN" altLang="en-US" sz="1900" dirty="0">
                <a:latin typeface="楷体" panose="02010609060101010101" pitchFamily="49" charset="-122"/>
                <a:ea typeface="楷体" panose="02010609060101010101" pitchFamily="49" charset="-122"/>
              </a:rPr>
              <a:t>  龙门和控制器接线</a:t>
            </a:r>
            <a:endParaRPr lang="en-US" altLang="zh-CN" sz="19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zh-CN" altLang="en-US" sz="1900" dirty="0">
                <a:latin typeface="楷体" panose="02010609060101010101" pitchFamily="49" charset="-122"/>
                <a:ea typeface="楷体" panose="02010609060101010101" pitchFamily="49" charset="-122"/>
              </a:rPr>
              <a:t>  龙门通信线制作</a:t>
            </a:r>
            <a:endParaRPr lang="zh-CN" altLang="en-US" sz="19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endParaRPr lang="en-US" altLang="zh-CN" sz="19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l"/>
            </a:pP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</a:rPr>
              <a:t>第二节 配置</a:t>
            </a: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</a:rPr>
              <a:t>主轴电机</a:t>
            </a:r>
            <a:endParaRPr lang="en-US" altLang="zh-CN" sz="2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zh-CN" altLang="en-US" sz="1900" dirty="0">
                <a:latin typeface="楷体" panose="02010609060101010101" pitchFamily="49" charset="-122"/>
                <a:ea typeface="楷体" panose="02010609060101010101" pitchFamily="49" charset="-122"/>
              </a:rPr>
              <a:t>  填写电机基本参数</a:t>
            </a:r>
            <a:endParaRPr lang="en-US" altLang="zh-CN" sz="19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zh-CN" altLang="en-US" sz="1900" dirty="0">
                <a:latin typeface="楷体" panose="02010609060101010101" pitchFamily="49" charset="-122"/>
                <a:ea typeface="楷体" panose="02010609060101010101" pitchFamily="49" charset="-122"/>
              </a:rPr>
              <a:t>  填写编码器参数</a:t>
            </a:r>
            <a:endParaRPr lang="en-US" altLang="zh-CN" sz="19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zh-CN" altLang="en-US" sz="1900" dirty="0">
                <a:latin typeface="楷体" panose="02010609060101010101" pitchFamily="49" charset="-122"/>
                <a:ea typeface="楷体" panose="02010609060101010101" pitchFamily="49" charset="-122"/>
              </a:rPr>
              <a:t>  电机校验</a:t>
            </a:r>
            <a:r>
              <a:rPr lang="en-US" altLang="zh-CN" sz="1900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1900" dirty="0">
                <a:latin typeface="楷体" panose="02010609060101010101" pitchFamily="49" charset="-122"/>
                <a:ea typeface="楷体" panose="02010609060101010101" pitchFamily="49" charset="-122"/>
              </a:rPr>
              <a:t>相位角</a:t>
            </a:r>
            <a:endParaRPr lang="en-US" altLang="zh-CN" sz="19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zh-CN" altLang="en-US" sz="1900" dirty="0">
                <a:latin typeface="楷体" panose="02010609060101010101" pitchFamily="49" charset="-122"/>
                <a:ea typeface="楷体" panose="02010609060101010101" pitchFamily="49" charset="-122"/>
              </a:rPr>
              <a:t>  电流环验证（*非常重要）</a:t>
            </a:r>
            <a:endParaRPr lang="zh-CN" altLang="en-US" sz="19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endParaRPr lang="en-US" altLang="zh-CN" sz="19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l"/>
            </a:pP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</a:rPr>
              <a:t>第三节 配置龙门基本参数</a:t>
            </a:r>
            <a:endParaRPr lang="en-US" altLang="zh-CN" sz="2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zh-CN" altLang="en-US" sz="1900" dirty="0">
                <a:latin typeface="楷体" panose="02010609060101010101" pitchFamily="49" charset="-122"/>
                <a:ea typeface="楷体" panose="02010609060101010101" pitchFamily="49" charset="-122"/>
              </a:rPr>
              <a:t>  验证龙门主从轴运动方向</a:t>
            </a:r>
            <a:endParaRPr lang="en-US" altLang="zh-CN" sz="19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n-US" altLang="zh-CN" sz="1900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1900" dirty="0">
                <a:latin typeface="楷体" panose="02010609060101010101" pitchFamily="49" charset="-122"/>
                <a:ea typeface="楷体" panose="02010609060101010101" pitchFamily="49" charset="-122"/>
              </a:rPr>
              <a:t>设置龙门基础增益参数</a:t>
            </a:r>
            <a:r>
              <a:rPr lang="en-US" altLang="zh-CN" sz="1900" dirty="0"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endParaRPr lang="en-US" altLang="zh-CN" sz="19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内容占位符 2"/>
          <p:cNvSpPr txBox="1"/>
          <p:nvPr/>
        </p:nvSpPr>
        <p:spPr bwMode="auto">
          <a:xfrm>
            <a:off x="6323037" y="1136868"/>
            <a:ext cx="4612439" cy="5070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17145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lang="he-IL" sz="18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rutiger LT Std 55 Roman" charset="0"/>
              </a:defRPr>
            </a:lvl2pPr>
            <a:lvl3pPr marL="857250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第四节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刚性龙门参数调整步骤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HD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龙门调试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方法</a:t>
            </a:r>
            <a:endParaRPr lang="zh-CN" altLang="en-US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线性龙门调试方法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006666"/>
              </a:buClr>
              <a:buNone/>
            </a:pP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第五节 工作模式设置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  脉冲模式配置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  总线模式配置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第六节  其它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故障排除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龙门指令汇总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2762" y="7329"/>
            <a:ext cx="10972800" cy="731580"/>
          </a:xfrm>
        </p:spPr>
        <p:txBody>
          <a:bodyPr/>
          <a:lstStyle/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CDHD2S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刚性龙门调试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459310" y="449663"/>
            <a:ext cx="507663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10000"/>
                    <a:lumOff val="9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从零开始（以增量编码器为例）</a:t>
            </a:r>
            <a:endParaRPr lang="zh-CN" altLang="en-US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第一节 龙门基本介绍及限制</a:t>
            </a:r>
            <a:endParaRPr lang="zh-CN" altLang="en-US" dirty="0"/>
          </a:p>
        </p:txBody>
      </p:sp>
      <p:sp>
        <p:nvSpPr>
          <p:cNvPr id="5" name="文本占位符 1"/>
          <p:cNvSpPr txBox="1"/>
          <p:nvPr/>
        </p:nvSpPr>
        <p:spPr>
          <a:xfrm>
            <a:off x="214630" y="1224280"/>
            <a:ext cx="5881370" cy="542163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传统龙门：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两个平行线性轴（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Y1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Y2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）单独控制，通常会产生互相干扰，表现为振动、较高电流消耗、加速度和速度缓慢以及精确性下降。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CDHD2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驱动器龙门：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系统通过两个协同工作并使用高速通信控制沿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Y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轴运动的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CDHD2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驱动器，来同步两个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Y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轴。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通信速率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10MHz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适用范围：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旋转电机和直线电机</a:t>
            </a:r>
            <a:endParaRPr lang="en-US" altLang="zh-CN" sz="2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龙门类型：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支持刚性龙门和柔性龙门</a:t>
            </a:r>
            <a:endParaRPr lang="en-US" altLang="zh-CN" sz="2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使用限制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两个</a:t>
            </a:r>
            <a:r>
              <a:rPr lang="en-US" altLang="zh-CN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Y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轴电机和反馈需要一致</a:t>
            </a:r>
            <a:endParaRPr lang="en-US" altLang="zh-CN" sz="2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solidFill>
                  <a:srgbClr val="FF0000"/>
                </a:solidFill>
              </a:rPr>
              <a:t>          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必须使用</a:t>
            </a:r>
            <a:r>
              <a:rPr lang="en-US" altLang="zh-CN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CDHD2/CDHD2S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驱动器</a:t>
            </a:r>
            <a:endParaRPr lang="zh-CN" altLang="en-US" sz="2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驱动器固件需要一致</a:t>
            </a:r>
            <a:endParaRPr lang="en-US" altLang="zh-CN" sz="2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双驱龙门结构优势：作业空间大，承载能力强，速度高，精度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065" y="1233605"/>
            <a:ext cx="5037329" cy="455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第一节 龙门控制</a:t>
            </a:r>
            <a:r>
              <a:rPr lang="zh-CN" altLang="en-US" dirty="0"/>
              <a:t>原理</a:t>
            </a:r>
            <a:endParaRPr lang="zh-CN" altLang="en-US" dirty="0"/>
          </a:p>
        </p:txBody>
      </p:sp>
      <p:sp>
        <p:nvSpPr>
          <p:cNvPr id="5" name="文本占位符 1"/>
          <p:cNvSpPr txBox="1"/>
          <p:nvPr/>
        </p:nvSpPr>
        <p:spPr>
          <a:xfrm>
            <a:off x="214630" y="1224280"/>
            <a:ext cx="10955655" cy="508317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CDHD2 龙门系统由两个驱动器通过交叉解耦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算法进行控制。这两个驱动器称为“配对”驱动器。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Y1 轴的驱动器为主驱动器。龙门主驱动器从运动控制器接收位置命令，并在虚拟 Y 轴（作为Y1 和 Y2 的平均值计算）上执行位置回路。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Y2 轴的驱动器为差动驱动器。龙门差动驱动器处理两个轴（Y1 和 Y2）之间的误差。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在刚性龙门系统中，它的作用是保持 Y1 和 Y2 之间的误差尽可能接近 0。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405" y="3076575"/>
            <a:ext cx="8620760" cy="32308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第一节 控制器接线</a:t>
            </a:r>
            <a:r>
              <a:rPr lang="en-US" altLang="zh-CN" dirty="0"/>
              <a:t>-</a:t>
            </a:r>
            <a:r>
              <a:rPr lang="zh-CN" altLang="en-US" dirty="0"/>
              <a:t>脉冲和</a:t>
            </a:r>
            <a:r>
              <a:rPr lang="en-US" altLang="zh-CN" dirty="0" err="1"/>
              <a:t>EtherCAT</a:t>
            </a:r>
            <a:endParaRPr lang="zh-CN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1384966"/>
            <a:ext cx="5376651" cy="3028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110" y="1384966"/>
            <a:ext cx="5376650" cy="3028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占位符 1"/>
          <p:cNvSpPr txBox="1"/>
          <p:nvPr/>
        </p:nvSpPr>
        <p:spPr>
          <a:xfrm>
            <a:off x="360000" y="4727648"/>
            <a:ext cx="5390768" cy="1729134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脉冲模式接线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只接主轴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Y1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Y2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与可以自定义为主轴（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Master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）和从轴（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diff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），必须使用第二代驱动器（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CDHD2 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X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轴可以是第一代或第二代驱动器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菊花链在调试的时候使用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占位符 1"/>
          <p:cNvSpPr txBox="1"/>
          <p:nvPr/>
        </p:nvSpPr>
        <p:spPr>
          <a:xfrm>
            <a:off x="6422570" y="4727648"/>
            <a:ext cx="5290189" cy="125963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总线模式接线：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主轴差异轴都需要接网线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控制需要给主从轴分配地址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龙门数据传输通过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C3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口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第一节 </a:t>
            </a:r>
            <a:r>
              <a:rPr lang="zh-CN" altLang="en-US" dirty="0"/>
              <a:t>制作龙门通信线及修改驱动地址</a:t>
            </a:r>
            <a:endParaRPr lang="zh-CN" altLang="en-US" dirty="0"/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05371" y="866696"/>
          <a:ext cx="5618776" cy="1599578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04694"/>
                <a:gridCol w="1404694"/>
                <a:gridCol w="1404694"/>
                <a:gridCol w="1404694"/>
              </a:tblGrid>
              <a:tr h="4684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龙门主轴（</a:t>
                      </a:r>
                      <a:r>
                        <a:rPr lang="en-US" sz="1200" u="none" strike="noStrike" dirty="0">
                          <a:effectLst/>
                        </a:rPr>
                        <a:t>Master)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龙门从轴（</a:t>
                      </a:r>
                      <a:r>
                        <a:rPr lang="en-US" sz="1200" u="none" strike="noStrike" dirty="0">
                          <a:effectLst/>
                        </a:rPr>
                        <a:t>diff)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双绞线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C3 </a:t>
                      </a:r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龙门通信</a:t>
                      </a:r>
                      <a:endParaRPr lang="en-US" altLang="zh-CN" sz="1400" u="none" strike="noStrike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algn="ctr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信号描述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525" marR="9525" marT="9525" marB="0" anchor="ctr"/>
                </a:tc>
              </a:tr>
              <a:tr h="2864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altLang="zh-CN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altLang="zh-CN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一组 双绞线</a:t>
                      </a:r>
                      <a:endParaRPr lang="zh-CN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</a:rPr>
                        <a:t>串行数据</a:t>
                      </a:r>
                      <a:r>
                        <a:rPr lang="en-US" sz="1200" u="none" strike="noStrike">
                          <a:effectLst/>
                        </a:rPr>
                        <a:t>Tx+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4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US" altLang="zh-CN" sz="1600" b="0" i="0" u="none" strike="noStrike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US" altLang="zh-CN" sz="1600" b="0" i="0" u="none" strike="noStrike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</a:rPr>
                        <a:t>串行数据</a:t>
                      </a:r>
                      <a:r>
                        <a:rPr lang="en-US" sz="1200" u="none" strike="noStrike">
                          <a:effectLst/>
                        </a:rPr>
                        <a:t>Tx-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861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2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2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>
                          <a:solidFill>
                            <a:srgbClr val="FF0000"/>
                          </a:solidFill>
                          <a:effectLst/>
                          <a:sym typeface="+mn-ea"/>
                        </a:rPr>
                        <a:t>一组 </a:t>
                      </a:r>
                      <a:r>
                        <a:rPr lang="zh-CN" altLang="en-US" sz="1200" b="1" u="none" strike="noStrike">
                          <a:solidFill>
                            <a:srgbClr val="FF0000"/>
                          </a:solidFill>
                          <a:effectLst/>
                        </a:rPr>
                        <a:t>双绞线</a:t>
                      </a:r>
                      <a:endParaRPr lang="zh-CN" altLang="en-US" sz="1200" b="1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串行数据</a:t>
                      </a:r>
                      <a:r>
                        <a:rPr lang="en-US" sz="1200" u="none" strike="noStrike" dirty="0">
                          <a:effectLst/>
                        </a:rPr>
                        <a:t>Rx+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861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12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12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串行数据</a:t>
                      </a:r>
                      <a:r>
                        <a:rPr lang="en-US" sz="1200" u="none" strike="noStrike" dirty="0">
                          <a:effectLst/>
                        </a:rPr>
                        <a:t>Rx-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6109223" y="996565"/>
            <a:ext cx="54716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C3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线是主从轴通讯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C3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线是主从轴通讯，分别将主轴（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Master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）和从轴（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Diff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）对应引脚连接起来。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必须使用双绞屏蔽线，屏蔽层单端必须接外壳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作为龙门通讯数据传输，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GANTRYINTERFACE=0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96000" y="2782669"/>
            <a:ext cx="5471633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C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线调试参数用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通过驱动器的地址进行区分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从而不用来回拔插调试线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为了调试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方便</a:t>
            </a:r>
            <a:endParaRPr lang="zh-CN" altLang="en-US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注意：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CDHD2S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中压驱动不支持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C8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菊花链做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龙门</a:t>
            </a:r>
            <a:endParaRPr lang="zh-CN" altLang="en-US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占位符 1"/>
          <p:cNvSpPr txBox="1"/>
          <p:nvPr/>
        </p:nvSpPr>
        <p:spPr>
          <a:xfrm>
            <a:off x="6096000" y="3877509"/>
            <a:ext cx="5944978" cy="253730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CDHD2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修改驱动器地址：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在示波器的终端界面执行</a:t>
            </a:r>
            <a:r>
              <a:rPr lang="en-US" altLang="zh-CN" dirty="0" err="1">
                <a:latin typeface="楷体" panose="02010609060101010101" pitchFamily="49" charset="-122"/>
                <a:ea typeface="楷体" panose="02010609060101010101" pitchFamily="49" charset="-122"/>
              </a:rPr>
              <a:t>addr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指令，分别将主轴（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Master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）和差异轴（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diff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）设置为地址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和地址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、执行保存并重启驱动器、地址才有作用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、配置完主从地址后，插上菊花链，通过切换地址 链接到不同的驱动器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、切换方式：</a:t>
            </a:r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\1 ENTER </a:t>
            </a:r>
            <a:endParaRPr lang="en-US" altLang="zh-CN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CDHD2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建议使用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servostudio2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软件调试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35" y="2593975"/>
            <a:ext cx="4815840" cy="21685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45" y="4762500"/>
            <a:ext cx="4749800" cy="18700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1500" y="7358"/>
            <a:ext cx="10972800" cy="777734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第二节 新建电机</a:t>
            </a:r>
            <a:r>
              <a:rPr lang="en-US" altLang="zh-CN" dirty="0"/>
              <a:t>-</a:t>
            </a:r>
            <a:r>
              <a:rPr lang="zh-CN" altLang="en-US" dirty="0"/>
              <a:t>电机基本参数</a:t>
            </a:r>
            <a:endParaRPr lang="zh-CN" altLang="en-US" dirty="0"/>
          </a:p>
        </p:txBody>
      </p:sp>
      <p:sp>
        <p:nvSpPr>
          <p:cNvPr id="4" name="内容占位符 2"/>
          <p:cNvSpPr txBox="1"/>
          <p:nvPr/>
        </p:nvSpPr>
        <p:spPr>
          <a:xfrm>
            <a:off x="161578" y="952575"/>
            <a:ext cx="9495605" cy="43204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填写电机基本参数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本文档以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hlinkClick r:id="rId1" action="ppaction://hlinkfile"/>
              </a:rPr>
              <a:t>电机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  <a:hlinkClick r:id="rId1" action="ppaction://hlinkfile"/>
              </a:rPr>
              <a:t>ACM1-L30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hlinkClick r:id="rId1" action="ppaction://hlinkfile"/>
              </a:rPr>
              <a:t>为例，应用中根据实际电机参数填写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79" y="1384624"/>
            <a:ext cx="7920278" cy="501617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547" y="1792359"/>
            <a:ext cx="5221453" cy="505828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第二节 编码器分辨率</a:t>
            </a:r>
            <a:r>
              <a:rPr lang="en-US" altLang="zh-CN" dirty="0"/>
              <a:t>-</a:t>
            </a:r>
            <a:r>
              <a:rPr lang="zh-CN" altLang="en-US" dirty="0"/>
              <a:t>增量</a:t>
            </a:r>
            <a:r>
              <a:rPr lang="en-US" altLang="zh-CN" dirty="0"/>
              <a:t>ABZ</a:t>
            </a:r>
            <a:r>
              <a:rPr lang="zh-CN" altLang="en-US" dirty="0"/>
              <a:t>编码器</a:t>
            </a:r>
            <a:endParaRPr lang="zh-CN" altLang="en-US" dirty="0"/>
          </a:p>
        </p:txBody>
      </p:sp>
      <p:sp>
        <p:nvSpPr>
          <p:cNvPr id="4" name="内容占位符 2"/>
          <p:cNvSpPr txBox="1"/>
          <p:nvPr/>
        </p:nvSpPr>
        <p:spPr bwMode="auto">
          <a:xfrm>
            <a:off x="6179976" y="905921"/>
            <a:ext cx="4479669" cy="1698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Blip>
                <a:blip r:embed="rId1"/>
              </a:buBlip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Blip>
                <a:blip r:embed="rId1"/>
              </a:buBlip>
              <a:defRPr lang="he-IL" sz="1400" kern="1200">
                <a:solidFill>
                  <a:srgbClr val="595959"/>
                </a:solidFill>
                <a:latin typeface="+mn-lt"/>
                <a:ea typeface="+mn-ea"/>
                <a:cs typeface="+mn-cs"/>
                <a:sym typeface="Frutiger LT Std 55 Roman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Blip>
                <a:blip r:embed="rId1"/>
              </a:buBlip>
              <a:defRPr sz="12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选择编码器类型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编码器分辨率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单位：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um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根据编码器分辨率填写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内容占位符 2"/>
          <p:cNvSpPr txBox="1"/>
          <p:nvPr/>
        </p:nvSpPr>
        <p:spPr bwMode="auto">
          <a:xfrm>
            <a:off x="6869311" y="3607551"/>
            <a:ext cx="3898215" cy="283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Blip>
                <a:blip r:embed="rId1"/>
              </a:buBlip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Blip>
                <a:blip r:embed="rId1"/>
              </a:buBlip>
              <a:defRPr lang="he-IL" sz="1400" kern="1200">
                <a:solidFill>
                  <a:srgbClr val="595959"/>
                </a:solidFill>
                <a:latin typeface="+mn-lt"/>
                <a:ea typeface="+mn-ea"/>
                <a:cs typeface="+mn-cs"/>
                <a:sym typeface="Frutiger LT Std 55 Roman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Blip>
                <a:blip r:embed="rId1"/>
              </a:buBlip>
              <a:defRPr sz="12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单位：线速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磁距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计算方式：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节距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*1000/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分辨率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/4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假设分辨率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1um,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节距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20mm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=20*1000/1/4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=5000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301" y="1502229"/>
            <a:ext cx="5479356" cy="53081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982" y="2993764"/>
            <a:ext cx="5640279" cy="511150"/>
          </a:xfrm>
          <a:prstGeom prst="rect">
            <a:avLst/>
          </a:prstGeom>
        </p:spPr>
      </p:pic>
      <p:sp>
        <p:nvSpPr>
          <p:cNvPr id="8" name="内容占位符 2"/>
          <p:cNvSpPr txBox="1"/>
          <p:nvPr/>
        </p:nvSpPr>
        <p:spPr>
          <a:xfrm>
            <a:off x="161578" y="887268"/>
            <a:ext cx="5934422" cy="43204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填写编码器参数：本例中使用增量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ABZ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分辨率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1um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第二节 限制参数</a:t>
            </a:r>
            <a:endParaRPr lang="zh-CN" altLang="en-US" dirty="0"/>
          </a:p>
        </p:txBody>
      </p:sp>
      <p:sp>
        <p:nvSpPr>
          <p:cNvPr id="5" name="内容占位符 2"/>
          <p:cNvSpPr txBox="1"/>
          <p:nvPr/>
        </p:nvSpPr>
        <p:spPr>
          <a:xfrm>
            <a:off x="124256" y="956430"/>
            <a:ext cx="3168352" cy="43204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设置限制参数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45" y="1497330"/>
            <a:ext cx="7487285" cy="4561205"/>
          </a:xfrm>
          <a:prstGeom prst="rect">
            <a:avLst/>
          </a:prstGeom>
        </p:spPr>
      </p:pic>
      <p:sp>
        <p:nvSpPr>
          <p:cNvPr id="6" name="内容占位符 2"/>
          <p:cNvSpPr txBox="1"/>
          <p:nvPr/>
        </p:nvSpPr>
        <p:spPr bwMode="auto">
          <a:xfrm>
            <a:off x="8108196" y="1868921"/>
            <a:ext cx="3898215" cy="283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Blip>
                <a:blip r:embed="rId2"/>
              </a:buBlip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Blip>
                <a:blip r:embed="rId2"/>
              </a:buBlip>
              <a:defRPr lang="he-IL" sz="1400" kern="1200">
                <a:solidFill>
                  <a:srgbClr val="595959"/>
                </a:solidFill>
                <a:latin typeface="+mn-lt"/>
                <a:ea typeface="+mn-ea"/>
                <a:cs typeface="+mn-cs"/>
                <a:sym typeface="Frutiger LT Std 55 Roman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Blip>
                <a:blip r:embed="rId2"/>
              </a:buBlip>
              <a:defRPr sz="12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初始速度设置：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200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mm/s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初始电流设置：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10A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第二节 确认反馈距离</a:t>
            </a:r>
            <a:endParaRPr lang="zh-CN" altLang="en-US" dirty="0"/>
          </a:p>
        </p:txBody>
      </p:sp>
      <p:sp>
        <p:nvSpPr>
          <p:cNvPr id="7" name="内容占位符 2"/>
          <p:cNvSpPr txBox="1"/>
          <p:nvPr/>
        </p:nvSpPr>
        <p:spPr>
          <a:xfrm>
            <a:off x="161578" y="1058975"/>
            <a:ext cx="10643271" cy="43204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运动单位界面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直线单位选择 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3-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mm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579" y="1547009"/>
            <a:ext cx="10732757" cy="2647139"/>
          </a:xfrm>
          <a:prstGeom prst="rect">
            <a:avLst/>
          </a:prstGeom>
        </p:spPr>
      </p:pic>
      <p:sp>
        <p:nvSpPr>
          <p:cNvPr id="9" name="内容占位符 2"/>
          <p:cNvSpPr txBox="1"/>
          <p:nvPr/>
        </p:nvSpPr>
        <p:spPr>
          <a:xfrm>
            <a:off x="161578" y="5337300"/>
            <a:ext cx="9144000" cy="1268773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移动直线电机一段距离，假设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200mm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判断驱动反馈变化量和实际距离一致，则反馈设置正确。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如果移动距离对应不上，则检查编码器分辨率和电机节距是否设置正确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20" y="4705213"/>
            <a:ext cx="10620000" cy="52618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56475" y="4307888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在调试软件底部可以看到当前位置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第二节 设置飞车保护</a:t>
            </a:r>
            <a:endParaRPr lang="zh-CN" altLang="en-US" dirty="0"/>
          </a:p>
        </p:txBody>
      </p:sp>
      <p:sp>
        <p:nvSpPr>
          <p:cNvPr id="4" name="内容占位符 2"/>
          <p:cNvSpPr txBox="1"/>
          <p:nvPr/>
        </p:nvSpPr>
        <p:spPr>
          <a:xfrm>
            <a:off x="161579" y="831280"/>
            <a:ext cx="3168352" cy="43204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设置飞车保护参数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内容占位符 2"/>
          <p:cNvSpPr txBox="1"/>
          <p:nvPr/>
        </p:nvSpPr>
        <p:spPr>
          <a:xfrm>
            <a:off x="360173" y="1476431"/>
            <a:ext cx="7120750" cy="213219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终端或者专家界面设置：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设置禁止模式 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dismoded=2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设置飞车保护速度 </a:t>
            </a:r>
            <a:r>
              <a:rPr lang="en-US" altLang="zh-CN" sz="2000" dirty="0" err="1">
                <a:latin typeface="楷体" panose="02010609060101010101" pitchFamily="49" charset="-122"/>
                <a:ea typeface="楷体" panose="02010609060101010101" pitchFamily="49" charset="-122"/>
              </a:rPr>
              <a:t>commerrvthresh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=100-300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单位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mm/s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运动单位设置为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mm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设置飞车保护距离 </a:t>
            </a:r>
            <a:r>
              <a:rPr lang="en-US" altLang="zh-CN" sz="2000" dirty="0" err="1">
                <a:latin typeface="楷体" panose="02010609060101010101" pitchFamily="49" charset="-122"/>
                <a:ea typeface="楷体" panose="02010609060101010101" pitchFamily="49" charset="-122"/>
              </a:rPr>
              <a:t>commerrpthresh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= 0.5-1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个电机节距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55" y="3608450"/>
            <a:ext cx="4792700" cy="26058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第二节 电机校验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327" y="1308542"/>
            <a:ext cx="9029163" cy="5542129"/>
          </a:xfrm>
          <a:prstGeom prst="rect">
            <a:avLst/>
          </a:prstGeom>
        </p:spPr>
      </p:pic>
      <p:sp>
        <p:nvSpPr>
          <p:cNvPr id="5" name="内容占位符 2"/>
          <p:cNvSpPr txBox="1"/>
          <p:nvPr/>
        </p:nvSpPr>
        <p:spPr>
          <a:xfrm>
            <a:off x="189010" y="818160"/>
            <a:ext cx="7919291" cy="504056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电机界面  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&gt;&gt; 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从驱动器加载  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&gt;&gt; 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校验，等待电机安装结果。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第二节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电流环验证（*非常重要）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验证脚本</a:t>
            </a:r>
            <a:endParaRPr lang="zh-CN" altLang="en-US" dirty="0"/>
          </a:p>
        </p:txBody>
      </p:sp>
      <p:sp>
        <p:nvSpPr>
          <p:cNvPr id="4" name="内容占位符 2"/>
          <p:cNvSpPr txBox="1"/>
          <p:nvPr/>
        </p:nvSpPr>
        <p:spPr>
          <a:xfrm>
            <a:off x="321241" y="837688"/>
            <a:ext cx="3168352" cy="43204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电流环验证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241" y="1269736"/>
            <a:ext cx="5185526" cy="55809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358734" y="1269736"/>
            <a:ext cx="518552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 k                 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</a:t>
            </a:r>
            <a:r>
              <a:rPr lang="zh-CN" altLang="en-US" sz="1600" dirty="0">
                <a:solidFill>
                  <a:srgbClr val="008000"/>
                </a:solidFill>
                <a:effectLst/>
              </a:rPr>
              <a:t>断开使能</a:t>
            </a:r>
            <a:br>
              <a:rPr lang="zh-CN" altLang="en-US" sz="1600" dirty="0"/>
            </a:br>
            <a:r>
              <a:rPr lang="en-US" altLang="zh-CN" sz="1600" dirty="0"/>
              <a:t>#Delay 100  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</a:t>
            </a:r>
            <a:r>
              <a:rPr lang="zh-CN" altLang="en-US" sz="1600" dirty="0">
                <a:solidFill>
                  <a:srgbClr val="008000"/>
                </a:solidFill>
                <a:effectLst/>
              </a:rPr>
              <a:t>延时 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100ms</a:t>
            </a:r>
            <a:br>
              <a:rPr lang="en-US" altLang="zh-CN" sz="1600" dirty="0"/>
            </a:br>
            <a:r>
              <a:rPr lang="en-US" altLang="zh-CN" sz="1600" dirty="0"/>
              <a:t>commode 0  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</a:t>
            </a:r>
            <a:r>
              <a:rPr lang="zh-CN" altLang="en-US" sz="1600" dirty="0">
                <a:solidFill>
                  <a:srgbClr val="008000"/>
                </a:solidFill>
                <a:effectLst/>
              </a:rPr>
              <a:t>串口模式</a:t>
            </a:r>
            <a:br>
              <a:rPr lang="zh-CN" altLang="en-US" sz="1600" dirty="0"/>
            </a:br>
            <a:r>
              <a:rPr lang="en-US" altLang="zh-CN" sz="1600" dirty="0"/>
              <a:t>#Delay 30     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</a:t>
            </a:r>
            <a:r>
              <a:rPr lang="zh-CN" altLang="en-US" sz="1600" dirty="0">
                <a:solidFill>
                  <a:srgbClr val="008000"/>
                </a:solidFill>
                <a:effectLst/>
              </a:rPr>
              <a:t>延时 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30ms</a:t>
            </a:r>
            <a:br>
              <a:rPr lang="en-US" altLang="zh-CN" sz="1600" dirty="0"/>
            </a:br>
            <a:r>
              <a:rPr lang="en-US" altLang="zh-CN" sz="1600" dirty="0" err="1"/>
              <a:t>opmode</a:t>
            </a:r>
            <a:r>
              <a:rPr lang="en-US" altLang="zh-CN" sz="1600" dirty="0"/>
              <a:t> 2     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</a:t>
            </a:r>
            <a:r>
              <a:rPr lang="zh-CN" altLang="en-US" sz="1600" dirty="0">
                <a:solidFill>
                  <a:srgbClr val="008000"/>
                </a:solidFill>
                <a:effectLst/>
              </a:rPr>
              <a:t>串行电流模式</a:t>
            </a:r>
            <a:br>
              <a:rPr lang="zh-CN" altLang="en-US" sz="1600" dirty="0"/>
            </a:br>
            <a:r>
              <a:rPr lang="en-US" altLang="zh-CN" sz="1600" dirty="0"/>
              <a:t>#Delay 200    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</a:t>
            </a:r>
            <a:r>
              <a:rPr lang="zh-CN" altLang="en-US" sz="1600" dirty="0">
                <a:solidFill>
                  <a:srgbClr val="008000"/>
                </a:solidFill>
                <a:effectLst/>
              </a:rPr>
              <a:t>延时 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2-0ms</a:t>
            </a:r>
            <a:br>
              <a:rPr lang="en-US" altLang="zh-CN" sz="1600" dirty="0"/>
            </a:br>
            <a:r>
              <a:rPr lang="en-US" altLang="zh-CN" sz="1600" dirty="0" err="1"/>
              <a:t>recoff</a:t>
            </a:r>
            <a:r>
              <a:rPr lang="en-US" altLang="zh-CN" sz="1600" dirty="0"/>
              <a:t>              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</a:t>
            </a:r>
            <a:r>
              <a:rPr lang="zh-CN" altLang="en-US" sz="1600" dirty="0">
                <a:solidFill>
                  <a:srgbClr val="008000"/>
                </a:solidFill>
                <a:effectLst/>
              </a:rPr>
              <a:t>停止</a:t>
            </a:r>
            <a:r>
              <a:rPr lang="zh-CN" altLang="en-US" sz="1600" dirty="0">
                <a:solidFill>
                  <a:srgbClr val="008000"/>
                </a:solidFill>
              </a:rPr>
              <a:t>记录</a:t>
            </a:r>
            <a:br>
              <a:rPr lang="en-US" altLang="zh-CN" sz="1600" dirty="0"/>
            </a:br>
            <a:r>
              <a:rPr lang="en-US" altLang="zh-CN" sz="1600" dirty="0" err="1"/>
              <a:t>en</a:t>
            </a:r>
            <a:r>
              <a:rPr lang="en-US" altLang="zh-CN" sz="1600" dirty="0"/>
              <a:t>                     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</a:t>
            </a:r>
            <a:r>
              <a:rPr lang="zh-CN" altLang="en-US" sz="1600" dirty="0">
                <a:solidFill>
                  <a:srgbClr val="008000"/>
                </a:solidFill>
              </a:rPr>
              <a:t>使能</a:t>
            </a:r>
            <a:br>
              <a:rPr lang="en-US" altLang="zh-CN" sz="1600" dirty="0"/>
            </a:br>
            <a:r>
              <a:rPr lang="en-US" altLang="zh-CN" sz="1600" dirty="0"/>
              <a:t>#Delay 400</a:t>
            </a:r>
            <a:br>
              <a:rPr lang="en-US" altLang="zh-CN" sz="1600" dirty="0"/>
            </a:br>
            <a:r>
              <a:rPr lang="en-US" altLang="zh-CN" sz="1600" dirty="0"/>
              <a:t>record 64 2000 “</a:t>
            </a:r>
            <a:r>
              <a:rPr lang="en-US" altLang="zh-CN" sz="1600" dirty="0" err="1"/>
              <a:t>icmd</a:t>
            </a:r>
            <a:r>
              <a:rPr lang="en-US" altLang="zh-CN" sz="1600" dirty="0"/>
              <a:t>   ”</a:t>
            </a:r>
            <a:r>
              <a:rPr lang="en-US" altLang="zh-CN" sz="1600" dirty="0" err="1"/>
              <a:t>iq</a:t>
            </a:r>
            <a:r>
              <a:rPr lang="en-US" altLang="zh-CN" sz="1600" dirty="0"/>
              <a:t>  “v  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</a:t>
            </a:r>
            <a:r>
              <a:rPr lang="zh-CN" altLang="en-US" sz="1600" dirty="0">
                <a:solidFill>
                  <a:srgbClr val="008000"/>
                </a:solidFill>
              </a:rPr>
              <a:t>记录</a:t>
            </a:r>
            <a:r>
              <a:rPr lang="en-US" altLang="zh-CN" sz="1600" dirty="0">
                <a:solidFill>
                  <a:srgbClr val="008000"/>
                </a:solidFill>
              </a:rPr>
              <a:t>ICMD, IQ, V</a:t>
            </a:r>
            <a:r>
              <a:rPr lang="en-US" altLang="zh-CN" sz="1600" dirty="0"/>
              <a:t>  </a:t>
            </a:r>
            <a:endParaRPr lang="en-US" altLang="zh-CN" sz="1600" dirty="0"/>
          </a:p>
          <a:p>
            <a:r>
              <a:rPr lang="en-US" altLang="zh-CN" sz="1600" dirty="0" err="1"/>
              <a:t>rectrig</a:t>
            </a:r>
            <a:r>
              <a:rPr lang="en-US" altLang="zh-CN" sz="1600" dirty="0"/>
              <a:t> "</a:t>
            </a:r>
            <a:r>
              <a:rPr lang="en-US" altLang="zh-CN" sz="1600" dirty="0" err="1"/>
              <a:t>icmd</a:t>
            </a:r>
            <a:r>
              <a:rPr lang="en-US" altLang="zh-CN" sz="1600" dirty="0"/>
              <a:t> 0.1 50 1</a:t>
            </a:r>
            <a:br>
              <a:rPr lang="en-US" altLang="zh-CN" sz="1600" dirty="0"/>
            </a:br>
            <a:r>
              <a:rPr lang="en-US" altLang="zh-CN" sz="1600" dirty="0"/>
              <a:t>t  0.5                   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</a:t>
            </a:r>
            <a:r>
              <a:rPr lang="zh-CN" altLang="en-US" sz="1600" dirty="0">
                <a:solidFill>
                  <a:srgbClr val="008000"/>
                </a:solidFill>
                <a:effectLst/>
              </a:rPr>
              <a:t>正向电流 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A</a:t>
            </a:r>
            <a:br>
              <a:rPr lang="en-US" altLang="zh-CN" sz="1600" dirty="0"/>
            </a:br>
            <a:r>
              <a:rPr lang="en-US" altLang="zh-CN" sz="1600" dirty="0"/>
              <a:t> #Delay 100     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</a:t>
            </a:r>
            <a:r>
              <a:rPr lang="zh-CN" altLang="en-US" sz="1600" dirty="0">
                <a:solidFill>
                  <a:srgbClr val="008000"/>
                </a:solidFill>
                <a:effectLst/>
              </a:rPr>
              <a:t>通电时间 </a:t>
            </a:r>
            <a:r>
              <a:rPr lang="en-US" altLang="zh-CN" sz="1600" dirty="0" err="1">
                <a:solidFill>
                  <a:srgbClr val="008000"/>
                </a:solidFill>
                <a:effectLst/>
              </a:rPr>
              <a:t>ms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   </a:t>
            </a:r>
            <a:br>
              <a:rPr lang="en-US" altLang="zh-CN" sz="1600" dirty="0"/>
            </a:br>
            <a:r>
              <a:rPr lang="en-US" altLang="zh-CN" sz="1600" dirty="0"/>
              <a:t>t 0               </a:t>
            </a:r>
            <a:br>
              <a:rPr lang="en-US" altLang="zh-CN" sz="1600" dirty="0"/>
            </a:br>
            <a:r>
              <a:rPr lang="en-US" altLang="zh-CN" sz="1600" dirty="0"/>
              <a:t>#Delay 300</a:t>
            </a:r>
            <a:br>
              <a:rPr lang="en-US" altLang="zh-CN" sz="1600" dirty="0"/>
            </a:br>
            <a:r>
              <a:rPr lang="en-US" altLang="zh-CN" sz="1600" dirty="0"/>
              <a:t>t -0.5               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 </a:t>
            </a:r>
            <a:r>
              <a:rPr lang="zh-CN" altLang="en-US" sz="1600" dirty="0">
                <a:solidFill>
                  <a:srgbClr val="008000"/>
                </a:solidFill>
                <a:effectLst/>
              </a:rPr>
              <a:t>负向电流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</a:t>
            </a:r>
            <a:br>
              <a:rPr lang="zh-CN" altLang="en-US" sz="1600" dirty="0"/>
            </a:br>
            <a:r>
              <a:rPr lang="en-US" altLang="zh-CN" sz="1600" dirty="0"/>
              <a:t>#Delay 100   </a:t>
            </a:r>
            <a:r>
              <a:rPr lang="en-US" altLang="zh-CN" sz="1600" dirty="0">
                <a:solidFill>
                  <a:srgbClr val="008000"/>
                </a:solidFill>
                <a:effectLst/>
              </a:rPr>
              <a:t>; </a:t>
            </a:r>
            <a:r>
              <a:rPr lang="zh-CN" altLang="en-US" sz="1600" dirty="0">
                <a:solidFill>
                  <a:srgbClr val="008000"/>
                </a:solidFill>
                <a:effectLst/>
              </a:rPr>
              <a:t>通电时间 </a:t>
            </a:r>
            <a:r>
              <a:rPr lang="en-US" altLang="zh-CN" sz="1600" dirty="0" err="1">
                <a:solidFill>
                  <a:srgbClr val="008000"/>
                </a:solidFill>
                <a:effectLst/>
              </a:rPr>
              <a:t>ms</a:t>
            </a:r>
            <a:br>
              <a:rPr lang="en-US" altLang="zh-CN" sz="1600" dirty="0"/>
            </a:br>
            <a:r>
              <a:rPr lang="en-US" altLang="zh-CN" sz="1600" dirty="0"/>
              <a:t>t 0               </a:t>
            </a:r>
            <a:br>
              <a:rPr lang="en-US" altLang="zh-CN" sz="1600" dirty="0"/>
            </a:br>
            <a:r>
              <a:rPr lang="en-US" altLang="zh-CN" sz="1600" dirty="0"/>
              <a:t>#Delay 200</a:t>
            </a:r>
            <a:br>
              <a:rPr lang="en-US" altLang="zh-CN" sz="1600" dirty="0"/>
            </a:br>
            <a:r>
              <a:rPr lang="en-US" altLang="zh-CN" sz="1600" dirty="0"/>
              <a:t>k</a:t>
            </a:r>
            <a:br>
              <a:rPr lang="en-US" altLang="zh-CN" sz="1600" dirty="0"/>
            </a:br>
            <a:r>
              <a:rPr lang="en-US" altLang="zh-CN" sz="1600" dirty="0"/>
              <a:t>#Plot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第二节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电流环验证（*非常重要）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判断标准</a:t>
            </a:r>
            <a:b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63849" y="4015449"/>
            <a:ext cx="6136340" cy="274126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077" y="1039331"/>
            <a:ext cx="6159884" cy="2741268"/>
          </a:xfrm>
          <a:prstGeom prst="rect">
            <a:avLst/>
          </a:prstGeom>
        </p:spPr>
      </p:pic>
      <p:sp>
        <p:nvSpPr>
          <p:cNvPr id="6" name="内容占位符 2"/>
          <p:cNvSpPr txBox="1"/>
          <p:nvPr/>
        </p:nvSpPr>
        <p:spPr>
          <a:xfrm>
            <a:off x="352470" y="2984805"/>
            <a:ext cx="5247067" cy="181256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常见问题：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电机摩擦力大，电流太小，无速度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内容占位符 2"/>
          <p:cNvSpPr txBox="1"/>
          <p:nvPr/>
        </p:nvSpPr>
        <p:spPr>
          <a:xfrm>
            <a:off x="8289129" y="1482576"/>
            <a:ext cx="1350220" cy="4558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dirty="0">
                <a:solidFill>
                  <a:srgbClr val="FF0000"/>
                </a:solidFill>
              </a:rPr>
              <a:t>正确波形 </a:t>
            </a:r>
            <a:endParaRPr lang="en-US" altLang="zh-CN" sz="2000" dirty="0">
              <a:solidFill>
                <a:srgbClr val="FF0000"/>
              </a:solidFill>
            </a:endParaRPr>
          </a:p>
        </p:txBody>
      </p:sp>
      <p:sp>
        <p:nvSpPr>
          <p:cNvPr id="8" name="内容占位符 2"/>
          <p:cNvSpPr txBox="1"/>
          <p:nvPr/>
        </p:nvSpPr>
        <p:spPr>
          <a:xfrm>
            <a:off x="8289129" y="4569463"/>
            <a:ext cx="1824524" cy="4558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dirty="0">
                <a:solidFill>
                  <a:srgbClr val="FF0000"/>
                </a:solidFill>
              </a:rPr>
              <a:t>不正确波形 </a:t>
            </a:r>
            <a:endParaRPr lang="en-US" altLang="zh-CN" sz="2000" dirty="0">
              <a:solidFill>
                <a:srgbClr val="FF0000"/>
              </a:solidFill>
            </a:endParaRPr>
          </a:p>
        </p:txBody>
      </p:sp>
      <p:sp>
        <p:nvSpPr>
          <p:cNvPr id="9" name="内容占位符 2"/>
          <p:cNvSpPr txBox="1"/>
          <p:nvPr/>
        </p:nvSpPr>
        <p:spPr>
          <a:xfrm>
            <a:off x="332639" y="1067651"/>
            <a:ext cx="5247067" cy="166621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判断 标准：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速度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V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和电流指令 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ICMD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波形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速度和电流同方向（同正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同负）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正电流正速度、负电流负速度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电流指令和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ICMD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方向相反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第二节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电流环验证（*非常重要）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手动换向</a:t>
            </a:r>
            <a:b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21298" y="897563"/>
            <a:ext cx="4991878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不正常波形后，可能需要手动换向、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换相方法：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硬件换相：</a:t>
            </a:r>
            <a:endParaRPr lang="zh-CN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将电机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UVW 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三相中的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U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V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交换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接线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顺序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软件换相：</a:t>
            </a:r>
            <a:endParaRPr lang="zh-CN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在软件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终端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界面输入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MFBDIR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，按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Enter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查看当前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MFBDIR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值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如果值为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输入 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MFBDIR 0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按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Enter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修改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如果值为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输入 </a:t>
            </a: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MFBDIR 1</a:t>
            </a:r>
            <a:r>
              <a:rPr lang="en-US" altLang="zh-CN" sz="200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按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Enter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修改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MFBDIR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值更改后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需要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输入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config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指令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注意：指令和参数 之间需要有一个空格</a:t>
            </a:r>
            <a:endParaRPr lang="en-US" altLang="zh-CN" sz="2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修改完成后，需要重新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执行寻找相位和执行电流环验证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通常电机校验会自动修改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MFBDIR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5" name="表格 2"/>
          <p:cNvGraphicFramePr>
            <a:graphicFrameLocks noGrp="1"/>
          </p:cNvGraphicFramePr>
          <p:nvPr/>
        </p:nvGraphicFramePr>
        <p:xfrm>
          <a:off x="5150504" y="967992"/>
          <a:ext cx="7041503" cy="5771473"/>
        </p:xfrm>
        <a:graphic>
          <a:graphicData uri="http://schemas.openxmlformats.org/drawingml/2006/table">
            <a:tbl>
              <a:tblPr firstRow="1">
                <a:tableStyleId>{5DA37D80-6434-44D0-A028-1B22A696006F}</a:tableStyleId>
              </a:tblPr>
              <a:tblGrid>
                <a:gridCol w="1350313"/>
                <a:gridCol w="1350313"/>
                <a:gridCol w="1350313"/>
                <a:gridCol w="1350313"/>
                <a:gridCol w="1640251"/>
              </a:tblGrid>
              <a:tr h="30912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MFBDIR </a:t>
                      </a:r>
                      <a:endParaRPr lang="zh-CN" altLang="en-US" sz="2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+mn-lt"/>
                      </a:endParaRPr>
                    </a:p>
                  </a:txBody>
                  <a:tcPr marL="49977" marR="49977" marT="24988" marB="24988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交换</a:t>
                      </a:r>
                      <a:r>
                        <a:rPr lang="en-US" altLang="zh-CN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UV</a:t>
                      </a:r>
                      <a:endParaRPr lang="zh-CN" altLang="en-US" sz="18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+mn-lt"/>
                      </a:endParaRPr>
                    </a:p>
                  </a:txBody>
                  <a:tcPr marL="49977" marR="49977" marT="24988" marB="24988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交换</a:t>
                      </a:r>
                      <a:r>
                        <a:rPr lang="en-US" altLang="zh-CN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hall </a:t>
                      </a:r>
                      <a:r>
                        <a:rPr lang="zh-CN" altLang="en-US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编码</a:t>
                      </a:r>
                      <a:endParaRPr lang="zh-CN" altLang="en-US" sz="18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+mn-lt"/>
                      </a:endParaRPr>
                    </a:p>
                  </a:txBody>
                  <a:tcPr marL="49977" marR="49977" marT="24988" marB="24988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取反</a:t>
                      </a:r>
                      <a:r>
                        <a:rPr lang="en-US" altLang="zh-CN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index</a:t>
                      </a:r>
                      <a:endParaRPr lang="zh-CN" altLang="en-US" sz="18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+mn-lt"/>
                      </a:endParaRPr>
                    </a:p>
                  </a:txBody>
                  <a:tcPr marL="49977" marR="49977" marT="24988" marB="24988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取反</a:t>
                      </a:r>
                      <a:r>
                        <a:rPr lang="en-US" altLang="zh-CN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sin/cos</a:t>
                      </a:r>
                      <a:endParaRPr lang="zh-CN" altLang="en-US" sz="18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+mn-lt"/>
                      </a:endParaRPr>
                    </a:p>
                  </a:txBody>
                  <a:tcPr marL="49977" marR="49977" marT="24988" marB="24988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97913">
                <a:tc vMerge="1">
                  <a:tcPr marL="53975" marR="539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Bit 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/>
                        <a:t>Bit 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/>
                        <a:t>Bit 3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/>
                        <a:t>Bit 4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effectLst/>
                        </a:rPr>
                        <a:t>0</a:t>
                      </a:r>
                      <a:endParaRPr lang="en-US" altLang="zh-CN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effectLst/>
                        </a:rPr>
                        <a:t>1</a:t>
                      </a:r>
                      <a:endParaRPr lang="en-US" altLang="zh-CN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>
                          <a:effectLst/>
                        </a:rPr>
                        <a:t>2</a:t>
                      </a:r>
                      <a:endParaRPr lang="en-US" altLang="zh-CN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>
                          <a:effectLst/>
                        </a:rPr>
                        <a:t>3</a:t>
                      </a:r>
                      <a:endParaRPr lang="en-US" altLang="zh-CN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effectLst/>
                        </a:rPr>
                        <a:t>4</a:t>
                      </a:r>
                      <a:endParaRPr lang="en-US" altLang="zh-CN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effectLst/>
                        </a:rPr>
                        <a:t>5</a:t>
                      </a:r>
                      <a:endParaRPr lang="en-US" altLang="zh-CN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>
                          <a:effectLst/>
                        </a:rPr>
                        <a:t>6</a:t>
                      </a:r>
                      <a:endParaRPr lang="en-US" altLang="zh-CN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>
                          <a:effectLst/>
                        </a:rPr>
                        <a:t>7</a:t>
                      </a:r>
                      <a:endParaRPr lang="en-US" altLang="zh-CN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>
                          <a:effectLst/>
                        </a:rPr>
                        <a:t>8</a:t>
                      </a:r>
                      <a:endParaRPr lang="en-US" altLang="zh-CN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>
                          <a:effectLst/>
                        </a:rPr>
                        <a:t>9</a:t>
                      </a:r>
                      <a:endParaRPr lang="en-US" altLang="zh-CN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>
                          <a:effectLst/>
                        </a:rPr>
                        <a:t>10</a:t>
                      </a:r>
                      <a:endParaRPr lang="en-US" altLang="zh-CN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>
                          <a:effectLst/>
                        </a:rPr>
                        <a:t>11</a:t>
                      </a:r>
                      <a:endParaRPr lang="en-US" altLang="zh-CN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>
                          <a:effectLst/>
                        </a:rPr>
                        <a:t>12</a:t>
                      </a:r>
                      <a:endParaRPr lang="en-US" altLang="zh-CN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>
                          <a:effectLst/>
                        </a:rPr>
                        <a:t>13</a:t>
                      </a:r>
                      <a:endParaRPr lang="en-US" altLang="zh-CN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>
                          <a:effectLst/>
                        </a:rPr>
                        <a:t>14</a:t>
                      </a:r>
                      <a:endParaRPr lang="en-US" altLang="zh-CN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No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84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effectLst/>
                        </a:rPr>
                        <a:t>15</a:t>
                      </a:r>
                      <a:endParaRPr lang="en-US" altLang="zh-CN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</a:rPr>
                        <a:t>Yes</a:t>
                      </a:r>
                      <a:endParaRPr lang="en-US" sz="180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内容占位符 2"/>
          <p:cNvSpPr txBox="1"/>
          <p:nvPr/>
        </p:nvSpPr>
        <p:spPr>
          <a:xfrm>
            <a:off x="83970" y="6278084"/>
            <a:ext cx="4991877" cy="46795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600" y="1077168"/>
            <a:ext cx="10972800" cy="5430968"/>
          </a:xfrm>
        </p:spPr>
        <p:txBody>
          <a:bodyPr/>
          <a:lstStyle/>
          <a:p>
            <a:pPr marL="0" indent="0">
              <a:buNone/>
            </a:pP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导入主轴参数到从轴驱动器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然后到</a:t>
            </a:r>
            <a:r>
              <a:rPr lang="zh-CN" altLang="en-US" sz="1800" b="1" dirty="0">
                <a:latin typeface="楷体" panose="02010609060101010101" pitchFamily="49" charset="-122"/>
                <a:ea typeface="楷体" panose="02010609060101010101" pitchFamily="49" charset="-122"/>
              </a:rPr>
              <a:t>电机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界面直线电机校验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电机校验完成后，执行电流环脚本，观察从站电机运动方向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确保主从电机运动方向相同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如果两个电机方向相反，则修改从轴电机方向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1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第三节 配置从</a:t>
            </a:r>
            <a:r>
              <a:rPr lang="zh-CN" altLang="en-US" dirty="0"/>
              <a:t>轴基本参数</a:t>
            </a:r>
            <a:r>
              <a:rPr lang="en-US" altLang="zh-CN" dirty="0"/>
              <a:t>-</a:t>
            </a:r>
            <a:r>
              <a:rPr lang="zh-CN" altLang="en-US" dirty="0"/>
              <a:t>主从电机方向判断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050" y="2799715"/>
            <a:ext cx="6170295" cy="378015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第三节 配置基本参数 设置基础增益参数</a:t>
            </a:r>
            <a:endParaRPr lang="zh-CN" altLang="en-US" dirty="0"/>
          </a:p>
        </p:txBody>
      </p:sp>
      <p:sp>
        <p:nvSpPr>
          <p:cNvPr id="11" name="文本占位符 1"/>
          <p:cNvSpPr txBox="1">
            <a:spLocks noGrp="1"/>
          </p:cNvSpPr>
          <p:nvPr>
            <p:ph idx="1"/>
          </p:nvPr>
        </p:nvSpPr>
        <p:spPr>
          <a:xfrm>
            <a:off x="6870438" y="1613097"/>
            <a:ext cx="2506824" cy="4525962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/>
              <a:t>K</a:t>
            </a:r>
            <a:endParaRPr lang="en-US" altLang="zh-CN" sz="1600" dirty="0"/>
          </a:p>
          <a:p>
            <a:r>
              <a:rPr lang="en-US" altLang="zh-CN" sz="1600" dirty="0"/>
              <a:t>#Delay 100</a:t>
            </a:r>
            <a:endParaRPr lang="en-US" altLang="zh-CN" sz="1600" dirty="0"/>
          </a:p>
          <a:p>
            <a:r>
              <a:rPr lang="en-US" altLang="zh-CN" sz="1600" dirty="0"/>
              <a:t>CLEARFAULTS </a:t>
            </a:r>
            <a:endParaRPr lang="en-US" altLang="zh-CN" sz="1600" dirty="0"/>
          </a:p>
          <a:p>
            <a:r>
              <a:rPr lang="en-US" altLang="zh-CN" sz="1600" dirty="0">
                <a:solidFill>
                  <a:srgbClr val="FF0000"/>
                </a:solidFill>
              </a:rPr>
              <a:t>KNLUSERGAIN 1</a:t>
            </a:r>
            <a:endParaRPr lang="en-US" altLang="zh-CN" sz="1600" dirty="0">
              <a:solidFill>
                <a:srgbClr val="FF0000"/>
              </a:solidFill>
            </a:endParaRPr>
          </a:p>
          <a:p>
            <a:r>
              <a:rPr lang="en-US" altLang="zh-CN" sz="1600" dirty="0"/>
              <a:t>KNLD 32</a:t>
            </a:r>
            <a:endParaRPr lang="en-US" altLang="zh-CN" sz="1600" dirty="0"/>
          </a:p>
          <a:p>
            <a:r>
              <a:rPr lang="en-US" altLang="zh-CN" sz="1600" dirty="0"/>
              <a:t>KNLP 16</a:t>
            </a:r>
            <a:endParaRPr lang="en-US" altLang="zh-CN" sz="1600" dirty="0"/>
          </a:p>
          <a:p>
            <a:r>
              <a:rPr lang="en-US" altLang="zh-CN" sz="1600" dirty="0"/>
              <a:t>KNLI 1</a:t>
            </a:r>
            <a:endParaRPr lang="en-US" altLang="zh-CN" sz="1600" dirty="0"/>
          </a:p>
          <a:p>
            <a:r>
              <a:rPr lang="en-US" altLang="zh-CN" sz="1600" dirty="0"/>
              <a:t>KNLIV 1</a:t>
            </a:r>
            <a:endParaRPr lang="en-US" altLang="zh-CN" sz="1600" dirty="0"/>
          </a:p>
          <a:p>
            <a:r>
              <a:rPr lang="en-US" altLang="zh-CN" sz="1600" dirty="0"/>
              <a:t>nlfiltt1 3</a:t>
            </a:r>
            <a:endParaRPr lang="en-US" altLang="zh-CN" sz="1600" dirty="0"/>
          </a:p>
          <a:p>
            <a:r>
              <a:rPr lang="en-US" altLang="zh-CN" sz="1600" dirty="0" err="1"/>
              <a:t>nlfiltdamping</a:t>
            </a:r>
            <a:r>
              <a:rPr lang="en-US" altLang="zh-CN" sz="1600" dirty="0"/>
              <a:t> 60</a:t>
            </a:r>
            <a:endParaRPr lang="en-US" altLang="zh-CN" sz="1600" dirty="0"/>
          </a:p>
          <a:p>
            <a:r>
              <a:rPr lang="en-US" altLang="zh-CN" sz="1600" dirty="0" err="1"/>
              <a:t>movesmoothmode</a:t>
            </a:r>
            <a:r>
              <a:rPr lang="en-US" altLang="zh-CN" sz="1600" dirty="0"/>
              <a:t> 2</a:t>
            </a:r>
            <a:endParaRPr lang="en-US" altLang="zh-CN" sz="1600" dirty="0"/>
          </a:p>
          <a:p>
            <a:r>
              <a:rPr lang="en-US" altLang="zh-CN" sz="1600" dirty="0" err="1"/>
              <a:t>movesmoothavg</a:t>
            </a:r>
            <a:r>
              <a:rPr lang="en-US" altLang="zh-CN" sz="1600" dirty="0"/>
              <a:t> 32</a:t>
            </a:r>
            <a:endParaRPr lang="en-US" altLang="zh-CN" sz="1600" dirty="0"/>
          </a:p>
          <a:p>
            <a:r>
              <a:rPr lang="en-US" altLang="zh-CN" sz="1600" dirty="0" err="1"/>
              <a:t>Lmjr</a:t>
            </a:r>
            <a:r>
              <a:rPr lang="en-US" altLang="zh-CN" sz="1600" dirty="0"/>
              <a:t> 1</a:t>
            </a:r>
            <a:endParaRPr lang="en-US" altLang="zh-CN" sz="1600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537" y="1551286"/>
            <a:ext cx="5471634" cy="5151566"/>
          </a:xfrm>
          <a:prstGeom prst="rect">
            <a:avLst/>
          </a:prstGeom>
        </p:spPr>
      </p:pic>
      <p:sp>
        <p:nvSpPr>
          <p:cNvPr id="14" name="文本占位符 1"/>
          <p:cNvSpPr txBox="1"/>
          <p:nvPr/>
        </p:nvSpPr>
        <p:spPr bwMode="auto">
          <a:xfrm>
            <a:off x="9563873" y="1613097"/>
            <a:ext cx="2506824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SzPct val="70000"/>
              <a:buFont typeface="Arial" panose="020B0604020202020204" pitchFamily="34" charset="0"/>
              <a:buChar char="•"/>
              <a:defRPr lang="he-IL" sz="18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rutiger LT Std 55 Roman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/>
              <a:t>K</a:t>
            </a:r>
            <a:endParaRPr lang="en-US" altLang="zh-CN" sz="1600" dirty="0"/>
          </a:p>
          <a:p>
            <a:r>
              <a:rPr lang="en-US" altLang="zh-CN" sz="1600" dirty="0"/>
              <a:t>#Delay 100</a:t>
            </a:r>
            <a:endParaRPr lang="en-US" altLang="zh-CN" sz="1600" dirty="0"/>
          </a:p>
          <a:p>
            <a:r>
              <a:rPr lang="en-US" altLang="zh-CN" sz="1600" dirty="0"/>
              <a:t>CLEARFAULTS </a:t>
            </a:r>
            <a:endParaRPr lang="en-US" altLang="zh-CN" sz="1600" dirty="0"/>
          </a:p>
          <a:p>
            <a:r>
              <a:rPr lang="en-US" altLang="zh-CN" sz="1600" dirty="0">
                <a:solidFill>
                  <a:srgbClr val="FF0000"/>
                </a:solidFill>
              </a:rPr>
              <a:t>KNLUSERGAIN 0.1</a:t>
            </a:r>
            <a:endParaRPr lang="en-US" altLang="zh-CN" sz="1600" dirty="0">
              <a:solidFill>
                <a:srgbClr val="FF0000"/>
              </a:solidFill>
            </a:endParaRPr>
          </a:p>
          <a:p>
            <a:r>
              <a:rPr lang="en-US" altLang="zh-CN" sz="1600" dirty="0"/>
              <a:t>KNLD 32</a:t>
            </a:r>
            <a:endParaRPr lang="en-US" altLang="zh-CN" sz="1600" dirty="0"/>
          </a:p>
          <a:p>
            <a:r>
              <a:rPr lang="en-US" altLang="zh-CN" sz="1600" dirty="0"/>
              <a:t>KNLP 16</a:t>
            </a:r>
            <a:endParaRPr lang="en-US" altLang="zh-CN" sz="1600" dirty="0"/>
          </a:p>
          <a:p>
            <a:r>
              <a:rPr lang="en-US" altLang="zh-CN" sz="1600" dirty="0"/>
              <a:t>KNLI 1</a:t>
            </a:r>
            <a:endParaRPr lang="en-US" altLang="zh-CN" sz="1600" dirty="0"/>
          </a:p>
          <a:p>
            <a:r>
              <a:rPr lang="en-US" altLang="zh-CN" sz="1600" dirty="0"/>
              <a:t>KNLIV 1</a:t>
            </a:r>
            <a:endParaRPr lang="en-US" altLang="zh-CN" sz="1600" dirty="0"/>
          </a:p>
          <a:p>
            <a:r>
              <a:rPr lang="en-US" altLang="zh-CN" sz="1600" dirty="0"/>
              <a:t>nlfiltt1 3</a:t>
            </a:r>
            <a:endParaRPr lang="en-US" altLang="zh-CN" sz="1600" dirty="0"/>
          </a:p>
          <a:p>
            <a:r>
              <a:rPr lang="en-US" altLang="zh-CN" sz="1600" dirty="0" err="1"/>
              <a:t>nlfiltdamping</a:t>
            </a:r>
            <a:r>
              <a:rPr lang="en-US" altLang="zh-CN" sz="1600" dirty="0"/>
              <a:t> 60</a:t>
            </a:r>
            <a:endParaRPr lang="en-US" altLang="zh-CN" sz="1600" dirty="0"/>
          </a:p>
          <a:p>
            <a:r>
              <a:rPr lang="en-US" altLang="zh-CN" sz="1600" dirty="0" err="1"/>
              <a:t>movesmoothmode</a:t>
            </a:r>
            <a:r>
              <a:rPr lang="en-US" altLang="zh-CN" sz="1600" dirty="0"/>
              <a:t> 2</a:t>
            </a:r>
            <a:endParaRPr lang="en-US" altLang="zh-CN" sz="1600" dirty="0"/>
          </a:p>
          <a:p>
            <a:r>
              <a:rPr lang="en-US" altLang="zh-CN" sz="1600" dirty="0" err="1"/>
              <a:t>movesmoothavg</a:t>
            </a:r>
            <a:r>
              <a:rPr lang="en-US" altLang="zh-CN" sz="1600" dirty="0"/>
              <a:t> 32</a:t>
            </a:r>
            <a:endParaRPr lang="en-US" altLang="zh-CN" sz="1600" dirty="0"/>
          </a:p>
          <a:p>
            <a:r>
              <a:rPr lang="en-US" altLang="zh-CN" sz="1600" dirty="0" err="1"/>
              <a:t>Lmjr</a:t>
            </a:r>
            <a:r>
              <a:rPr lang="en-US" altLang="zh-CN" sz="1600" dirty="0"/>
              <a:t> 1</a:t>
            </a:r>
            <a:endParaRPr lang="en-US" altLang="zh-CN" sz="1600" dirty="0"/>
          </a:p>
        </p:txBody>
      </p:sp>
      <p:sp>
        <p:nvSpPr>
          <p:cNvPr id="16" name="文本框 15"/>
          <p:cNvSpPr txBox="1"/>
          <p:nvPr/>
        </p:nvSpPr>
        <p:spPr>
          <a:xfrm>
            <a:off x="88524" y="907863"/>
            <a:ext cx="6536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复制主从轴基本参数脚本</a:t>
            </a:r>
            <a:r>
              <a:rPr lang="en-US" altLang="zh-CN" dirty="0"/>
              <a:t>&gt;&gt;</a:t>
            </a:r>
            <a:r>
              <a:rPr lang="zh-CN" altLang="en-US" dirty="0"/>
              <a:t>专家界面</a:t>
            </a:r>
            <a:r>
              <a:rPr lang="en-US" altLang="zh-CN" dirty="0"/>
              <a:t>&gt;&gt;</a:t>
            </a:r>
            <a:r>
              <a:rPr lang="zh-CN" altLang="en-US" dirty="0"/>
              <a:t>粘贴到</a:t>
            </a:r>
            <a:r>
              <a:rPr lang="en-US" altLang="zh-CN" dirty="0"/>
              <a:t>2</a:t>
            </a:r>
            <a:r>
              <a:rPr lang="zh-CN" altLang="en-US" dirty="0"/>
              <a:t>号位置</a:t>
            </a:r>
            <a:r>
              <a:rPr lang="en-US" altLang="zh-CN" dirty="0"/>
              <a:t>&gt;&gt;</a:t>
            </a:r>
            <a:endParaRPr lang="en-US" altLang="zh-CN" dirty="0"/>
          </a:p>
          <a:p>
            <a:r>
              <a:rPr lang="zh-CN" altLang="en-US" dirty="0"/>
              <a:t>点击</a:t>
            </a:r>
            <a:r>
              <a:rPr lang="en-US" altLang="zh-CN" dirty="0"/>
              <a:t> 3</a:t>
            </a:r>
            <a:r>
              <a:rPr lang="zh-CN" altLang="en-US" dirty="0"/>
              <a:t>号 按钮 执行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6773640" y="1205830"/>
            <a:ext cx="50952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主</a:t>
            </a:r>
            <a:r>
              <a:rPr lang="zh-CN" altLang="en-US" sz="1800" b="1" dirty="0"/>
              <a:t>轴基本参数脚本                 从轴基本参数脚本</a:t>
            </a:r>
            <a:endParaRPr lang="en-US" altLang="zh-CN" sz="1800" b="1" dirty="0"/>
          </a:p>
          <a:p>
            <a:endParaRPr lang="en-US" altLang="zh-CN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第三节 配置基本参数 开启龙门 </a:t>
            </a:r>
            <a:endParaRPr lang="zh-CN" altLang="en-US" dirty="0"/>
          </a:p>
        </p:txBody>
      </p:sp>
      <p:sp>
        <p:nvSpPr>
          <p:cNvPr id="4" name="文本占位符 1"/>
          <p:cNvSpPr txBox="1"/>
          <p:nvPr/>
        </p:nvSpPr>
        <p:spPr>
          <a:xfrm>
            <a:off x="298773" y="886217"/>
            <a:ext cx="5797227" cy="1751405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主从轴参数设置如下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位置环界面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&gt;&gt; 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位置控制器方式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&gt;&gt;5-HDcontroller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工作模式界面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&gt;&gt; 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工作模式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&gt;&gt;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串行位置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回零界面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&gt;&gt; 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回零类型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&gt;&gt;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从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轴设置为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35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回零界面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&gt;&gt;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点击 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开始 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6852" y="2279189"/>
            <a:ext cx="7514993" cy="4501612"/>
          </a:xfrm>
          <a:prstGeom prst="rect">
            <a:avLst/>
          </a:prstGeom>
        </p:spPr>
      </p:pic>
      <p:sp>
        <p:nvSpPr>
          <p:cNvPr id="11" name="内容占位符 1"/>
          <p:cNvSpPr>
            <a:spLocks noGrp="1"/>
          </p:cNvSpPr>
          <p:nvPr>
            <p:ph idx="1"/>
          </p:nvPr>
        </p:nvSpPr>
        <p:spPr>
          <a:xfrm>
            <a:off x="298773" y="2930358"/>
            <a:ext cx="3318587" cy="361717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开启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刚性龙门：</a:t>
            </a:r>
            <a:endParaRPr lang="zh-CN" altLang="en-US" dirty="0"/>
          </a:p>
          <a:p>
            <a:r>
              <a:rPr lang="zh-CN" altLang="en-US" sz="1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刚性龙门开启方式：</a:t>
            </a:r>
            <a:endParaRPr lang="zh-CN" altLang="en-US" sz="1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主轴：gantrymode=1</a:t>
            </a:r>
            <a:endParaRPr lang="zh-CN" altLang="en-US" sz="1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从轴：gantrymode=2</a:t>
            </a:r>
            <a:endParaRPr lang="zh-CN" altLang="en-US" sz="1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第四节 </a:t>
            </a:r>
            <a:r>
              <a:rPr lang="en-US" altLang="zh-CN" dirty="0"/>
              <a:t>HD</a:t>
            </a:r>
            <a:r>
              <a:rPr lang="zh-CN" altLang="en-US" dirty="0"/>
              <a:t>环路增益参数调整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3829" y="1249754"/>
            <a:ext cx="11183003" cy="535797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04498" y="794895"/>
            <a:ext cx="7575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HD 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环路基本参数如下图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68449" y="5608246"/>
            <a:ext cx="761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KNLD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68449" y="4501013"/>
            <a:ext cx="761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KNLP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768449" y="3410338"/>
            <a:ext cx="761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KNLIV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68449" y="2319663"/>
            <a:ext cx="761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KNLI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63039" y="3649589"/>
            <a:ext cx="1504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KNLDUSEGAIN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90634" y="1100704"/>
            <a:ext cx="10972800" cy="4936201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调试方法方法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HD 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控制器参数的调整与传统 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PID 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相似。每个增益参数是逐步增大，直到出现震荡情况，然后再回减至某个安全值（降低约 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10-20%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） 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调整顺序</a:t>
            </a:r>
            <a:b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各参数按以下顺序依次进行调整：</a:t>
            </a:r>
            <a:b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1. KNLD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微分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速度环比例增益</a:t>
            </a:r>
            <a:b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2.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低通滤波器 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可选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): NLFILTDAMPING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和 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NLFILTT1</a:t>
            </a:r>
            <a:b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3. KNLD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微分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(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可选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b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4. KNLP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比例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位置环比例增益</a:t>
            </a:r>
            <a:b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5. KNLIV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微分积分</a:t>
            </a:r>
            <a:b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6. KNLI 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积分</a:t>
            </a:r>
            <a:b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步骤 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2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和 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3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可选，并且在性能要求不重要时可跳过。</a:t>
            </a:r>
            <a:b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在每一次，需通过执行来回运动，并观察 </a:t>
            </a:r>
            <a:r>
              <a:rPr lang="en-US" altLang="zh-CN" sz="2000" dirty="0" err="1">
                <a:latin typeface="楷体" panose="02010609060101010101" pitchFamily="49" charset="-122"/>
                <a:ea typeface="楷体" panose="02010609060101010101" pitchFamily="49" charset="-122"/>
              </a:rPr>
              <a:t>ServoStudio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示波界面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|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运动窗格中记录的变量，对参数值进行确认。 </a:t>
            </a:r>
            <a:b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endParaRPr lang="zh-CN" altLang="en-US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第四节 </a:t>
            </a:r>
            <a:r>
              <a:rPr lang="en-US" altLang="zh-CN" dirty="0"/>
              <a:t>HD</a:t>
            </a:r>
            <a:r>
              <a:rPr lang="zh-CN" altLang="en-US" dirty="0"/>
              <a:t>环路增益参数调整</a:t>
            </a: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9639" y="944648"/>
            <a:ext cx="10972800" cy="73158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示波器 </a:t>
            </a:r>
            <a:r>
              <a:rPr lang="en-US" altLang="zh-CN" sz="1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&gt;&gt; </a:t>
            </a:r>
            <a:r>
              <a:rPr lang="zh-CN" altLang="zh-CN" sz="1800" b="1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参数表</a:t>
            </a:r>
            <a:r>
              <a:rPr lang="en-US" altLang="zh-CN" sz="1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逐个调整微分增益</a:t>
            </a:r>
            <a:r>
              <a:rPr lang="en-US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KNLD</a:t>
            </a:r>
            <a:r>
              <a:rPr lang="zh-CN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、比例增益</a:t>
            </a:r>
            <a:r>
              <a:rPr lang="en-US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KNLP</a:t>
            </a:r>
            <a:r>
              <a:rPr lang="zh-CN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、积分增益</a:t>
            </a:r>
            <a:r>
              <a:rPr lang="en-US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KNLI</a:t>
            </a:r>
            <a:r>
              <a:rPr lang="zh-CN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和微分</a:t>
            </a:r>
            <a:r>
              <a:rPr lang="en-US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zh-CN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积分增益</a:t>
            </a:r>
            <a:r>
              <a:rPr lang="en-US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KNLIV</a:t>
            </a:r>
            <a:r>
              <a:rPr lang="zh-CN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（先调</a:t>
            </a:r>
            <a:r>
              <a:rPr lang="en-US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KNLI</a:t>
            </a:r>
            <a:r>
              <a:rPr lang="zh-CN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，最后调</a:t>
            </a:r>
            <a:r>
              <a:rPr lang="en-US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KNLIV</a:t>
            </a:r>
            <a:r>
              <a:rPr lang="zh-CN" altLang="zh-CN" sz="18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），直至满足跟随误差和整定时间要求</a:t>
            </a:r>
            <a:endParaRPr lang="zh-CN" altLang="zh-CN" sz="18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第四节 </a:t>
            </a:r>
            <a:r>
              <a:rPr lang="en-US" altLang="zh-CN" dirty="0"/>
              <a:t>HD</a:t>
            </a:r>
            <a:r>
              <a:rPr lang="zh-CN" altLang="en-US" dirty="0"/>
              <a:t>环路增益参数</a:t>
            </a:r>
            <a:r>
              <a:rPr lang="en-US" altLang="zh-CN" dirty="0"/>
              <a:t>-</a:t>
            </a:r>
            <a:r>
              <a:rPr lang="zh-CN" altLang="en-US" dirty="0"/>
              <a:t>示波器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12" y="1729202"/>
            <a:ext cx="6754092" cy="345558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1607" y="5293577"/>
            <a:ext cx="109541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龙门主轴增益控制电机运动。</a:t>
            </a:r>
            <a:endParaRPr lang="en-US" altLang="zh-CN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从轴增益负责纠偏控制、只需要很小的电流、通常设置为主轴增益的</a:t>
            </a:r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0.01-0.25</a:t>
            </a:r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倍。</a:t>
            </a:r>
            <a:endParaRPr lang="en-US" altLang="zh-CN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HD</a:t>
            </a:r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龙门只支持一组陷波器、主从轴可以设置不同的陷波频率</a:t>
            </a:r>
            <a:endParaRPr lang="zh-CN" altLang="en-US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9639" y="944648"/>
            <a:ext cx="10972800" cy="73158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主轴</a:t>
            </a:r>
            <a:endParaRPr lang="zh-CN" altLang="en-US" sz="1800" b="1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第四节 线性龙门增益</a:t>
            </a:r>
            <a:r>
              <a:rPr lang="zh-CN" altLang="en-US" dirty="0"/>
              <a:t>设置</a:t>
            </a:r>
            <a:endParaRPr lang="zh-CN" altLang="en-US" dirty="0"/>
          </a:p>
        </p:txBody>
      </p:sp>
      <p:pic>
        <p:nvPicPr>
          <p:cNvPr id="36" name="图片 36" descr="D:\2-日常调试记录\20240108东莞凯格精机+线性龙门测试\龙门\19HD龙门测试\PDFF线性龙门\pdff-master-速度环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625" y="1436370"/>
            <a:ext cx="7726045" cy="4413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内容占位符 2"/>
          <p:cNvSpPr txBox="1"/>
          <p:nvPr/>
        </p:nvSpPr>
        <p:spPr>
          <a:xfrm>
            <a:off x="8590941" y="1676555"/>
            <a:ext cx="2852057" cy="464408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速度环比例增益：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0.1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速度环积分增益：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速度环前馈：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0.85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位置环比例增益：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7" name="图片 37" descr="D:\2-日常调试记录\20240108东莞凯格精机+线性龙门测试\龙门\19HD龙门测试\PDFF线性龙门\pdff-master-位置环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3503295"/>
            <a:ext cx="6423025" cy="3077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9639" y="944648"/>
            <a:ext cx="10972800" cy="73158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从轴</a:t>
            </a:r>
            <a:endParaRPr lang="zh-CN" altLang="en-US" sz="1800" b="1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第四节 线性龙门增益</a:t>
            </a:r>
            <a:r>
              <a:rPr lang="zh-CN" altLang="en-US" dirty="0"/>
              <a:t>设置</a:t>
            </a:r>
            <a:endParaRPr lang="zh-CN" altLang="en-US" dirty="0"/>
          </a:p>
        </p:txBody>
      </p:sp>
      <p:sp>
        <p:nvSpPr>
          <p:cNvPr id="4" name="内容占位符 2"/>
          <p:cNvSpPr txBox="1"/>
          <p:nvPr/>
        </p:nvSpPr>
        <p:spPr>
          <a:xfrm>
            <a:off x="8241665" y="1676400"/>
            <a:ext cx="3201035" cy="464439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速度环比例增益：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0.01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速度环积分增益：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速度环前馈：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0.85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位置环比例增益：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8" name="图片 38" descr="D:\2-日常调试记录\20240108东莞凯格精机+线性龙门测试\龙门\19HD龙门测试\PDFF线性龙门\pdff-diff-速度环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550035"/>
            <a:ext cx="7496175" cy="4179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图片 39" descr="D:\2-日常调试记录\20240108东莞凯格精机+线性龙门测试\龙门\19HD龙门测试\PDFF线性龙门\pdff-diff-位置环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69635" y="3429000"/>
            <a:ext cx="5804535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第四节 线性龙门增益</a:t>
            </a:r>
            <a:r>
              <a:rPr lang="zh-CN" altLang="en-US" dirty="0"/>
              <a:t>调试</a:t>
            </a:r>
            <a:endParaRPr lang="zh-CN" altLang="en-US" dirty="0"/>
          </a:p>
        </p:txBody>
      </p:sp>
      <p:sp>
        <p:nvSpPr>
          <p:cNvPr id="4" name="内容占位符 2"/>
          <p:cNvSpPr txBox="1"/>
          <p:nvPr/>
        </p:nvSpPr>
        <p:spPr>
          <a:xfrm>
            <a:off x="709930" y="1501775"/>
            <a:ext cx="6812280" cy="464439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主轴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先调速度比例增益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KVP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根据轴运动情况适当添加滤波器（二阶低通和陷波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滤波器）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再调位置环比例增益：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KPP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第五节 工作模式：脉冲</a:t>
            </a:r>
            <a:endParaRPr lang="zh-CN" altLang="en-US" dirty="0"/>
          </a:p>
        </p:txBody>
      </p:sp>
      <p:sp>
        <p:nvSpPr>
          <p:cNvPr id="4" name="内容占位符 2"/>
          <p:cNvSpPr txBox="1"/>
          <p:nvPr/>
        </p:nvSpPr>
        <p:spPr>
          <a:xfrm>
            <a:off x="9322461" y="1106960"/>
            <a:ext cx="2852057" cy="464408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选择脉冲序列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勾选传动有效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信号源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差分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-C2-RS422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单端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光电隔离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脉冲类型：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脉冲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方向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正负脉冲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AB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相脉冲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924" y="991609"/>
            <a:ext cx="9012117" cy="575442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第五节工作模式：脉冲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732" y="866782"/>
            <a:ext cx="9957958" cy="4242805"/>
          </a:xfrm>
          <a:prstGeom prst="rect">
            <a:avLst/>
          </a:prstGeom>
        </p:spPr>
      </p:pic>
      <p:sp>
        <p:nvSpPr>
          <p:cNvPr id="13" name="内容占位符 2"/>
          <p:cNvSpPr txBox="1"/>
          <p:nvPr/>
        </p:nvSpPr>
        <p:spPr>
          <a:xfrm>
            <a:off x="262631" y="5347953"/>
            <a:ext cx="9957958" cy="1192806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输入分辨率：定义电机一个节距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本例中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20mm)- 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控制器发多少个指令脉冲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电子齿轮比分子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默认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，修改成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-1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，可以改变脉冲指令运动方向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电子齿轮比分母：默认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第五节工作模式：脉冲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35" y="3975185"/>
            <a:ext cx="9709968" cy="18355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35" y="961822"/>
            <a:ext cx="9661515" cy="2703606"/>
          </a:xfrm>
          <a:prstGeom prst="rect">
            <a:avLst/>
          </a:prstGeom>
        </p:spPr>
      </p:pic>
      <p:sp>
        <p:nvSpPr>
          <p:cNvPr id="6" name="内容占位符 2"/>
          <p:cNvSpPr txBox="1"/>
          <p:nvPr/>
        </p:nvSpPr>
        <p:spPr>
          <a:xfrm>
            <a:off x="9987303" y="1021444"/>
            <a:ext cx="2133162" cy="279510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勾选上电自动使能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IO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功能设置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使能、故障清除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>
            <a:spLocks noGrp="1"/>
          </p:cNvSpPr>
          <p:nvPr>
            <p:ph type="title"/>
          </p:nvPr>
        </p:nvSpPr>
        <p:spPr>
          <a:xfrm>
            <a:off x="360363" y="7938"/>
            <a:ext cx="10972800" cy="730250"/>
          </a:xfrm>
        </p:spPr>
        <p:txBody>
          <a:bodyPr/>
          <a:lstStyle/>
          <a:p>
            <a:r>
              <a:rPr lang="zh-CN" altLang="en-US" dirty="0"/>
              <a:t>第五节工作模式：总线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579" y="917119"/>
            <a:ext cx="6781292" cy="2305356"/>
          </a:xfrm>
          <a:prstGeom prst="rect">
            <a:avLst/>
          </a:prstGeom>
        </p:spPr>
      </p:pic>
      <p:sp>
        <p:nvSpPr>
          <p:cNvPr id="6" name="内容占位符 2"/>
          <p:cNvSpPr txBox="1"/>
          <p:nvPr/>
        </p:nvSpPr>
        <p:spPr>
          <a:xfrm>
            <a:off x="7112885" y="1022998"/>
            <a:ext cx="4774315" cy="3119793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单位转换分子（一转脉冲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数）：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定义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控制器发多少个指令脉冲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电机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运动一个节距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本例中</a:t>
            </a: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</a:rPr>
              <a:t>20mm)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80" y="3298769"/>
            <a:ext cx="6781292" cy="365913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</a:t>
            </a:r>
            <a:r>
              <a:rPr lang="zh-CN" altLang="en-US" dirty="0"/>
              <a:t>五节 总线控制只接主轴</a:t>
            </a:r>
            <a:r>
              <a:rPr lang="en-US" altLang="zh-CN" dirty="0"/>
              <a:t>——</a:t>
            </a:r>
            <a:r>
              <a:rPr lang="zh-CN" altLang="en-US" dirty="0"/>
              <a:t>另外一种布线</a:t>
            </a:r>
            <a:r>
              <a:rPr lang="zh-CN" altLang="en-US" dirty="0"/>
              <a:t>方式</a:t>
            </a:r>
            <a:endParaRPr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80" y="1477676"/>
            <a:ext cx="5376650" cy="3028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占位符 1"/>
          <p:cNvSpPr txBox="1"/>
          <p:nvPr/>
        </p:nvSpPr>
        <p:spPr>
          <a:xfrm>
            <a:off x="6649265" y="2020643"/>
            <a:ext cx="5290189" cy="125963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总线模式接线：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主轴需要接网线，从轴串口模式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两轴固件版本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2.41.10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且主轴参数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gantryfbenmode=1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，从轴保持默认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第六节 故障处理</a:t>
            </a:r>
            <a:endParaRPr lang="zh-CN" altLang="en-US" dirty="0"/>
          </a:p>
        </p:txBody>
      </p:sp>
      <p:sp>
        <p:nvSpPr>
          <p:cNvPr id="4" name="内容占位符 2"/>
          <p:cNvSpPr txBox="1">
            <a:spLocks noGrp="1"/>
          </p:cNvSpPr>
          <p:nvPr>
            <p:ph idx="1"/>
          </p:nvPr>
        </p:nvSpPr>
        <p:spPr>
          <a:xfrm>
            <a:off x="609600" y="1268412"/>
            <a:ext cx="10972800" cy="5318999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根据报警代码，查看报警说明，根据说明提示排查。见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hlinkClick r:id="rId1" action="ppaction://hlinkfile"/>
              </a:rPr>
              <a:t>使用手册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故障章节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还可以通过调试软件帮助界面，查找报警代码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常见报警：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R4: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编码器断线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接线错误，读数头没安装好，屏蔽层没接好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R37:AB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相相位错误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屏蔽层没接好，电缆太长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R20: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反馈通信错误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接线错误，编码器类型配置错误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J1: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位置误差过大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  PEMAX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设置太小，加速度太大，电流限定太小，电机过载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P: 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过流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  ILIM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设置为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，电机缺相，相间短路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接触不良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第六节 龙门指令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57755" y="1089731"/>
          <a:ext cx="11676489" cy="5385715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581192"/>
                <a:gridCol w="4058473"/>
                <a:gridCol w="1548674"/>
                <a:gridCol w="4488150"/>
              </a:tblGrid>
              <a:tr h="25204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 err="1">
                          <a:effectLst/>
                        </a:rPr>
                        <a:t>VarCom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描述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VarCom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描述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4775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solidFill>
                            <a:srgbClr val="FF0000"/>
                          </a:solidFill>
                          <a:effectLst/>
                        </a:rPr>
                        <a:t>GANTRYMODE</a:t>
                      </a:r>
                      <a:endParaRPr lang="en-US" sz="14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定义是否对两个龙门电动机位置的平均值或值差应用位置回路。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GANTRYMSTRICMD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龙门主控制器生成的电流命令（只读）。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464286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GANTRYCMDTYPE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定义龙门驱动器如何响应参照命令。定义驱动器将通过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GANTRYDIFFICMD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>
                          <a:effectLst/>
                        </a:rPr>
                        <a:t>龙门差动控制器生成的电流命令（只读）。</a:t>
                      </a:r>
                      <a:endParaRPr lang="zh-CN" altLang="en-US" sz="14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464286">
                <a:tc vMerge="1"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 err="1">
                          <a:effectLst/>
                        </a:rPr>
                        <a:t>EtherCAT</a:t>
                      </a:r>
                      <a:r>
                        <a:rPr lang="en-US" sz="1400" u="none" strike="noStrike" dirty="0">
                          <a:effectLst/>
                        </a:rPr>
                        <a:t>/</a:t>
                      </a:r>
                      <a:r>
                        <a:rPr lang="en-US" sz="1400" u="none" strike="noStrike" dirty="0" err="1">
                          <a:effectLst/>
                        </a:rPr>
                        <a:t>CANopen</a:t>
                      </a:r>
                      <a:r>
                        <a:rPr lang="zh-CN" altLang="en-US" sz="1400" u="none" strike="noStrike" dirty="0">
                          <a:effectLst/>
                        </a:rPr>
                        <a:t>对象和编码器模拟报告的位置反馈值。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GANTRYALIGN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启动对准龙门</a:t>
                      </a:r>
                      <a:r>
                        <a:rPr lang="en-US" altLang="zh-CN" sz="1400" u="none" strike="noStrike" dirty="0">
                          <a:effectLst/>
                        </a:rPr>
                        <a:t>Y</a:t>
                      </a:r>
                      <a:r>
                        <a:rPr lang="zh-CN" altLang="en-US" sz="1400" u="none" strike="noStrike" dirty="0">
                          <a:effectLst/>
                        </a:rPr>
                        <a:t>轴程序。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4642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GANTRYALIGNMODE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定义柔性龙门系统的对准方法。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GANTRYALIGNED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表示龙门</a:t>
                      </a:r>
                      <a:r>
                        <a:rPr lang="en-US" altLang="zh-CN" sz="1400" u="none" strike="noStrike" dirty="0">
                          <a:effectLst/>
                        </a:rPr>
                        <a:t>Y</a:t>
                      </a:r>
                      <a:r>
                        <a:rPr lang="zh-CN" altLang="en-US" sz="1400" u="none" strike="noStrike" dirty="0">
                          <a:effectLst/>
                        </a:rPr>
                        <a:t>轴是否对准（只读）。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4642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GANTRYTYPE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定义龙门结构为刚性或柔性。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GANTRYFINDOFF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表示查找</a:t>
                      </a:r>
                      <a:r>
                        <a:rPr lang="en-US" altLang="zh-CN" sz="1400" u="none" strike="noStrike" dirty="0">
                          <a:effectLst/>
                        </a:rPr>
                        <a:t>Y1</a:t>
                      </a:r>
                      <a:r>
                        <a:rPr lang="zh-CN" altLang="en-US" sz="1400" u="none" strike="noStrike" dirty="0">
                          <a:effectLst/>
                        </a:rPr>
                        <a:t>和</a:t>
                      </a:r>
                      <a:r>
                        <a:rPr lang="en-US" altLang="zh-CN" sz="1400" u="none" strike="noStrike" dirty="0">
                          <a:effectLst/>
                        </a:rPr>
                        <a:t>Y2</a:t>
                      </a:r>
                      <a:r>
                        <a:rPr lang="zh-CN" altLang="en-US" sz="1400" u="none" strike="noStrike" dirty="0">
                          <a:effectLst/>
                        </a:rPr>
                        <a:t>参照点差值（距离）程序。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4642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GANTRYCOMMSTATE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表示龙门驱动器是否正在通信。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GANTRYFINDOFFST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表示龙门偏移查找程序状态。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4642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GANTRYINTERFACE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定义连接龙门驱动器之间的通信电缆使用的控制器接口。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GANTRYOFFSET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u="none" strike="noStrike" dirty="0">
                          <a:effectLst/>
                        </a:rPr>
                        <a:t>Y1</a:t>
                      </a:r>
                      <a:r>
                        <a:rPr lang="zh-CN" altLang="en-US" sz="1400" u="none" strike="noStrike" dirty="0">
                          <a:effectLst/>
                        </a:rPr>
                        <a:t>和</a:t>
                      </a:r>
                      <a:r>
                        <a:rPr lang="en-US" altLang="zh-CN" sz="1400" u="none" strike="noStrike" dirty="0">
                          <a:effectLst/>
                        </a:rPr>
                        <a:t>Y2</a:t>
                      </a:r>
                      <a:r>
                        <a:rPr lang="zh-CN" altLang="en-US" sz="1400" u="none" strike="noStrike" dirty="0">
                          <a:effectLst/>
                        </a:rPr>
                        <a:t>参照点之间的距离差。柔性龙门系统所需值。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</a:tr>
              <a:tr h="4642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GANTRYMSTRPFB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龙门主位置反馈值</a:t>
                      </a:r>
                      <a:r>
                        <a:rPr lang="en-US" altLang="zh-CN" sz="1400" u="none" strike="noStrike" dirty="0">
                          <a:effectLst/>
                        </a:rPr>
                        <a:t>=</a:t>
                      </a:r>
                      <a:r>
                        <a:rPr lang="zh-CN" altLang="en-US" sz="1400" u="none" strike="noStrike" dirty="0">
                          <a:effectLst/>
                        </a:rPr>
                        <a:t>（</a:t>
                      </a:r>
                      <a:r>
                        <a:rPr lang="en-US" altLang="zh-CN" sz="1400" u="none" strike="noStrike" dirty="0">
                          <a:effectLst/>
                        </a:rPr>
                        <a:t>Y1+Y2</a:t>
                      </a:r>
                      <a:r>
                        <a:rPr lang="zh-CN" altLang="en-US" sz="1400" u="none" strike="noStrike" dirty="0">
                          <a:effectLst/>
                        </a:rPr>
                        <a:t>）</a:t>
                      </a:r>
                      <a:r>
                        <a:rPr lang="en-US" altLang="zh-CN" sz="1400" u="none" strike="noStrike" dirty="0">
                          <a:effectLst/>
                        </a:rPr>
                        <a:t>/2</a:t>
                      </a:r>
                      <a:r>
                        <a:rPr lang="zh-CN" altLang="en-US" sz="1400" u="none" strike="noStrike" dirty="0">
                          <a:effectLst/>
                        </a:rPr>
                        <a:t>（只读）。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GANTRYOFFSETST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表示存储的</a:t>
                      </a:r>
                      <a:r>
                        <a:rPr lang="en-US" sz="1400" u="none" strike="noStrike" dirty="0">
                          <a:effectLst/>
                        </a:rPr>
                        <a:t>GANTRYOFFSET</a:t>
                      </a:r>
                      <a:r>
                        <a:rPr lang="zh-CN" altLang="en-US" sz="1400" u="none" strike="noStrike" dirty="0">
                          <a:effectLst/>
                        </a:rPr>
                        <a:t>值是否有效，是否可用于对准程序。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4642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GANTRYDIFFPFB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龙门差动位置反馈值</a:t>
                      </a:r>
                      <a:r>
                        <a:rPr lang="en-US" altLang="zh-CN" sz="1400" u="none" strike="noStrike" dirty="0">
                          <a:effectLst/>
                        </a:rPr>
                        <a:t>=</a:t>
                      </a:r>
                      <a:r>
                        <a:rPr lang="zh-CN" altLang="en-US" sz="1400" u="none" strike="noStrike" dirty="0">
                          <a:effectLst/>
                        </a:rPr>
                        <a:t>（</a:t>
                      </a:r>
                      <a:r>
                        <a:rPr lang="en-US" altLang="zh-CN" sz="1400" u="none" strike="noStrike" dirty="0">
                          <a:effectLst/>
                        </a:rPr>
                        <a:t>Y1-Y2</a:t>
                      </a:r>
                      <a:r>
                        <a:rPr lang="zh-CN" altLang="en-US" sz="1400" u="none" strike="noStrike" dirty="0">
                          <a:effectLst/>
                        </a:rPr>
                        <a:t>）（只读）。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GANTRYPRTNRMFB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第二（配对）龙门电动机位置（只读）。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4642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GANTRYMSTRVFB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龙门主位置反馈值</a:t>
                      </a:r>
                      <a:r>
                        <a:rPr lang="en-US" altLang="zh-CN" sz="1400" u="none" strike="noStrike" dirty="0">
                          <a:effectLst/>
                        </a:rPr>
                        <a:t>=</a:t>
                      </a:r>
                      <a:r>
                        <a:rPr lang="zh-CN" altLang="en-US" sz="1400" u="none" strike="noStrike" dirty="0">
                          <a:effectLst/>
                        </a:rPr>
                        <a:t>（</a:t>
                      </a:r>
                      <a:r>
                        <a:rPr lang="en-US" altLang="zh-CN" sz="1400" u="none" strike="noStrike" dirty="0">
                          <a:effectLst/>
                        </a:rPr>
                        <a:t>V1+V2</a:t>
                      </a:r>
                      <a:r>
                        <a:rPr lang="zh-CN" altLang="en-US" sz="1400" u="none" strike="noStrike" dirty="0">
                          <a:effectLst/>
                        </a:rPr>
                        <a:t>）</a:t>
                      </a:r>
                      <a:r>
                        <a:rPr lang="en-US" altLang="zh-CN" sz="1400" u="none" strike="noStrike" dirty="0">
                          <a:effectLst/>
                        </a:rPr>
                        <a:t>/2</a:t>
                      </a:r>
                      <a:r>
                        <a:rPr lang="zh-CN" altLang="en-US" sz="1400" u="none" strike="noStrike" dirty="0">
                          <a:effectLst/>
                        </a:rPr>
                        <a:t>（只读）。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GANTRYPRTNRICMD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第二（配对）龙门轴电流命令（只读）。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4775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GANTRYDIFFVFB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龙门差动位置反馈值</a:t>
                      </a:r>
                      <a:r>
                        <a:rPr lang="en-US" altLang="zh-CN" sz="1400" u="none" strike="noStrike" dirty="0">
                          <a:effectLst/>
                        </a:rPr>
                        <a:t>=</a:t>
                      </a:r>
                      <a:r>
                        <a:rPr lang="zh-CN" altLang="en-US" sz="1400" u="none" strike="noStrike" dirty="0">
                          <a:effectLst/>
                        </a:rPr>
                        <a:t>（</a:t>
                      </a:r>
                      <a:r>
                        <a:rPr lang="en-US" altLang="zh-CN" sz="1400" u="none" strike="noStrike" dirty="0">
                          <a:effectLst/>
                        </a:rPr>
                        <a:t>V1-V2</a:t>
                      </a:r>
                      <a:r>
                        <a:rPr lang="zh-CN" altLang="en-US" sz="1400" u="none" strike="noStrike" dirty="0">
                          <a:effectLst/>
                        </a:rPr>
                        <a:t>）（只读）。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GANTRYPRTNRVFB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第二（配对）龙门电动机速度（只读）。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2012cb66-58e5-49d5-9e44-ea7f047dfb78}"/>
</p:tagLst>
</file>

<file path=ppt/tags/tag2.xml><?xml version="1.0" encoding="utf-8"?>
<p:tagLst xmlns:p="http://schemas.openxmlformats.org/presentationml/2006/main">
  <p:tag name="commondata" val="eyJoZGlkIjoiMGI4YTY2NzNjYzhhMDBjYjhiZDFjNDRhZjk5ZjcyM2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esentation Template June 10 2012">
  <a:themeElements>
    <a:clrScheme name="Presentation Template Jan 2012 3">
      <a:dk1>
        <a:srgbClr val="000000"/>
      </a:dk1>
      <a:lt1>
        <a:srgbClr val="292929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ACACAC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rtl="0">
          <a:defRPr dirty="0"/>
        </a:defPPr>
      </a:lstStyle>
    </a:txDef>
  </a:objectDefaults>
  <a:extraClrSchemeLst>
    <a:extraClrScheme>
      <a:clrScheme name="Presentation Template Jan 201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 Jan 2012 2">
        <a:dk1>
          <a:srgbClr val="000000"/>
        </a:dk1>
        <a:lt1>
          <a:srgbClr val="0000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 Jan 2012 3">
        <a:dk1>
          <a:srgbClr val="000000"/>
        </a:dk1>
        <a:lt1>
          <a:srgbClr val="292929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CACAC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resentation Template June 10 2012">
  <a:themeElements>
    <a:clrScheme name="Presentation Template Jan 2012 3">
      <a:dk1>
        <a:srgbClr val="000000"/>
      </a:dk1>
      <a:lt1>
        <a:srgbClr val="292929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ACACAC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rtl="0">
          <a:defRPr dirty="0"/>
        </a:defPPr>
      </a:lstStyle>
    </a:txDef>
  </a:objectDefaults>
  <a:extraClrSchemeLst>
    <a:extraClrScheme>
      <a:clrScheme name="Presentation Template Jan 201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 Jan 2012 2">
        <a:dk1>
          <a:srgbClr val="000000"/>
        </a:dk1>
        <a:lt1>
          <a:srgbClr val="0000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 Jan 2012 3">
        <a:dk1>
          <a:srgbClr val="000000"/>
        </a:dk1>
        <a:lt1>
          <a:srgbClr val="292929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CACAC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Presentation Template June 10 2012">
  <a:themeElements>
    <a:clrScheme name="Presentation Template Jan 2012 3">
      <a:dk1>
        <a:srgbClr val="000000"/>
      </a:dk1>
      <a:lt1>
        <a:srgbClr val="292929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ACACAC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rtl="0">
          <a:defRPr dirty="0"/>
        </a:defPPr>
      </a:lstStyle>
    </a:txDef>
  </a:objectDefaults>
  <a:extraClrSchemeLst>
    <a:extraClrScheme>
      <a:clrScheme name="Presentation Template Jan 201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 Jan 2012 2">
        <a:dk1>
          <a:srgbClr val="000000"/>
        </a:dk1>
        <a:lt1>
          <a:srgbClr val="0000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 Jan 2012 3">
        <a:dk1>
          <a:srgbClr val="000000"/>
        </a:dk1>
        <a:lt1>
          <a:srgbClr val="292929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CACAC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Presentation Template June 10 2012">
  <a:themeElements>
    <a:clrScheme name="Presentation Template Jan 2012 3">
      <a:dk1>
        <a:srgbClr val="000000"/>
      </a:dk1>
      <a:lt1>
        <a:srgbClr val="292929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ACACAC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rtl="0">
          <a:defRPr dirty="0"/>
        </a:defPPr>
      </a:lstStyle>
    </a:txDef>
  </a:objectDefaults>
  <a:extraClrSchemeLst>
    <a:extraClrScheme>
      <a:clrScheme name="Presentation Template Jan 201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 Jan 2012 2">
        <a:dk1>
          <a:srgbClr val="000000"/>
        </a:dk1>
        <a:lt1>
          <a:srgbClr val="0000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 Jan 2012 3">
        <a:dk1>
          <a:srgbClr val="000000"/>
        </a:dk1>
        <a:lt1>
          <a:srgbClr val="292929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CACAC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Presentation Template June 10 2012">
  <a:themeElements>
    <a:clrScheme name="Presentation Template Jan 2012 3">
      <a:dk1>
        <a:srgbClr val="000000"/>
      </a:dk1>
      <a:lt1>
        <a:srgbClr val="292929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ACACAC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rtl="0">
          <a:defRPr dirty="0"/>
        </a:defPPr>
      </a:lstStyle>
    </a:txDef>
  </a:objectDefaults>
  <a:extraClrSchemeLst>
    <a:extraClrScheme>
      <a:clrScheme name="Presentation Template Jan 201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 Jan 2012 2">
        <a:dk1>
          <a:srgbClr val="000000"/>
        </a:dk1>
        <a:lt1>
          <a:srgbClr val="0000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Template Jan 2012 3">
        <a:dk1>
          <a:srgbClr val="000000"/>
        </a:dk1>
        <a:lt1>
          <a:srgbClr val="292929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CACAC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5585</Words>
  <Application>WPS 演示</Application>
  <PresentationFormat>宽屏</PresentationFormat>
  <Paragraphs>708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31</vt:i4>
      </vt:variant>
    </vt:vector>
  </HeadingPairs>
  <TitlesOfParts>
    <vt:vector size="51" baseType="lpstr">
      <vt:lpstr>Arial</vt:lpstr>
      <vt:lpstr>宋体</vt:lpstr>
      <vt:lpstr>Wingdings</vt:lpstr>
      <vt:lpstr>Frutiger LT Std 55 Roman</vt:lpstr>
      <vt:lpstr>Segoe Print</vt:lpstr>
      <vt:lpstr>Calibri</vt:lpstr>
      <vt:lpstr>楷体</vt:lpstr>
      <vt:lpstr>微软雅黑</vt:lpstr>
      <vt:lpstr>Arial Unicode MS</vt:lpstr>
      <vt:lpstr>等线</vt:lpstr>
      <vt:lpstr>Arial</vt:lpstr>
      <vt:lpstr>Times New Roman</vt:lpstr>
      <vt:lpstr>Calibri</vt:lpstr>
      <vt:lpstr>等线 Light</vt:lpstr>
      <vt:lpstr>Office 主题​​</vt:lpstr>
      <vt:lpstr>Presentation Template June 10 2012</vt:lpstr>
      <vt:lpstr>1_Presentation Template June 10 2012</vt:lpstr>
      <vt:lpstr>2_Presentation Template June 10 2012</vt:lpstr>
      <vt:lpstr>3_Presentation Template June 10 2012</vt:lpstr>
      <vt:lpstr>4_Presentation Template June 10 2012</vt:lpstr>
      <vt:lpstr>CDHD2龙门调试</vt:lpstr>
      <vt:lpstr>第一节 龙门基本介绍及限制</vt:lpstr>
      <vt:lpstr>第一节 龙门控制原理</vt:lpstr>
      <vt:lpstr>第一节 控制器接线-脉冲和EtherCAT</vt:lpstr>
      <vt:lpstr>第一节 制作龙门通信线及修改驱动地址</vt:lpstr>
      <vt:lpstr>第二节 新建电机-电机基本参数</vt:lpstr>
      <vt:lpstr>第二节 编码器分辨率-增量ABZ编码器</vt:lpstr>
      <vt:lpstr>第二节 限制参数</vt:lpstr>
      <vt:lpstr>第二节 确认反馈距离</vt:lpstr>
      <vt:lpstr>第二节 设置飞车保护</vt:lpstr>
      <vt:lpstr>第二节 电机校验</vt:lpstr>
      <vt:lpstr>第二节 电流环验证（*非常重要）-验证脚本</vt:lpstr>
      <vt:lpstr>第二节 电流环验证（*非常重要）-判断标准 </vt:lpstr>
      <vt:lpstr>第二节 电流环验证（*非常重要）-手动换向 </vt:lpstr>
      <vt:lpstr>第三节 配置从轴基本参数-主从电机方向判断</vt:lpstr>
      <vt:lpstr>第三节 配置基本参数 设置基础增益参数</vt:lpstr>
      <vt:lpstr>第三节 配置基本参数 开启龙门 </vt:lpstr>
      <vt:lpstr>第四节 HD环路增益参数调整</vt:lpstr>
      <vt:lpstr>第四节 HD环路增益参数调整</vt:lpstr>
      <vt:lpstr>第四节 HD环路增益参数-示波器</vt:lpstr>
      <vt:lpstr>第四节 线性龙门增益设置</vt:lpstr>
      <vt:lpstr>第四节 线性龙门增益设置</vt:lpstr>
      <vt:lpstr>第四节 线性龙门增益调试</vt:lpstr>
      <vt:lpstr>第五节 工作模式：脉冲</vt:lpstr>
      <vt:lpstr>第五节工作模式：脉冲</vt:lpstr>
      <vt:lpstr>第五节工作模式：脉冲</vt:lpstr>
      <vt:lpstr>第五节工作模式：总线</vt:lpstr>
      <vt:lpstr>第六节 总线控制只接主轴——另外一种布线方式</vt:lpstr>
      <vt:lpstr>第六节 故障处理</vt:lpstr>
      <vt:lpstr>第六节 龙门指令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Midea</dc:creator>
  <cp:lastModifiedBy>文君</cp:lastModifiedBy>
  <cp:revision>346</cp:revision>
  <dcterms:created xsi:type="dcterms:W3CDTF">2023-04-16T05:23:00Z</dcterms:created>
  <dcterms:modified xsi:type="dcterms:W3CDTF">2025-03-07T06:23:35Z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D5C50F4F6AAA4D64ADEFD69179293391_12</vt:lpwstr>
  </property>
  <property fmtid="{D5CDD505-2E9C-101B-9397-08002B2CF9AE}" pid="3" name="KSOProductBuildVer">
    <vt:lpwstr>2052-12.1.0.17827</vt:lpwstr>
  </property>
</Properties>
</file>