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8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4" r:id="rId14"/>
    <p:sldId id="267" r:id="rId15"/>
    <p:sldId id="275" r:id="rId16"/>
    <p:sldId id="269" r:id="rId17"/>
    <p:sldId id="277" r:id="rId18"/>
    <p:sldId id="271" r:id="rId19"/>
    <p:sldId id="278" r:id="rId20"/>
    <p:sldId id="272" r:id="rId21"/>
    <p:sldId id="276" r:id="rId22"/>
    <p:sldId id="273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双反馈调试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28700" y="37268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一、双反馈</a:t>
            </a:r>
            <a:r>
              <a:rPr lang="zh-CN" altLang="en-US"/>
              <a:t>简介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28700" y="45186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二、</a:t>
            </a:r>
            <a:r>
              <a:rPr lang="zh-CN" altLang="en-US"/>
              <a:t>接线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8860" y="53105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三、双反馈</a:t>
            </a:r>
            <a:r>
              <a:rPr lang="zh-CN" altLang="en-US"/>
              <a:t>配置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355840" y="37268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四、</a:t>
            </a:r>
            <a:r>
              <a:rPr lang="zh-CN" altLang="en-US"/>
              <a:t>双反馈调试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438390" y="45186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五、其他注意</a:t>
            </a:r>
            <a:r>
              <a:rPr lang="zh-CN" altLang="en-US"/>
              <a:t>事项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一．双反馈简介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在双回路控制中，两个反馈（通常为编码器）连接到一个轴：一个反馈是电机本身的反馈，另外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一个反馈连接负载。负载反馈装置用于控制定位，而电机反馈用于控制速度和电流。下图为双反馈的典型应用。</a:t>
            </a:r>
            <a:endParaRPr lang="zh-CN" altLang="en-US"/>
          </a:p>
          <a:p>
            <a:r>
              <a:rPr lang="zh-CN" altLang="en-US"/>
              <a:t>主反馈</a:t>
            </a:r>
            <a:r>
              <a:rPr lang="en-US" altLang="zh-CN"/>
              <a:t>: </a:t>
            </a:r>
            <a:r>
              <a:rPr lang="zh-CN" altLang="en-US"/>
              <a:t>所有</a:t>
            </a:r>
            <a:r>
              <a:rPr lang="en-US" altLang="zh-CN"/>
              <a:t> CHDH2/CDHD2S </a:t>
            </a:r>
            <a:r>
              <a:rPr lang="zh-CN" altLang="en-US"/>
              <a:t>支持的编码类型</a:t>
            </a:r>
            <a:endParaRPr lang="zh-CN" altLang="en-US"/>
          </a:p>
          <a:p>
            <a:r>
              <a:rPr lang="zh-CN" altLang="en-US"/>
              <a:t>第二反馈</a:t>
            </a:r>
            <a:r>
              <a:rPr lang="en-US" altLang="zh-CN"/>
              <a:t>: </a:t>
            </a:r>
            <a:r>
              <a:rPr lang="zh-CN" altLang="en-US"/>
              <a:t>目前仅支持</a:t>
            </a:r>
            <a:r>
              <a:rPr lang="en-US" altLang="zh-CN"/>
              <a:t> AqB, Endat2.x </a:t>
            </a:r>
            <a:r>
              <a:rPr lang="zh-CN" altLang="en-US"/>
              <a:t>和</a:t>
            </a:r>
            <a:r>
              <a:rPr lang="en-US" altLang="zh-CN"/>
              <a:t> Biss-C.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4140" y="4149090"/>
            <a:ext cx="8824595" cy="20046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320280" y="1308735"/>
            <a:ext cx="3383280" cy="3970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777365"/>
            <a:ext cx="4876800" cy="30327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01800" y="5740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示例：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二．接线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电机反馈连接到驱动器</a:t>
            </a:r>
            <a:r>
              <a:rPr lang="en-US" altLang="zh-CN"/>
              <a:t> C4</a:t>
            </a:r>
            <a:r>
              <a:rPr lang="zh-CN" altLang="en-US"/>
              <a:t>，第二编码器连接</a:t>
            </a:r>
            <a:r>
              <a:rPr lang="en-US" altLang="zh-CN"/>
              <a:t> C3</a:t>
            </a:r>
            <a:r>
              <a:rPr lang="zh-CN" altLang="en-US"/>
              <a:t>。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C4 </a:t>
            </a:r>
            <a:r>
              <a:rPr lang="zh-CN" altLang="en-US"/>
              <a:t>实际接线根据电机编码器类型查看接线手册</a:t>
            </a:r>
            <a:r>
              <a:rPr lang="en-US" altLang="zh-CN"/>
              <a:t>(CDHD2\CDHD2S)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C3 </a:t>
            </a:r>
            <a:r>
              <a:rPr lang="zh-CN" altLang="en-US"/>
              <a:t>参考以下定义，屏蔽线接在外壳上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2907665"/>
            <a:ext cx="4954270" cy="31489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1.A&amp;B </a:t>
            </a:r>
            <a:r>
              <a:rPr lang="zh-CN" altLang="en-US"/>
              <a:t>接线定义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39850" y="1687195"/>
            <a:ext cx="9044305" cy="41541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2. EnDat 2.x </a:t>
            </a:r>
            <a:r>
              <a:rPr lang="zh-CN" altLang="en-US"/>
              <a:t>接线定义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16610" y="1911985"/>
            <a:ext cx="9998710" cy="37153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3.Biss-C </a:t>
            </a:r>
            <a:r>
              <a:rPr lang="zh-CN" altLang="en-US"/>
              <a:t>接线定义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03910" y="1772285"/>
            <a:ext cx="10577195" cy="41116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464255"/>
            <a:ext cx="10969200" cy="705600"/>
          </a:xfrm>
        </p:spPr>
        <p:txBody>
          <a:bodyPr/>
          <a:p>
            <a:r>
              <a:rPr lang="zh-CN" altLang="en-US"/>
              <a:t>控制环结构图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25170" y="1169670"/>
            <a:ext cx="10393045" cy="27997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18795" y="4138295"/>
            <a:ext cx="110585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位置控制在第二反馈上闭环（直接连接到负载）。位置控制器是一个简单的</a:t>
            </a:r>
            <a:r>
              <a:rPr lang="en-US" altLang="zh-CN"/>
              <a:t> P+FF </a:t>
            </a:r>
            <a:r>
              <a:rPr lang="zh-CN" altLang="en-US"/>
              <a:t>控制器（</a:t>
            </a:r>
            <a:r>
              <a:rPr lang="en-US" altLang="zh-CN"/>
              <a:t>2 </a:t>
            </a:r>
            <a:r>
              <a:rPr lang="zh-CN" altLang="en-US"/>
              <a:t>个增益）。</a:t>
            </a:r>
            <a:endParaRPr lang="zh-CN" altLang="en-US"/>
          </a:p>
          <a:p>
            <a:r>
              <a:rPr lang="zh-CN" altLang="en-US"/>
              <a:t>速度控制基于</a:t>
            </a:r>
            <a:r>
              <a:rPr lang="en-US" altLang="zh-CN"/>
              <a:t> CDHD </a:t>
            </a:r>
            <a:r>
              <a:rPr lang="zh-CN" altLang="en-US"/>
              <a:t>的现有控制回路，速度控制器在主反馈（电机反馈）上闭环，推荐使用</a:t>
            </a:r>
            <a:r>
              <a:rPr lang="en-US" altLang="zh-CN"/>
              <a:t> PDFF</a:t>
            </a:r>
            <a:r>
              <a:rPr lang="zh-CN" altLang="en-US"/>
              <a:t>控制方式（</a:t>
            </a:r>
            <a:r>
              <a:rPr lang="en-US" altLang="zh-CN"/>
              <a:t>VELCONTROLMODE = 1</a:t>
            </a:r>
            <a:r>
              <a:rPr lang="zh-CN" altLang="en-US"/>
              <a:t>）</a:t>
            </a:r>
            <a:endParaRPr lang="zh-CN" altLang="en-US"/>
          </a:p>
          <a:p>
            <a:r>
              <a:rPr lang="zh-CN" altLang="en-US"/>
              <a:t>双反馈可以用在以下模式</a:t>
            </a:r>
            <a:r>
              <a:rPr lang="en-US" altLang="zh-CN"/>
              <a:t>:</a:t>
            </a:r>
            <a:endParaRPr lang="en-US" altLang="zh-CN"/>
          </a:p>
          <a:p>
            <a:r>
              <a:rPr lang="en-US" altLang="zh-CN"/>
              <a:t>OPMODE 4 (Pulse/Gearing)</a:t>
            </a:r>
            <a:endParaRPr lang="en-US" altLang="zh-CN"/>
          </a:p>
          <a:p>
            <a:r>
              <a:rPr lang="en-US" altLang="zh-CN"/>
              <a:t>OPMODE 8 (Serial Profile Position)</a:t>
            </a:r>
            <a:endParaRPr lang="en-US" altLang="zh-CN"/>
          </a:p>
          <a:p>
            <a:r>
              <a:rPr lang="en-US" altLang="zh-CN"/>
              <a:t>CiA 402 Profile Position(PP)</a:t>
            </a:r>
            <a:endParaRPr lang="en-US" altLang="zh-CN"/>
          </a:p>
          <a:p>
            <a:r>
              <a:rPr lang="en-US" altLang="zh-CN"/>
              <a:t>CiA 402 Cyclic Synchronous Position(CSP)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三．双反馈配置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marL="0" indent="0">
              <a:buNone/>
            </a:pPr>
            <a:r>
              <a:rPr lang="en-US" altLang="zh-CN"/>
              <a:t>1. </a:t>
            </a:r>
            <a:r>
              <a:rPr lang="zh-CN" altLang="en-US"/>
              <a:t>按照单反馈的方式配置电机参数，电机配置完成后，在电机界面做电机校验或者可以</a:t>
            </a:r>
            <a:r>
              <a:rPr lang="zh-CN" altLang="en-US">
                <a:sym typeface="+mn-ea"/>
              </a:rPr>
              <a:t>在</a:t>
            </a:r>
            <a:r>
              <a:rPr lang="zh-CN" altLang="en-US" b="1">
                <a:sym typeface="+mn-ea"/>
              </a:rPr>
              <a:t>专家界面</a:t>
            </a:r>
            <a:r>
              <a:rPr lang="zh-CN" altLang="en-US">
                <a:sym typeface="+mn-ea"/>
              </a:rPr>
              <a:t>运行电流环脚本</a:t>
            </a:r>
            <a:r>
              <a:rPr lang="zh-CN" altLang="en-US"/>
              <a:t>使用电流环脚本验证，确保电机能正常运行。</a:t>
            </a:r>
            <a:endParaRPr lang="zh-CN" altLang="en-US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k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opmode 2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record 8 2000 "icmd "iq "v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rectrig "imm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en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t 0.5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#Delay 20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t -0.5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#Delay 20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k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en-US" altLang="zh-CN"/>
              <a:t>#Plot</a:t>
            </a: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endParaRPr lang="en-US" altLang="zh-CN"/>
          </a:p>
          <a:p>
            <a:pPr marL="0" indent="0">
              <a:lnSpc>
                <a:spcPct val="50000"/>
              </a:lnSpc>
              <a:buNone/>
            </a:pPr>
            <a:r>
              <a:rPr lang="zh-CN" altLang="en-US"/>
              <a:t>运行后为以上波形则电机安装成功</a:t>
            </a:r>
            <a:endParaRPr lang="zh-CN" altLang="en-US"/>
          </a:p>
          <a:p>
            <a:pPr marL="0" indent="0">
              <a:lnSpc>
                <a:spcPct val="50000"/>
              </a:lnSpc>
              <a:buNone/>
            </a:pPr>
            <a:r>
              <a:rPr lang="zh-CN" altLang="en-US"/>
              <a:t>若波形不正常，检查电机参数及</a:t>
            </a:r>
            <a:r>
              <a:rPr lang="en-US" altLang="zh-CN"/>
              <a:t> mphase</a:t>
            </a:r>
            <a:r>
              <a:rPr lang="zh-CN" altLang="en-US"/>
              <a:t>，</a:t>
            </a:r>
            <a:r>
              <a:rPr lang="en-US" altLang="zh-CN"/>
              <a:t>dir</a:t>
            </a:r>
            <a:r>
              <a:rPr lang="zh-CN" altLang="en-US"/>
              <a:t>，</a:t>
            </a:r>
            <a:r>
              <a:rPr lang="en-US" altLang="zh-CN"/>
              <a:t>mfbdir</a:t>
            </a:r>
            <a:r>
              <a:rPr lang="zh-CN" altLang="en-US"/>
              <a:t>（相位角，方向，电机线</a:t>
            </a:r>
            <a:r>
              <a:rPr lang="zh-CN" altLang="en-US"/>
              <a:t>相序）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6840" y="2470150"/>
            <a:ext cx="7650480" cy="29540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2. </a:t>
            </a:r>
            <a:r>
              <a:rPr lang="zh-CN" altLang="en-US"/>
              <a:t>第二编码器配置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第二编码器可以使用</a:t>
            </a:r>
            <a:r>
              <a:rPr lang="en-US" altLang="zh-CN"/>
              <a:t> ServoStudio2 </a:t>
            </a:r>
            <a:r>
              <a:rPr lang="zh-CN" altLang="en-US"/>
              <a:t>上的界面进行配置，或者是在参数表</a:t>
            </a:r>
            <a:r>
              <a:rPr lang="zh-CN" altLang="en-US"/>
              <a:t>设置，也可使用指令在终端进行设置，相关指令如下：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9220" y="1908810"/>
            <a:ext cx="7806055" cy="48221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495300"/>
            <a:ext cx="10968990" cy="5754370"/>
          </a:xfrm>
        </p:spPr>
        <p:txBody>
          <a:bodyPr>
            <a:normAutofit fontScale="70000"/>
          </a:bodyPr>
          <a:p>
            <a:pPr marL="0" indent="0">
              <a:buNone/>
            </a:pPr>
            <a:r>
              <a:rPr lang="en-US" altLang="zh-CN"/>
              <a:t>SFBTYPE—</a:t>
            </a:r>
            <a:r>
              <a:rPr lang="zh-CN" altLang="en-US"/>
              <a:t>定义第二编码器的类型（角度或旋转）并定义通信接口类型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SFBRES——</a:t>
            </a:r>
            <a:r>
              <a:rPr lang="zh-CN" altLang="en-US"/>
              <a:t>负载上第二编码器的分辨率，以线数表示，单位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旋转编码器：线数</a:t>
            </a:r>
            <a:r>
              <a:rPr lang="en-US" altLang="zh-CN"/>
              <a:t>/</a:t>
            </a:r>
            <a:r>
              <a:rPr lang="zh-CN" altLang="en-US"/>
              <a:t>圈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直线编码器：线数</a:t>
            </a:r>
            <a:r>
              <a:rPr lang="en-US" altLang="zh-CN"/>
              <a:t>/mm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例如读数头分辨率</a:t>
            </a:r>
            <a:r>
              <a:rPr lang="en-US" altLang="zh-CN"/>
              <a:t> 0.4um</a:t>
            </a:r>
            <a:r>
              <a:rPr lang="zh-CN" altLang="en-US"/>
              <a:t>，则</a:t>
            </a:r>
            <a:r>
              <a:rPr lang="en-US" altLang="zh-CN"/>
              <a:t> SFBRES=1000/0.4/4=625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SFBVLIM——</a:t>
            </a:r>
            <a:r>
              <a:rPr lang="zh-CN" altLang="en-US"/>
              <a:t>第二编码器反馈速度限制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SFBDIR——</a:t>
            </a:r>
            <a:r>
              <a:rPr lang="zh-CN" altLang="en-US"/>
              <a:t>第二编码器反馈方向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SFBACC/SFBDEC ——</a:t>
            </a:r>
            <a:r>
              <a:rPr lang="zh-CN" altLang="en-US"/>
              <a:t>在双反馈模式下工作时的加速度和减速度</a:t>
            </a:r>
            <a:r>
              <a:rPr lang="en-US" altLang="zh-CN"/>
              <a:t> 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SFBMODE -</a:t>
            </a:r>
            <a:r>
              <a:rPr lang="zh-CN" altLang="en-US"/>
              <a:t>激活</a:t>
            </a:r>
            <a:r>
              <a:rPr lang="en-US" altLang="zh-CN"/>
              <a:t>/</a:t>
            </a:r>
            <a:r>
              <a:rPr lang="zh-CN" altLang="en-US"/>
              <a:t>禁用双反馈定位模式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0: </a:t>
            </a:r>
            <a:r>
              <a:rPr lang="zh-CN" altLang="en-US"/>
              <a:t>第二反馈关闭，双反馈禁用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1: </a:t>
            </a:r>
            <a:r>
              <a:rPr lang="zh-CN" altLang="en-US"/>
              <a:t>第二反馈激活，双反馈激活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2: </a:t>
            </a:r>
            <a:r>
              <a:rPr lang="zh-CN" altLang="en-US"/>
              <a:t>第二反馈激活，双反馈禁用</a:t>
            </a:r>
            <a:r>
              <a:rPr lang="en-US" altLang="zh-CN"/>
              <a:t>(SFB </a:t>
            </a:r>
            <a:r>
              <a:rPr lang="zh-CN" altLang="en-US"/>
              <a:t>可以读取，但不应用于控制回路</a:t>
            </a:r>
            <a:r>
              <a:rPr lang="en-US" altLang="zh-CN"/>
              <a:t>)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LMUNITSNUM / LMUNITSDEN——</a:t>
            </a:r>
            <a:r>
              <a:rPr lang="zh-CN" altLang="en-US"/>
              <a:t>定义主编码器和第二编码器之间的机械比，定义如下</a:t>
            </a:r>
            <a:r>
              <a:rPr lang="en-US" altLang="zh-CN"/>
              <a:t>: 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对旋转系统</a:t>
            </a:r>
            <a:r>
              <a:rPr lang="en-US" altLang="zh-CN"/>
              <a:t>:</a:t>
            </a:r>
            <a:r>
              <a:rPr lang="zh-CN" altLang="en-US"/>
              <a:t>电机</a:t>
            </a:r>
            <a:r>
              <a:rPr lang="en-US" altLang="zh-CN"/>
              <a:t> 1 </a:t>
            </a:r>
            <a:r>
              <a:rPr lang="zh-CN" altLang="en-US"/>
              <a:t>圈</a:t>
            </a:r>
            <a:r>
              <a:rPr lang="en-US" altLang="zh-CN"/>
              <a:t>/</a:t>
            </a:r>
            <a:r>
              <a:rPr lang="zh-CN" altLang="en-US"/>
              <a:t>负载</a:t>
            </a:r>
            <a:r>
              <a:rPr lang="en-US" altLang="zh-CN"/>
              <a:t> N </a:t>
            </a:r>
            <a:r>
              <a:rPr lang="zh-CN" altLang="en-US"/>
              <a:t>圈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对直线系统</a:t>
            </a:r>
            <a:r>
              <a:rPr lang="en-US" altLang="zh-CN"/>
              <a:t>:</a:t>
            </a:r>
            <a:r>
              <a:rPr lang="zh-CN" altLang="en-US"/>
              <a:t>电机</a:t>
            </a:r>
            <a:r>
              <a:rPr lang="en-US" altLang="zh-CN"/>
              <a:t> 1 </a:t>
            </a:r>
            <a:r>
              <a:rPr lang="zh-CN" altLang="en-US"/>
              <a:t>圈</a:t>
            </a:r>
            <a:r>
              <a:rPr lang="en-US" altLang="zh-CN"/>
              <a:t>/</a:t>
            </a:r>
            <a:r>
              <a:rPr lang="zh-CN" altLang="en-US"/>
              <a:t>负载移动</a:t>
            </a:r>
            <a:r>
              <a:rPr lang="en-US" altLang="zh-CN"/>
              <a:t> N mm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608330" y="1974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第二反馈</a:t>
            </a:r>
            <a:r>
              <a:rPr lang="zh-CN" altLang="en-US"/>
              <a:t>指令：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59485" y="255905"/>
            <a:ext cx="10273030" cy="63468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四．</a:t>
            </a:r>
            <a:r>
              <a:rPr lang="zh-CN" altLang="en-US"/>
              <a:t>双反馈调试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/>
              <a:t>1. </a:t>
            </a:r>
            <a:r>
              <a:rPr lang="zh-CN" altLang="en-US"/>
              <a:t>确认主反馈和第二反馈方向相同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方法一：将</a:t>
            </a:r>
            <a:r>
              <a:rPr lang="en-US" altLang="zh-CN"/>
              <a:t> SFBMODE </a:t>
            </a:r>
            <a:r>
              <a:rPr lang="zh-CN" altLang="en-US"/>
              <a:t>设置为</a:t>
            </a:r>
            <a:r>
              <a:rPr lang="en-US" altLang="zh-CN"/>
              <a:t> 2,</a:t>
            </a:r>
            <a:r>
              <a:rPr lang="zh-CN" altLang="en-US"/>
              <a:t>即</a:t>
            </a:r>
            <a:r>
              <a:rPr lang="zh-CN" altLang="en-US">
                <a:sym typeface="+mn-ea"/>
              </a:rPr>
              <a:t>第二反馈激活，双反馈禁用</a:t>
            </a:r>
            <a:r>
              <a:rPr lang="en-US" altLang="zh-CN">
                <a:sym typeface="+mn-ea"/>
              </a:rPr>
              <a:t>(SFB </a:t>
            </a:r>
            <a:r>
              <a:rPr lang="zh-CN" altLang="en-US">
                <a:sym typeface="+mn-ea"/>
              </a:rPr>
              <a:t>可以读取，但不应用于控制回路</a:t>
            </a:r>
            <a:r>
              <a:rPr lang="en-US" altLang="zh-CN">
                <a:sym typeface="+mn-ea"/>
              </a:rPr>
              <a:t>)</a:t>
            </a:r>
            <a:r>
              <a:rPr lang="zh-CN" altLang="en-US"/>
              <a:t>，监控</a:t>
            </a:r>
            <a:r>
              <a:rPr lang="en-US" altLang="zh-CN"/>
              <a:t> MFB </a:t>
            </a:r>
            <a:r>
              <a:rPr lang="zh-CN" altLang="en-US"/>
              <a:t>和</a:t>
            </a:r>
            <a:r>
              <a:rPr lang="en-US" altLang="zh-CN"/>
              <a:t> SFB</a:t>
            </a:r>
            <a:r>
              <a:rPr lang="zh-CN" altLang="en-US"/>
              <a:t>，手动推负载，或者使用驱动器运行电</a:t>
            </a:r>
            <a:r>
              <a:rPr lang="zh-CN" altLang="en-US"/>
              <a:t>机（</a:t>
            </a:r>
            <a:r>
              <a:rPr lang="en-US" altLang="zh-CN"/>
              <a:t>SFBMODE 2</a:t>
            </a:r>
            <a:r>
              <a:rPr lang="zh-CN" altLang="en-US"/>
              <a:t>），观察</a:t>
            </a:r>
            <a:r>
              <a:rPr lang="en-US" altLang="zh-CN"/>
              <a:t> MFB,SFB </a:t>
            </a:r>
            <a:r>
              <a:rPr lang="zh-CN" altLang="en-US"/>
              <a:t>变化方向是否相同若变化方向不同，将</a:t>
            </a:r>
            <a:r>
              <a:rPr lang="en-US" altLang="zh-CN"/>
              <a:t> SFBDIR </a:t>
            </a:r>
            <a:r>
              <a:rPr lang="zh-CN" altLang="en-US"/>
              <a:t>取反或者电机方向取反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8420" y="3154045"/>
            <a:ext cx="7470140" cy="27628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255270"/>
            <a:ext cx="10968990" cy="5994400"/>
          </a:xfrm>
        </p:spPr>
        <p:txBody>
          <a:bodyPr/>
          <a:p>
            <a:pPr marL="0" indent="0">
              <a:buNone/>
            </a:pPr>
            <a:r>
              <a:rPr lang="zh-CN" altLang="en-US"/>
              <a:t>方法二：在示波图界面采集位置反馈曲线</a:t>
            </a:r>
            <a:r>
              <a:rPr lang="en-US" altLang="zh-CN"/>
              <a:t>,</a:t>
            </a:r>
            <a:r>
              <a:rPr lang="zh-CN" altLang="en-US"/>
              <a:t>曲线交叉就是方向不一致，需要修改电机方向或者第二反馈</a:t>
            </a:r>
            <a:r>
              <a:rPr lang="zh-CN" altLang="en-US"/>
              <a:t>方向。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335" y="983615"/>
            <a:ext cx="9220835" cy="56959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2. </a:t>
            </a:r>
            <a:r>
              <a:rPr lang="zh-CN" altLang="en-US"/>
              <a:t>速度环调试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pPr marL="0" indent="0">
              <a:buNone/>
            </a:pPr>
            <a:r>
              <a:rPr lang="zh-CN" altLang="en-US"/>
              <a:t>将</a:t>
            </a:r>
            <a:r>
              <a:rPr lang="en-US" altLang="zh-CN"/>
              <a:t> SFBMODE </a:t>
            </a:r>
            <a:r>
              <a:rPr lang="zh-CN" altLang="en-US"/>
              <a:t>设置</a:t>
            </a:r>
            <a:r>
              <a:rPr lang="en-US" altLang="zh-CN"/>
              <a:t> 1</a:t>
            </a:r>
            <a:r>
              <a:rPr lang="zh-CN" altLang="en-US"/>
              <a:t>，运动模式设置为串口速度，速度控制方式选择</a:t>
            </a:r>
            <a:r>
              <a:rPr lang="en-US" altLang="zh-CN"/>
              <a:t> PDFF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PDFF </a:t>
            </a:r>
            <a:r>
              <a:rPr lang="zh-CN" altLang="en-US"/>
              <a:t>速度环相关参数：</a:t>
            </a:r>
            <a:r>
              <a:rPr lang="en-US" altLang="zh-CN"/>
              <a:t> 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KVFR: </a:t>
            </a:r>
            <a:r>
              <a:rPr lang="zh-CN" altLang="en-US"/>
              <a:t>速度环前馈。</a:t>
            </a:r>
            <a:r>
              <a:rPr lang="zh-CN" altLang="en-US">
                <a:sym typeface="+mn-ea"/>
              </a:rPr>
              <a:t>设置</a:t>
            </a:r>
            <a:r>
              <a:rPr lang="en-US" altLang="zh-CN">
                <a:sym typeface="+mn-ea"/>
              </a:rPr>
              <a:t> KVFR=1(</a:t>
            </a:r>
            <a:r>
              <a:rPr lang="zh-CN" altLang="en-US">
                <a:sym typeface="+mn-ea"/>
              </a:rPr>
              <a:t>使用最大前馈</a:t>
            </a:r>
            <a:r>
              <a:rPr lang="en-US" altLang="zh-CN">
                <a:sym typeface="+mn-ea"/>
              </a:rPr>
              <a:t>)</a:t>
            </a:r>
            <a:endParaRPr lang="en-US" altLang="zh-CN">
              <a:sym typeface="+mn-ea"/>
            </a:endParaRPr>
          </a:p>
          <a:p>
            <a:pPr marL="0" indent="0">
              <a:buNone/>
            </a:pPr>
            <a:r>
              <a:rPr lang="en-US" altLang="zh-CN"/>
              <a:t>KVP</a:t>
            </a:r>
            <a:r>
              <a:rPr lang="zh-CN" altLang="en-US"/>
              <a:t>：速度环比例增益。</a:t>
            </a:r>
            <a:r>
              <a:rPr lang="zh-CN" altLang="en-US">
                <a:sym typeface="+mn-ea"/>
              </a:rPr>
              <a:t>比例增益：</a:t>
            </a:r>
            <a:r>
              <a:rPr lang="en-US" altLang="zh-CN">
                <a:sym typeface="+mn-ea"/>
              </a:rPr>
              <a:t>KVP </a:t>
            </a:r>
            <a:r>
              <a:rPr lang="zh-CN" altLang="en-US">
                <a:sym typeface="+mn-ea"/>
              </a:rPr>
              <a:t>从</a:t>
            </a:r>
            <a:r>
              <a:rPr lang="en-US" altLang="zh-CN">
                <a:sym typeface="+mn-ea"/>
              </a:rPr>
              <a:t> 0.5 </a:t>
            </a:r>
            <a:r>
              <a:rPr lang="zh-CN" altLang="en-US">
                <a:sym typeface="+mn-ea"/>
              </a:rPr>
              <a:t>开始增加，步距</a:t>
            </a:r>
            <a:r>
              <a:rPr lang="en-US" altLang="zh-CN">
                <a:sym typeface="+mn-ea"/>
              </a:rPr>
              <a:t> 0.5 </a:t>
            </a:r>
            <a:r>
              <a:rPr lang="zh-CN" altLang="en-US">
                <a:sym typeface="+mn-ea"/>
              </a:rPr>
              <a:t>或</a:t>
            </a:r>
            <a:r>
              <a:rPr lang="en-US" altLang="zh-CN">
                <a:sym typeface="+mn-ea"/>
              </a:rPr>
              <a:t> 1</a:t>
            </a:r>
            <a:r>
              <a:rPr lang="zh-CN" altLang="en-US">
                <a:sym typeface="+mn-ea"/>
              </a:rPr>
              <a:t>。调试过程中，监控</a:t>
            </a:r>
            <a:r>
              <a:rPr lang="en-US" altLang="zh-CN">
                <a:sym typeface="+mn-ea"/>
              </a:rPr>
              <a:t> VCMD</a:t>
            </a:r>
            <a:r>
              <a:rPr lang="zh-CN" altLang="en-US">
                <a:sym typeface="+mn-ea"/>
              </a:rPr>
              <a:t>（速度指令）</a:t>
            </a:r>
            <a:r>
              <a:rPr lang="en-US" altLang="zh-CN">
                <a:sym typeface="+mn-ea"/>
              </a:rPr>
              <a:t>, V</a:t>
            </a:r>
            <a:r>
              <a:rPr lang="zh-CN" altLang="en-US">
                <a:sym typeface="+mn-ea"/>
              </a:rPr>
              <a:t>（速度反馈）</a:t>
            </a:r>
            <a:r>
              <a:rPr lang="en-US" altLang="zh-CN">
                <a:sym typeface="+mn-ea"/>
              </a:rPr>
              <a:t>, ICMD</a:t>
            </a:r>
            <a:r>
              <a:rPr lang="zh-CN" altLang="en-US">
                <a:sym typeface="+mn-ea"/>
              </a:rPr>
              <a:t>（指令电流）。</a:t>
            </a:r>
            <a:endParaRPr lang="zh-CN" altLang="en-US"/>
          </a:p>
          <a:p>
            <a:pPr marL="0" indent="0">
              <a:buNone/>
            </a:pPr>
            <a:r>
              <a:rPr lang="zh-CN" altLang="en-US">
                <a:sym typeface="+mn-ea"/>
              </a:rPr>
              <a:t>判断标准：</a:t>
            </a:r>
            <a:r>
              <a:rPr lang="en-US" altLang="zh-CN">
                <a:sym typeface="+mn-ea"/>
              </a:rPr>
              <a:t> V </a:t>
            </a:r>
            <a:r>
              <a:rPr lang="zh-CN" altLang="en-US">
                <a:sym typeface="+mn-ea"/>
              </a:rPr>
              <a:t>应尽快跟随</a:t>
            </a:r>
            <a:r>
              <a:rPr lang="en-US" altLang="zh-CN">
                <a:sym typeface="+mn-ea"/>
              </a:rPr>
              <a:t> VCMD</a:t>
            </a:r>
            <a:r>
              <a:rPr lang="zh-CN" altLang="en-US">
                <a:sym typeface="+mn-ea"/>
              </a:rPr>
              <a:t>，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以达到最快响应，且波动尽可能小。调试过程中，观察</a:t>
            </a:r>
            <a:r>
              <a:rPr lang="en-US" altLang="zh-CN">
                <a:sym typeface="+mn-ea"/>
              </a:rPr>
              <a:t> V 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 ICMD</a:t>
            </a:r>
            <a:r>
              <a:rPr lang="zh-CN" altLang="en-US">
                <a:sym typeface="+mn-ea"/>
              </a:rPr>
              <a:t>，若出现抖动，应停止增加</a:t>
            </a:r>
            <a:r>
              <a:rPr lang="en-US" altLang="zh-CN">
                <a:sym typeface="+mn-ea"/>
              </a:rPr>
              <a:t> KVP</a:t>
            </a:r>
            <a:r>
              <a:rPr lang="zh-CN" altLang="en-US">
                <a:sym typeface="+mn-ea"/>
              </a:rPr>
              <a:t>，减小到不抖动的值。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KVI</a:t>
            </a:r>
            <a:r>
              <a:rPr lang="zh-CN" altLang="en-US"/>
              <a:t>：速度环积分增益。积分增益</a:t>
            </a:r>
            <a:r>
              <a:rPr lang="en-US" altLang="zh-CN"/>
              <a:t> KVI</a:t>
            </a:r>
            <a:r>
              <a:rPr lang="zh-CN" altLang="en-US"/>
              <a:t>跟</a:t>
            </a:r>
            <a:r>
              <a:rPr lang="en-US" altLang="zh-CN"/>
              <a:t> KVP </a:t>
            </a:r>
            <a:r>
              <a:rPr lang="zh-CN" altLang="en-US"/>
              <a:t>类似，从</a:t>
            </a:r>
            <a:r>
              <a:rPr lang="en-US" altLang="zh-CN"/>
              <a:t> 1 </a:t>
            </a:r>
            <a:r>
              <a:rPr lang="zh-CN" altLang="en-US"/>
              <a:t>开始增加，调试过程中，监控</a:t>
            </a:r>
            <a:r>
              <a:rPr lang="en-US" altLang="zh-CN"/>
              <a:t> VCMD</a:t>
            </a:r>
            <a:r>
              <a:rPr lang="zh-CN" altLang="en-US"/>
              <a:t>（速度指令）</a:t>
            </a:r>
            <a:r>
              <a:rPr lang="en-US" altLang="zh-CN"/>
              <a:t>, V</a:t>
            </a:r>
            <a:r>
              <a:rPr lang="zh-CN" altLang="en-US"/>
              <a:t>（速度反馈）</a:t>
            </a:r>
            <a:r>
              <a:rPr lang="en-US" altLang="zh-CN"/>
              <a:t>, ICMD</a:t>
            </a:r>
            <a:r>
              <a:rPr lang="zh-CN" altLang="en-US"/>
              <a:t>（指令电流）。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判断标准：</a:t>
            </a:r>
            <a:r>
              <a:rPr lang="en-US" altLang="zh-CN"/>
              <a:t> KVI </a:t>
            </a:r>
            <a:r>
              <a:rPr lang="zh-CN" altLang="en-US"/>
              <a:t>主要用于消除稳态速度误差，调试过程中，观察</a:t>
            </a:r>
            <a:r>
              <a:rPr lang="en-US" altLang="zh-CN"/>
              <a:t> V </a:t>
            </a:r>
            <a:r>
              <a:rPr lang="zh-CN" altLang="en-US"/>
              <a:t>和</a:t>
            </a:r>
            <a:r>
              <a:rPr lang="en-US" altLang="zh-CN"/>
              <a:t>ICMD</a:t>
            </a:r>
            <a:r>
              <a:rPr lang="zh-CN" altLang="en-US"/>
              <a:t>，若出现抖动，应停止增加</a:t>
            </a:r>
            <a:r>
              <a:rPr lang="en-US" altLang="zh-CN"/>
              <a:t> KVI</a:t>
            </a:r>
            <a:r>
              <a:rPr lang="zh-CN" altLang="en-US"/>
              <a:t>，减小到不抖动的值。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速度环路控制</a:t>
            </a:r>
            <a:endParaRPr lang="zh-CN" altLang="en-US"/>
          </a:p>
        </p:txBody>
      </p:sp>
      <p:pic>
        <p:nvPicPr>
          <p:cNvPr id="4" name="内容占位符 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40280" y="1490345"/>
            <a:ext cx="7703820" cy="4759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441325"/>
            <a:ext cx="10968990" cy="5808345"/>
          </a:xfrm>
        </p:spPr>
        <p:txBody>
          <a:bodyPr>
            <a:normAutofit fontScale="90000" lnSpcReduction="20000"/>
          </a:bodyPr>
          <a:p>
            <a:pPr marL="0" indent="0">
              <a:buNone/>
            </a:pPr>
            <a:r>
              <a:rPr lang="zh-CN" altLang="en-US">
                <a:sym typeface="+mn-ea"/>
              </a:rPr>
              <a:t>速度环调试记录变量：</a:t>
            </a:r>
            <a:r>
              <a:rPr lang="en-US" altLang="zh-CN">
                <a:sym typeface="+mn-ea"/>
              </a:rPr>
              <a:t>VCMD, V, ICMD </a:t>
            </a:r>
            <a:endParaRPr lang="en-US" altLang="zh-CN"/>
          </a:p>
          <a:p>
            <a:pPr marL="0" indent="0">
              <a:buNone/>
            </a:pPr>
            <a:r>
              <a:rPr lang="zh-CN" altLang="en-US">
                <a:sym typeface="+mn-ea"/>
              </a:rPr>
              <a:t>调试</a:t>
            </a:r>
            <a:r>
              <a:rPr lang="en-US" altLang="zh-CN">
                <a:sym typeface="+mn-ea"/>
              </a:rPr>
              <a:t> KVI KVP KVFR</a:t>
            </a:r>
            <a:r>
              <a:rPr lang="zh-CN" altLang="en-US">
                <a:sym typeface="+mn-ea"/>
              </a:rPr>
              <a:t>，保证</a:t>
            </a:r>
            <a:r>
              <a:rPr lang="en-US" altLang="zh-CN">
                <a:sym typeface="+mn-ea"/>
              </a:rPr>
              <a:t> V </a:t>
            </a:r>
            <a:r>
              <a:rPr lang="zh-CN" altLang="en-US">
                <a:sym typeface="+mn-ea"/>
              </a:rPr>
              <a:t>的波形与</a:t>
            </a:r>
            <a:r>
              <a:rPr lang="en-US" altLang="zh-CN">
                <a:sym typeface="+mn-ea"/>
              </a:rPr>
              <a:t> VCMD </a:t>
            </a:r>
            <a:r>
              <a:rPr lang="zh-CN" altLang="en-US">
                <a:sym typeface="+mn-ea"/>
              </a:rPr>
              <a:t>波形基本重叠；</a:t>
            </a:r>
            <a:r>
              <a:rPr lang="en-US" altLang="zh-CN">
                <a:sym typeface="+mn-ea"/>
              </a:rPr>
              <a:t>ICMD </a:t>
            </a:r>
            <a:r>
              <a:rPr lang="zh-CN" altLang="en-US">
                <a:sym typeface="+mn-ea"/>
              </a:rPr>
              <a:t>波形没有发散的正弦波振荡</a:t>
            </a:r>
            <a:endParaRPr lang="zh-CN" altLang="en-US"/>
          </a:p>
          <a:p>
            <a:pPr marL="0" indent="0">
              <a:buNone/>
            </a:pPr>
            <a:r>
              <a:rPr lang="zh-CN" altLang="en-US">
                <a:sym typeface="+mn-ea"/>
              </a:rPr>
              <a:t>可以用以下脚本采集曲线进行调试，或者在示波图界面记录变形运行测试。</a:t>
            </a:r>
            <a:endParaRPr lang="zh-CN" altLang="en-US"/>
          </a:p>
          <a:p>
            <a:pPr marL="0" indent="0">
              <a:buNone/>
            </a:pPr>
            <a:r>
              <a:rPr lang="en-US" altLang="zh-CN">
                <a:sym typeface="+mn-ea"/>
              </a:rPr>
              <a:t>k ;</a:t>
            </a:r>
            <a:r>
              <a:rPr lang="zh-CN" altLang="en-US">
                <a:sym typeface="+mn-ea"/>
              </a:rPr>
              <a:t>驱动器下使能</a:t>
            </a:r>
            <a:endParaRPr lang="zh-CN" altLang="en-US"/>
          </a:p>
          <a:p>
            <a:pPr marL="0" indent="0">
              <a:buNone/>
            </a:pPr>
            <a:r>
              <a:rPr lang="en-US" altLang="zh-CN">
                <a:sym typeface="+mn-ea"/>
              </a:rPr>
              <a:t>opmode 0 ;</a:t>
            </a:r>
            <a:r>
              <a:rPr lang="zh-CN" altLang="en-US">
                <a:sym typeface="+mn-ea"/>
              </a:rPr>
              <a:t>切换到串口速度模式</a:t>
            </a:r>
            <a:endParaRPr lang="zh-CN" altLang="en-US"/>
          </a:p>
          <a:p>
            <a:pPr marL="0" indent="0">
              <a:buNone/>
            </a:pPr>
            <a:r>
              <a:rPr lang="en-US" altLang="zh-CN">
                <a:sym typeface="+mn-ea"/>
              </a:rPr>
              <a:t>record 16 2000 "v "vcmd "icmd ;</a:t>
            </a:r>
            <a:r>
              <a:rPr lang="zh-CN" altLang="en-US">
                <a:sym typeface="+mn-ea"/>
              </a:rPr>
              <a:t>记录</a:t>
            </a:r>
            <a:r>
              <a:rPr lang="en-US" altLang="zh-CN">
                <a:sym typeface="+mn-ea"/>
              </a:rPr>
              <a:t>V</a:t>
            </a:r>
            <a:r>
              <a:rPr lang="zh-CN" altLang="en-US">
                <a:sym typeface="+mn-ea"/>
              </a:rPr>
              <a:t>，</a:t>
            </a:r>
            <a:r>
              <a:rPr lang="en-US" altLang="zh-CN">
                <a:sym typeface="+mn-ea"/>
              </a:rPr>
              <a:t>VCMD</a:t>
            </a:r>
            <a:r>
              <a:rPr lang="zh-CN" altLang="en-US">
                <a:sym typeface="+mn-ea"/>
              </a:rPr>
              <a:t>，</a:t>
            </a:r>
            <a:r>
              <a:rPr lang="en-US" altLang="zh-CN">
                <a:sym typeface="+mn-ea"/>
              </a:rPr>
              <a:t>ICDM</a:t>
            </a:r>
            <a:r>
              <a:rPr lang="zh-CN" altLang="en-US">
                <a:sym typeface="+mn-ea"/>
              </a:rPr>
              <a:t>，采样点</a:t>
            </a:r>
            <a:r>
              <a:rPr lang="en-US" altLang="zh-CN">
                <a:sym typeface="+mn-ea"/>
              </a:rPr>
              <a:t> 2000</a:t>
            </a:r>
            <a:r>
              <a:rPr lang="zh-CN" altLang="en-US">
                <a:sym typeface="+mn-ea"/>
              </a:rPr>
              <a:t>，时间间隔</a:t>
            </a:r>
            <a:r>
              <a:rPr lang="en-US" altLang="zh-CN">
                <a:sym typeface="+mn-ea"/>
              </a:rPr>
              <a:t> 16x31.25us</a:t>
            </a:r>
            <a:endParaRPr lang="en-US" altLang="zh-CN"/>
          </a:p>
          <a:p>
            <a:pPr marL="0" indent="0">
              <a:buNone/>
            </a:pPr>
            <a:r>
              <a:rPr lang="en-US" altLang="zh-CN">
                <a:sym typeface="+mn-ea"/>
              </a:rPr>
              <a:t>rectrig "imm ;</a:t>
            </a:r>
            <a:r>
              <a:rPr lang="zh-CN" altLang="en-US">
                <a:sym typeface="+mn-ea"/>
              </a:rPr>
              <a:t>立即记录</a:t>
            </a:r>
            <a:endParaRPr lang="zh-CN" altLang="en-US"/>
          </a:p>
          <a:p>
            <a:pPr marL="0" indent="0">
              <a:buNone/>
            </a:pPr>
            <a:r>
              <a:rPr lang="en-US" altLang="zh-CN">
                <a:sym typeface="+mn-ea"/>
              </a:rPr>
              <a:t>en ;</a:t>
            </a:r>
            <a:r>
              <a:rPr lang="zh-CN" altLang="en-US">
                <a:sym typeface="+mn-ea"/>
              </a:rPr>
              <a:t>驱动器使能</a:t>
            </a:r>
            <a:endParaRPr lang="zh-CN" altLang="en-US"/>
          </a:p>
          <a:p>
            <a:pPr marL="0" indent="0">
              <a:buNone/>
            </a:pPr>
            <a:r>
              <a:rPr lang="en-US" altLang="zh-CN">
                <a:sym typeface="+mn-ea"/>
              </a:rPr>
              <a:t>j 300 ;</a:t>
            </a:r>
            <a:r>
              <a:rPr lang="zh-CN" altLang="en-US">
                <a:sym typeface="+mn-ea"/>
              </a:rPr>
              <a:t>速度</a:t>
            </a:r>
            <a:r>
              <a:rPr lang="en-US" altLang="zh-CN">
                <a:sym typeface="+mn-ea"/>
              </a:rPr>
              <a:t> 300mm/s</a:t>
            </a:r>
            <a:endParaRPr lang="en-US" altLang="zh-CN"/>
          </a:p>
          <a:p>
            <a:pPr marL="0" indent="0">
              <a:buNone/>
            </a:pPr>
            <a:r>
              <a:rPr lang="en-US" altLang="zh-CN">
                <a:sym typeface="+mn-ea"/>
              </a:rPr>
              <a:t>#Delay 300 ;</a:t>
            </a:r>
            <a:r>
              <a:rPr lang="zh-CN" altLang="en-US">
                <a:sym typeface="+mn-ea"/>
              </a:rPr>
              <a:t>延时</a:t>
            </a:r>
            <a:r>
              <a:rPr lang="en-US" altLang="zh-CN">
                <a:sym typeface="+mn-ea"/>
              </a:rPr>
              <a:t> 300ms</a:t>
            </a:r>
            <a:endParaRPr lang="en-US" altLang="zh-CN"/>
          </a:p>
          <a:p>
            <a:pPr marL="0" indent="0">
              <a:buNone/>
            </a:pPr>
            <a:r>
              <a:rPr lang="en-US" altLang="zh-CN">
                <a:sym typeface="+mn-ea"/>
              </a:rPr>
              <a:t>j -300 ;</a:t>
            </a:r>
            <a:r>
              <a:rPr lang="zh-CN" altLang="en-US">
                <a:sym typeface="+mn-ea"/>
              </a:rPr>
              <a:t>速度</a:t>
            </a:r>
            <a:r>
              <a:rPr lang="en-US" altLang="zh-CN">
                <a:sym typeface="+mn-ea"/>
              </a:rPr>
              <a:t>-300mm/s</a:t>
            </a:r>
            <a:endParaRPr lang="en-US" altLang="zh-CN"/>
          </a:p>
          <a:p>
            <a:pPr marL="0" indent="0">
              <a:buNone/>
            </a:pPr>
            <a:r>
              <a:rPr lang="en-US" altLang="zh-CN">
                <a:sym typeface="+mn-ea"/>
              </a:rPr>
              <a:t>#Delay 300 ;</a:t>
            </a:r>
            <a:r>
              <a:rPr lang="zh-CN" altLang="en-US">
                <a:sym typeface="+mn-ea"/>
              </a:rPr>
              <a:t>延时</a:t>
            </a:r>
            <a:r>
              <a:rPr lang="en-US" altLang="zh-CN">
                <a:sym typeface="+mn-ea"/>
              </a:rPr>
              <a:t> 300ms</a:t>
            </a:r>
            <a:endParaRPr lang="en-US" altLang="zh-CN"/>
          </a:p>
          <a:p>
            <a:pPr marL="0" indent="0">
              <a:buNone/>
            </a:pPr>
            <a:r>
              <a:rPr lang="en-US" altLang="zh-CN">
                <a:sym typeface="+mn-ea"/>
              </a:rPr>
              <a:t>k ;</a:t>
            </a:r>
            <a:r>
              <a:rPr lang="zh-CN" altLang="en-US">
                <a:sym typeface="+mn-ea"/>
              </a:rPr>
              <a:t>驱动器下使能</a:t>
            </a:r>
            <a:endParaRPr lang="zh-CN" altLang="en-US"/>
          </a:p>
          <a:p>
            <a:pPr marL="0" indent="0">
              <a:buNone/>
            </a:pPr>
            <a:r>
              <a:rPr lang="en-US" altLang="zh-CN">
                <a:sym typeface="+mn-ea"/>
              </a:rPr>
              <a:t>#Plot ;</a:t>
            </a:r>
            <a:r>
              <a:rPr lang="zh-CN" altLang="en-US">
                <a:sym typeface="+mn-ea"/>
              </a:rPr>
              <a:t>显示波形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99540" y="451485"/>
            <a:ext cx="9385300" cy="57981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3. </a:t>
            </a:r>
            <a:r>
              <a:rPr lang="zh-CN" altLang="en-US">
                <a:sym typeface="+mn-ea"/>
              </a:rPr>
              <a:t>位置环调试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p>
            <a:pPr marL="0" indent="0">
              <a:buNone/>
            </a:pPr>
            <a:r>
              <a:rPr lang="zh-CN" altLang="en-US" sz="1400"/>
              <a:t>开启全闭环：</a:t>
            </a:r>
            <a:endParaRPr lang="zh-CN" altLang="en-US" sz="1400"/>
          </a:p>
          <a:p>
            <a:pPr marL="0" indent="0">
              <a:buNone/>
            </a:pPr>
            <a:r>
              <a:rPr lang="zh-CN" altLang="en-US" sz="1400"/>
              <a:t>位置控制方式必须选择</a:t>
            </a:r>
            <a:r>
              <a:rPr lang="en-US" altLang="zh-CN" sz="1400"/>
              <a:t> 5(poscontrolmode=5)</a:t>
            </a:r>
            <a:r>
              <a:rPr lang="zh-CN" altLang="en-US" sz="1400"/>
              <a:t>。</a:t>
            </a:r>
            <a:endParaRPr lang="zh-CN" altLang="en-US" sz="1400"/>
          </a:p>
          <a:p>
            <a:pPr marL="0" indent="0">
              <a:buNone/>
            </a:pPr>
            <a:r>
              <a:rPr lang="zh-CN" altLang="en-US" sz="1400"/>
              <a:t>编码器模拟输出模式必须设置为</a:t>
            </a:r>
            <a:r>
              <a:rPr lang="en-US" altLang="zh-CN" sz="1400"/>
              <a:t> 0 </a:t>
            </a:r>
            <a:r>
              <a:rPr lang="zh-CN" altLang="en-US" sz="1400"/>
              <a:t>或</a:t>
            </a:r>
            <a:r>
              <a:rPr lang="en-US" altLang="zh-CN" sz="1400"/>
              <a:t> 2(Encoutmode=0/2)</a:t>
            </a:r>
            <a:r>
              <a:rPr lang="zh-CN" altLang="en-US" sz="1400"/>
              <a:t>。</a:t>
            </a:r>
            <a:endParaRPr lang="zh-CN" altLang="en-US" sz="1400"/>
          </a:p>
          <a:p>
            <a:pPr marL="0" indent="0">
              <a:buNone/>
            </a:pPr>
            <a:r>
              <a:rPr lang="en-US" altLang="zh-CN" sz="1400"/>
              <a:t>SFBMODE=1 </a:t>
            </a:r>
            <a:endParaRPr lang="en-US" altLang="zh-CN" sz="1400"/>
          </a:p>
          <a:p>
            <a:pPr marL="0" indent="0">
              <a:buNone/>
            </a:pPr>
            <a:r>
              <a:rPr lang="zh-CN" altLang="en-US" sz="1400"/>
              <a:t>全闭环</a:t>
            </a:r>
            <a:r>
              <a:rPr lang="en-US" altLang="zh-CN" sz="1400"/>
              <a:t> knldualloopkp=kpp/6.28,</a:t>
            </a:r>
            <a:r>
              <a:rPr lang="zh-CN" altLang="en-US" sz="1400"/>
              <a:t>通常从参数最小开始调试</a:t>
            </a:r>
            <a:endParaRPr lang="zh-CN" altLang="en-US" sz="1400"/>
          </a:p>
          <a:p>
            <a:pPr marL="0" indent="0">
              <a:buNone/>
            </a:pPr>
            <a:r>
              <a:rPr lang="zh-CN" altLang="en-US" sz="1400"/>
              <a:t>选择要记录的变量：</a:t>
            </a:r>
            <a:r>
              <a:rPr lang="en-US" altLang="zh-CN" sz="1400"/>
              <a:t>PTPVCMD</a:t>
            </a:r>
            <a:r>
              <a:rPr lang="zh-CN" altLang="en-US" sz="1400"/>
              <a:t>，</a:t>
            </a:r>
            <a:r>
              <a:rPr lang="en-US" altLang="zh-CN" sz="1400"/>
              <a:t>V</a:t>
            </a:r>
            <a:r>
              <a:rPr lang="zh-CN" altLang="en-US" sz="1400"/>
              <a:t>，</a:t>
            </a:r>
            <a:r>
              <a:rPr lang="en-US" altLang="zh-CN" sz="1400"/>
              <a:t>PE</a:t>
            </a:r>
            <a:r>
              <a:rPr lang="zh-CN" altLang="en-US" sz="1400"/>
              <a:t>，</a:t>
            </a:r>
            <a:r>
              <a:rPr lang="en-US" altLang="zh-CN" sz="1400"/>
              <a:t>ICMD</a:t>
            </a:r>
            <a:r>
              <a:rPr lang="zh-CN" altLang="en-US" sz="1400"/>
              <a:t>。</a:t>
            </a:r>
            <a:endParaRPr lang="zh-CN" altLang="en-US" sz="1400"/>
          </a:p>
          <a:p>
            <a:pPr marL="0" indent="0">
              <a:buNone/>
            </a:pPr>
            <a:r>
              <a:rPr lang="zh-CN" altLang="en-US" sz="1400"/>
              <a:t>使用以下调谐双反馈位置环：</a:t>
            </a:r>
            <a:endParaRPr lang="zh-CN" altLang="en-US" sz="1400"/>
          </a:p>
          <a:p>
            <a:pPr marL="0" indent="0">
              <a:buNone/>
            </a:pPr>
            <a:r>
              <a:rPr lang="en-US" altLang="zh-CN" sz="1400"/>
              <a:t>• </a:t>
            </a:r>
            <a:r>
              <a:rPr lang="zh-CN" altLang="en-US" sz="1400"/>
              <a:t>位置环比例增益（</a:t>
            </a:r>
            <a:r>
              <a:rPr lang="en-US" altLang="zh-CN" sz="1400"/>
              <a:t>KNLDUALLOOPKP</a:t>
            </a:r>
            <a:r>
              <a:rPr lang="zh-CN" altLang="en-US" sz="1400"/>
              <a:t>）</a:t>
            </a:r>
            <a:endParaRPr lang="zh-CN" altLang="en-US" sz="1400"/>
          </a:p>
          <a:p>
            <a:pPr marL="0" indent="0">
              <a:buNone/>
            </a:pPr>
            <a:r>
              <a:rPr lang="en-US" altLang="zh-CN" sz="1400"/>
              <a:t>• </a:t>
            </a:r>
            <a:r>
              <a:rPr lang="zh-CN" altLang="en-US" sz="1400"/>
              <a:t>位置环速度前馈（</a:t>
            </a:r>
            <a:r>
              <a:rPr lang="en-US" altLang="zh-CN" sz="1400"/>
              <a:t>KNLDUALLOOPVFF</a:t>
            </a:r>
            <a:r>
              <a:rPr lang="zh-CN" altLang="en-US" sz="1400"/>
              <a:t>）</a:t>
            </a:r>
            <a:endParaRPr lang="zh-CN" altLang="en-US" sz="1400"/>
          </a:p>
          <a:p>
            <a:pPr marL="0" indent="0">
              <a:buNone/>
            </a:pPr>
            <a:r>
              <a:rPr lang="en-US" altLang="zh-CN" sz="1400"/>
              <a:t>• </a:t>
            </a:r>
            <a:r>
              <a:rPr lang="zh-CN" altLang="en-US" sz="1400"/>
              <a:t>位置环加速度前馈</a:t>
            </a:r>
            <a:r>
              <a:rPr lang="en-US" altLang="zh-CN" sz="1400"/>
              <a:t>(KNLDUALLOOPAFF)</a:t>
            </a:r>
            <a:endParaRPr lang="en-US" altLang="zh-CN" sz="1400"/>
          </a:p>
          <a:p>
            <a:pPr marL="0" indent="0">
              <a:buNone/>
            </a:pPr>
            <a:r>
              <a:rPr lang="zh-CN" altLang="en-US" sz="1400"/>
              <a:t>逐渐增加</a:t>
            </a:r>
            <a:r>
              <a:rPr lang="en-US" altLang="zh-CN" sz="1400"/>
              <a:t> KNLDUALLOOPKP </a:t>
            </a:r>
            <a:r>
              <a:rPr lang="zh-CN" altLang="en-US" sz="1400"/>
              <a:t>值，直到</a:t>
            </a:r>
            <a:r>
              <a:rPr lang="en-US" altLang="zh-CN" sz="1400"/>
              <a:t> ICMD </a:t>
            </a:r>
            <a:r>
              <a:rPr lang="zh-CN" altLang="en-US" sz="1400"/>
              <a:t>发生振荡，或听到噪声。然后将</a:t>
            </a:r>
            <a:r>
              <a:rPr lang="en-US" altLang="zh-CN" sz="1400"/>
              <a:t> KNLDUALLOOPKP </a:t>
            </a:r>
            <a:r>
              <a:rPr lang="zh-CN" altLang="en-US" sz="1400"/>
              <a:t>值减少</a:t>
            </a:r>
            <a:r>
              <a:rPr lang="en-US" altLang="zh-CN" sz="1400"/>
              <a:t> 10</a:t>
            </a:r>
            <a:r>
              <a:rPr lang="zh-CN" altLang="en-US" sz="1400"/>
              <a:t>％。</a:t>
            </a:r>
            <a:endParaRPr lang="zh-CN" altLang="en-US" sz="140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位置环路</a:t>
            </a:r>
            <a:r>
              <a:rPr lang="zh-CN" altLang="en-US"/>
              <a:t>控制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18640" y="1229995"/>
            <a:ext cx="8125460" cy="50196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五．其他注意</a:t>
            </a:r>
            <a:r>
              <a:rPr lang="zh-CN" altLang="en-US">
                <a:sym typeface="+mn-ea"/>
              </a:rPr>
              <a:t>事项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pPr marL="0" indent="0">
              <a:buNone/>
            </a:pPr>
            <a:r>
              <a:rPr lang="en-US" altLang="zh-CN"/>
              <a:t>1. </a:t>
            </a:r>
            <a:r>
              <a:rPr lang="zh-CN" altLang="en-US"/>
              <a:t>编码器模拟输出只能使用</a:t>
            </a:r>
            <a:r>
              <a:rPr lang="en-US" altLang="zh-CN"/>
              <a:t> 0 </a:t>
            </a:r>
            <a:r>
              <a:rPr lang="zh-CN" altLang="en-US"/>
              <a:t>或</a:t>
            </a:r>
            <a:r>
              <a:rPr lang="en-US" altLang="zh-CN"/>
              <a:t> 2 </a:t>
            </a:r>
            <a:r>
              <a:rPr lang="zh-CN" altLang="en-US"/>
              <a:t>模式，选择</a:t>
            </a:r>
            <a:r>
              <a:rPr lang="en-US" altLang="zh-CN"/>
              <a:t> 2 </a:t>
            </a:r>
            <a:r>
              <a:rPr lang="zh-CN" altLang="en-US"/>
              <a:t>模式时，分辨率以</a:t>
            </a:r>
            <a:r>
              <a:rPr lang="en-US" altLang="zh-CN"/>
              <a:t> 1mm </a:t>
            </a:r>
            <a:r>
              <a:rPr lang="zh-CN" altLang="en-US"/>
              <a:t>脉冲数计算；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2. </a:t>
            </a:r>
            <a:r>
              <a:rPr lang="zh-CN" altLang="en-US"/>
              <a:t>开启全闭环前</a:t>
            </a:r>
            <a:r>
              <a:rPr lang="en-US" altLang="zh-CN"/>
              <a:t> poscontrolmode=5,</a:t>
            </a:r>
            <a:r>
              <a:rPr lang="zh-CN" altLang="en-US"/>
              <a:t>才能设置</a:t>
            </a:r>
            <a:r>
              <a:rPr lang="en-US" altLang="zh-CN"/>
              <a:t> sfbmode=1</a:t>
            </a:r>
            <a:r>
              <a:rPr lang="zh-CN" altLang="en-US"/>
              <a:t>；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3. </a:t>
            </a:r>
            <a:r>
              <a:rPr lang="zh-CN" altLang="en-US"/>
              <a:t>在脉冲控制中，一转外部脉冲定义负载移动</a:t>
            </a:r>
            <a:r>
              <a:rPr lang="en-US" altLang="zh-CN"/>
              <a:t> 1mm </a:t>
            </a:r>
            <a:r>
              <a:rPr lang="zh-CN" altLang="en-US"/>
              <a:t>的脉冲数，而不是电机旋转一圈的脉冲数总线控制</a:t>
            </a:r>
            <a:r>
              <a:rPr lang="en-US" altLang="zh-CN"/>
              <a:t> PNUM </a:t>
            </a:r>
            <a:r>
              <a:rPr lang="zh-CN" altLang="en-US"/>
              <a:t>也的定义负载移动</a:t>
            </a:r>
            <a:r>
              <a:rPr lang="en-US" altLang="zh-CN"/>
              <a:t> 1mm </a:t>
            </a:r>
            <a:r>
              <a:rPr lang="zh-CN" altLang="en-US"/>
              <a:t>的脉冲数；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4. </a:t>
            </a:r>
            <a:r>
              <a:rPr lang="zh-CN" altLang="en-US"/>
              <a:t>全闭环误差补偿</a:t>
            </a:r>
            <a:r>
              <a:rPr lang="en-US" altLang="zh-CN"/>
              <a:t>ERRCOREN=2</a:t>
            </a:r>
            <a:r>
              <a:rPr lang="zh-CN" altLang="en-US"/>
              <a:t>需要在终端设置</a:t>
            </a:r>
            <a:r>
              <a:rPr lang="en-US" altLang="zh-CN"/>
              <a:t> </a:t>
            </a:r>
            <a:r>
              <a:rPr lang="zh-CN" altLang="en-US"/>
              <a:t>；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5.  </a:t>
            </a:r>
            <a:r>
              <a:rPr lang="zh-CN" altLang="en-US"/>
              <a:t>设置编码器分辨率：</a:t>
            </a:r>
            <a:r>
              <a:rPr lang="en-US" altLang="zh-CN"/>
              <a:t>sfbres,</a:t>
            </a:r>
            <a:r>
              <a:rPr lang="zh-CN" altLang="en-US"/>
              <a:t>全闭环按照</a:t>
            </a:r>
            <a:r>
              <a:rPr lang="en-US" altLang="zh-CN"/>
              <a:t>1mm</a:t>
            </a:r>
            <a:r>
              <a:rPr lang="zh-CN" altLang="en-US"/>
              <a:t>多少个脉冲每线进行计算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计算公式：</a:t>
            </a:r>
            <a:r>
              <a:rPr lang="en-US" altLang="zh-CN"/>
              <a:t>1mm*1000/</a:t>
            </a:r>
            <a:r>
              <a:rPr lang="zh-CN" altLang="en-US"/>
              <a:t>编码器分辨率</a:t>
            </a:r>
            <a:r>
              <a:rPr lang="en-US" altLang="zh-CN"/>
              <a:t>/4</a:t>
            </a:r>
            <a:r>
              <a:rPr lang="zh-CN" altLang="en-US"/>
              <a:t>。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例：分辨率</a:t>
            </a:r>
            <a:r>
              <a:rPr lang="en-US" altLang="zh-CN"/>
              <a:t>0.1um, sfbres=1*1000/0.1um/4=2500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6.</a:t>
            </a:r>
            <a:r>
              <a:rPr lang="zh-CN" altLang="en-US"/>
              <a:t>第二反馈最大速度：第一反馈电机最大速度除以</a:t>
            </a:r>
            <a:r>
              <a:rPr lang="en-US" altLang="zh-CN"/>
              <a:t>60</a:t>
            </a:r>
            <a:r>
              <a:rPr lang="zh-CN" altLang="en-US"/>
              <a:t>再乘以丝杆导程（第二反馈加减速同样的</a:t>
            </a:r>
            <a:r>
              <a:rPr lang="zh-CN" altLang="en-US"/>
              <a:t>计算方式）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例：第一反馈最大速度</a:t>
            </a:r>
            <a:r>
              <a:rPr lang="en-US" altLang="zh-CN"/>
              <a:t>6000</a:t>
            </a:r>
            <a:r>
              <a:rPr lang="zh-CN" altLang="en-US"/>
              <a:t>，导程</a:t>
            </a:r>
            <a:r>
              <a:rPr lang="en-US" altLang="zh-CN"/>
              <a:t>10</a:t>
            </a:r>
            <a:r>
              <a:rPr lang="zh-CN" altLang="en-US"/>
              <a:t>，</a:t>
            </a:r>
            <a:r>
              <a:rPr lang="en-US" altLang="zh-CN"/>
              <a:t>sfbvlim=6000/60*10=1000m</a:t>
            </a:r>
            <a:r>
              <a:rPr lang="en-US" altLang="zh-CN"/>
              <a:t>m/s</a:t>
            </a:r>
            <a:endParaRPr lang="en-US" altLang="zh-CN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2927</Words>
  <Application>WPS 演示</Application>
  <PresentationFormat>宽屏</PresentationFormat>
  <Paragraphs>152</Paragraphs>
  <Slides>21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双反馈调试</vt:lpstr>
      <vt:lpstr>一．双反馈简介</vt:lpstr>
      <vt:lpstr>PowerPoint 演示文稿</vt:lpstr>
      <vt:lpstr>二．接线</vt:lpstr>
      <vt:lpstr>1.A&amp;B 接线定义</vt:lpstr>
      <vt:lpstr>2. EnDat 2.x 接线定义</vt:lpstr>
      <vt:lpstr>3.Biss-C 接线定义</vt:lpstr>
      <vt:lpstr>控制环结构图</vt:lpstr>
      <vt:lpstr>三．双反馈配置</vt:lpstr>
      <vt:lpstr>2. 第二编码器配置</vt:lpstr>
      <vt:lpstr>PowerPoint 演示文稿</vt:lpstr>
      <vt:lpstr>PowerPoint 演示文稿</vt:lpstr>
      <vt:lpstr>四．双反馈调试</vt:lpstr>
      <vt:lpstr>PowerPoint 演示文稿</vt:lpstr>
      <vt:lpstr>2. 速度环调试</vt:lpstr>
      <vt:lpstr>速度环路控制</vt:lpstr>
      <vt:lpstr>PowerPoint 演示文稿</vt:lpstr>
      <vt:lpstr>PowerPoint 演示文稿</vt:lpstr>
      <vt:lpstr>3. 位置环调试</vt:lpstr>
      <vt:lpstr>位置环路控制</vt:lpstr>
      <vt:lpstr>五．其他注意事项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幻妖影</cp:lastModifiedBy>
  <cp:revision>165</cp:revision>
  <dcterms:created xsi:type="dcterms:W3CDTF">2019-06-19T02:08:00Z</dcterms:created>
  <dcterms:modified xsi:type="dcterms:W3CDTF">2025-03-28T11:17:32Z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D55938FF7EEC4C999CE84A2780BD90B1_11</vt:lpwstr>
  </property>
</Properties>
</file>