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46"/>
  </p:notesMasterIdLst>
  <p:sldIdLst>
    <p:sldId id="1354" r:id="rId2"/>
    <p:sldId id="261" r:id="rId3"/>
    <p:sldId id="317" r:id="rId4"/>
    <p:sldId id="318" r:id="rId5"/>
    <p:sldId id="319" r:id="rId6"/>
    <p:sldId id="320" r:id="rId7"/>
    <p:sldId id="321" r:id="rId8"/>
    <p:sldId id="322" r:id="rId9"/>
    <p:sldId id="324" r:id="rId10"/>
    <p:sldId id="325" r:id="rId11"/>
    <p:sldId id="326" r:id="rId12"/>
    <p:sldId id="327" r:id="rId13"/>
    <p:sldId id="323" r:id="rId14"/>
    <p:sldId id="359" r:id="rId15"/>
    <p:sldId id="328" r:id="rId16"/>
    <p:sldId id="329" r:id="rId17"/>
    <p:sldId id="333" r:id="rId18"/>
    <p:sldId id="334" r:id="rId19"/>
    <p:sldId id="331" r:id="rId20"/>
    <p:sldId id="330" r:id="rId21"/>
    <p:sldId id="336" r:id="rId22"/>
    <p:sldId id="339" r:id="rId23"/>
    <p:sldId id="340" r:id="rId24"/>
    <p:sldId id="338" r:id="rId25"/>
    <p:sldId id="335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54" r:id="rId40"/>
    <p:sldId id="355" r:id="rId41"/>
    <p:sldId id="356" r:id="rId42"/>
    <p:sldId id="357" r:id="rId43"/>
    <p:sldId id="358" r:id="rId44"/>
    <p:sldId id="1382" r:id="rId45"/>
  </p:sldIdLst>
  <p:sldSz cx="9144000" cy="5143500" type="screen16x9"/>
  <p:notesSz cx="6858000" cy="9144000"/>
  <p:defaultTextStyle>
    <a:defPPr marL="0" marR="0" indent="0" algn="l" defTabSz="3429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75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35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首页" id="{FE833145-83C9-404F-8121-4DB291D897E7}">
          <p14:sldIdLst>
            <p14:sldId id="1354"/>
          </p14:sldIdLst>
        </p14:section>
        <p14:section name="内容" id="{9F824C40-A292-4A51-9688-E2F59FA4ABF8}">
          <p14:sldIdLst>
            <p14:sldId id="261"/>
            <p14:sldId id="317"/>
            <p14:sldId id="318"/>
            <p14:sldId id="319"/>
            <p14:sldId id="320"/>
            <p14:sldId id="321"/>
            <p14:sldId id="322"/>
            <p14:sldId id="324"/>
            <p14:sldId id="325"/>
            <p14:sldId id="326"/>
            <p14:sldId id="327"/>
            <p14:sldId id="323"/>
            <p14:sldId id="359"/>
            <p14:sldId id="328"/>
            <p14:sldId id="329"/>
            <p14:sldId id="333"/>
            <p14:sldId id="334"/>
            <p14:sldId id="331"/>
            <p14:sldId id="330"/>
            <p14:sldId id="336"/>
            <p14:sldId id="339"/>
            <p14:sldId id="340"/>
            <p14:sldId id="338"/>
            <p14:sldId id="335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1382"/>
          </p14:sldIdLst>
        </p14:section>
        <p14:section name="尾页" id="{9166F3C5-06B8-42AF-918A-395B1981252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8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5443" userDrawn="1">
          <p15:clr>
            <a:srgbClr val="A4A3A4"/>
          </p15:clr>
        </p15:guide>
        <p15:guide id="4" orient="horz" pos="2867" userDrawn="1">
          <p15:clr>
            <a:srgbClr val="A4A3A4"/>
          </p15:clr>
        </p15:guide>
        <p15:guide id="9" pos="5261" userDrawn="1">
          <p15:clr>
            <a:srgbClr val="A4A3A4"/>
          </p15:clr>
        </p15:guide>
        <p15:guide id="13" pos="204" userDrawn="1">
          <p15:clr>
            <a:srgbClr val="A4A3A4"/>
          </p15:clr>
        </p15:guide>
        <p15:guide id="17" orient="horz" pos="3072" userDrawn="1">
          <p15:clr>
            <a:srgbClr val="A4A3A4"/>
          </p15:clr>
        </p15:guide>
        <p15:guide id="19" orient="horz" pos="282" userDrawn="1">
          <p15:clr>
            <a:srgbClr val="A4A3A4"/>
          </p15:clr>
        </p15:guide>
        <p15:guide id="20" pos="2903" userDrawn="1">
          <p15:clr>
            <a:srgbClr val="A4A3A4"/>
          </p15:clr>
        </p15:guide>
        <p15:guide id="22" orient="horz" pos="1234" userDrawn="1">
          <p15:clr>
            <a:srgbClr val="A4A3A4"/>
          </p15:clr>
        </p15:guide>
        <p15:guide id="24" pos="1314" userDrawn="1">
          <p15:clr>
            <a:srgbClr val="A4A3A4"/>
          </p15:clr>
        </p15:guide>
        <p15:guide id="25" pos="635" userDrawn="1">
          <p15:clr>
            <a:srgbClr val="A4A3A4"/>
          </p15:clr>
        </p15:guide>
        <p15:guide id="26" pos="3351" userDrawn="1">
          <p15:clr>
            <a:srgbClr val="A4A3A4"/>
          </p15:clr>
        </p15:guide>
        <p15:guide id="27" pos="4672" userDrawn="1">
          <p15:clr>
            <a:srgbClr val="A4A3A4"/>
          </p15:clr>
        </p15:guide>
        <p15:guide id="28" pos="5534" userDrawn="1">
          <p15:clr>
            <a:srgbClr val="A4A3A4"/>
          </p15:clr>
        </p15:guide>
        <p15:guide id="29" pos="2213" userDrawn="1">
          <p15:clr>
            <a:srgbClr val="A4A3A4"/>
          </p15:clr>
        </p15:guide>
        <p15:guide id="30" orient="horz" pos="395" userDrawn="1">
          <p15:clr>
            <a:srgbClr val="A4A3A4"/>
          </p15:clr>
        </p15:guide>
        <p15:guide id="31" orient="horz" pos="146" userDrawn="1">
          <p15:clr>
            <a:srgbClr val="A4A3A4"/>
          </p15:clr>
        </p15:guide>
        <p15:guide id="32" pos="4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超" initials="陈" lastIdx="2" clrIdx="0">
    <p:extLst>
      <p:ext uri="{19B8F6BF-5375-455C-9EA6-DF929625EA0E}">
        <p15:presenceInfo xmlns:p15="http://schemas.microsoft.com/office/powerpoint/2012/main" userId="88c84277cc7e02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9ADD"/>
    <a:srgbClr val="2481FC"/>
    <a:srgbClr val="FFFFFF"/>
    <a:srgbClr val="1178FE"/>
    <a:srgbClr val="009CEA"/>
    <a:srgbClr val="19B2FF"/>
    <a:srgbClr val="0092D8"/>
    <a:srgbClr val="1578FE"/>
    <a:srgbClr val="1478FE"/>
    <a:srgbClr val="2683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2996" autoAdjust="0"/>
  </p:normalViewPr>
  <p:slideViewPr>
    <p:cSldViewPr snapToGrid="0" snapToObjects="1">
      <p:cViewPr varScale="1">
        <p:scale>
          <a:sx n="107" d="100"/>
          <a:sy n="107" d="100"/>
        </p:scale>
        <p:origin x="324" y="96"/>
      </p:cViewPr>
      <p:guideLst>
        <p:guide orient="horz" pos="826"/>
        <p:guide pos="317"/>
        <p:guide pos="5443"/>
        <p:guide orient="horz" pos="2867"/>
        <p:guide pos="5261"/>
        <p:guide pos="204"/>
        <p:guide orient="horz" pos="3072"/>
        <p:guide orient="horz" pos="282"/>
        <p:guide pos="2903"/>
        <p:guide orient="horz" pos="1234"/>
        <p:guide pos="1314"/>
        <p:guide pos="635"/>
        <p:guide pos="3351"/>
        <p:guide pos="4672"/>
        <p:guide pos="5534"/>
        <p:guide pos="2213"/>
        <p:guide orient="horz" pos="395"/>
        <p:guide orient="horz" pos="146"/>
        <p:guide pos="495"/>
      </p:guideLst>
    </p:cSldViewPr>
  </p:slideViewPr>
  <p:outlineViewPr>
    <p:cViewPr>
      <p:scale>
        <a:sx n="65" d="100"/>
        <a:sy n="65" d="100"/>
      </p:scale>
      <p:origin x="0" y="-1032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hape 57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3" name="Shape 57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30854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85800" latinLnBrk="0">
      <a:defRPr sz="900">
        <a:latin typeface="+mj-lt"/>
        <a:ea typeface="+mj-ea"/>
        <a:cs typeface="+mj-cs"/>
        <a:sym typeface="Calibri" panose="020F0502020204030204"/>
      </a:defRPr>
    </a:lvl1pPr>
    <a:lvl2pPr indent="85725" defTabSz="685800" latinLnBrk="0">
      <a:defRPr sz="900">
        <a:latin typeface="+mj-lt"/>
        <a:ea typeface="+mj-ea"/>
        <a:cs typeface="+mj-cs"/>
        <a:sym typeface="Calibri" panose="020F0502020204030204"/>
      </a:defRPr>
    </a:lvl2pPr>
    <a:lvl3pPr indent="171450" defTabSz="685800" latinLnBrk="0">
      <a:defRPr sz="900">
        <a:latin typeface="+mj-lt"/>
        <a:ea typeface="+mj-ea"/>
        <a:cs typeface="+mj-cs"/>
        <a:sym typeface="Calibri" panose="020F0502020204030204"/>
      </a:defRPr>
    </a:lvl3pPr>
    <a:lvl4pPr indent="257175" defTabSz="685800" latinLnBrk="0">
      <a:defRPr sz="900">
        <a:latin typeface="+mj-lt"/>
        <a:ea typeface="+mj-ea"/>
        <a:cs typeface="+mj-cs"/>
        <a:sym typeface="Calibri" panose="020F0502020204030204"/>
      </a:defRPr>
    </a:lvl4pPr>
    <a:lvl5pPr indent="342900" defTabSz="685800" latinLnBrk="0">
      <a:defRPr sz="900">
        <a:latin typeface="+mj-lt"/>
        <a:ea typeface="+mj-ea"/>
        <a:cs typeface="+mj-cs"/>
        <a:sym typeface="Calibri" panose="020F0502020204030204"/>
      </a:defRPr>
    </a:lvl5pPr>
    <a:lvl6pPr indent="428625" defTabSz="685800" latinLnBrk="0">
      <a:defRPr sz="900">
        <a:latin typeface="+mj-lt"/>
        <a:ea typeface="+mj-ea"/>
        <a:cs typeface="+mj-cs"/>
        <a:sym typeface="Calibri" panose="020F0502020204030204"/>
      </a:defRPr>
    </a:lvl6pPr>
    <a:lvl7pPr indent="514350" defTabSz="685800" latinLnBrk="0">
      <a:defRPr sz="900">
        <a:latin typeface="+mj-lt"/>
        <a:ea typeface="+mj-ea"/>
        <a:cs typeface="+mj-cs"/>
        <a:sym typeface="Calibri" panose="020F0502020204030204"/>
      </a:defRPr>
    </a:lvl7pPr>
    <a:lvl8pPr indent="600075" defTabSz="685800" latinLnBrk="0">
      <a:defRPr sz="900">
        <a:latin typeface="+mj-lt"/>
        <a:ea typeface="+mj-ea"/>
        <a:cs typeface="+mj-cs"/>
        <a:sym typeface="Calibri" panose="020F0502020204030204"/>
      </a:defRPr>
    </a:lvl8pPr>
    <a:lvl9pPr indent="685800" defTabSz="685800" latinLnBrk="0">
      <a:defRPr sz="9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1.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从站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ESC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的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EEPROM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中包含从站接口信息（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SII: Slave Interface Information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），因此有时即便没有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ESI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文件，主站也能在网络启动时通过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SII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ABBvoice" panose="020D0603020503020204" pitchFamily="34" charset="0"/>
                <a:ea typeface="ABBvoice" panose="020D0603020503020204" pitchFamily="34" charset="0"/>
                <a:cs typeface="ABBvoice" panose="020D0603020503020204" pitchFamily="34" charset="0"/>
              </a:rPr>
              <a:t>操作从站。</a:t>
            </a:r>
            <a:endParaRPr lang="en-US" sz="1200" kern="1200" dirty="0">
              <a:solidFill>
                <a:schemeClr val="tx1"/>
              </a:solidFill>
              <a:effectLst/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90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8061688-13F1-4B98-B143-2209DFBAED1A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916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1A2F10B-D070-4EDE-AB9D-57C0F18EF13C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6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75964CC-8D5B-4B3D-A931-9B47EAA25156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44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87FF62-9688-43DA-B4A5-576A6C9DDCA5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302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B8C7BD4-D62D-4E49-87E8-71AD2CEE97F7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1274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B6A5A0E-2C68-4146-ADF5-1B3F97991A2F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600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E9C50298-BC49-40EF-A531-CD96C0430258}"/>
              </a:ext>
            </a:extLst>
          </p:cNvPr>
          <p:cNvSpPr txBox="1">
            <a:spLocks/>
          </p:cNvSpPr>
          <p:nvPr userDrawn="1"/>
        </p:nvSpPr>
        <p:spPr>
          <a:xfrm>
            <a:off x="8660176" y="4925025"/>
            <a:ext cx="426225" cy="162874"/>
          </a:xfrm>
          <a:prstGeom prst="rect">
            <a:avLst/>
          </a:prstGeom>
          <a:ln w="12700">
            <a:miter lim="400000"/>
          </a:ln>
        </p:spPr>
        <p:txBody>
          <a:bodyPr vert="horz" wrap="none" lIns="37220" tIns="18610" rIns="37220" bIns="18610" rtlCol="0" anchor="ctr">
            <a:spAutoFit/>
          </a:bodyPr>
          <a:lstStyle>
            <a:defPPr marL="0" marR="0" indent="0" algn="l" defTabSz="80869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62244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altLang="zh-CN" sz="814" dirty="0"/>
              <a:t>Page </a:t>
            </a:r>
            <a:fld id="{2215C92A-FD7A-4619-9C9D-EDAEB5E91821}" type="slidenum">
              <a:rPr lang="zh-CN" altLang="en-US" sz="814" smtClean="0"/>
              <a:pPr/>
              <a:t>‹#›</a:t>
            </a:fld>
            <a:endParaRPr lang="zh-CN" altLang="en-US" sz="814" dirty="0"/>
          </a:p>
        </p:txBody>
      </p:sp>
    </p:spTree>
    <p:extLst>
      <p:ext uri="{BB962C8B-B14F-4D97-AF65-F5344CB8AC3E}">
        <p14:creationId xmlns:p14="http://schemas.microsoft.com/office/powerpoint/2010/main" val="343133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21703F8-919F-4B0D-B5DA-34000C816126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043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072CFCC-C21F-4F97-80DE-4E8E6292FDE5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997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AEB9178-741E-4CD3-BB96-7A8EC1ECAB4F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87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02B8A22-4E13-4E50-8C92-543991BD2944}" type="datetime1">
              <a:rPr lang="en-US" altLang="zh-CN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582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: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 bwMode="gray">
          <a:xfrm>
            <a:off x="246895" y="1448398"/>
            <a:ext cx="8642099" cy="2985329"/>
          </a:xfrm>
        </p:spPr>
        <p:txBody>
          <a:bodyPr/>
          <a:lstStyle>
            <a:lvl1pPr>
              <a:spcBef>
                <a:spcPts val="675"/>
              </a:spcBef>
              <a:defRPr sz="1500"/>
            </a:lvl1pPr>
            <a:lvl2pPr marL="0" indent="0">
              <a:spcBef>
                <a:spcPts val="675"/>
              </a:spcBef>
              <a:buNone/>
              <a:defRPr sz="1500">
                <a:solidFill>
                  <a:schemeClr val="accent4"/>
                </a:solidFill>
              </a:defRPr>
            </a:lvl2pPr>
            <a:lvl3pPr marL="189011" indent="-189011">
              <a:spcBef>
                <a:spcPts val="675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1500">
                <a:solidFill>
                  <a:schemeClr val="accent4"/>
                </a:solidFill>
              </a:defRPr>
            </a:lvl3pPr>
            <a:lvl4pPr marL="189011" indent="-189011">
              <a:spcBef>
                <a:spcPts val="675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1500">
                <a:solidFill>
                  <a:schemeClr val="accent4"/>
                </a:solidFill>
              </a:defRPr>
            </a:lvl4pPr>
            <a:lvl5pPr marL="189011" indent="-189011">
              <a:spcBef>
                <a:spcPts val="675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1500">
                <a:solidFill>
                  <a:schemeClr val="accent4"/>
                </a:solidFill>
              </a:defRPr>
            </a:lvl5pPr>
            <a:lvl6pPr marL="189011" indent="-189011">
              <a:spcBef>
                <a:spcPts val="675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1500">
                <a:solidFill>
                  <a:schemeClr val="accent4"/>
                </a:solidFill>
              </a:defRPr>
            </a:lvl6pPr>
            <a:lvl7pPr marL="189011" indent="-189011">
              <a:spcBef>
                <a:spcPts val="675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1500">
                <a:solidFill>
                  <a:schemeClr val="accent4"/>
                </a:solidFill>
              </a:defRPr>
            </a:lvl7pPr>
            <a:lvl8pPr marL="189011" indent="-189011">
              <a:spcBef>
                <a:spcPts val="675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1500">
                <a:solidFill>
                  <a:schemeClr val="accent4"/>
                </a:solidFill>
              </a:defRPr>
            </a:lvl8pPr>
            <a:lvl9pPr marL="189011" indent="-189011">
              <a:spcBef>
                <a:spcPts val="675"/>
              </a:spcBef>
              <a:buClr>
                <a:schemeClr val="accent4"/>
              </a:buClr>
              <a:buFont typeface="Symbol" panose="05050102010706020507" pitchFamily="18" charset="2"/>
              <a:buChar char=""/>
              <a:defRPr sz="15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7AFF65D-AAB4-46ED-A858-A6BA48891152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2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: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246895" y="1448400"/>
            <a:ext cx="8642099" cy="2986684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FAB2352-921F-4DD8-A99A-A1474F6943FF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7570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7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: Title (3) &amp; Content (3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F176D1A0-7D36-42FE-8B65-73ABE00A4B81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569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569" y="167938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569" y="1738738"/>
            <a:ext cx="2732401" cy="269534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3848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3848" y="167938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3848" y="1738738"/>
            <a:ext cx="2732401" cy="269534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7746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7746" y="167938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7746" y="1738738"/>
            <a:ext cx="2732401" cy="269534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8" name="Gleichschenkliges Dreieck 46"/>
          <p:cNvSpPr/>
          <p:nvPr userDrawn="1"/>
        </p:nvSpPr>
        <p:spPr bwMode="gray">
          <a:xfrm rot="5400000">
            <a:off x="4728295" y="3066270"/>
            <a:ext cx="2641943" cy="9369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2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1772119" y="3068452"/>
            <a:ext cx="2641943" cy="9369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2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05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: Title (2)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6895" y="1448395"/>
            <a:ext cx="4203900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6895" y="1678871"/>
            <a:ext cx="4203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686245" y="1678871"/>
            <a:ext cx="4203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6245" y="1448395"/>
            <a:ext cx="4203900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6830" y="1738228"/>
            <a:ext cx="4203315" cy="269585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896" y="1738228"/>
            <a:ext cx="4202576" cy="269585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571999" y="1791633"/>
            <a:ext cx="0" cy="2642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8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: Title &amp; Content (2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E78DB5F-64D9-442E-954C-935C935B4142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056" y="1448396"/>
            <a:ext cx="1548152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025022" y="1448396"/>
            <a:ext cx="6865125" cy="298568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056" y="1738232"/>
            <a:ext cx="1548152" cy="269585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247057" y="1678871"/>
            <a:ext cx="1547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1911304" y="1791633"/>
            <a:ext cx="0" cy="2642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08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: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8F8FF341-9601-47A6-A4C1-F2885A66BAA5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6830" y="1448395"/>
            <a:ext cx="4203315" cy="298568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6896" y="1448395"/>
            <a:ext cx="4202576" cy="2985689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4571999" y="1448395"/>
            <a:ext cx="0" cy="29856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19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: Title (3) &amp; Content (3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4094DB61-25C8-4EF5-ACA6-394B43063948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569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569" y="1737892"/>
            <a:ext cx="2732401" cy="2696198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3847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3847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3848" y="1737892"/>
            <a:ext cx="2732401" cy="2696198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7746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7746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7746" y="1737892"/>
            <a:ext cx="2732401" cy="2696198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cxnSp>
        <p:nvCxnSpPr>
          <p:cNvPr id="35" name="Straight Connector 34"/>
          <p:cNvCxnSpPr/>
          <p:nvPr userDrawn="1"/>
        </p:nvCxnSpPr>
        <p:spPr bwMode="gray">
          <a:xfrm>
            <a:off x="3093098" y="1791291"/>
            <a:ext cx="0" cy="26449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 bwMode="gray">
          <a:xfrm>
            <a:off x="6046997" y="1791291"/>
            <a:ext cx="0" cy="26449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gray">
          <a:xfrm>
            <a:off x="247569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45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: Title &amp; Content (2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E78DB5F-64D9-442E-954C-935C935B4142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567" y="1448396"/>
            <a:ext cx="3070325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3543697" y="1448396"/>
            <a:ext cx="5346449" cy="298568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567" y="1738232"/>
            <a:ext cx="3070325" cy="269585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247567" y="1678871"/>
            <a:ext cx="307032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3431985" y="1791633"/>
            <a:ext cx="0" cy="2642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82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6: Title &amp; Content (2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E78DB5F-64D9-442E-954C-935C935B4142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056" y="1448397"/>
            <a:ext cx="1877075" cy="171098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2415912" y="1448396"/>
            <a:ext cx="4568697" cy="2985689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056" y="1738232"/>
            <a:ext cx="1877077" cy="269585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>
            <a:cxnSpLocks/>
          </p:cNvCxnSpPr>
          <p:nvPr userDrawn="1"/>
        </p:nvCxnSpPr>
        <p:spPr bwMode="gray">
          <a:xfrm>
            <a:off x="247057" y="1678871"/>
            <a:ext cx="1877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 bwMode="gray">
          <a:xfrm>
            <a:off x="2270028" y="1791633"/>
            <a:ext cx="0" cy="2642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2A4D406-4342-4E07-8957-3D71A5E6ED3D}"/>
              </a:ext>
            </a:extLst>
          </p:cNvPr>
          <p:cNvSpPr>
            <a:spLocks noGrp="1"/>
          </p:cNvSpPr>
          <p:nvPr>
            <p:ph sz="quarter" idx="21"/>
          </p:nvPr>
        </p:nvSpPr>
        <p:spPr bwMode="gray">
          <a:xfrm>
            <a:off x="7085435" y="1448397"/>
            <a:ext cx="1877077" cy="2985689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1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: Title (3) &amp; Content (3) &amp; Box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E78EC23C-A2EE-4E37-B3CA-EB5FB6E0A626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569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569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569" y="1738228"/>
            <a:ext cx="2732401" cy="2213234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3848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3848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3847" y="1738228"/>
            <a:ext cx="2732401" cy="2213234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7746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7746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7746" y="1738228"/>
            <a:ext cx="2732401" cy="2213234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247054" y="4089479"/>
            <a:ext cx="8642099" cy="345600"/>
          </a:xfrm>
          <a:solidFill>
            <a:schemeClr val="accent3"/>
          </a:solidFill>
        </p:spPr>
        <p:txBody>
          <a:bodyPr anchor="ctr"/>
          <a:lstStyle>
            <a:lvl1pPr marL="5954" indent="0" algn="ctr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1pPr>
            <a:lvl2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2pPr>
            <a:lvl3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3pPr>
            <a:lvl4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4pPr>
            <a:lvl5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5pPr>
            <a:lvl6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6pPr>
            <a:lvl7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7pPr>
            <a:lvl8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8pPr>
            <a:lvl9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19" name="Gleichschenkliges Dreieck 46"/>
          <p:cNvSpPr/>
          <p:nvPr userDrawn="1"/>
        </p:nvSpPr>
        <p:spPr bwMode="gray">
          <a:xfrm rot="5400000">
            <a:off x="4970696" y="2823868"/>
            <a:ext cx="2157138" cy="9369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2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24" name="Gleichschenkliges Dreieck 46"/>
          <p:cNvSpPr/>
          <p:nvPr userDrawn="1"/>
        </p:nvSpPr>
        <p:spPr bwMode="gray">
          <a:xfrm rot="5400000">
            <a:off x="2014522" y="2826049"/>
            <a:ext cx="2157137" cy="9369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2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07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: Title (2) &amp; Content (2) /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972E678C-17C0-4756-8034-8236E2D4136B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567" y="1448395"/>
            <a:ext cx="4203900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gray">
          <a:xfrm>
            <a:off x="247567" y="1678871"/>
            <a:ext cx="4203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4682816" y="1678871"/>
            <a:ext cx="4203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 Placeholder 11"/>
          <p:cNvSpPr>
            <a:spLocks noGrp="1"/>
          </p:cNvSpPr>
          <p:nvPr>
            <p:ph type="body" sz="quarter" idx="17"/>
          </p:nvPr>
        </p:nvSpPr>
        <p:spPr bwMode="gray">
          <a:xfrm>
            <a:off x="4686033" y="1448395"/>
            <a:ext cx="4203900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4686033" y="1738228"/>
            <a:ext cx="4203900" cy="2695856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 bwMode="gray">
          <a:xfrm>
            <a:off x="247567" y="1738228"/>
            <a:ext cx="4203900" cy="2695856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4" name="Gleichschenkliges Dreieck 46"/>
          <p:cNvSpPr/>
          <p:nvPr userDrawn="1"/>
        </p:nvSpPr>
        <p:spPr bwMode="gray">
          <a:xfrm rot="5400000">
            <a:off x="3254158" y="3066004"/>
            <a:ext cx="2642453" cy="9371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2" dirty="0">
              <a:latin typeface="ABBvoice" panose="020D0603020503020204" pitchFamily="34" charset="0"/>
              <a:ea typeface="ABBvoice" panose="020D0603020503020204" pitchFamily="34" charset="0"/>
              <a:cs typeface="ABBvoice" panose="020D0603020503020204" pitchFamily="34" charset="0"/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14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: Title (3) &amp; Content (3) &amp;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 bwMode="gray">
          <a:xfrm>
            <a:off x="247570" y="4089479"/>
            <a:ext cx="8642099" cy="345600"/>
          </a:xfrm>
          <a:solidFill>
            <a:schemeClr val="accent3"/>
          </a:solidFill>
        </p:spPr>
        <p:txBody>
          <a:bodyPr anchor="ctr"/>
          <a:lstStyle>
            <a:lvl1pPr marL="5954" indent="0" algn="ctr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1pPr>
            <a:lvl2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2pPr>
            <a:lvl3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3pPr>
            <a:lvl4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4pPr>
            <a:lvl5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5pPr>
            <a:lvl6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6pPr>
            <a:lvl7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7pPr>
            <a:lvl8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8pPr>
            <a:lvl9pPr marL="5954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/>
          <a:p>
            <a:fld id="{76B2BC20-ABC6-478C-8E1B-2165F3667B32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6"/>
          </p:nvPr>
        </p:nvSpPr>
        <p:spPr bwMode="gray">
          <a:xfrm>
            <a:off x="247569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247569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569" y="1738228"/>
            <a:ext cx="2732401" cy="2213234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 bwMode="gray">
          <a:xfrm>
            <a:off x="3203847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3203848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3203847" y="1738228"/>
            <a:ext cx="2732401" cy="2213234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6"/>
          </p:nvPr>
        </p:nvSpPr>
        <p:spPr bwMode="gray">
          <a:xfrm>
            <a:off x="6157746" y="1448395"/>
            <a:ext cx="2732401" cy="189000"/>
          </a:xfrm>
        </p:spPr>
        <p:txBody>
          <a:bodyPr lIns="0" tIns="0" rIns="0" anchor="t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6157746" y="1678871"/>
            <a:ext cx="27324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quarter" idx="27"/>
          </p:nvPr>
        </p:nvSpPr>
        <p:spPr bwMode="gray">
          <a:xfrm>
            <a:off x="6157746" y="1738228"/>
            <a:ext cx="2732401" cy="2213234"/>
          </a:xfrm>
        </p:spPr>
        <p:txBody>
          <a:bodyPr lIns="0" tIns="0" rIns="0" bIns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  <p:cxnSp>
        <p:nvCxnSpPr>
          <p:cNvPr id="34" name="Straight Connector 33"/>
          <p:cNvCxnSpPr/>
          <p:nvPr userDrawn="1"/>
        </p:nvCxnSpPr>
        <p:spPr bwMode="gray">
          <a:xfrm>
            <a:off x="3093098" y="1791632"/>
            <a:ext cx="0" cy="21598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 bwMode="gray">
          <a:xfrm>
            <a:off x="6046996" y="1791632"/>
            <a:ext cx="0" cy="21598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19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: Title (3) &amp; Content (3)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20"/>
          </p:nvPr>
        </p:nvSpPr>
        <p:spPr bwMode="gray">
          <a:xfrm>
            <a:off x="1914955" y="1448397"/>
            <a:ext cx="6974994" cy="923957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1915850" y="2426354"/>
            <a:ext cx="6974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3"/>
          <p:cNvSpPr>
            <a:spLocks noGrp="1"/>
          </p:cNvSpPr>
          <p:nvPr>
            <p:ph sz="quarter" idx="21"/>
          </p:nvPr>
        </p:nvSpPr>
        <p:spPr bwMode="gray">
          <a:xfrm>
            <a:off x="1914955" y="2479461"/>
            <a:ext cx="6974994" cy="923957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quarter" idx="22"/>
          </p:nvPr>
        </p:nvSpPr>
        <p:spPr bwMode="gray">
          <a:xfrm>
            <a:off x="1914955" y="3510526"/>
            <a:ext cx="6974994" cy="923957"/>
          </a:xfr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1915850" y="3458312"/>
            <a:ext cx="6974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Content Placeholder 3"/>
          <p:cNvSpPr>
            <a:spLocks noGrp="1"/>
          </p:cNvSpPr>
          <p:nvPr>
            <p:ph sz="quarter" idx="23"/>
          </p:nvPr>
        </p:nvSpPr>
        <p:spPr bwMode="gray">
          <a:xfrm>
            <a:off x="247567" y="1448397"/>
            <a:ext cx="1437575" cy="923957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36" name="Content Placeholder 3"/>
          <p:cNvSpPr>
            <a:spLocks noGrp="1"/>
          </p:cNvSpPr>
          <p:nvPr>
            <p:ph sz="quarter" idx="24"/>
          </p:nvPr>
        </p:nvSpPr>
        <p:spPr bwMode="gray">
          <a:xfrm>
            <a:off x="247567" y="2479461"/>
            <a:ext cx="1437575" cy="923957"/>
          </a:xfrm>
        </p:spPr>
        <p:txBody>
          <a:bodyPr lIns="0" tIns="0" rIns="0" bIns="0" anchor="ctr"/>
          <a:lstStyle>
            <a:lvl1pPr marL="0" indent="0" algn="l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 algn="l">
              <a:buNone/>
              <a:defRPr b="1">
                <a:solidFill>
                  <a:schemeClr val="tx2"/>
                </a:solidFill>
              </a:defRPr>
            </a:lvl2pPr>
            <a:lvl3pPr marL="0" indent="0" algn="l">
              <a:buNone/>
              <a:defRPr b="1">
                <a:solidFill>
                  <a:schemeClr val="tx2"/>
                </a:solidFill>
              </a:defRPr>
            </a:lvl3pPr>
            <a:lvl4pPr marL="0" indent="0" algn="l">
              <a:buNone/>
              <a:defRPr b="1">
                <a:solidFill>
                  <a:schemeClr val="tx2"/>
                </a:solidFill>
              </a:defRPr>
            </a:lvl4pPr>
            <a:lvl5pPr marL="0" indent="0" algn="l">
              <a:buNone/>
              <a:defRPr b="1">
                <a:solidFill>
                  <a:schemeClr val="tx2"/>
                </a:solidFill>
              </a:defRPr>
            </a:lvl5pPr>
            <a:lvl6pPr marL="0" indent="0" algn="l">
              <a:buNone/>
              <a:defRPr b="1">
                <a:solidFill>
                  <a:schemeClr val="tx2"/>
                </a:solidFill>
              </a:defRPr>
            </a:lvl6pPr>
            <a:lvl7pPr marL="0" indent="0" algn="l">
              <a:buNone/>
              <a:defRPr b="1">
                <a:solidFill>
                  <a:schemeClr val="tx2"/>
                </a:solidFill>
              </a:defRPr>
            </a:lvl7pPr>
            <a:lvl8pPr marL="0" indent="0" algn="l">
              <a:buNone/>
              <a:defRPr b="1">
                <a:solidFill>
                  <a:schemeClr val="tx2"/>
                </a:solidFill>
              </a:defRPr>
            </a:lvl8pPr>
            <a:lvl9pPr marL="0" indent="0" algn="l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37" name="Content Placeholder 3"/>
          <p:cNvSpPr>
            <a:spLocks noGrp="1"/>
          </p:cNvSpPr>
          <p:nvPr>
            <p:ph sz="quarter" idx="25"/>
          </p:nvPr>
        </p:nvSpPr>
        <p:spPr bwMode="gray">
          <a:xfrm>
            <a:off x="247567" y="3510526"/>
            <a:ext cx="1437575" cy="923957"/>
          </a:xfrm>
        </p:spPr>
        <p:txBody>
          <a:bodyPr lIns="0" tIns="0" rIns="0" bIns="0" anchor="ctr"/>
          <a:lstStyle>
            <a:lvl1pPr marL="0" indent="0">
              <a:buFont typeface="Arial" panose="020B0604020202020204" pitchFamily="34" charset="0"/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b="1">
                <a:solidFill>
                  <a:schemeClr val="tx2"/>
                </a:solidFill>
              </a:defRPr>
            </a:lvl2pPr>
            <a:lvl3pPr marL="0" indent="0">
              <a:buNone/>
              <a:defRPr b="1">
                <a:solidFill>
                  <a:schemeClr val="tx2"/>
                </a:solidFill>
              </a:defRPr>
            </a:lvl3pPr>
            <a:lvl4pPr marL="0" indent="0">
              <a:buNone/>
              <a:defRPr b="1">
                <a:solidFill>
                  <a:schemeClr val="tx2"/>
                </a:solidFill>
              </a:defRPr>
            </a:lvl4pPr>
            <a:lvl5pPr marL="0" indent="0">
              <a:buNone/>
              <a:defRPr b="1">
                <a:solidFill>
                  <a:schemeClr val="tx2"/>
                </a:solidFill>
              </a:defRPr>
            </a:lvl5pPr>
            <a:lvl6pPr marL="0" indent="0">
              <a:buNone/>
              <a:defRPr b="1">
                <a:solidFill>
                  <a:schemeClr val="tx2"/>
                </a:solidFill>
              </a:defRPr>
            </a:lvl6pPr>
            <a:lvl7pPr marL="0" indent="0">
              <a:buNone/>
              <a:defRPr b="1">
                <a:solidFill>
                  <a:schemeClr val="tx2"/>
                </a:solidFill>
              </a:defRPr>
            </a:lvl7pPr>
            <a:lvl8pPr marL="0" indent="0">
              <a:buNone/>
              <a:defRPr b="1">
                <a:solidFill>
                  <a:schemeClr val="tx2"/>
                </a:solidFill>
              </a:defRPr>
            </a:lvl8pPr>
            <a:lvl9pPr marL="0" indent="0">
              <a:buNone/>
              <a:defRPr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 bwMode="gray"/>
        <p:txBody>
          <a:bodyPr/>
          <a:lstStyle/>
          <a:p>
            <a:fld id="{D7448BAD-718D-41D5-B039-249ED06F3A4A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7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8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 bwMode="gray">
          <a:xfrm>
            <a:off x="246895" y="813910"/>
            <a:ext cx="8642099" cy="378000"/>
          </a:xfrm>
        </p:spPr>
        <p:txBody>
          <a:bodyPr lIns="0" tIns="0" rIns="0" bIns="0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0" indent="0" algn="l">
              <a:buNone/>
              <a:defRPr sz="1500">
                <a:solidFill>
                  <a:schemeClr val="tx1"/>
                </a:solidFill>
              </a:defRPr>
            </a:lvl2pPr>
            <a:lvl3pPr marL="0" indent="0" algn="l">
              <a:buNone/>
              <a:defRPr sz="1500">
                <a:solidFill>
                  <a:schemeClr val="tx1"/>
                </a:solidFill>
              </a:defRPr>
            </a:lvl3pPr>
            <a:lvl4pPr marL="0" indent="0" algn="l">
              <a:buNone/>
              <a:defRPr sz="1500">
                <a:solidFill>
                  <a:schemeClr val="tx1"/>
                </a:solidFill>
              </a:defRPr>
            </a:lvl4pPr>
            <a:lvl5pPr marL="0" indent="0" algn="l">
              <a:buNone/>
              <a:defRPr sz="1500">
                <a:solidFill>
                  <a:schemeClr val="tx1"/>
                </a:solidFill>
              </a:defRPr>
            </a:lvl5pPr>
            <a:lvl6pPr marL="0" indent="0" algn="l">
              <a:buNone/>
              <a:defRPr sz="1500">
                <a:solidFill>
                  <a:schemeClr val="tx1"/>
                </a:solidFill>
              </a:defRPr>
            </a:lvl6pPr>
            <a:lvl7pPr marL="0" indent="0" algn="l">
              <a:buNone/>
              <a:defRPr sz="1500">
                <a:solidFill>
                  <a:schemeClr val="tx1"/>
                </a:solidFill>
              </a:defRPr>
            </a:lvl7pPr>
            <a:lvl8pPr marL="0" indent="0" algn="l">
              <a:buNone/>
              <a:defRPr sz="1500">
                <a:solidFill>
                  <a:schemeClr val="tx1"/>
                </a:solidFill>
              </a:defRPr>
            </a:lvl8pPr>
            <a:lvl9pPr marL="0" indent="0" algn="l">
              <a:buNone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altLang="zh-CN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96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深色底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7FCFA227-800F-4795-A3B1-14701EA081B2}"/>
              </a:ext>
            </a:extLst>
          </p:cNvPr>
          <p:cNvSpPr txBox="1">
            <a:spLocks/>
          </p:cNvSpPr>
          <p:nvPr userDrawn="1"/>
        </p:nvSpPr>
        <p:spPr>
          <a:xfrm>
            <a:off x="8660176" y="4925025"/>
            <a:ext cx="426225" cy="162874"/>
          </a:xfrm>
          <a:prstGeom prst="rect">
            <a:avLst/>
          </a:prstGeom>
          <a:ln w="12700">
            <a:miter lim="400000"/>
          </a:ln>
        </p:spPr>
        <p:txBody>
          <a:bodyPr vert="horz" wrap="none" lIns="37220" tIns="18610" rIns="37220" bIns="18610" rtlCol="0" anchor="ctr">
            <a:spAutoFit/>
          </a:bodyPr>
          <a:lstStyle>
            <a:defPPr marL="0" marR="0" indent="0" algn="l" defTabSz="80869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62244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161676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18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altLang="zh-CN" sz="814" dirty="0"/>
              <a:t>Page </a:t>
            </a:r>
            <a:fld id="{2215C92A-FD7A-4619-9C9D-EDAEB5E91821}" type="slidenum">
              <a:rPr lang="zh-CN" altLang="en-US" sz="814" smtClean="0"/>
              <a:pPr/>
              <a:t>‹#›</a:t>
            </a:fld>
            <a:endParaRPr lang="zh-CN" altLang="en-US" sz="814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E2436B-1B51-4279-A0F5-77674C0A4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1048" y="127391"/>
            <a:ext cx="864870" cy="304306"/>
          </a:xfrm>
          <a:prstGeom prst="rect">
            <a:avLst/>
          </a:prstGeom>
        </p:spPr>
      </p:pic>
      <p:pic>
        <p:nvPicPr>
          <p:cNvPr id="4" name="Picture 2" descr="C:\Users\Administrator\Desktop\素材\DORNA.png">
            <a:extLst>
              <a:ext uri="{FF2B5EF4-FFF2-40B4-BE49-F238E27FC236}">
                <a16:creationId xmlns:a16="http://schemas.microsoft.com/office/drawing/2014/main" id="{C88F48DF-82CB-453F-AB95-429BC638D9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875" y="290160"/>
            <a:ext cx="660011" cy="1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FA387BC4-D4D4-428F-BE69-655DF47257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3019" y="84283"/>
            <a:ext cx="864869" cy="250082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7F58679-7E1E-4CA8-B623-FB31EF8AC869}"/>
              </a:ext>
            </a:extLst>
          </p:cNvPr>
          <p:cNvCxnSpPr>
            <a:cxnSpLocks/>
          </p:cNvCxnSpPr>
          <p:nvPr userDrawn="1"/>
        </p:nvCxnSpPr>
        <p:spPr>
          <a:xfrm>
            <a:off x="8006277" y="127391"/>
            <a:ext cx="0" cy="3043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8165E9ED-8874-4720-B187-F61DB616F343}"/>
              </a:ext>
            </a:extLst>
          </p:cNvPr>
          <p:cNvCxnSpPr>
            <a:cxnSpLocks/>
          </p:cNvCxnSpPr>
          <p:nvPr userDrawn="1"/>
        </p:nvCxnSpPr>
        <p:spPr>
          <a:xfrm>
            <a:off x="237596" y="502627"/>
            <a:ext cx="866880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38629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5EFA0F23-7DF2-4EDA-B157-BE60C33CD980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7051048" y="127391"/>
            <a:ext cx="864870" cy="304306"/>
          </a:xfrm>
          <a:prstGeom prst="rect">
            <a:avLst/>
          </a:prstGeom>
        </p:spPr>
      </p:pic>
      <p:pic>
        <p:nvPicPr>
          <p:cNvPr id="9" name="Picture 2" descr="C:\Users\Administrator\Desktop\素材\DORNA.png">
            <a:extLst>
              <a:ext uri="{FF2B5EF4-FFF2-40B4-BE49-F238E27FC236}">
                <a16:creationId xmlns:a16="http://schemas.microsoft.com/office/drawing/2014/main" id="{4313434B-4EA2-4237-925B-F5BCF913FE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875" y="290160"/>
            <a:ext cx="660011" cy="1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DC158AD6-E87A-4692-988C-6D0B2FF3BB36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8063019" y="84283"/>
            <a:ext cx="864869" cy="250082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9DB22C3-4794-43E5-A9A9-9A3873604104}"/>
              </a:ext>
            </a:extLst>
          </p:cNvPr>
          <p:cNvCxnSpPr>
            <a:cxnSpLocks/>
          </p:cNvCxnSpPr>
          <p:nvPr userDrawn="1"/>
        </p:nvCxnSpPr>
        <p:spPr>
          <a:xfrm>
            <a:off x="8006277" y="127391"/>
            <a:ext cx="0" cy="3043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7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327E47B9-F72B-4A2B-8B61-4C43BC0743E6}"/>
              </a:ext>
            </a:extLst>
          </p:cNvPr>
          <p:cNvSpPr/>
          <p:nvPr/>
        </p:nvSpPr>
        <p:spPr>
          <a:xfrm>
            <a:off x="2070196" y="1831754"/>
            <a:ext cx="5389784" cy="73999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658025">
              <a:defRPr/>
            </a:pPr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Beckhoff PLC</a:t>
            </a: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连接</a:t>
            </a:r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BDHDE</a:t>
            </a: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伺服详细说明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B7D5B0-4250-47B5-8CE7-41395A9057E0}"/>
              </a:ext>
            </a:extLst>
          </p:cNvPr>
          <p:cNvSpPr/>
          <p:nvPr/>
        </p:nvSpPr>
        <p:spPr>
          <a:xfrm>
            <a:off x="2070196" y="4244340"/>
            <a:ext cx="5389784" cy="41614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658025">
              <a:defRPr/>
            </a:pP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2022/09/06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测试内容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3C75FA-B3CA-4DC3-8386-6134F0518ACA}"/>
              </a:ext>
            </a:extLst>
          </p:cNvPr>
          <p:cNvSpPr txBox="1"/>
          <p:nvPr/>
        </p:nvSpPr>
        <p:spPr bwMode="gray">
          <a:xfrm>
            <a:off x="1136868" y="980854"/>
            <a:ext cx="4149067" cy="3650912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zh-CN" altLang="en-US" sz="1500" dirty="0"/>
              <a:t>系统配置及连接</a:t>
            </a:r>
            <a:endParaRPr lang="en-US" altLang="zh-CN" sz="1500" dirty="0"/>
          </a:p>
          <a:p>
            <a:pPr marL="257175" indent="-257175">
              <a:buFont typeface="+mj-lt"/>
              <a:buAutoNum type="arabicPeriod"/>
            </a:pPr>
            <a:r>
              <a:rPr lang="zh-CN" altLang="en-US" sz="1500" dirty="0"/>
              <a:t>伺服驱动器侧设置</a:t>
            </a:r>
            <a:endParaRPr lang="en-US" altLang="zh-CN" sz="1500" dirty="0"/>
          </a:p>
          <a:p>
            <a:pPr marL="257175" indent="-257175">
              <a:buFont typeface="+mj-lt"/>
              <a:buAutoNum type="arabicPeriod"/>
            </a:pPr>
            <a:r>
              <a:rPr lang="en-US" sz="1500" dirty="0" err="1"/>
              <a:t>TwinCAT</a:t>
            </a:r>
            <a:r>
              <a:rPr lang="zh-CN" altLang="en-US" sz="1500" dirty="0"/>
              <a:t>软件基本介绍</a:t>
            </a:r>
            <a:endParaRPr lang="en-US" altLang="zh-CN" sz="1500" dirty="0"/>
          </a:p>
          <a:p>
            <a:pPr marL="257175" indent="-257175">
              <a:buFont typeface="+mj-lt"/>
              <a:buAutoNum type="arabicPeriod"/>
            </a:pPr>
            <a:r>
              <a:rPr lang="en-US" sz="1500" dirty="0" err="1"/>
              <a:t>TwinCAT</a:t>
            </a:r>
            <a:r>
              <a:rPr lang="en-US" sz="1500" dirty="0"/>
              <a:t> System Manager</a:t>
            </a:r>
          </a:p>
          <a:p>
            <a:pPr lvl="0"/>
            <a:r>
              <a:rPr lang="en-US" sz="1500" dirty="0"/>
              <a:t>      NC</a:t>
            </a:r>
            <a:r>
              <a:rPr lang="zh-CN" altLang="en-US" sz="1500" dirty="0"/>
              <a:t>轴测试</a:t>
            </a:r>
            <a:endParaRPr lang="en-US" altLang="zh-CN" sz="1500" dirty="0"/>
          </a:p>
          <a:p>
            <a:pPr marL="342900" indent="-342900">
              <a:buAutoNum type="arabicPeriod" startAt="5"/>
            </a:pPr>
            <a:r>
              <a:rPr lang="en-US" altLang="zh-CN" sz="1500" dirty="0"/>
              <a:t>PLC Control </a:t>
            </a:r>
            <a:r>
              <a:rPr lang="zh-CN" altLang="en-US" sz="1500" dirty="0"/>
              <a:t>程序调试</a:t>
            </a:r>
            <a:endParaRPr lang="en-US" altLang="zh-CN" sz="1500" dirty="0"/>
          </a:p>
          <a:p>
            <a:pPr marL="342900" indent="-342900">
              <a:buAutoNum type="arabicPeriod" startAt="5"/>
            </a:pPr>
            <a:r>
              <a:rPr lang="zh-CN" altLang="en-US" sz="1500" dirty="0"/>
              <a:t>使轴运行</a:t>
            </a:r>
            <a:endParaRPr lang="en-US" altLang="zh-CN" sz="1500" dirty="0"/>
          </a:p>
          <a:p>
            <a:pPr lvl="0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7485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D1D3CC35-8A47-48C0-8BC3-7DEA4A6F504A}"/>
              </a:ext>
            </a:extLst>
          </p:cNvPr>
          <p:cNvGraphicFramePr>
            <a:graphicFrameLocks noGrp="1"/>
          </p:cNvGraphicFramePr>
          <p:nvPr>
            <p:ph sz="quarter" idx="21"/>
            <p:extLst>
              <p:ext uri="{D42A27DB-BD31-4B8C-83A1-F6EECF244321}">
                <p14:modId xmlns:p14="http://schemas.microsoft.com/office/powerpoint/2010/main" val="3485724264"/>
              </p:ext>
            </p:extLst>
          </p:nvPr>
        </p:nvGraphicFramePr>
        <p:xfrm>
          <a:off x="713983" y="1197085"/>
          <a:ext cx="7478039" cy="314354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08705">
                  <a:extLst>
                    <a:ext uri="{9D8B030D-6E8A-4147-A177-3AD203B41FA5}">
                      <a16:colId xmlns:a16="http://schemas.microsoft.com/office/drawing/2014/main" val="2021187855"/>
                    </a:ext>
                  </a:extLst>
                </a:gridCol>
                <a:gridCol w="1036721">
                  <a:extLst>
                    <a:ext uri="{9D8B030D-6E8A-4147-A177-3AD203B41FA5}">
                      <a16:colId xmlns:a16="http://schemas.microsoft.com/office/drawing/2014/main" val="3028975976"/>
                    </a:ext>
                  </a:extLst>
                </a:gridCol>
                <a:gridCol w="1496582">
                  <a:extLst>
                    <a:ext uri="{9D8B030D-6E8A-4147-A177-3AD203B41FA5}">
                      <a16:colId xmlns:a16="http://schemas.microsoft.com/office/drawing/2014/main" val="3254354552"/>
                    </a:ext>
                  </a:extLst>
                </a:gridCol>
                <a:gridCol w="3336031">
                  <a:extLst>
                    <a:ext uri="{9D8B030D-6E8A-4147-A177-3AD203B41FA5}">
                      <a16:colId xmlns:a16="http://schemas.microsoft.com/office/drawing/2014/main" val="325606256"/>
                    </a:ext>
                  </a:extLst>
                </a:gridCol>
              </a:tblGrid>
              <a:tr h="31435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硬件名称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品牌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型号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 dirty="0">
                          <a:effectLst/>
                        </a:rPr>
                        <a:t>版本号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31072717"/>
                  </a:ext>
                </a:extLst>
              </a:tr>
              <a:tr h="31435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PLC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Beckhoff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CX1020-0012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Target: </a:t>
                      </a:r>
                      <a:r>
                        <a:rPr lang="en-US" sz="1200" kern="100" dirty="0" err="1">
                          <a:effectLst/>
                        </a:rPr>
                        <a:t>TwintCAT</a:t>
                      </a:r>
                      <a:r>
                        <a:rPr lang="en-US" sz="1200" kern="100" dirty="0">
                          <a:effectLst/>
                        </a:rPr>
                        <a:t> V2.11(Build 2285) 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640129443"/>
                  </a:ext>
                </a:extLst>
              </a:tr>
              <a:tr h="6287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EtherCAT</a:t>
                      </a:r>
                      <a:r>
                        <a:rPr lang="zh-CN" sz="1100" kern="100">
                          <a:effectLst/>
                        </a:rPr>
                        <a:t>通讯模块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Beckhoff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EK1110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5285610"/>
                  </a:ext>
                </a:extLst>
              </a:tr>
              <a:tr h="31435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伺服驱动器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BDHDE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BDHDE-0032AEB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Firmware: fw2.5.1T22.7.22_1814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410992"/>
                  </a:ext>
                </a:extLst>
              </a:tr>
              <a:tr h="6287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伺服电机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PRHD2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PH2-M08A23035T40D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23bits</a:t>
                      </a:r>
                      <a:r>
                        <a:rPr lang="zh-CN" sz="1200" kern="100" dirty="0">
                          <a:effectLst/>
                        </a:rPr>
                        <a:t>多圈绝对值</a:t>
                      </a:r>
                      <a:r>
                        <a:rPr lang="zh-CN" altLang="en-US" sz="1200" kern="100" dirty="0">
                          <a:effectLst/>
                        </a:rPr>
                        <a:t>多摩川</a:t>
                      </a:r>
                      <a:r>
                        <a:rPr lang="zh-CN" sz="1200" kern="100" dirty="0">
                          <a:effectLst/>
                        </a:rPr>
                        <a:t>编码器反馈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68869502"/>
                  </a:ext>
                </a:extLst>
              </a:tr>
              <a:tr h="31435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调试电脑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Lenovo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Thinkpad</a:t>
                      </a:r>
                      <a:r>
                        <a:rPr lang="en-US" sz="1200" kern="100" dirty="0">
                          <a:effectLst/>
                        </a:rPr>
                        <a:t> T440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Windows 10 </a:t>
                      </a:r>
                      <a:r>
                        <a:rPr lang="zh-CN" sz="1200" kern="100" dirty="0">
                          <a:effectLst/>
                        </a:rPr>
                        <a:t>操作系统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17123336"/>
                  </a:ext>
                </a:extLst>
              </a:tr>
              <a:tr h="31435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PLC</a:t>
                      </a:r>
                      <a:r>
                        <a:rPr lang="zh-CN" sz="1100" kern="100">
                          <a:effectLst/>
                        </a:rPr>
                        <a:t>调试软件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Beckhoff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TwinCAT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Local: </a:t>
                      </a:r>
                      <a:r>
                        <a:rPr lang="en-US" sz="1200" kern="100" dirty="0" err="1">
                          <a:effectLst/>
                        </a:rPr>
                        <a:t>TwinCAT</a:t>
                      </a:r>
                      <a:r>
                        <a:rPr lang="en-US" sz="1200" kern="100" dirty="0">
                          <a:effectLst/>
                        </a:rPr>
                        <a:t> V2.11(Build 2304)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26662575"/>
                  </a:ext>
                </a:extLst>
              </a:tr>
              <a:tr h="31435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100" kern="100">
                          <a:effectLst/>
                        </a:rPr>
                        <a:t>伺服调试软件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Servotronix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ServoStudio</a:t>
                      </a: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2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effectLst/>
                        </a:rPr>
                        <a:t>ServoStudioSetup_2_38_6_20</a:t>
                      </a:r>
                      <a:endParaRPr lang="en-US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22967715"/>
                  </a:ext>
                </a:extLst>
              </a:tr>
            </a:tbl>
          </a:graphicData>
        </a:graphic>
      </p:graphicFrame>
      <p:sp>
        <p:nvSpPr>
          <p:cNvPr id="8" name="Subtitle 7">
            <a:extLst>
              <a:ext uri="{FF2B5EF4-FFF2-40B4-BE49-F238E27FC236}">
                <a16:creationId xmlns:a16="http://schemas.microsoft.com/office/drawing/2014/main" id="{BC80D514-C586-451E-B0A9-14E9529D8E9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系统配置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557F06-A140-4745-A208-8250D1AF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altLang="zh-CN" dirty="0"/>
              <a:t>. </a:t>
            </a:r>
            <a:r>
              <a:rPr lang="zh-CN" altLang="en-US" dirty="0"/>
              <a:t>系统配置及连接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6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>
            <a:extLst>
              <a:ext uri="{FF2B5EF4-FFF2-40B4-BE49-F238E27FC236}">
                <a16:creationId xmlns:a16="http://schemas.microsoft.com/office/drawing/2014/main" id="{94C87C7C-094A-663D-40D7-7D4085A7B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232" y="1919213"/>
            <a:ext cx="852143" cy="203378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829DA6A-39AE-6085-4624-C8B5432C8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221" y="2089113"/>
            <a:ext cx="1684688" cy="1134402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AFADB245-4E7C-4BF3-A1AC-3BF10C195A7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硬件连接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64DFECC-FF12-446C-97FA-2B4F6FF3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altLang="zh-CN" dirty="0"/>
              <a:t>. </a:t>
            </a:r>
            <a:r>
              <a:rPr lang="zh-CN" altLang="en-US" dirty="0"/>
              <a:t>系统配置及连接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C40911-D211-4A0B-A8A1-CDA58E9D3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01" y="1926290"/>
            <a:ext cx="1428422" cy="1460048"/>
          </a:xfrm>
          <a:prstGeom prst="rect">
            <a:avLst/>
          </a:prstGeom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52EF9E49-8A7F-454E-AFBE-66D7A59DC99D}"/>
              </a:ext>
            </a:extLst>
          </p:cNvPr>
          <p:cNvCxnSpPr>
            <a:cxnSpLocks/>
          </p:cNvCxnSpPr>
          <p:nvPr/>
        </p:nvCxnSpPr>
        <p:spPr bwMode="gray">
          <a:xfrm flipV="1">
            <a:off x="1982244" y="2482100"/>
            <a:ext cx="1141324" cy="386103"/>
          </a:xfrm>
          <a:prstGeom prst="bentConnector3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A40672B3-A696-4662-B11A-95E611F7DC37}"/>
              </a:ext>
            </a:extLst>
          </p:cNvPr>
          <p:cNvCxnSpPr>
            <a:cxnSpLocks/>
          </p:cNvCxnSpPr>
          <p:nvPr/>
        </p:nvCxnSpPr>
        <p:spPr bwMode="gray">
          <a:xfrm flipV="1">
            <a:off x="4560303" y="1280084"/>
            <a:ext cx="1729623" cy="1124122"/>
          </a:xfrm>
          <a:prstGeom prst="bentConnector3">
            <a:avLst>
              <a:gd name="adj1" fmla="val 50000"/>
            </a:avLst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B5BE8A2-CEF7-4ABA-B076-C8F925F19104}"/>
              </a:ext>
            </a:extLst>
          </p:cNvPr>
          <p:cNvCxnSpPr>
            <a:cxnSpLocks/>
          </p:cNvCxnSpPr>
          <p:nvPr/>
        </p:nvCxnSpPr>
        <p:spPr bwMode="gray">
          <a:xfrm>
            <a:off x="6289926" y="1280084"/>
            <a:ext cx="0" cy="1509255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CD23CB3-0DA3-4976-8622-47D72C53C59A}"/>
              </a:ext>
            </a:extLst>
          </p:cNvPr>
          <p:cNvSpPr txBox="1"/>
          <p:nvPr/>
        </p:nvSpPr>
        <p:spPr bwMode="gray">
          <a:xfrm>
            <a:off x="5644403" y="1247548"/>
            <a:ext cx="736184" cy="246329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en-US" sz="1050" dirty="0" err="1"/>
              <a:t>EtherCAT</a:t>
            </a:r>
            <a:endParaRPr lang="en-US" sz="105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FDF17B-1106-4049-AE66-274FD628DA72}"/>
              </a:ext>
            </a:extLst>
          </p:cNvPr>
          <p:cNvSpPr txBox="1"/>
          <p:nvPr/>
        </p:nvSpPr>
        <p:spPr bwMode="gray">
          <a:xfrm>
            <a:off x="2336004" y="2257524"/>
            <a:ext cx="736184" cy="246329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en-US" sz="1050" dirty="0"/>
              <a:t>TCP/IP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3D04BD-579D-4A07-8569-F07AB7CBA586}"/>
              </a:ext>
            </a:extLst>
          </p:cNvPr>
          <p:cNvSpPr txBox="1"/>
          <p:nvPr/>
        </p:nvSpPr>
        <p:spPr bwMode="gray">
          <a:xfrm>
            <a:off x="708901" y="3541735"/>
            <a:ext cx="1428422" cy="328808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en-US" sz="1050" dirty="0"/>
              <a:t>IP: 169.254.004.x</a:t>
            </a:r>
          </a:p>
          <a:p>
            <a:r>
              <a:rPr lang="en-US" sz="1050" dirty="0"/>
              <a:t>Sub: 255.255.0.0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795A6E-0CA3-4379-88C9-E91EC49DBBDD}"/>
              </a:ext>
            </a:extLst>
          </p:cNvPr>
          <p:cNvSpPr txBox="1"/>
          <p:nvPr/>
        </p:nvSpPr>
        <p:spPr bwMode="gray">
          <a:xfrm>
            <a:off x="3131881" y="3418990"/>
            <a:ext cx="1428422" cy="328808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en-US" sz="1050" dirty="0"/>
              <a:t>IP: 169.254.004.188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18564D-1EDE-4AE6-879E-463F94AB5C91}"/>
              </a:ext>
            </a:extLst>
          </p:cNvPr>
          <p:cNvSpPr txBox="1"/>
          <p:nvPr/>
        </p:nvSpPr>
        <p:spPr bwMode="gray">
          <a:xfrm>
            <a:off x="708901" y="3870542"/>
            <a:ext cx="1508206" cy="613289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50" dirty="0"/>
              <a:t>工程师站</a:t>
            </a:r>
            <a:endParaRPr lang="en-US" altLang="zh-CN" sz="1050" dirty="0"/>
          </a:p>
          <a:p>
            <a:r>
              <a:rPr lang="zh-CN" altLang="en-US" sz="1050" dirty="0"/>
              <a:t>电脑装有</a:t>
            </a:r>
            <a:r>
              <a:rPr lang="en-US" altLang="zh-CN" sz="1050" dirty="0" err="1"/>
              <a:t>TwinCAT</a:t>
            </a:r>
            <a:r>
              <a:rPr lang="zh-CN" altLang="en-US" sz="1050" dirty="0"/>
              <a:t>软件</a:t>
            </a:r>
            <a:endParaRPr lang="en-US" sz="1050" dirty="0" err="1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AEFFF0-315A-499C-ACFA-97C51F1F4B22}"/>
              </a:ext>
            </a:extLst>
          </p:cNvPr>
          <p:cNvSpPr txBox="1"/>
          <p:nvPr/>
        </p:nvSpPr>
        <p:spPr bwMode="gray">
          <a:xfrm>
            <a:off x="3035169" y="3870542"/>
            <a:ext cx="1508206" cy="613289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50" dirty="0"/>
              <a:t>可通过两个网口的任意一个通讯</a:t>
            </a:r>
            <a:endParaRPr lang="en-US" sz="1050" dirty="0" err="1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8D9780-9061-41A7-A47D-E6D5D9B0F3CD}"/>
              </a:ext>
            </a:extLst>
          </p:cNvPr>
          <p:cNvSpPr txBox="1"/>
          <p:nvPr/>
        </p:nvSpPr>
        <p:spPr bwMode="gray">
          <a:xfrm>
            <a:off x="5535823" y="4096852"/>
            <a:ext cx="1508206" cy="375055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50" dirty="0"/>
              <a:t>接入</a:t>
            </a:r>
            <a:r>
              <a:rPr lang="en-US" altLang="zh-CN" sz="1050" dirty="0"/>
              <a:t>C1 </a:t>
            </a:r>
            <a:r>
              <a:rPr lang="zh-CN" altLang="en-US" sz="1050" dirty="0"/>
              <a:t>口： </a:t>
            </a:r>
            <a:r>
              <a:rPr lang="en-US" altLang="zh-CN" sz="1050" dirty="0"/>
              <a:t>IN</a:t>
            </a:r>
            <a:endParaRPr lang="en-US" sz="1050" dirty="0"/>
          </a:p>
        </p:txBody>
      </p:sp>
      <p:pic>
        <p:nvPicPr>
          <p:cNvPr id="74" name="内容占位符 73">
            <a:extLst>
              <a:ext uri="{FF2B5EF4-FFF2-40B4-BE49-F238E27FC236}">
                <a16:creationId xmlns:a16="http://schemas.microsoft.com/office/drawing/2014/main" id="{F42F33B4-8045-4ABD-5A97-76DA9CF7B5D3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3942122" y="1447800"/>
            <a:ext cx="1251819" cy="2987675"/>
          </a:xfrm>
        </p:spPr>
      </p:pic>
    </p:spTree>
    <p:extLst>
      <p:ext uri="{BB962C8B-B14F-4D97-AF65-F5344CB8AC3E}">
        <p14:creationId xmlns:p14="http://schemas.microsoft.com/office/powerpoint/2010/main" val="294906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238559E-2225-4C86-9A28-EB2E8D1E0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/>
              <a:t>伺服驱动器侧设置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B3BBF0-7D7F-4FCC-BFF9-01EBAD8E54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伺服驱动器设置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385B07-6E5F-4578-A857-8C133F99B61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altLang="zh-CN" dirty="0"/>
              <a:t>XML</a:t>
            </a:r>
            <a:r>
              <a:rPr lang="zh-CN" altLang="en-US" dirty="0"/>
              <a:t>文件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6DC5853-2AF3-4A18-9233-AB66D7CCB84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其他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C2E35572-E091-41A9-BFB3-D476F5B6AD9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520351" y="1893880"/>
            <a:ext cx="2243956" cy="2540204"/>
          </a:xfrm>
        </p:spPr>
        <p:txBody>
          <a:bodyPr/>
          <a:lstStyle/>
          <a:p>
            <a:r>
              <a:rPr lang="en-US" dirty="0" err="1"/>
              <a:t>TwinCAT</a:t>
            </a:r>
            <a:r>
              <a:rPr lang="zh-CN" altLang="en-US" dirty="0"/>
              <a:t>可自动扫描并导入链接的</a:t>
            </a:r>
            <a:r>
              <a:rPr lang="en-US" altLang="zh-CN" dirty="0"/>
              <a:t>BDHDE</a:t>
            </a:r>
            <a:r>
              <a:rPr lang="zh-CN" altLang="en-US" dirty="0"/>
              <a:t>伺服驱动器的</a:t>
            </a:r>
            <a:r>
              <a:rPr lang="en-US" altLang="zh-CN" dirty="0"/>
              <a:t>XML</a:t>
            </a:r>
            <a:r>
              <a:rPr lang="zh-CN" altLang="en-US" dirty="0"/>
              <a:t>文件 </a:t>
            </a:r>
            <a:r>
              <a:rPr lang="en-US" altLang="zh-CN" baseline="30000" dirty="0">
                <a:solidFill>
                  <a:srgbClr val="FF0000"/>
                </a:solidFill>
              </a:rPr>
              <a:t>1</a:t>
            </a:r>
          </a:p>
          <a:p>
            <a:r>
              <a:rPr lang="en-US" dirty="0"/>
              <a:t>ESI</a:t>
            </a:r>
            <a:r>
              <a:rPr lang="zh-CN" altLang="en-US" dirty="0"/>
              <a:t>文件导入如下路径：</a:t>
            </a:r>
            <a:endParaRPr lang="en-US" altLang="zh-CN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/>
              <a:t>之后重启</a:t>
            </a:r>
            <a:r>
              <a:rPr lang="en-US" altLang="zh-CN" dirty="0" err="1"/>
              <a:t>TwinCAT</a:t>
            </a: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3819785-DC39-4936-A034-CC4782B01CE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  <a:endParaRPr 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C9FE761-3C91-4C9B-3F50-E1ED0B68ADAA}"/>
              </a:ext>
            </a:extLst>
          </p:cNvPr>
          <p:cNvSpPr txBox="1"/>
          <p:nvPr/>
        </p:nvSpPr>
        <p:spPr>
          <a:xfrm>
            <a:off x="127652" y="1792158"/>
            <a:ext cx="273240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</a:t>
            </a:r>
            <a:r>
              <a:rPr lang="zh-CN" altLang="en-US" sz="1600" dirty="0"/>
              <a:t>）在运动单位设置总线控制旋转电机一转的脉冲数：单位转换分子；</a:t>
            </a:r>
            <a:endParaRPr lang="en-US" altLang="zh-CN" sz="1600" dirty="0"/>
          </a:p>
          <a:p>
            <a:endParaRPr lang="en-US" altLang="zh-CN" sz="1600" dirty="0"/>
          </a:p>
          <a:p>
            <a:endParaRPr lang="en-US" altLang="zh-CN" sz="1600" dirty="0"/>
          </a:p>
          <a:p>
            <a:endParaRPr lang="en-US" altLang="zh-CN" sz="1600" dirty="0"/>
          </a:p>
          <a:p>
            <a:endParaRPr lang="zh-CN" altLang="en-US" sz="1600" dirty="0"/>
          </a:p>
          <a:p>
            <a:r>
              <a:rPr lang="en-US" altLang="zh-CN" sz="1600" dirty="0"/>
              <a:t>2</a:t>
            </a:r>
            <a:r>
              <a:rPr lang="zh-CN" altLang="en-US" sz="1600" dirty="0"/>
              <a:t>）在驱动信息的接口方式：✔</a:t>
            </a:r>
            <a:r>
              <a:rPr lang="en-US" altLang="zh-CN" sz="1600" dirty="0" err="1"/>
              <a:t>EtherCAT</a:t>
            </a:r>
            <a:r>
              <a:rPr lang="en-US" altLang="zh-CN" sz="1600" dirty="0"/>
              <a:t>;</a:t>
            </a:r>
          </a:p>
          <a:p>
            <a:endParaRPr lang="en-US" altLang="zh-CN" sz="1600" dirty="0"/>
          </a:p>
          <a:p>
            <a:endParaRPr lang="en-US" altLang="zh-CN" sz="1600" dirty="0"/>
          </a:p>
          <a:p>
            <a:endParaRPr lang="en-US" altLang="zh-CN" sz="1600" dirty="0"/>
          </a:p>
          <a:p>
            <a:r>
              <a:rPr lang="en-US" altLang="zh-CN" sz="1600" dirty="0"/>
              <a:t>3)</a:t>
            </a:r>
            <a:r>
              <a:rPr lang="zh-CN" altLang="en-US" sz="1600" dirty="0"/>
              <a:t>执行驱动保存参数。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F59F3BF5-3EFE-1DC9-1E0F-E25D7B6F6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52" y="2571750"/>
            <a:ext cx="1957066" cy="965682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0A210C2F-BF7B-E50F-68E2-6BA226906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48" y="3877938"/>
            <a:ext cx="1354306" cy="890243"/>
          </a:xfrm>
          <a:prstGeom prst="rect">
            <a:avLst/>
          </a:prstGeom>
        </p:spPr>
      </p:pic>
      <p:sp>
        <p:nvSpPr>
          <p:cNvPr id="52" name="Rectangle 1">
            <a:extLst>
              <a:ext uri="{FF2B5EF4-FFF2-40B4-BE49-F238E27FC236}">
                <a16:creationId xmlns:a16="http://schemas.microsoft.com/office/drawing/2014/main" id="{9C7B31C8-FC5C-6536-A3F4-478FE56EC4D8}"/>
              </a:ext>
            </a:extLst>
          </p:cNvPr>
          <p:cNvSpPr/>
          <p:nvPr/>
        </p:nvSpPr>
        <p:spPr>
          <a:xfrm>
            <a:off x="3753308" y="3777051"/>
            <a:ext cx="1492716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13" dirty="0"/>
              <a:t>C:\TwinCAT\Io\EtherCAT</a:t>
            </a:r>
          </a:p>
        </p:txBody>
      </p:sp>
    </p:spTree>
    <p:extLst>
      <p:ext uri="{BB962C8B-B14F-4D97-AF65-F5344CB8AC3E}">
        <p14:creationId xmlns:p14="http://schemas.microsoft.com/office/powerpoint/2010/main" val="146409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355BF-B548-4186-A5F7-B227933C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2 </a:t>
            </a:r>
            <a:r>
              <a:rPr lang="zh-CN" altLang="en-US" dirty="0"/>
              <a:t>软件基本介绍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40D855D-4CD4-4F8F-89CE-BA57AA0F60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 err="1"/>
              <a:t>TwinCAT</a:t>
            </a:r>
            <a:r>
              <a:rPr lang="en-US" altLang="zh-CN" dirty="0"/>
              <a:t> 2 </a:t>
            </a:r>
            <a:r>
              <a:rPr lang="zh-CN" altLang="en-US" dirty="0"/>
              <a:t>软件系统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A7EC859-E886-4486-A8CD-184F72F3273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altLang="zh-CN" dirty="0" err="1"/>
              <a:t>TwinCAT</a:t>
            </a:r>
            <a:r>
              <a:rPr lang="en-US" altLang="zh-CN" dirty="0"/>
              <a:t> System Manager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F469A8F-8829-416C-AAE3-161816EABAFA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zh-CN" altLang="en-US" sz="1600" dirty="0"/>
              <a:t>主要用于对系统进行组态</a:t>
            </a:r>
            <a:endParaRPr lang="en-US" altLang="zh-CN" sz="1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A4725B3-847E-471C-96A1-74F25667F36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en-US" dirty="0"/>
              <a:t> PLC Control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ECFF711-CF19-43E4-9115-37FC22374F30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r>
              <a:rPr lang="zh-CN" altLang="en-US" sz="1600" dirty="0"/>
              <a:t>提供</a:t>
            </a:r>
            <a:r>
              <a:rPr lang="en-US" altLang="zh-CN" sz="1600" dirty="0"/>
              <a:t>Beckhoff PLC</a:t>
            </a:r>
            <a:r>
              <a:rPr lang="zh-CN" altLang="en-US" sz="1600" dirty="0"/>
              <a:t>的编程环境</a:t>
            </a:r>
            <a:endParaRPr lang="en-US" sz="1600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7F81445F-011F-4A9A-89E4-22049D3F0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Machine generated alternative text:&#10;Twin〔监TSystem&#10;0Twin〔监TPLCControl&#10;Twin〔监TScopeView&#10;0&#10;Twin〔监TSystemControl&#10;．一．一TwinCATSystemManager">
            <a:extLst>
              <a:ext uri="{FF2B5EF4-FFF2-40B4-BE49-F238E27FC236}">
                <a16:creationId xmlns:a16="http://schemas.microsoft.com/office/drawing/2014/main" id="{DF73E9E3-9E84-4D0E-A5DB-BB2525F73A95}"/>
              </a:ext>
            </a:extLst>
          </p:cNvPr>
          <p:cNvPicPr>
            <a:picLocks noGrp="1" noChangeAspect="1" noChangeArrowheads="1"/>
          </p:cNvPicPr>
          <p:nvPr>
            <p:ph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9" y="2618165"/>
            <a:ext cx="2760841" cy="112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2634C4E-BFCA-42C2-86B7-85A84C695C58}"/>
              </a:ext>
            </a:extLst>
          </p:cNvPr>
          <p:cNvSpPr txBox="1"/>
          <p:nvPr/>
        </p:nvSpPr>
        <p:spPr bwMode="gray">
          <a:xfrm>
            <a:off x="150373" y="1738738"/>
            <a:ext cx="2646591" cy="685800"/>
          </a:xfrm>
          <a:prstGeom prst="rect">
            <a:avLst/>
          </a:prstGeom>
          <a:noFill/>
        </p:spPr>
        <p:txBody>
          <a:bodyPr wrap="none" lIns="54000" tIns="54000" rIns="54000" bIns="54000" rtlCol="0">
            <a:noAutofit/>
          </a:bodyPr>
          <a:lstStyle/>
          <a:p>
            <a:r>
              <a:rPr lang="en-US" sz="1600" dirty="0" err="1"/>
              <a:t>TwinCAT</a:t>
            </a:r>
            <a:r>
              <a:rPr lang="zh-CN" altLang="en-US" sz="1600" dirty="0"/>
              <a:t>软件系统安装后包含</a:t>
            </a:r>
            <a:endParaRPr lang="en-US" altLang="zh-CN" sz="1600" dirty="0"/>
          </a:p>
          <a:p>
            <a:r>
              <a:rPr lang="zh-CN" altLang="en-US" sz="1600" dirty="0"/>
              <a:t>如下四个组件</a:t>
            </a:r>
            <a:endParaRPr lang="en-US" sz="1600" dirty="0" err="1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9844097-6FC1-4FF5-BF59-ABB726556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391" y="2452014"/>
            <a:ext cx="2553219" cy="144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AA7FF-B234-4350-B82C-336197E03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01D2875-93E9-45A9-85D2-592FDABE9A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设置</a:t>
            </a:r>
            <a:r>
              <a:rPr lang="en-US" altLang="zh-CN" dirty="0"/>
              <a:t>IP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D5A858F-3828-4AB9-8DD8-9C3E59F16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打开</a:t>
            </a:r>
            <a:r>
              <a:rPr lang="en-US" altLang="zh-CN" dirty="0" err="1"/>
              <a:t>TwinCAT</a:t>
            </a:r>
            <a:r>
              <a:rPr lang="en-US" altLang="zh-CN" dirty="0"/>
              <a:t> System Manager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739E530F-7DAD-4882-A240-8FE98E88481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打开</a:t>
            </a:r>
            <a:r>
              <a:rPr lang="en-US" altLang="zh-CN" dirty="0" err="1"/>
              <a:t>TwinCAT</a:t>
            </a:r>
            <a:r>
              <a:rPr lang="en-US" altLang="zh-CN" dirty="0"/>
              <a:t> System</a:t>
            </a:r>
            <a:r>
              <a:rPr lang="zh-CN" altLang="en-US" dirty="0"/>
              <a:t> </a:t>
            </a:r>
            <a:r>
              <a:rPr lang="en-US" altLang="zh-CN" dirty="0"/>
              <a:t>Manager</a:t>
            </a:r>
            <a:endParaRPr lang="en-US" dirty="0"/>
          </a:p>
        </p:txBody>
      </p:sp>
      <p:pic>
        <p:nvPicPr>
          <p:cNvPr id="22" name="图片 6">
            <a:extLst>
              <a:ext uri="{FF2B5EF4-FFF2-40B4-BE49-F238E27FC236}">
                <a16:creationId xmlns:a16="http://schemas.microsoft.com/office/drawing/2014/main" id="{B3EBAE48-8650-4DA6-9AD1-350203A56387}"/>
              </a:ext>
            </a:extLst>
          </p:cNvPr>
          <p:cNvPicPr>
            <a:picLocks noGrp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4686301" y="1743563"/>
            <a:ext cx="4204097" cy="26850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3EE348B-65E8-905E-EC02-5A3BCEBA3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57" y="2980811"/>
            <a:ext cx="3990975" cy="1743075"/>
          </a:xfrm>
          <a:prstGeom prst="rect">
            <a:avLst/>
          </a:prstGeom>
        </p:spPr>
      </p:pic>
      <p:sp>
        <p:nvSpPr>
          <p:cNvPr id="7" name="Content Placeholder 18">
            <a:extLst>
              <a:ext uri="{FF2B5EF4-FFF2-40B4-BE49-F238E27FC236}">
                <a16:creationId xmlns:a16="http://schemas.microsoft.com/office/drawing/2014/main" id="{AAF2969E-3EEE-2335-9B7A-45517B0709C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46460" y="1738313"/>
            <a:ext cx="4202906" cy="2695575"/>
          </a:xfrm>
        </p:spPr>
        <p:txBody>
          <a:bodyPr/>
          <a:lstStyle/>
          <a:p>
            <a:r>
              <a:rPr lang="en-US" altLang="zh-CN" dirty="0"/>
              <a:t>PLC</a:t>
            </a:r>
            <a:r>
              <a:rPr lang="zh-CN" altLang="en-US" dirty="0"/>
              <a:t>的</a:t>
            </a:r>
            <a:r>
              <a:rPr lang="en-US" altLang="zh-CN" dirty="0"/>
              <a:t>IP</a:t>
            </a:r>
            <a:r>
              <a:rPr lang="zh-CN" altLang="en-US" dirty="0"/>
              <a:t>为： </a:t>
            </a:r>
            <a:r>
              <a:rPr lang="en-US" altLang="zh-CN" dirty="0"/>
              <a:t>169.254.004.188</a:t>
            </a:r>
            <a:endParaRPr lang="en-US" dirty="0"/>
          </a:p>
          <a:p>
            <a:r>
              <a:rPr lang="zh-CN" altLang="en-US" dirty="0"/>
              <a:t>将电脑的</a:t>
            </a:r>
            <a:r>
              <a:rPr lang="en-US" altLang="zh-CN" dirty="0"/>
              <a:t>IP</a:t>
            </a:r>
            <a:r>
              <a:rPr lang="zh-CN" altLang="en-US" dirty="0"/>
              <a:t>设置到同一网段内，如：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*：硬件连接好后，给系统上电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或</a:t>
            </a:r>
            <a:r>
              <a:rPr lang="en-US" altLang="zh-CN" dirty="0">
                <a:solidFill>
                  <a:srgbClr val="FF0000"/>
                </a:solidFill>
              </a:rPr>
              <a:t>IP</a:t>
            </a:r>
            <a:r>
              <a:rPr lang="zh-CN" altLang="en-US" dirty="0">
                <a:solidFill>
                  <a:srgbClr val="FF0000"/>
                </a:solidFill>
              </a:rPr>
              <a:t>自动获取</a:t>
            </a:r>
            <a:endParaRPr lang="en-US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9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43AB0085-49FC-05C5-B448-FB0CAFE93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712" y="1893880"/>
            <a:ext cx="4152492" cy="29688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6AA7FF-B234-4350-B82C-336197E03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01D2875-93E9-45A9-85D2-592FDABE9A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Choose Target System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D5A858F-3828-4AB9-8DD8-9C3E59F16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zh-CN" dirty="0"/>
              <a:t>Search</a:t>
            </a:r>
            <a:r>
              <a:rPr lang="zh-CN" altLang="en-US" dirty="0"/>
              <a:t>，选中 </a:t>
            </a:r>
            <a:r>
              <a:rPr lang="en-US" altLang="zh-CN" dirty="0"/>
              <a:t>Target System </a:t>
            </a:r>
            <a:r>
              <a:rPr lang="zh-CN" altLang="en-US" dirty="0"/>
              <a:t>（</a:t>
            </a:r>
            <a:r>
              <a:rPr lang="en-US" altLang="zh-CN" dirty="0" err="1"/>
              <a:t>Npcap</a:t>
            </a:r>
            <a:r>
              <a:rPr lang="en-US" altLang="zh-CN" dirty="0"/>
              <a:t> Adapter</a:t>
            </a:r>
            <a:r>
              <a:rPr lang="zh-CN" altLang="en-US" dirty="0"/>
              <a:t>影响）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F1BCD44-5AB1-4C97-9A47-7FE6549318E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739E530F-7DAD-4882-A240-8FE98E88481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打开</a:t>
            </a:r>
            <a:r>
              <a:rPr lang="en-US" altLang="zh-CN" dirty="0" err="1"/>
              <a:t>TwinCAT</a:t>
            </a:r>
            <a:r>
              <a:rPr lang="en-US" altLang="zh-CN" dirty="0"/>
              <a:t> System</a:t>
            </a:r>
            <a:r>
              <a:rPr lang="zh-CN" altLang="en-US" dirty="0"/>
              <a:t> </a:t>
            </a:r>
            <a:r>
              <a:rPr lang="en-US" altLang="zh-CN" dirty="0"/>
              <a:t>Manager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F980E7-9A29-41FC-A067-7004A45C2083}"/>
              </a:ext>
            </a:extLst>
          </p:cNvPr>
          <p:cNvSpPr/>
          <p:nvPr/>
        </p:nvSpPr>
        <p:spPr bwMode="gray">
          <a:xfrm>
            <a:off x="6987851" y="1928203"/>
            <a:ext cx="856574" cy="1890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C33768B7-9C1C-46CF-8076-A05660C9EDF7}"/>
              </a:ext>
            </a:extLst>
          </p:cNvPr>
          <p:cNvSpPr/>
          <p:nvPr/>
        </p:nvSpPr>
        <p:spPr bwMode="gray">
          <a:xfrm>
            <a:off x="5345483" y="2875519"/>
            <a:ext cx="651905" cy="315915"/>
          </a:xfrm>
          <a:prstGeom prst="wedgeRoundRectCallout">
            <a:avLst>
              <a:gd name="adj1" fmla="val 7036"/>
              <a:gd name="adj2" fmla="val -128805"/>
              <a:gd name="adj3" fmla="val 1666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连接上</a:t>
            </a:r>
            <a:endParaRPr lang="en-US" sz="1050" dirty="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8B9470-9362-48A8-B2A1-1D0702DEA313}"/>
              </a:ext>
            </a:extLst>
          </p:cNvPr>
          <p:cNvSpPr/>
          <p:nvPr/>
        </p:nvSpPr>
        <p:spPr bwMode="gray">
          <a:xfrm>
            <a:off x="6987851" y="4155059"/>
            <a:ext cx="856574" cy="1890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527C73D-781A-A5EC-9EF2-30BC402C1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95" y="1738228"/>
            <a:ext cx="3784828" cy="3149790"/>
          </a:xfrm>
          <a:prstGeom prst="rect">
            <a:avLst/>
          </a:prstGeom>
        </p:spPr>
      </p:pic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684C063F-8B85-4F30-5DF9-62ED76B995ED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4903029" y="1738313"/>
            <a:ext cx="3770242" cy="2695575"/>
          </a:xfrm>
        </p:spPr>
      </p:pic>
    </p:spTree>
    <p:extLst>
      <p:ext uri="{BB962C8B-B14F-4D97-AF65-F5344CB8AC3E}">
        <p14:creationId xmlns:p14="http://schemas.microsoft.com/office/powerpoint/2010/main" val="5905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AA7FF-B234-4350-B82C-336197E03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01D2875-93E9-45A9-85D2-592FDABE9A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登录</a:t>
            </a:r>
            <a:r>
              <a:rPr lang="en-US" altLang="zh-CN" dirty="0"/>
              <a:t>PLC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D5A858F-3828-4AB9-8DD8-9C3E59F16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确认找到的</a:t>
            </a:r>
            <a:r>
              <a:rPr lang="en-US" altLang="zh-CN" dirty="0"/>
              <a:t>PLC</a:t>
            </a:r>
            <a:r>
              <a:rPr lang="zh-CN" altLang="en-US" dirty="0"/>
              <a:t>控制器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F1BCD44-5AB1-4C97-9A47-7FE6549318E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739E530F-7DAD-4882-A240-8FE98E88481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打开</a:t>
            </a:r>
            <a:r>
              <a:rPr lang="en-US" altLang="zh-CN" dirty="0" err="1"/>
              <a:t>TwinCAT</a:t>
            </a:r>
            <a:r>
              <a:rPr lang="en-US" altLang="zh-CN" dirty="0"/>
              <a:t> System</a:t>
            </a:r>
            <a:r>
              <a:rPr lang="zh-CN" altLang="en-US" dirty="0"/>
              <a:t> </a:t>
            </a:r>
            <a:r>
              <a:rPr lang="en-US" altLang="zh-CN" dirty="0"/>
              <a:t>Manager</a:t>
            </a:r>
            <a:endParaRPr lang="en-US" dirty="0"/>
          </a:p>
        </p:txBody>
      </p:sp>
      <p:pic>
        <p:nvPicPr>
          <p:cNvPr id="21" name="图片 10">
            <a:extLst>
              <a:ext uri="{FF2B5EF4-FFF2-40B4-BE49-F238E27FC236}">
                <a16:creationId xmlns:a16="http://schemas.microsoft.com/office/drawing/2014/main" id="{7F78C84C-75E4-472F-9C3E-A731A7C46001}"/>
              </a:ext>
            </a:extLst>
          </p:cNvPr>
          <p:cNvPicPr/>
          <p:nvPr/>
        </p:nvPicPr>
        <p:blipFill rotWithShape="1">
          <a:blip r:embed="rId2"/>
          <a:srcRect r="13342"/>
          <a:stretch/>
        </p:blipFill>
        <p:spPr bwMode="auto">
          <a:xfrm>
            <a:off x="296975" y="1856078"/>
            <a:ext cx="4033899" cy="2422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0B8E4D16-85AE-44F6-9C37-545848AB429A}"/>
              </a:ext>
            </a:extLst>
          </p:cNvPr>
          <p:cNvSpPr/>
          <p:nvPr/>
        </p:nvSpPr>
        <p:spPr bwMode="gray">
          <a:xfrm>
            <a:off x="1998830" y="3504157"/>
            <a:ext cx="784438" cy="216074"/>
          </a:xfrm>
          <a:prstGeom prst="wedgeRectCallout">
            <a:avLst>
              <a:gd name="adj1" fmla="val 60249"/>
              <a:gd name="adj2" fmla="val -16793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密码为“</a:t>
            </a:r>
            <a:r>
              <a:rPr lang="en-US" altLang="zh-CN" sz="1050" dirty="0"/>
              <a:t>1</a:t>
            </a:r>
            <a:r>
              <a:rPr lang="zh-CN" altLang="en-US" sz="1050" dirty="0"/>
              <a:t>”</a:t>
            </a:r>
            <a:endParaRPr lang="en-US" sz="1050" dirty="0" err="1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952F0BB7-9B2D-C4A3-11FE-642395049459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3"/>
          <a:stretch>
            <a:fillRect/>
          </a:stretch>
        </p:blipFill>
        <p:spPr>
          <a:xfrm>
            <a:off x="5161510" y="1738313"/>
            <a:ext cx="3253280" cy="2695575"/>
          </a:xfr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ECD019E-E81B-1F42-36E6-72D0EB490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75" y="1670595"/>
            <a:ext cx="4024966" cy="341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4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7E55-7677-4BCF-ACAE-1BBC0B889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C1FA278-56B6-478A-8BDB-5F7646D0E53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说明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6755F82-B4F3-4B83-9849-D509D54365D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46895" y="1738232"/>
            <a:ext cx="1548313" cy="2695856"/>
          </a:xfrm>
        </p:spPr>
        <p:txBody>
          <a:bodyPr/>
          <a:lstStyle/>
          <a:p>
            <a:r>
              <a:rPr lang="zh-CN" altLang="en-US" dirty="0"/>
              <a:t>成功连接，右下角显示</a:t>
            </a:r>
            <a:r>
              <a:rPr lang="en-US" altLang="zh-CN" dirty="0"/>
              <a:t>PLC</a:t>
            </a:r>
            <a:r>
              <a:rPr lang="zh-CN" altLang="en-US" dirty="0"/>
              <a:t>名称和</a:t>
            </a:r>
            <a:r>
              <a:rPr lang="en-US" altLang="zh-CN" dirty="0"/>
              <a:t>IP</a:t>
            </a:r>
            <a:r>
              <a:rPr lang="zh-CN" altLang="en-US" dirty="0"/>
              <a:t>地址，以及</a:t>
            </a:r>
            <a:r>
              <a:rPr lang="en-US" altLang="zh-CN" dirty="0"/>
              <a:t>Config Mode</a:t>
            </a:r>
            <a:r>
              <a:rPr lang="zh-CN" altLang="en-US" dirty="0"/>
              <a:t>字样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找不到</a:t>
            </a:r>
            <a:r>
              <a:rPr lang="en-US" altLang="zh-CN" dirty="0"/>
              <a:t>PLC</a:t>
            </a:r>
            <a:r>
              <a:rPr lang="zh-CN" altLang="en-US" dirty="0"/>
              <a:t>的可能原因：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系统防火墙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altLang="zh-CN" dirty="0"/>
              <a:t>PLC</a:t>
            </a:r>
            <a:r>
              <a:rPr lang="zh-CN" altLang="en-US" dirty="0"/>
              <a:t>的</a:t>
            </a:r>
            <a:r>
              <a:rPr lang="en-US" altLang="zh-CN" dirty="0" err="1"/>
              <a:t>TwinCAT</a:t>
            </a:r>
            <a:r>
              <a:rPr lang="en-US" altLang="zh-CN" dirty="0"/>
              <a:t> Runtime</a:t>
            </a:r>
            <a:r>
              <a:rPr lang="zh-CN" altLang="en-US" dirty="0"/>
              <a:t>没有正常安装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检查电脑和</a:t>
            </a:r>
            <a:r>
              <a:rPr lang="en-US" altLang="zh-CN" dirty="0"/>
              <a:t>PLC</a:t>
            </a:r>
            <a:r>
              <a:rPr lang="zh-CN" altLang="en-US" dirty="0"/>
              <a:t>的</a:t>
            </a:r>
            <a:r>
              <a:rPr lang="en-US" altLang="zh-CN" dirty="0"/>
              <a:t>IP</a:t>
            </a:r>
            <a:r>
              <a:rPr lang="zh-CN" altLang="en-US" dirty="0"/>
              <a:t>地址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注意要切换到</a:t>
            </a:r>
            <a:r>
              <a:rPr lang="en-US" altLang="zh-CN" dirty="0">
                <a:solidFill>
                  <a:srgbClr val="FF0000"/>
                </a:solidFill>
              </a:rPr>
              <a:t>Config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Mode,</a:t>
            </a:r>
            <a:r>
              <a:rPr lang="zh-CN" altLang="en-US" dirty="0">
                <a:solidFill>
                  <a:srgbClr val="FF0000"/>
                </a:solidFill>
              </a:rPr>
              <a:t>才能激活扫描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4BDCDDBF-6F81-4C2A-BCD8-51C2125A1B3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31A6AFF-3DB1-2048-CD89-27EB74A0C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538" y="902026"/>
            <a:ext cx="4987644" cy="342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27F2FF0-126F-5A62-A72C-7F69E9757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383" y="1816798"/>
            <a:ext cx="4520617" cy="26251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B87E55-7677-4BCF-ACAE-1BBC0B889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ECED114-E0E1-4FEB-B4DB-6D3FD2525E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扫描伺服驱动器</a:t>
            </a:r>
            <a:r>
              <a:rPr lang="en-US" altLang="zh-CN" dirty="0"/>
              <a:t>(Config Mode</a:t>
            </a:r>
            <a:r>
              <a:rPr lang="zh-CN" altLang="en-US" dirty="0"/>
              <a:t>下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951298-4627-4165-B730-794C3AE1AC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模块自动添加</a:t>
            </a:r>
            <a:endParaRPr lang="en-US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542F7CF7-0D66-414E-B7A8-4F4B617972B3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279226" y="1758767"/>
            <a:ext cx="3742802" cy="2741208"/>
          </a:xfrm>
          <a:prstGeom prst="rect">
            <a:avLst/>
          </a:prstGeom>
        </p:spPr>
      </p:pic>
      <p:sp>
        <p:nvSpPr>
          <p:cNvPr id="11" name="Subtitle 10">
            <a:extLst>
              <a:ext uri="{FF2B5EF4-FFF2-40B4-BE49-F238E27FC236}">
                <a16:creationId xmlns:a16="http://schemas.microsoft.com/office/drawing/2014/main" id="{4BDCDDBF-6F81-4C2A-BCD8-51C2125A1B3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添加伺服驱动器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16A5EA-3303-4A95-ADFC-EC430164F420}"/>
              </a:ext>
            </a:extLst>
          </p:cNvPr>
          <p:cNvSpPr/>
          <p:nvPr/>
        </p:nvSpPr>
        <p:spPr bwMode="gray">
          <a:xfrm>
            <a:off x="1473267" y="3756892"/>
            <a:ext cx="1561163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9460E46E-A92D-45A8-921D-ED2E1EF75A8C}"/>
              </a:ext>
            </a:extLst>
          </p:cNvPr>
          <p:cNvSpPr/>
          <p:nvPr/>
        </p:nvSpPr>
        <p:spPr bwMode="gray">
          <a:xfrm>
            <a:off x="1927397" y="2725574"/>
            <a:ext cx="488515" cy="301829"/>
          </a:xfrm>
          <a:prstGeom prst="wedgeRectCallout">
            <a:avLst>
              <a:gd name="adj1" fmla="val -141987"/>
              <a:gd name="adj2" fmla="val 11852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右键</a:t>
            </a:r>
            <a:endParaRPr lang="en-US" sz="1050" dirty="0" err="1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55856BE-0A4F-4B3E-9C86-64A832C2BC4E}"/>
              </a:ext>
            </a:extLst>
          </p:cNvPr>
          <p:cNvSpPr/>
          <p:nvPr/>
        </p:nvSpPr>
        <p:spPr bwMode="gray">
          <a:xfrm>
            <a:off x="4798927" y="2026650"/>
            <a:ext cx="1072649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BD511B2-4F0B-4EEF-B8B6-3DB8E8278B5F}"/>
              </a:ext>
            </a:extLst>
          </p:cNvPr>
          <p:cNvSpPr/>
          <p:nvPr/>
        </p:nvSpPr>
        <p:spPr bwMode="gray">
          <a:xfrm>
            <a:off x="7908514" y="2077203"/>
            <a:ext cx="696867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pic>
        <p:nvPicPr>
          <p:cNvPr id="39" name="Content Placeholder 30">
            <a:extLst>
              <a:ext uri="{FF2B5EF4-FFF2-40B4-BE49-F238E27FC236}">
                <a16:creationId xmlns:a16="http://schemas.microsoft.com/office/drawing/2014/main" id="{63F7519C-20A2-4D10-A0A1-A3DBD3812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gray">
          <a:xfrm>
            <a:off x="7216604" y="3242500"/>
            <a:ext cx="1829055" cy="1257476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6F0FFD5-38A3-4913-9AF8-F9B1138ED511}"/>
              </a:ext>
            </a:extLst>
          </p:cNvPr>
          <p:cNvSpPr/>
          <p:nvPr/>
        </p:nvSpPr>
        <p:spPr bwMode="gray">
          <a:xfrm>
            <a:off x="8244893" y="4119412"/>
            <a:ext cx="705210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888B67DB-56EB-B168-905C-03891C4D361A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4686300" y="1865546"/>
            <a:ext cx="4203700" cy="2441109"/>
          </a:xfrm>
        </p:spPr>
      </p:pic>
    </p:spTree>
    <p:extLst>
      <p:ext uri="{BB962C8B-B14F-4D97-AF65-F5344CB8AC3E}">
        <p14:creationId xmlns:p14="http://schemas.microsoft.com/office/powerpoint/2010/main" val="412071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E2DF5961-6734-42C0-9516-84D032DFF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1465D4C-09AC-449E-86B0-7679874E78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添加完的元素</a:t>
            </a:r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8BC55C0-29C9-4489-92F9-48A5DCA6ED8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altLang="zh-CN" dirty="0"/>
              <a:t>NC</a:t>
            </a:r>
            <a:r>
              <a:rPr lang="en-US" dirty="0"/>
              <a:t> Configuration</a:t>
            </a:r>
            <a:r>
              <a:rPr lang="zh-CN" altLang="en-US" dirty="0"/>
              <a:t>（</a:t>
            </a:r>
            <a:r>
              <a:rPr lang="en-US" altLang="zh-CN" dirty="0"/>
              <a:t>NC</a:t>
            </a:r>
            <a:r>
              <a:rPr lang="zh-CN" altLang="en-US" dirty="0"/>
              <a:t>轴）</a:t>
            </a:r>
            <a:endParaRPr lang="en-US" dirty="0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76B6CD2-49DF-41F8-BE84-35B0095C86A9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US" altLang="zh-CN" dirty="0"/>
              <a:t>NC  Configuration </a:t>
            </a:r>
            <a:r>
              <a:rPr lang="zh-CN" altLang="en-US" dirty="0"/>
              <a:t>下添加了</a:t>
            </a:r>
            <a:r>
              <a:rPr lang="en-US" altLang="zh-CN" dirty="0"/>
              <a:t>: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altLang="zh-CN" dirty="0"/>
              <a:t>Axis1: NC</a:t>
            </a:r>
            <a:r>
              <a:rPr lang="zh-CN" altLang="en-US" dirty="0"/>
              <a:t>轴控</a:t>
            </a:r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79ED821-1A56-49BC-B610-E16132D2E1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altLang="zh-CN" dirty="0"/>
              <a:t>IO </a:t>
            </a:r>
            <a:r>
              <a:rPr lang="en-US" dirty="0"/>
              <a:t> Configuration</a:t>
            </a:r>
            <a:r>
              <a:rPr lang="zh-CN" altLang="en-US" dirty="0"/>
              <a:t>（物理轴）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5A30616-56AE-4F87-8156-5FFD6CB97D9E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r>
              <a:rPr lang="en-US" altLang="zh-CN" dirty="0"/>
              <a:t>IO Configuration</a:t>
            </a:r>
            <a:r>
              <a:rPr lang="zh-CN" altLang="en-US" dirty="0"/>
              <a:t>下添加了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altLang="zh-CN" dirty="0"/>
              <a:t>Term2: </a:t>
            </a:r>
            <a:r>
              <a:rPr lang="en-US" altLang="zh-CN" dirty="0" err="1"/>
              <a:t>EtherCAT</a:t>
            </a:r>
            <a:r>
              <a:rPr lang="zh-CN" altLang="en-US" dirty="0"/>
              <a:t>从站模块</a:t>
            </a:r>
            <a:r>
              <a:rPr lang="en-US" altLang="zh-CN" dirty="0"/>
              <a:t>EK1110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altLang="zh-CN" dirty="0"/>
              <a:t>Drive3: BDHDE</a:t>
            </a:r>
            <a:r>
              <a:rPr lang="zh-CN" altLang="en-US" dirty="0"/>
              <a:t>伺服驱动器</a:t>
            </a:r>
            <a:endParaRPr lang="en-US" dirty="0"/>
          </a:p>
        </p:txBody>
      </p:sp>
      <p:sp>
        <p:nvSpPr>
          <p:cNvPr id="29" name="Subtitle 28">
            <a:extLst>
              <a:ext uri="{FF2B5EF4-FFF2-40B4-BE49-F238E27FC236}">
                <a16:creationId xmlns:a16="http://schemas.microsoft.com/office/drawing/2014/main" id="{823F3796-7EFF-4F7B-9231-9E5820FC1E9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添加伺服驱动器</a:t>
            </a:r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937B3D57-294E-4260-B0CF-ECADC935110C}"/>
              </a:ext>
            </a:extLst>
          </p:cNvPr>
          <p:cNvSpPr txBox="1">
            <a:spLocks/>
          </p:cNvSpPr>
          <p:nvPr/>
        </p:nvSpPr>
        <p:spPr bwMode="gray">
          <a:xfrm>
            <a:off x="6409861" y="1448397"/>
            <a:ext cx="1877075" cy="1710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53" rtl="0" eaLnBrk="1" latinLnBrk="0" hangingPunct="1">
              <a:spcBef>
                <a:spcPts val="0"/>
              </a:spcBef>
              <a:buFont typeface="ABBvoiceOffice" panose="020D0603020503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53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  <p:sp>
        <p:nvSpPr>
          <p:cNvPr id="27" name="Content Placeholder 23">
            <a:extLst>
              <a:ext uri="{FF2B5EF4-FFF2-40B4-BE49-F238E27FC236}">
                <a16:creationId xmlns:a16="http://schemas.microsoft.com/office/drawing/2014/main" id="{E462D527-7A38-461B-976B-E34E816E2F37}"/>
              </a:ext>
            </a:extLst>
          </p:cNvPr>
          <p:cNvSpPr txBox="1">
            <a:spLocks/>
          </p:cNvSpPr>
          <p:nvPr/>
        </p:nvSpPr>
        <p:spPr bwMode="gray">
          <a:xfrm>
            <a:off x="6409861" y="1738232"/>
            <a:ext cx="1877077" cy="26958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10" indent="-180010" algn="l" defTabSz="914453" rtl="0" eaLnBrk="1" latinLnBrk="0" hangingPunct="1">
              <a:spcBef>
                <a:spcPts val="6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21" indent="-18001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21" indent="-18001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21" indent="-18001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21" indent="-18001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21" indent="-18001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21" indent="-18001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21" indent="-180010" algn="l" defTabSz="914453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9F99C4-AAB5-4780-9EB8-519270C743FA}"/>
              </a:ext>
            </a:extLst>
          </p:cNvPr>
          <p:cNvSpPr/>
          <p:nvPr/>
        </p:nvSpPr>
        <p:spPr bwMode="gray">
          <a:xfrm>
            <a:off x="719606" y="2392966"/>
            <a:ext cx="839885" cy="29386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1EB58B-7850-4187-AEA6-FC11C383E4F4}"/>
              </a:ext>
            </a:extLst>
          </p:cNvPr>
          <p:cNvSpPr/>
          <p:nvPr/>
        </p:nvSpPr>
        <p:spPr bwMode="gray">
          <a:xfrm>
            <a:off x="857063" y="3751236"/>
            <a:ext cx="1209732" cy="38235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82846A-48CA-10E8-8290-FFEDF3240E58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D6E9F1-F92C-DAE7-979F-9C2F6FAC5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1" y="1694314"/>
            <a:ext cx="2598868" cy="317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0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93EC02A-B022-0F1E-C3DB-D6A055779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650" y="1584064"/>
            <a:ext cx="6864350" cy="29575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1C8DA5-0444-4DAA-BF8C-0E1D0073A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D22FE3F-FFC9-4CDD-AC6C-0C9AD213BB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检查</a:t>
            </a:r>
            <a:r>
              <a:rPr lang="en-US" altLang="zh-CN" dirty="0"/>
              <a:t>Drive </a:t>
            </a:r>
            <a:r>
              <a:rPr lang="zh-CN" altLang="en-US" dirty="0"/>
              <a:t>的</a:t>
            </a:r>
            <a:r>
              <a:rPr lang="en-US" altLang="zh-CN" dirty="0"/>
              <a:t>PDO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0F5091F-C4AB-4827-BC76-E45FF178084E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sz="1600" dirty="0"/>
              <a:t>双击“</a:t>
            </a:r>
            <a:r>
              <a:rPr lang="en-US" altLang="zh-CN" sz="1600" dirty="0"/>
              <a:t>Drive3</a:t>
            </a:r>
            <a:r>
              <a:rPr lang="zh-CN" altLang="en-US" sz="1600" dirty="0"/>
              <a:t>”</a:t>
            </a:r>
            <a:r>
              <a:rPr lang="en-US" altLang="zh-CN" sz="1600" dirty="0"/>
              <a:t>,</a:t>
            </a:r>
            <a:r>
              <a:rPr lang="zh-CN" altLang="en-US" sz="1600" dirty="0"/>
              <a:t>选择“</a:t>
            </a:r>
            <a:r>
              <a:rPr lang="en-US" altLang="zh-CN" sz="1600" dirty="0"/>
              <a:t>Process Data </a:t>
            </a:r>
            <a:r>
              <a:rPr lang="zh-CN" altLang="en-US" sz="1600" dirty="0"/>
              <a:t>”标签页</a:t>
            </a:r>
            <a:endParaRPr lang="en-US" sz="1600" dirty="0"/>
          </a:p>
          <a:p>
            <a:r>
              <a:rPr lang="zh-CN" altLang="en-US" sz="1600" dirty="0"/>
              <a:t>在</a:t>
            </a:r>
            <a:r>
              <a:rPr lang="en-US" altLang="zh-CN" sz="1600" dirty="0"/>
              <a:t>Drives 3</a:t>
            </a:r>
            <a:r>
              <a:rPr lang="zh-CN" altLang="en-US" sz="1600" dirty="0"/>
              <a:t>下的</a:t>
            </a:r>
            <a:r>
              <a:rPr lang="en-US" altLang="zh-CN" sz="1600" dirty="0"/>
              <a:t>Inputs &amp; Outputs</a:t>
            </a:r>
            <a:r>
              <a:rPr lang="zh-CN" altLang="en-US" sz="1600" dirty="0"/>
              <a:t>下可看到映射的</a:t>
            </a:r>
            <a:r>
              <a:rPr lang="en-US" altLang="zh-CN" sz="1600" dirty="0"/>
              <a:t>PDO</a:t>
            </a:r>
          </a:p>
          <a:p>
            <a:r>
              <a:rPr lang="zh-CN" altLang="en-US" sz="1600" dirty="0"/>
              <a:t>同样可在</a:t>
            </a:r>
            <a:r>
              <a:rPr lang="en-US" altLang="zh-CN" sz="1600" dirty="0"/>
              <a:t>Process Data</a:t>
            </a:r>
            <a:r>
              <a:rPr lang="zh-CN" altLang="en-US" sz="1600" dirty="0"/>
              <a:t>标签也看到映射的</a:t>
            </a:r>
            <a:r>
              <a:rPr lang="en-US" altLang="zh-CN" sz="1600" dirty="0"/>
              <a:t>PDO</a:t>
            </a:r>
          </a:p>
          <a:p>
            <a:r>
              <a:rPr lang="zh-CN" altLang="en-US" sz="1600" dirty="0"/>
              <a:t>需手动选中</a:t>
            </a:r>
            <a:r>
              <a:rPr lang="en-US" altLang="zh-CN" sz="1600" dirty="0"/>
              <a:t>1600</a:t>
            </a:r>
            <a:r>
              <a:rPr lang="zh-CN" altLang="en-US" sz="1600" dirty="0"/>
              <a:t>和</a:t>
            </a:r>
            <a:r>
              <a:rPr lang="en-US" altLang="zh-CN" sz="1600" dirty="0"/>
              <a:t>1A00</a:t>
            </a:r>
            <a:r>
              <a:rPr lang="zh-CN" altLang="en-US" sz="1600" dirty="0"/>
              <a:t>复选框</a:t>
            </a:r>
            <a:endParaRPr lang="en-US" sz="1600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568E875-F050-419D-8769-DE0C3988896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/>
              <a:t>PDO </a:t>
            </a:r>
            <a:r>
              <a:rPr lang="zh-CN" altLang="en-US" dirty="0"/>
              <a:t>参数确认（</a:t>
            </a:r>
            <a:r>
              <a:rPr lang="en-US" altLang="zh-CN" dirty="0"/>
              <a:t>Process Data</a:t>
            </a:r>
            <a:r>
              <a:rPr lang="zh-CN" altLang="en-US" dirty="0"/>
              <a:t>）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DDA498-6EEB-4F97-AF5A-5EE47A631944}"/>
              </a:ext>
            </a:extLst>
          </p:cNvPr>
          <p:cNvSpPr/>
          <p:nvPr/>
        </p:nvSpPr>
        <p:spPr bwMode="gray">
          <a:xfrm>
            <a:off x="3136097" y="3501589"/>
            <a:ext cx="1296333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37430478-C9D0-4B42-893A-7594046E3EED}"/>
              </a:ext>
            </a:extLst>
          </p:cNvPr>
          <p:cNvSpPr/>
          <p:nvPr/>
        </p:nvSpPr>
        <p:spPr bwMode="gray">
          <a:xfrm>
            <a:off x="3203759" y="1462051"/>
            <a:ext cx="650289" cy="386240"/>
          </a:xfrm>
          <a:prstGeom prst="wedgeRectCallout">
            <a:avLst>
              <a:gd name="adj1" fmla="val -33908"/>
              <a:gd name="adj2" fmla="val 13174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双击</a:t>
            </a:r>
            <a:endParaRPr lang="en-US" sz="10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5C0B1-E85A-4686-A35C-F1BD18B3F58B}"/>
              </a:ext>
            </a:extLst>
          </p:cNvPr>
          <p:cNvSpPr/>
          <p:nvPr/>
        </p:nvSpPr>
        <p:spPr bwMode="gray">
          <a:xfrm>
            <a:off x="3136097" y="3729081"/>
            <a:ext cx="1435903" cy="70500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B65CC616-25A0-408B-A328-C49502F37167}"/>
              </a:ext>
            </a:extLst>
          </p:cNvPr>
          <p:cNvSpPr/>
          <p:nvPr/>
        </p:nvSpPr>
        <p:spPr bwMode="gray">
          <a:xfrm>
            <a:off x="4246855" y="1930043"/>
            <a:ext cx="650289" cy="386240"/>
          </a:xfrm>
          <a:prstGeom prst="wedgeRectCallout">
            <a:avLst>
              <a:gd name="adj1" fmla="val -83027"/>
              <a:gd name="adj2" fmla="val 9769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/>
              <a:t>PDO</a:t>
            </a:r>
            <a:endParaRPr lang="en-US" sz="10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692316-8A60-4226-BEEA-7D2D581B7453}"/>
              </a:ext>
            </a:extLst>
          </p:cNvPr>
          <p:cNvSpPr/>
          <p:nvPr/>
        </p:nvSpPr>
        <p:spPr bwMode="gray">
          <a:xfrm>
            <a:off x="5655394" y="1843246"/>
            <a:ext cx="1249579" cy="27991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074C9F51-9B86-8552-F3F1-D734A05DF41B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2025650" y="1462051"/>
            <a:ext cx="6864350" cy="2957585"/>
          </a:xfrm>
        </p:spPr>
      </p:pic>
    </p:spTree>
    <p:extLst>
      <p:ext uri="{BB962C8B-B14F-4D97-AF65-F5344CB8AC3E}">
        <p14:creationId xmlns:p14="http://schemas.microsoft.com/office/powerpoint/2010/main" val="907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B908D34-27F2-43F7-99A9-9643953B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15B3D220-3F20-4D8F-BACF-83587E52425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勾选默认</a:t>
            </a:r>
            <a:r>
              <a:rPr lang="en-US" altLang="zh-CN" dirty="0"/>
              <a:t>PDO</a:t>
            </a:r>
            <a:endParaRPr 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1C923D3-4D29-07D5-B63E-2886CFE91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8985"/>
            <a:ext cx="4457700" cy="219635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E64E639-31E7-3A50-1AC3-F7CF8309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28985"/>
            <a:ext cx="4567236" cy="22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C8DA5-0444-4DAA-BF8C-0E1D0073A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D22FE3F-FFC9-4CDD-AC6C-0C9AD213BB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进入</a:t>
            </a:r>
            <a:r>
              <a:rPr lang="en-US" altLang="zh-CN" dirty="0"/>
              <a:t>Startup</a:t>
            </a:r>
            <a:r>
              <a:rPr lang="zh-CN" altLang="en-US" dirty="0"/>
              <a:t>标签页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568E875-F050-419D-8769-DE0C3988896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/>
              <a:t>SDO</a:t>
            </a:r>
            <a:r>
              <a:rPr lang="zh-CN" altLang="en-US" dirty="0"/>
              <a:t>参数确认（检查</a:t>
            </a:r>
            <a:r>
              <a:rPr lang="en-US" altLang="zh-CN" dirty="0"/>
              <a:t>Startup </a:t>
            </a:r>
            <a:r>
              <a:rPr lang="zh-CN" altLang="en-US" dirty="0"/>
              <a:t>）</a:t>
            </a:r>
            <a:endParaRPr 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3BB8B36-0848-F971-8292-AA88682D9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02" y="1723744"/>
            <a:ext cx="69437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7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177EA394-CE7D-4757-9692-A6462A9426D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 err="1"/>
              <a:t>EtherCAT</a:t>
            </a:r>
            <a:r>
              <a:rPr lang="zh-CN" altLang="en-US" dirty="0"/>
              <a:t>参数设置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5D991-33FC-48D9-A484-AFE594BF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5381F80-B124-6920-5E66-B7D16493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31" y="1191910"/>
            <a:ext cx="7376752" cy="375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177EA394-CE7D-4757-9692-A6462A9426D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 err="1"/>
              <a:t>EtherCAT</a:t>
            </a:r>
            <a:r>
              <a:rPr lang="zh-CN" altLang="en-US" dirty="0"/>
              <a:t>参数设置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5D991-33FC-48D9-A484-AFE594BF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pic>
        <p:nvPicPr>
          <p:cNvPr id="12" name="图片 26">
            <a:extLst>
              <a:ext uri="{FF2B5EF4-FFF2-40B4-BE49-F238E27FC236}">
                <a16:creationId xmlns:a16="http://schemas.microsoft.com/office/drawing/2014/main" id="{436D124B-7A40-4252-A1BA-DC09D9B0F944}"/>
              </a:ext>
            </a:extLst>
          </p:cNvPr>
          <p:cNvPicPr>
            <a:picLocks noGrp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934897" y="1294996"/>
            <a:ext cx="4705424" cy="3034594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666571E3-B5D0-4615-B956-49D5B6C977C5}"/>
              </a:ext>
            </a:extLst>
          </p:cNvPr>
          <p:cNvSpPr/>
          <p:nvPr/>
        </p:nvSpPr>
        <p:spPr bwMode="gray">
          <a:xfrm>
            <a:off x="5805814" y="1794353"/>
            <a:ext cx="2113767" cy="375054"/>
          </a:xfrm>
          <a:prstGeom prst="wedgeRectCallout">
            <a:avLst>
              <a:gd name="adj1" fmla="val -72833"/>
              <a:gd name="adj2" fmla="val 4997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等待从站</a:t>
            </a:r>
            <a:r>
              <a:rPr lang="en-US" altLang="zh-CN" sz="1050" dirty="0"/>
              <a:t>/</a:t>
            </a:r>
            <a:r>
              <a:rPr lang="zh-CN" altLang="en-US" sz="1050" dirty="0"/>
              <a:t>远程站</a:t>
            </a:r>
            <a:r>
              <a:rPr lang="en-US" altLang="zh-CN" sz="1050" dirty="0"/>
              <a:t>Ready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5592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177EA394-CE7D-4757-9692-A6462A9426D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 err="1"/>
              <a:t>EtherCAT</a:t>
            </a:r>
            <a:r>
              <a:rPr lang="zh-CN" altLang="en-US" dirty="0"/>
              <a:t>参数设置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5D991-33FC-48D9-A484-AFE594BF5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pic>
        <p:nvPicPr>
          <p:cNvPr id="13" name="图片 27">
            <a:extLst>
              <a:ext uri="{FF2B5EF4-FFF2-40B4-BE49-F238E27FC236}">
                <a16:creationId xmlns:a16="http://schemas.microsoft.com/office/drawing/2014/main" id="{2FABD81E-B2E3-4374-8DC1-0983199648D6}"/>
              </a:ext>
            </a:extLst>
          </p:cNvPr>
          <p:cNvPicPr>
            <a:picLocks noGrp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1714367" y="1245381"/>
            <a:ext cx="4717555" cy="323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8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EA65A-E3CA-45D5-9EE3-7FC940C71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371DEAF-B289-4F18-8A1B-900EF08761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PLC</a:t>
            </a:r>
            <a:r>
              <a:rPr lang="zh-CN" altLang="en-US" dirty="0"/>
              <a:t>轴、</a:t>
            </a:r>
            <a:r>
              <a:rPr lang="en-US" altLang="zh-CN" dirty="0"/>
              <a:t>NC</a:t>
            </a:r>
            <a:r>
              <a:rPr lang="zh-CN" altLang="en-US" dirty="0"/>
              <a:t>轴、物理轴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891A610-21A2-4356-B6CE-5AD24BC3487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r>
              <a:rPr lang="en-US" altLang="zh-CN" dirty="0" err="1"/>
              <a:t>TwinCAT</a:t>
            </a:r>
            <a:r>
              <a:rPr lang="zh-CN" altLang="en-US" dirty="0"/>
              <a:t>把电机的运动控制分为三层：</a:t>
            </a:r>
            <a:endParaRPr lang="en-US" altLang="zh-CN" dirty="0"/>
          </a:p>
          <a:p>
            <a:pPr marL="257175" indent="-257175">
              <a:buAutoNum type="arabicPeriod"/>
            </a:pPr>
            <a:r>
              <a:rPr lang="en-US" altLang="zh-CN" dirty="0"/>
              <a:t>PLC</a:t>
            </a:r>
            <a:r>
              <a:rPr lang="zh-CN" altLang="en-US" dirty="0"/>
              <a:t>轴：</a:t>
            </a:r>
            <a:r>
              <a:rPr lang="en-US" altLang="zh-CN" dirty="0"/>
              <a:t>PLC</a:t>
            </a:r>
            <a:r>
              <a:rPr lang="zh-CN" altLang="en-US" dirty="0"/>
              <a:t>中定义的轴变量</a:t>
            </a:r>
            <a:endParaRPr lang="en-US" altLang="zh-CN" dirty="0"/>
          </a:p>
          <a:p>
            <a:pPr marL="257175" indent="-257175">
              <a:buAutoNum type="arabicPeriod"/>
            </a:pPr>
            <a:r>
              <a:rPr lang="en-US" altLang="zh-CN" dirty="0"/>
              <a:t>NC</a:t>
            </a:r>
            <a:r>
              <a:rPr lang="zh-CN" altLang="en-US" dirty="0"/>
              <a:t>轴： </a:t>
            </a:r>
            <a:r>
              <a:rPr lang="en-US" altLang="zh-CN" dirty="0"/>
              <a:t>NC Configuration</a:t>
            </a:r>
            <a:r>
              <a:rPr lang="zh-CN" altLang="en-US" dirty="0"/>
              <a:t>中的轴变量</a:t>
            </a:r>
            <a:endParaRPr lang="en-US" altLang="zh-CN" dirty="0"/>
          </a:p>
          <a:p>
            <a:pPr marL="257175" indent="-257175">
              <a:buAutoNum type="arabicPeriod"/>
            </a:pPr>
            <a:r>
              <a:rPr lang="zh-CN" altLang="en-US" dirty="0"/>
              <a:t>物理轴：</a:t>
            </a:r>
            <a:r>
              <a:rPr lang="en-US" altLang="zh-CN" dirty="0"/>
              <a:t>IO Configuration</a:t>
            </a:r>
            <a:r>
              <a:rPr lang="zh-CN" altLang="en-US" dirty="0"/>
              <a:t>中扫描或添加的物理硬件。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E4055F-B4EA-4A9E-A80B-0591FCDC03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zh-CN" altLang="en-US" dirty="0"/>
              <a:t>三种轴之间的关系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28D98FA-8ADC-410E-B73F-E673ADB44CA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PLC</a:t>
            </a:r>
            <a:r>
              <a:rPr lang="zh-CN" altLang="en-US" dirty="0"/>
              <a:t>对电机的控制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24E9DB5-D20F-45E4-A6A0-D09F9435AC88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r>
              <a:rPr lang="zh-CN" altLang="en-US" dirty="0"/>
              <a:t>两个环节：</a:t>
            </a:r>
            <a:endParaRPr lang="en-US" altLang="zh-CN" dirty="0"/>
          </a:p>
          <a:p>
            <a:pPr marL="257175" indent="-257175">
              <a:buAutoNum type="arabicPeriod"/>
            </a:pPr>
            <a:r>
              <a:rPr lang="en-US" altLang="zh-CN" dirty="0"/>
              <a:t>PLC</a:t>
            </a:r>
            <a:r>
              <a:rPr lang="zh-CN" altLang="en-US" dirty="0"/>
              <a:t>轴到</a:t>
            </a:r>
            <a:r>
              <a:rPr lang="en-US" altLang="zh-CN" dirty="0"/>
              <a:t>NC</a:t>
            </a:r>
            <a:r>
              <a:rPr lang="zh-CN" altLang="en-US" dirty="0"/>
              <a:t>轴</a:t>
            </a:r>
            <a:endParaRPr lang="en-US" altLang="zh-CN" dirty="0"/>
          </a:p>
          <a:p>
            <a:pPr marL="257175" indent="-257175">
              <a:buAutoNum type="arabicPeriod"/>
            </a:pPr>
            <a:r>
              <a:rPr lang="en-US" altLang="zh-CN" dirty="0"/>
              <a:t>NC</a:t>
            </a:r>
            <a:r>
              <a:rPr lang="zh-CN" altLang="en-US" dirty="0"/>
              <a:t>轴到物理轴</a:t>
            </a:r>
            <a:endParaRPr lang="en-US" altLang="zh-CN" dirty="0"/>
          </a:p>
          <a:p>
            <a:r>
              <a:rPr lang="en-US" altLang="zh-CN" dirty="0"/>
              <a:t>3.PLC</a:t>
            </a:r>
            <a:r>
              <a:rPr lang="zh-CN" altLang="en-US" dirty="0"/>
              <a:t>轴：</a:t>
            </a:r>
            <a:r>
              <a:rPr lang="en-US" altLang="zh-CN" dirty="0"/>
              <a:t>PLC</a:t>
            </a:r>
            <a:r>
              <a:rPr lang="zh-CN" altLang="en-US" dirty="0"/>
              <a:t>中的编程，调用</a:t>
            </a:r>
            <a:r>
              <a:rPr lang="en-US" altLang="zh-CN" dirty="0"/>
              <a:t>MC</a:t>
            </a:r>
            <a:r>
              <a:rPr lang="zh-CN" altLang="en-US" dirty="0"/>
              <a:t>库等。</a:t>
            </a:r>
            <a:endParaRPr lang="en-US" altLang="zh-CN" dirty="0"/>
          </a:p>
          <a:p>
            <a:r>
              <a:rPr lang="en-US" altLang="zh-CN" dirty="0"/>
              <a:t>NC</a:t>
            </a:r>
            <a:r>
              <a:rPr lang="zh-CN" altLang="en-US" dirty="0"/>
              <a:t>轴：不需编程，主要做轨迹规划、</a:t>
            </a:r>
            <a:r>
              <a:rPr lang="en-US" altLang="zh-CN" dirty="0"/>
              <a:t>PID</a:t>
            </a:r>
            <a:r>
              <a:rPr lang="zh-CN" altLang="en-US" dirty="0"/>
              <a:t>运算和</a:t>
            </a:r>
            <a:r>
              <a:rPr lang="en-US" altLang="zh-CN" dirty="0"/>
              <a:t>IO</a:t>
            </a:r>
            <a:r>
              <a:rPr lang="zh-CN" altLang="en-US" dirty="0"/>
              <a:t>接口处理等</a:t>
            </a:r>
            <a:endParaRPr lang="en-US" altLang="zh-CN" dirty="0"/>
          </a:p>
          <a:p>
            <a:r>
              <a:rPr lang="zh-CN" altLang="en-US" dirty="0"/>
              <a:t>物理轴：指驱动器、电机和编码器。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B9B1009-5B3D-43E0-A817-E345E965DB5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TwinCAT</a:t>
            </a:r>
            <a:r>
              <a:rPr lang="zh-CN" altLang="en-US" dirty="0"/>
              <a:t>中的三种轴概念</a:t>
            </a:r>
            <a:endParaRPr lang="en-US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ED3094F2-AFCD-4207-9953-B44DCCE8D59D}"/>
              </a:ext>
            </a:extLst>
          </p:cNvPr>
          <p:cNvPicPr>
            <a:picLocks noGrp="1" noChangeAspect="1"/>
          </p:cNvPicPr>
          <p:nvPr>
            <p:ph sz="quarter" idx="25"/>
          </p:nvPr>
        </p:nvPicPr>
        <p:blipFill>
          <a:blip r:embed="rId2"/>
          <a:stretch>
            <a:fillRect/>
          </a:stretch>
        </p:blipFill>
        <p:spPr>
          <a:xfrm>
            <a:off x="3201701" y="1794868"/>
            <a:ext cx="2732484" cy="258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61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E6CA7-283C-4645-8AD0-AD991F6B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8C1036-5421-4297-AC5A-5BEB85036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NC</a:t>
            </a:r>
            <a:r>
              <a:rPr lang="zh-CN" altLang="en-US" dirty="0"/>
              <a:t>轴</a:t>
            </a:r>
            <a:r>
              <a:rPr lang="en-US" altLang="zh-CN" dirty="0"/>
              <a:t>-</a:t>
            </a:r>
            <a:r>
              <a:rPr lang="en-US" altLang="zh-CN" dirty="0">
                <a:sym typeface="Wingdings" panose="05000000000000000000" pitchFamily="2" charset="2"/>
              </a:rPr>
              <a:t>Link to </a:t>
            </a:r>
            <a:r>
              <a:rPr lang="zh-CN" altLang="en-US" dirty="0">
                <a:sym typeface="Wingdings" panose="05000000000000000000" pitchFamily="2" charset="2"/>
              </a:rPr>
              <a:t>物理轴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2230CF-9F5B-4FCD-899D-0A6DCEFF26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选中欲关联的物理轴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80A73A9F-B5FB-4D6C-A4C3-CFC9E4292FA4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246460" y="2246930"/>
            <a:ext cx="4202906" cy="1678341"/>
          </a:xfrm>
          <a:prstGeom prst="rect">
            <a:avLst/>
          </a:prstGeom>
        </p:spPr>
      </p:pic>
      <p:sp>
        <p:nvSpPr>
          <p:cNvPr id="9" name="Subtitle 8">
            <a:extLst>
              <a:ext uri="{FF2B5EF4-FFF2-40B4-BE49-F238E27FC236}">
                <a16:creationId xmlns:a16="http://schemas.microsoft.com/office/drawing/2014/main" id="{1B172F82-27D6-4D2A-A590-5F0CF869CEF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把</a:t>
            </a:r>
            <a:r>
              <a:rPr lang="en-US" altLang="zh-CN" dirty="0"/>
              <a:t>NC</a:t>
            </a:r>
            <a:r>
              <a:rPr lang="zh-CN" altLang="en-US" dirty="0"/>
              <a:t>轴和物理轴连接起来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F6A0DA-682E-49C6-A840-5DB1A495F83A}"/>
              </a:ext>
            </a:extLst>
          </p:cNvPr>
          <p:cNvSpPr/>
          <p:nvPr/>
        </p:nvSpPr>
        <p:spPr bwMode="gray">
          <a:xfrm>
            <a:off x="627761" y="3086101"/>
            <a:ext cx="784112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B5F21D-2877-49B2-8B7B-8D6FA9831D2C}"/>
              </a:ext>
            </a:extLst>
          </p:cNvPr>
          <p:cNvSpPr/>
          <p:nvPr/>
        </p:nvSpPr>
        <p:spPr bwMode="gray">
          <a:xfrm>
            <a:off x="3399145" y="2246930"/>
            <a:ext cx="555950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DC7273-3F82-4314-A276-887002AF63F0}"/>
              </a:ext>
            </a:extLst>
          </p:cNvPr>
          <p:cNvSpPr/>
          <p:nvPr/>
        </p:nvSpPr>
        <p:spPr bwMode="gray">
          <a:xfrm>
            <a:off x="3192466" y="2518811"/>
            <a:ext cx="1256900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8721F4BE-D39A-459F-9327-E62E1B3226F7}"/>
              </a:ext>
            </a:extLst>
          </p:cNvPr>
          <p:cNvSpPr/>
          <p:nvPr/>
        </p:nvSpPr>
        <p:spPr bwMode="gray">
          <a:xfrm>
            <a:off x="3399145" y="3241110"/>
            <a:ext cx="1050221" cy="287225"/>
          </a:xfrm>
          <a:prstGeom prst="wedgeRectCallout">
            <a:avLst>
              <a:gd name="adj1" fmla="val -27989"/>
              <a:gd name="adj2" fmla="val -25803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关联物理轴</a:t>
            </a:r>
            <a:endParaRPr lang="en-US" sz="1050" dirty="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51FAF9-7C71-42BF-AD6F-AF8CB6111E5E}"/>
              </a:ext>
            </a:extLst>
          </p:cNvPr>
          <p:cNvSpPr/>
          <p:nvPr/>
        </p:nvSpPr>
        <p:spPr bwMode="gray">
          <a:xfrm>
            <a:off x="5071370" y="2209537"/>
            <a:ext cx="3449461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63F1A9BC-C4A0-4B11-8C0F-643993569ADD}"/>
              </a:ext>
            </a:extLst>
          </p:cNvPr>
          <p:cNvCxnSpPr>
            <a:stCxn id="20" idx="2"/>
          </p:cNvCxnSpPr>
          <p:nvPr/>
        </p:nvCxnSpPr>
        <p:spPr bwMode="gray">
          <a:xfrm rot="5400000">
            <a:off x="5424707" y="1475146"/>
            <a:ext cx="410618" cy="2332169"/>
          </a:xfrm>
          <a:prstGeom prst="bentConnector2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F59136B-E510-496C-B9F0-A59F7ADA9553}"/>
              </a:ext>
            </a:extLst>
          </p:cNvPr>
          <p:cNvSpPr txBox="1"/>
          <p:nvPr/>
        </p:nvSpPr>
        <p:spPr bwMode="gray">
          <a:xfrm>
            <a:off x="5396460" y="2972908"/>
            <a:ext cx="1236689" cy="226385"/>
          </a:xfrm>
          <a:prstGeom prst="rect">
            <a:avLst/>
          </a:prstGeom>
          <a:solidFill>
            <a:schemeClr val="bg2"/>
          </a:solidFill>
          <a:ln w="19050" cmpd="thickThin">
            <a:solidFill>
              <a:schemeClr val="bg2">
                <a:alpha val="0"/>
              </a:schemeClr>
            </a:solidFill>
          </a:ln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50" dirty="0">
                <a:solidFill>
                  <a:schemeClr val="bg1"/>
                </a:solidFill>
              </a:rPr>
              <a:t>选中后显示在这里</a:t>
            </a:r>
            <a:endParaRPr lang="en-US" sz="1050" dirty="0" err="1">
              <a:solidFill>
                <a:schemeClr val="bg1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4FB8D70-4932-4FAD-1227-832001261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569" y="1848972"/>
            <a:ext cx="3809159" cy="274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9A3B-2A6E-404A-8A86-95CD873FF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9416641-150F-4299-942D-C4A6849DB4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NC</a:t>
            </a:r>
            <a:r>
              <a:rPr lang="zh-CN" altLang="en-US" dirty="0"/>
              <a:t>轴的参数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6421951-75D3-44C4-B7D5-56D6A4980E9C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2052707" y="1819066"/>
            <a:ext cx="6750488" cy="2218823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AE02FF1-E7B7-4E43-8AE5-957DFA2B862D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主要需要设置的参数：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齿轮比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速度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加速度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endParaRPr lang="en-US" dirty="0"/>
          </a:p>
          <a:p>
            <a:r>
              <a:rPr lang="zh-CN" altLang="en-US" dirty="0"/>
              <a:t>齿轮比设置： </a:t>
            </a:r>
            <a:r>
              <a:rPr lang="en-US" altLang="zh-CN" dirty="0"/>
              <a:t>1/131072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*: </a:t>
            </a:r>
            <a:r>
              <a:rPr lang="zh-CN" altLang="en-US" dirty="0"/>
              <a:t>如需要，</a:t>
            </a:r>
            <a:r>
              <a:rPr lang="en-US" dirty="0"/>
              <a:t>Homing</a:t>
            </a:r>
            <a:r>
              <a:rPr lang="zh-CN" altLang="en-US" dirty="0"/>
              <a:t>的相关参数也在该页面设置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C7617A24-0ED6-4FCF-A69D-F00351241A0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NC</a:t>
            </a:r>
            <a:r>
              <a:rPr lang="zh-CN" altLang="en-US" dirty="0"/>
              <a:t>轴参数设置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AFEE57-613E-4F64-B408-1F7B4B4D02C9}"/>
              </a:ext>
            </a:extLst>
          </p:cNvPr>
          <p:cNvSpPr/>
          <p:nvPr/>
        </p:nvSpPr>
        <p:spPr bwMode="gray">
          <a:xfrm>
            <a:off x="2820072" y="3086160"/>
            <a:ext cx="889994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7EDE56-BF01-49BD-A442-4412CF939181}"/>
              </a:ext>
            </a:extLst>
          </p:cNvPr>
          <p:cNvSpPr/>
          <p:nvPr/>
        </p:nvSpPr>
        <p:spPr bwMode="gray">
          <a:xfrm>
            <a:off x="5306566" y="1877819"/>
            <a:ext cx="696995" cy="1676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06BB2B-BF83-4AFC-8F08-6E94127D6734}"/>
              </a:ext>
            </a:extLst>
          </p:cNvPr>
          <p:cNvSpPr/>
          <p:nvPr/>
        </p:nvSpPr>
        <p:spPr bwMode="gray">
          <a:xfrm>
            <a:off x="4635400" y="2748298"/>
            <a:ext cx="4167795" cy="2809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F8462FD2-DA46-4194-A10D-39FF7423C283}"/>
              </a:ext>
            </a:extLst>
          </p:cNvPr>
          <p:cNvSpPr/>
          <p:nvPr/>
        </p:nvSpPr>
        <p:spPr bwMode="gray">
          <a:xfrm>
            <a:off x="6430781" y="3743320"/>
            <a:ext cx="2023893" cy="731830"/>
          </a:xfrm>
          <a:prstGeom prst="wedgeRectCallout">
            <a:avLst>
              <a:gd name="adj1" fmla="val 22991"/>
              <a:gd name="adj2" fmla="val -15462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2</a:t>
            </a:r>
            <a:r>
              <a:rPr lang="en-US" altLang="zh-CN" sz="1500" dirty="0"/>
              <a:t>-</a:t>
            </a:r>
            <a:r>
              <a:rPr lang="en-US" sz="1500" baseline="30000" dirty="0"/>
              <a:t>17</a:t>
            </a:r>
            <a:r>
              <a:rPr lang="en-US" sz="1500" dirty="0"/>
              <a:t>,</a:t>
            </a:r>
            <a:r>
              <a:rPr lang="zh-CN" altLang="en-US" sz="1500" dirty="0"/>
              <a:t>或根据实际机械机构计算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86242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9A3B-2A6E-404A-8A86-95CD873FF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690B23-4502-4FE1-8384-2BDF4C2BD5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速度</a:t>
            </a:r>
            <a:r>
              <a:rPr lang="en-US" altLang="zh-CN" dirty="0"/>
              <a:t>/</a:t>
            </a:r>
            <a:r>
              <a:rPr lang="zh-CN" altLang="en-US" dirty="0"/>
              <a:t>加速度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C7617A24-0ED6-4FCF-A69D-F00351241A0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NC</a:t>
            </a:r>
            <a:r>
              <a:rPr lang="zh-CN" altLang="en-US" dirty="0"/>
              <a:t>轴参数设置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7D8360-D52C-4459-9622-44DDB65DB43A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因</a:t>
            </a:r>
            <a:r>
              <a:rPr lang="en-US" altLang="zh-CN" dirty="0" err="1"/>
              <a:t>Scalefactor</a:t>
            </a:r>
            <a:r>
              <a:rPr lang="zh-CN" altLang="en-US" dirty="0"/>
              <a:t>设置为 </a:t>
            </a:r>
            <a:r>
              <a:rPr lang="en-US" altLang="zh-CN" dirty="0"/>
              <a:t>1/131072,</a:t>
            </a:r>
            <a:r>
              <a:rPr lang="zh-CN" altLang="en-US" dirty="0"/>
              <a:t> 故这一步设置的速度和加速度均以“</a:t>
            </a:r>
            <a:r>
              <a:rPr lang="en-US" altLang="zh-CN" dirty="0"/>
              <a:t>r</a:t>
            </a:r>
            <a:r>
              <a:rPr lang="zh-CN" altLang="en-US" dirty="0"/>
              <a:t>”为用户单位设置</a:t>
            </a:r>
            <a:endParaRPr lang="en-US" dirty="0"/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2D817B11-B923-40C8-89A8-023F8B190F29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2052707" y="1169511"/>
            <a:ext cx="5288726" cy="332793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EAAE97-C4DC-442A-83A7-B09B4E1C6DE0}"/>
              </a:ext>
            </a:extLst>
          </p:cNvPr>
          <p:cNvSpPr/>
          <p:nvPr/>
        </p:nvSpPr>
        <p:spPr bwMode="gray">
          <a:xfrm>
            <a:off x="2561491" y="2235120"/>
            <a:ext cx="721355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6AF1C2-5E34-427F-9A39-8667732B04A6}"/>
              </a:ext>
            </a:extLst>
          </p:cNvPr>
          <p:cNvSpPr/>
          <p:nvPr/>
        </p:nvSpPr>
        <p:spPr bwMode="gray">
          <a:xfrm>
            <a:off x="6397053" y="1854743"/>
            <a:ext cx="944380" cy="232751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35DB756B-C137-4BA6-B1EB-80792F4E3A7C}"/>
              </a:ext>
            </a:extLst>
          </p:cNvPr>
          <p:cNvSpPr/>
          <p:nvPr/>
        </p:nvSpPr>
        <p:spPr bwMode="gray">
          <a:xfrm>
            <a:off x="7641061" y="2663315"/>
            <a:ext cx="1225447" cy="731830"/>
          </a:xfrm>
          <a:prstGeom prst="wedgeRectCallout">
            <a:avLst>
              <a:gd name="adj1" fmla="val -75174"/>
              <a:gd name="adj2" fmla="val -8395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/>
              <a:t>单位为</a:t>
            </a:r>
            <a:r>
              <a:rPr lang="en-US" altLang="zh-CN" sz="1500" dirty="0"/>
              <a:t>r/s</a:t>
            </a:r>
          </a:p>
          <a:p>
            <a:pPr algn="ctr"/>
            <a:r>
              <a:rPr lang="zh-CN" altLang="en-US" sz="1500" dirty="0"/>
              <a:t>或</a:t>
            </a:r>
            <a:endParaRPr lang="en-US" altLang="zh-CN" sz="1500" dirty="0"/>
          </a:p>
          <a:p>
            <a:pPr algn="ctr"/>
            <a:r>
              <a:rPr lang="en-US" altLang="zh-CN" sz="1500" dirty="0"/>
              <a:t>r/s</a:t>
            </a:r>
            <a:r>
              <a:rPr lang="en-US" altLang="zh-CN" sz="1500" baseline="30000" dirty="0"/>
              <a:t>2</a:t>
            </a:r>
            <a:endParaRPr lang="en-US" sz="1500" baseline="30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7EC196-E5B5-4AB3-B5E1-446867FAF418}"/>
              </a:ext>
            </a:extLst>
          </p:cNvPr>
          <p:cNvSpPr/>
          <p:nvPr/>
        </p:nvSpPr>
        <p:spPr bwMode="gray">
          <a:xfrm>
            <a:off x="4548736" y="1741551"/>
            <a:ext cx="721355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3A2CFD-005E-47BD-B06C-6CFE90EC4D57}"/>
              </a:ext>
            </a:extLst>
          </p:cNvPr>
          <p:cNvSpPr/>
          <p:nvPr/>
        </p:nvSpPr>
        <p:spPr bwMode="gray">
          <a:xfrm>
            <a:off x="4548736" y="3506642"/>
            <a:ext cx="721355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2CE07B-A3E6-4BE9-AB14-97BE0D46D8CA}"/>
              </a:ext>
            </a:extLst>
          </p:cNvPr>
          <p:cNvSpPr txBox="1"/>
          <p:nvPr/>
        </p:nvSpPr>
        <p:spPr bwMode="gray">
          <a:xfrm>
            <a:off x="5463915" y="1637397"/>
            <a:ext cx="933137" cy="330539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500" dirty="0">
                <a:solidFill>
                  <a:schemeClr val="bg2"/>
                </a:solidFill>
              </a:rPr>
              <a:t>速度设置</a:t>
            </a:r>
            <a:endParaRPr lang="en-US" sz="1500" dirty="0" err="1">
              <a:solidFill>
                <a:schemeClr val="bg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4E5B59-C781-4DF4-A7F4-2BC39A532A02}"/>
              </a:ext>
            </a:extLst>
          </p:cNvPr>
          <p:cNvSpPr txBox="1"/>
          <p:nvPr/>
        </p:nvSpPr>
        <p:spPr bwMode="gray">
          <a:xfrm>
            <a:off x="5463915" y="3454564"/>
            <a:ext cx="933137" cy="330539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500" dirty="0">
                <a:solidFill>
                  <a:schemeClr val="bg2"/>
                </a:solidFill>
              </a:rPr>
              <a:t>加速度</a:t>
            </a:r>
            <a:endParaRPr lang="en-US" altLang="zh-CN" sz="1500" dirty="0">
              <a:solidFill>
                <a:schemeClr val="bg2"/>
              </a:solidFill>
            </a:endParaRPr>
          </a:p>
          <a:p>
            <a:r>
              <a:rPr lang="zh-CN" altLang="en-US" sz="1500" dirty="0">
                <a:solidFill>
                  <a:schemeClr val="bg2"/>
                </a:solidFill>
              </a:rPr>
              <a:t>设置</a:t>
            </a:r>
            <a:endParaRPr lang="en-US" sz="150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9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9A3B-2A6E-404A-8A86-95CD873FF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9416641-150F-4299-942D-C4A6849DB4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激活配置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1A83708-8411-48C2-9C19-B7C5426234EB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551129" y="1098445"/>
            <a:ext cx="4472845" cy="3295300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AE02FF1-E7B7-4E43-8AE5-957DFA2B862D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刚才的设置，</a:t>
            </a:r>
            <a:r>
              <a:rPr lang="en-US" altLang="zh-CN" dirty="0"/>
              <a:t>PLC</a:t>
            </a:r>
            <a:r>
              <a:rPr lang="zh-CN" altLang="en-US" dirty="0"/>
              <a:t>处于</a:t>
            </a:r>
            <a:r>
              <a:rPr lang="en-US" altLang="zh-CN" dirty="0"/>
              <a:t>Config Mode</a:t>
            </a:r>
          </a:p>
          <a:p>
            <a:r>
              <a:rPr lang="zh-CN" altLang="en-US" dirty="0"/>
              <a:t>配置激活后，</a:t>
            </a:r>
            <a:r>
              <a:rPr lang="en-US" altLang="zh-CN" dirty="0"/>
              <a:t>PLC</a:t>
            </a:r>
            <a:r>
              <a:rPr lang="zh-CN" altLang="en-US" dirty="0"/>
              <a:t>转入</a:t>
            </a:r>
            <a:r>
              <a:rPr lang="en-US" altLang="zh-CN" dirty="0"/>
              <a:t>Run Mode</a:t>
            </a:r>
            <a:r>
              <a:rPr lang="zh-CN" altLang="en-US" dirty="0"/>
              <a:t>（显示为</a:t>
            </a:r>
            <a:r>
              <a:rPr lang="en-US" altLang="zh-CN" dirty="0" err="1">
                <a:highlight>
                  <a:srgbClr val="00FF00"/>
                </a:highlight>
              </a:rPr>
              <a:t>Rtime</a:t>
            </a:r>
            <a:r>
              <a:rPr lang="en-US" altLang="zh-CN" dirty="0">
                <a:highlight>
                  <a:srgbClr val="00FF00"/>
                </a:highlight>
              </a:rPr>
              <a:t> xx%</a:t>
            </a:r>
            <a:r>
              <a:rPr lang="zh-CN" altLang="en-US" dirty="0"/>
              <a:t>）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激活配置时，</a:t>
            </a:r>
            <a:r>
              <a:rPr lang="en-US" altLang="zh-CN" dirty="0"/>
              <a:t>PLC</a:t>
            </a:r>
            <a:r>
              <a:rPr lang="zh-CN" altLang="en-US" dirty="0"/>
              <a:t>主动连接从站并建立起</a:t>
            </a:r>
            <a:r>
              <a:rPr lang="en-US" altLang="zh-CN" dirty="0" err="1"/>
              <a:t>EtherCAT</a:t>
            </a:r>
            <a:r>
              <a:rPr lang="zh-CN" altLang="en-US" dirty="0"/>
              <a:t>通讯（检查伺服的通讯状态）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C7617A24-0ED6-4FCF-A69D-F00351241A0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激活配置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3689E3-F700-4E88-911D-1783CF4A80B9}"/>
              </a:ext>
            </a:extLst>
          </p:cNvPr>
          <p:cNvSpPr/>
          <p:nvPr/>
        </p:nvSpPr>
        <p:spPr bwMode="gray">
          <a:xfrm>
            <a:off x="5016674" y="1130551"/>
            <a:ext cx="234863" cy="2263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9C16BA89-EAFA-4F05-BB5E-67009E8843FA}"/>
              </a:ext>
            </a:extLst>
          </p:cNvPr>
          <p:cNvSpPr/>
          <p:nvPr/>
        </p:nvSpPr>
        <p:spPr bwMode="gray">
          <a:xfrm>
            <a:off x="4124195" y="1738231"/>
            <a:ext cx="1014608" cy="300380"/>
          </a:xfrm>
          <a:prstGeom prst="wedgeRectCallout">
            <a:avLst>
              <a:gd name="adj1" fmla="val 45834"/>
              <a:gd name="adj2" fmla="val -18457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/>
              <a:t>激活配置</a:t>
            </a:r>
            <a:endParaRPr lang="en-US" sz="1050" dirty="0" err="1"/>
          </a:p>
        </p:txBody>
      </p:sp>
    </p:spTree>
    <p:extLst>
      <p:ext uri="{BB962C8B-B14F-4D97-AF65-F5344CB8AC3E}">
        <p14:creationId xmlns:p14="http://schemas.microsoft.com/office/powerpoint/2010/main" val="227190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9AC361C-882F-4D51-8C95-8D5975BFB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F9BF49E-8DDC-4F40-B877-592DDBF629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进入测试运行</a:t>
            </a:r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AED9A5A-CAD3-4869-AB20-E4D2F58BC173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2415779" y="1726713"/>
            <a:ext cx="4568428" cy="2429453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8AEF34-7BEB-4BB5-8507-5416537A804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Online</a:t>
            </a:r>
            <a:r>
              <a:rPr lang="zh-CN" altLang="en-US" dirty="0"/>
              <a:t>标签页可进行各轴的测试运行</a:t>
            </a:r>
            <a:endParaRPr lang="en-US" altLang="zh-CN" dirty="0"/>
          </a:p>
          <a:p>
            <a:r>
              <a:rPr lang="en-US" altLang="zh-CN" dirty="0"/>
              <a:t>F1</a:t>
            </a:r>
            <a:r>
              <a:rPr lang="zh-CN" altLang="en-US" dirty="0"/>
              <a:t>：</a:t>
            </a:r>
            <a:r>
              <a:rPr lang="en-US" altLang="zh-CN" dirty="0"/>
              <a:t> </a:t>
            </a:r>
            <a:r>
              <a:rPr lang="zh-CN" altLang="en-US" dirty="0"/>
              <a:t>快速反向</a:t>
            </a:r>
            <a:r>
              <a:rPr lang="en-US" altLang="zh-CN" dirty="0"/>
              <a:t>JOG</a:t>
            </a:r>
          </a:p>
          <a:p>
            <a:r>
              <a:rPr lang="en-US" altLang="zh-CN" dirty="0"/>
              <a:t>F2</a:t>
            </a:r>
            <a:r>
              <a:rPr lang="zh-CN" altLang="en-US" dirty="0"/>
              <a:t>：慢速反向</a:t>
            </a:r>
            <a:r>
              <a:rPr lang="en-US" altLang="zh-CN" dirty="0"/>
              <a:t>JOG</a:t>
            </a:r>
          </a:p>
          <a:p>
            <a:r>
              <a:rPr lang="en-US" altLang="zh-CN" dirty="0"/>
              <a:t>F3</a:t>
            </a:r>
            <a:r>
              <a:rPr lang="zh-CN" altLang="en-US" dirty="0"/>
              <a:t>：慢速正向</a:t>
            </a:r>
            <a:r>
              <a:rPr lang="en-US" altLang="zh-CN" dirty="0"/>
              <a:t>JOG</a:t>
            </a:r>
          </a:p>
          <a:p>
            <a:r>
              <a:rPr lang="en-US" altLang="zh-CN" dirty="0"/>
              <a:t>F4</a:t>
            </a:r>
            <a:r>
              <a:rPr lang="zh-CN" altLang="en-US" dirty="0"/>
              <a:t>：快速正向</a:t>
            </a:r>
            <a:r>
              <a:rPr lang="en-US" altLang="zh-CN" dirty="0"/>
              <a:t>JOG</a:t>
            </a:r>
          </a:p>
          <a:p>
            <a:r>
              <a:rPr lang="en-US" altLang="zh-CN" dirty="0"/>
              <a:t>F5</a:t>
            </a:r>
            <a:r>
              <a:rPr lang="zh-CN" altLang="en-US" dirty="0"/>
              <a:t>：绝对值定位测试</a:t>
            </a:r>
            <a:endParaRPr lang="en-US" altLang="zh-CN" dirty="0"/>
          </a:p>
          <a:p>
            <a:r>
              <a:rPr lang="en-US" dirty="0"/>
              <a:t>         </a:t>
            </a:r>
            <a:r>
              <a:rPr lang="en-US" altLang="zh-CN" dirty="0"/>
              <a:t>Target Position</a:t>
            </a:r>
          </a:p>
          <a:p>
            <a:r>
              <a:rPr lang="en-US" dirty="0"/>
              <a:t>         </a:t>
            </a:r>
            <a:r>
              <a:rPr lang="en-US" altLang="zh-CN" dirty="0"/>
              <a:t>Target Velocity</a:t>
            </a:r>
          </a:p>
          <a:p>
            <a:r>
              <a:rPr lang="en-US" dirty="0"/>
              <a:t>F6: </a:t>
            </a:r>
            <a:r>
              <a:rPr lang="zh-CN" altLang="en-US" dirty="0"/>
              <a:t>运动停止</a:t>
            </a:r>
            <a:endParaRPr lang="en-US" altLang="zh-CN" dirty="0"/>
          </a:p>
          <a:p>
            <a:r>
              <a:rPr lang="en-US" altLang="zh-CN" dirty="0"/>
              <a:t>F8</a:t>
            </a:r>
            <a:r>
              <a:rPr lang="zh-CN" altLang="en-US" dirty="0"/>
              <a:t>：</a:t>
            </a:r>
            <a:r>
              <a:rPr lang="en-US" altLang="zh-CN" dirty="0"/>
              <a:t> </a:t>
            </a:r>
            <a:r>
              <a:rPr lang="zh-CN" altLang="en-US" dirty="0"/>
              <a:t>错误复位</a:t>
            </a:r>
            <a:endParaRPr lang="en-US" altLang="zh-CN" dirty="0"/>
          </a:p>
          <a:p>
            <a:r>
              <a:rPr lang="en-US" altLang="zh-CN" dirty="0"/>
              <a:t>F9</a:t>
            </a:r>
            <a:r>
              <a:rPr lang="zh-CN" altLang="en-US" dirty="0"/>
              <a:t>：</a:t>
            </a:r>
            <a:r>
              <a:rPr lang="en-US" altLang="zh-CN" dirty="0"/>
              <a:t> Homing</a:t>
            </a:r>
            <a:endParaRPr lang="en-US" dirty="0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9C2CADA2-6BC1-4EA8-9F9F-AAF1FC304E5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/>
              <a:t>Online-</a:t>
            </a:r>
            <a:r>
              <a:rPr lang="zh-CN" altLang="en-US" dirty="0"/>
              <a:t>测试运行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5918B6-69F4-47A2-BC0C-A77ECB04296D}"/>
              </a:ext>
            </a:extLst>
          </p:cNvPr>
          <p:cNvSpPr/>
          <p:nvPr/>
        </p:nvSpPr>
        <p:spPr bwMode="gray">
          <a:xfrm>
            <a:off x="2686832" y="2562356"/>
            <a:ext cx="770351" cy="12872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938BB-4045-49B1-9CF1-9DFE2285933D}"/>
              </a:ext>
            </a:extLst>
          </p:cNvPr>
          <p:cNvSpPr/>
          <p:nvPr/>
        </p:nvSpPr>
        <p:spPr bwMode="gray">
          <a:xfrm>
            <a:off x="5328259" y="1740753"/>
            <a:ext cx="364821" cy="19451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BAE48B-5C20-4521-BFB6-AF2DBB3992B0}"/>
              </a:ext>
            </a:extLst>
          </p:cNvPr>
          <p:cNvSpPr/>
          <p:nvPr/>
        </p:nvSpPr>
        <p:spPr bwMode="gray">
          <a:xfrm>
            <a:off x="5145848" y="1949312"/>
            <a:ext cx="857251" cy="26977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790D6E-971D-4219-A28A-62896A323103}"/>
              </a:ext>
            </a:extLst>
          </p:cNvPr>
          <p:cNvSpPr txBox="1"/>
          <p:nvPr/>
        </p:nvSpPr>
        <p:spPr bwMode="gray">
          <a:xfrm>
            <a:off x="7214992" y="1954061"/>
            <a:ext cx="969638" cy="291230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13" dirty="0">
                <a:solidFill>
                  <a:schemeClr val="bg2"/>
                </a:solidFill>
              </a:rPr>
              <a:t>当前值显示</a:t>
            </a:r>
            <a:endParaRPr lang="en-US" sz="1013" dirty="0" err="1">
              <a:solidFill>
                <a:schemeClr val="bg2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EEE4F7-7956-4B4F-B624-A05E861C16F9}"/>
              </a:ext>
            </a:extLst>
          </p:cNvPr>
          <p:cNvCxnSpPr>
            <a:cxnSpLocks/>
            <a:endCxn id="21" idx="1"/>
          </p:cNvCxnSpPr>
          <p:nvPr/>
        </p:nvCxnSpPr>
        <p:spPr bwMode="gray">
          <a:xfrm>
            <a:off x="6003098" y="2084199"/>
            <a:ext cx="1211894" cy="15477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E2DAD8AA-63B9-4369-BF72-8E876466D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078" y="2599560"/>
            <a:ext cx="1657581" cy="115744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733DE10-2B5C-4B7D-88AA-191A00532B77}"/>
              </a:ext>
            </a:extLst>
          </p:cNvPr>
          <p:cNvSpPr/>
          <p:nvPr/>
        </p:nvSpPr>
        <p:spPr bwMode="gray">
          <a:xfrm>
            <a:off x="6545876" y="2763335"/>
            <a:ext cx="364821" cy="19451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A952C21-5924-4F5B-AFFA-C9D56C6A2538}"/>
              </a:ext>
            </a:extLst>
          </p:cNvPr>
          <p:cNvCxnSpPr>
            <a:cxnSpLocks/>
            <a:endCxn id="26" idx="1"/>
          </p:cNvCxnSpPr>
          <p:nvPr/>
        </p:nvCxnSpPr>
        <p:spPr bwMode="gray">
          <a:xfrm>
            <a:off x="6919288" y="2813002"/>
            <a:ext cx="371790" cy="365282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31CC968-F11F-4B69-9B75-4BE859B2AEFF}"/>
              </a:ext>
            </a:extLst>
          </p:cNvPr>
          <p:cNvSpPr txBox="1"/>
          <p:nvPr/>
        </p:nvSpPr>
        <p:spPr bwMode="gray">
          <a:xfrm>
            <a:off x="7797734" y="3805426"/>
            <a:ext cx="969638" cy="291230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13" dirty="0">
                <a:solidFill>
                  <a:schemeClr val="bg2"/>
                </a:solidFill>
              </a:rPr>
              <a:t>使能轴</a:t>
            </a:r>
            <a:endParaRPr lang="en-US" sz="1013" dirty="0" err="1">
              <a:solidFill>
                <a:schemeClr val="bg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70EC46C-F439-4F8A-A35D-4CF94CE3706E}"/>
              </a:ext>
            </a:extLst>
          </p:cNvPr>
          <p:cNvSpPr/>
          <p:nvPr/>
        </p:nvSpPr>
        <p:spPr bwMode="gray">
          <a:xfrm>
            <a:off x="3943349" y="3516862"/>
            <a:ext cx="3040858" cy="26977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E774E7-C8A2-4825-B83B-B8DCDFAF4252}"/>
              </a:ext>
            </a:extLst>
          </p:cNvPr>
          <p:cNvSpPr txBox="1"/>
          <p:nvPr/>
        </p:nvSpPr>
        <p:spPr bwMode="gray">
          <a:xfrm>
            <a:off x="4541032" y="3177128"/>
            <a:ext cx="969638" cy="291230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13" dirty="0">
                <a:solidFill>
                  <a:schemeClr val="bg2"/>
                </a:solidFill>
              </a:rPr>
              <a:t>绝对定位</a:t>
            </a:r>
            <a:endParaRPr lang="en-US" sz="1013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5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3B72E-57B0-4912-A946-1DC0EE834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altLang="zh-CN" dirty="0"/>
              <a:t>. </a:t>
            </a:r>
            <a:r>
              <a:rPr lang="en-US" dirty="0" err="1"/>
              <a:t>TwinCAT</a:t>
            </a:r>
            <a:r>
              <a:rPr lang="en-US" dirty="0"/>
              <a:t> System Manager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A40019A-7D20-4A69-B5D9-65250574CA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更多控制方式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10D57709-1667-4696-8D9E-A9BAADC25CC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/>
              <a:t>Function-</a:t>
            </a:r>
            <a:r>
              <a:rPr lang="zh-CN" altLang="en-US" dirty="0"/>
              <a:t>更多运行方式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716B23B-4397-4592-93CD-B50DCBF7D82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Functions</a:t>
            </a:r>
            <a:r>
              <a:rPr lang="zh-CN" altLang="en-US" dirty="0"/>
              <a:t>页面下，可以选择更多控制方式：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当前值清零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其他运动方式测试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增量式运动测试</a:t>
            </a:r>
            <a:endParaRPr lang="en-US" altLang="zh-CN" dirty="0"/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zh-CN" altLang="en-US" dirty="0"/>
              <a:t>模态轴测试</a:t>
            </a:r>
            <a:endParaRPr lang="en-US" altLang="zh-CN" dirty="0"/>
          </a:p>
          <a:p>
            <a:r>
              <a:rPr lang="zh-CN" altLang="en-US" dirty="0"/>
              <a:t>等</a:t>
            </a:r>
            <a:endParaRPr lang="en-US" dirty="0"/>
          </a:p>
        </p:txBody>
      </p:sp>
      <p:pic>
        <p:nvPicPr>
          <p:cNvPr id="19" name="Content Placeholder 11">
            <a:extLst>
              <a:ext uri="{FF2B5EF4-FFF2-40B4-BE49-F238E27FC236}">
                <a16:creationId xmlns:a16="http://schemas.microsoft.com/office/drawing/2014/main" id="{00F40DA8-B62E-48A7-8765-92620C41ACA2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4204741" y="1148040"/>
            <a:ext cx="3655400" cy="325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0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FE964-6667-4E54-896D-79295AFF0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E771A9C-4291-48E4-9B71-08BE2F5238D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打开</a:t>
            </a:r>
            <a:r>
              <a:rPr lang="en-US" altLang="zh-CN" dirty="0" err="1"/>
              <a:t>TwinCAT</a:t>
            </a:r>
            <a:r>
              <a:rPr lang="en-US" altLang="zh-CN" dirty="0"/>
              <a:t> PLC Control</a:t>
            </a:r>
            <a:r>
              <a:rPr lang="zh-CN" altLang="en-US" dirty="0"/>
              <a:t>软件</a:t>
            </a:r>
            <a:endParaRPr lang="en-US" dirty="0"/>
          </a:p>
        </p:txBody>
      </p:sp>
      <p:pic>
        <p:nvPicPr>
          <p:cNvPr id="12" name="图片 46">
            <a:extLst>
              <a:ext uri="{FF2B5EF4-FFF2-40B4-BE49-F238E27FC236}">
                <a16:creationId xmlns:a16="http://schemas.microsoft.com/office/drawing/2014/main" id="{F9D59C0F-83D8-4547-B670-6E1E1693A51C}"/>
              </a:ext>
            </a:extLst>
          </p:cNvPr>
          <p:cNvPicPr>
            <a:picLocks noGrp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728219" y="1620938"/>
            <a:ext cx="3325660" cy="2743200"/>
          </a:xfrm>
          <a:prstGeom prst="rect">
            <a:avLst/>
          </a:prstGeom>
        </p:spPr>
      </p:pic>
      <p:pic>
        <p:nvPicPr>
          <p:cNvPr id="13" name="图片 52">
            <a:extLst>
              <a:ext uri="{FF2B5EF4-FFF2-40B4-BE49-F238E27FC236}">
                <a16:creationId xmlns:a16="http://schemas.microsoft.com/office/drawing/2014/main" id="{16C66929-9C79-4F0C-9B63-43C483B3C11F}"/>
              </a:ext>
            </a:extLst>
          </p:cNvPr>
          <p:cNvPicPr>
            <a:picLocks noGrp="1"/>
          </p:cNvPicPr>
          <p:nvPr>
            <p:ph sz="quarter" idx="20"/>
          </p:nvPr>
        </p:nvPicPr>
        <p:blipFill rotWithShape="1">
          <a:blip r:embed="rId3"/>
          <a:srcRect r="31013" b="27186"/>
          <a:stretch/>
        </p:blipFill>
        <p:spPr bwMode="auto">
          <a:xfrm>
            <a:off x="4809995" y="1354449"/>
            <a:ext cx="3325659" cy="29861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3D4A48-14FE-4F1C-873C-C333BC835D1C}"/>
              </a:ext>
            </a:extLst>
          </p:cNvPr>
          <p:cNvSpPr txBox="1"/>
          <p:nvPr/>
        </p:nvSpPr>
        <p:spPr bwMode="gray">
          <a:xfrm>
            <a:off x="6472824" y="1963456"/>
            <a:ext cx="1409178" cy="347597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13" dirty="0">
                <a:solidFill>
                  <a:schemeClr val="bg2"/>
                </a:solidFill>
              </a:rPr>
              <a:t>创建新</a:t>
            </a:r>
            <a:r>
              <a:rPr lang="en-US" altLang="zh-CN" sz="1013" dirty="0">
                <a:solidFill>
                  <a:schemeClr val="bg2"/>
                </a:solidFill>
              </a:rPr>
              <a:t>PLC</a:t>
            </a:r>
            <a:r>
              <a:rPr lang="zh-CN" altLang="en-US" sz="1013" dirty="0">
                <a:solidFill>
                  <a:schemeClr val="bg2"/>
                </a:solidFill>
              </a:rPr>
              <a:t>程序</a:t>
            </a:r>
            <a:endParaRPr lang="en-US" sz="1013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67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EFC9DA64-0DF1-43A1-8E41-EEAB1B9C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A0E7E4-810D-4889-9258-2C6379D6BB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根据硬件选择类型</a:t>
            </a:r>
            <a:r>
              <a:rPr lang="en-US" altLang="zh-CN" dirty="0"/>
              <a:t>CX(ARM)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09DA9D8-8CFE-434B-A209-C72B942B65D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zh-CN" altLang="en-US" dirty="0"/>
              <a:t>创建</a:t>
            </a:r>
            <a:r>
              <a:rPr lang="en-US" dirty="0"/>
              <a:t>Main</a:t>
            </a:r>
            <a:r>
              <a:rPr lang="zh-CN" altLang="en-US" dirty="0"/>
              <a:t>程序</a:t>
            </a:r>
            <a:r>
              <a:rPr lang="en-US" altLang="zh-CN" dirty="0"/>
              <a:t>_ST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0A29B1B-2A8E-4A54-9DC4-AB6148C2C8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zh-CN" altLang="en-US" dirty="0"/>
              <a:t>创建</a:t>
            </a:r>
            <a:r>
              <a:rPr lang="en-US" altLang="zh-CN" dirty="0"/>
              <a:t>BDHDE_PRG</a:t>
            </a:r>
            <a:r>
              <a:rPr lang="zh-CN" altLang="en-US" dirty="0"/>
              <a:t>程序   </a:t>
            </a:r>
            <a:r>
              <a:rPr lang="en-US" altLang="zh-CN" dirty="0"/>
              <a:t>ST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558D510-9842-4FE6-B004-E39AC15630E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zh-CN" altLang="en-US" dirty="0"/>
              <a:t>轴控的程序都放到子程序里，最后再</a:t>
            </a:r>
            <a:r>
              <a:rPr lang="en-US" altLang="zh-CN" dirty="0"/>
              <a:t>Main</a:t>
            </a:r>
            <a:r>
              <a:rPr lang="zh-CN" altLang="en-US" dirty="0"/>
              <a:t>中调用</a:t>
            </a:r>
            <a:endParaRPr lang="en-US" dirty="0"/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48551272-C20E-4AAF-A9DA-5B77BCA83DB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程序的创建</a:t>
            </a:r>
            <a:endParaRPr lang="en-US" dirty="0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942ED28C-ADCE-409F-9E79-C1623571B6C3}"/>
              </a:ext>
            </a:extLst>
          </p:cNvPr>
          <p:cNvPicPr>
            <a:picLocks noGrp="1" noChangeAspect="1"/>
          </p:cNvPicPr>
          <p:nvPr>
            <p:ph sz="quarter" idx="23"/>
          </p:nvPr>
        </p:nvPicPr>
        <p:blipFill>
          <a:blip r:embed="rId2"/>
          <a:stretch>
            <a:fillRect/>
          </a:stretch>
        </p:blipFill>
        <p:spPr>
          <a:xfrm>
            <a:off x="247650" y="2244681"/>
            <a:ext cx="2732485" cy="1200637"/>
          </a:xfrm>
          <a:prstGeom prst="rect">
            <a:avLst/>
          </a:prstGeom>
        </p:spPr>
      </p:pic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0A8D5AE4-DF29-4CC8-B3F8-12EEEC8A7229}"/>
              </a:ext>
            </a:extLst>
          </p:cNvPr>
          <p:cNvPicPr>
            <a:picLocks noGrp="1" noChangeAspect="1"/>
          </p:cNvPicPr>
          <p:nvPr>
            <p:ph sz="quarter" idx="25"/>
          </p:nvPr>
        </p:nvPicPr>
        <p:blipFill>
          <a:blip r:embed="rId3"/>
          <a:stretch>
            <a:fillRect/>
          </a:stretch>
        </p:blipFill>
        <p:spPr>
          <a:xfrm>
            <a:off x="3203972" y="2067654"/>
            <a:ext cx="2732484" cy="155468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863477A-2C95-4D15-A7E8-F74CFFFD3CE7}"/>
              </a:ext>
            </a:extLst>
          </p:cNvPr>
          <p:cNvSpPr/>
          <p:nvPr/>
        </p:nvSpPr>
        <p:spPr bwMode="gray">
          <a:xfrm>
            <a:off x="2249103" y="2526953"/>
            <a:ext cx="597437" cy="1890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94FD257-B62F-93D2-5903-B6890A804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746" y="2074864"/>
            <a:ext cx="2732401" cy="152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8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317B6A9-FF45-4A57-BC29-952B4C244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A3C61E4-127D-43CA-8266-9DE2ED1903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Main</a:t>
            </a:r>
            <a:r>
              <a:rPr lang="zh-CN" altLang="en-US" dirty="0"/>
              <a:t>中调用其他程序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4385D85-6BB6-42A9-B6C3-49ECCB6948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其他</a:t>
            </a:r>
            <a:endParaRPr lang="en-US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DE9B1134-F165-4B14-AA08-9EEA53093B6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/>
              <a:t>Main</a:t>
            </a:r>
            <a:r>
              <a:rPr lang="zh-CN" altLang="en-US" dirty="0"/>
              <a:t>程序调用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4A8C91-CC16-7A5C-548B-AA5428ADD729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2D01F5-AA77-9840-4F23-DE54B652A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7506"/>
            <a:ext cx="450532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81373-A218-423F-A426-E217A57B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992E5F-9716-4D92-AF4D-E6359D4B01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Library Manager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D4C58E-77F9-490C-B4FE-A5B5EDE4CF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zh-CN" dirty="0"/>
              <a:t>TcMC2.lib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8EBABEC-8F26-41DA-975C-79E5F970CD8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导入运动控制库</a:t>
            </a:r>
            <a:endParaRPr lang="en-US" dirty="0"/>
          </a:p>
        </p:txBody>
      </p:sp>
      <p:pic>
        <p:nvPicPr>
          <p:cNvPr id="11" name="图片 59">
            <a:extLst>
              <a:ext uri="{FF2B5EF4-FFF2-40B4-BE49-F238E27FC236}">
                <a16:creationId xmlns:a16="http://schemas.microsoft.com/office/drawing/2014/main" id="{795286B0-5F7A-4AF4-B504-1B173F29F193}"/>
              </a:ext>
            </a:extLst>
          </p:cNvPr>
          <p:cNvPicPr>
            <a:picLocks noGrp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246460" y="1798876"/>
            <a:ext cx="4202906" cy="2574449"/>
          </a:xfrm>
          <a:prstGeom prst="rect">
            <a:avLst/>
          </a:prstGeom>
        </p:spPr>
      </p:pic>
      <p:pic>
        <p:nvPicPr>
          <p:cNvPr id="12" name="图片 60">
            <a:extLst>
              <a:ext uri="{FF2B5EF4-FFF2-40B4-BE49-F238E27FC236}">
                <a16:creationId xmlns:a16="http://schemas.microsoft.com/office/drawing/2014/main" id="{F9FC2819-2624-4D6A-A7C5-A3DF9C194DF1}"/>
              </a:ext>
            </a:extLst>
          </p:cNvPr>
          <p:cNvPicPr>
            <a:picLocks noGrp="1"/>
          </p:cNvPicPr>
          <p:nvPr>
            <p:ph sz="quarter" idx="20"/>
          </p:nvPr>
        </p:nvPicPr>
        <p:blipFill>
          <a:blip r:embed="rId3"/>
          <a:stretch>
            <a:fillRect/>
          </a:stretch>
        </p:blipFill>
        <p:spPr>
          <a:xfrm>
            <a:off x="4882526" y="1807333"/>
            <a:ext cx="3615332" cy="257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9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A906B-B2DC-4740-8FEB-3A81B2E2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766988-604C-4905-A576-DE783E5D8B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调用后的显示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DD66512-7F60-4756-B840-B02042F28213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因</a:t>
            </a:r>
            <a:r>
              <a:rPr lang="en-US" altLang="zh-CN" dirty="0"/>
              <a:t>TcMC2.lib</a:t>
            </a:r>
            <a:r>
              <a:rPr lang="zh-CN" altLang="en-US" dirty="0"/>
              <a:t>又调用了其他库，所以显示有多个库调用进来</a:t>
            </a:r>
            <a:endParaRPr lang="en-US" altLang="zh-CN" dirty="0"/>
          </a:p>
          <a:p>
            <a:endParaRPr lang="en-US" dirty="0"/>
          </a:p>
          <a:p>
            <a:r>
              <a:rPr lang="en-US" altLang="zh-CN" dirty="0"/>
              <a:t>TcMC2.lib</a:t>
            </a:r>
            <a:r>
              <a:rPr lang="zh-CN" altLang="en-US" dirty="0"/>
              <a:t>相比</a:t>
            </a:r>
            <a:r>
              <a:rPr lang="en-US" altLang="zh-CN" dirty="0"/>
              <a:t>TcMC.lib</a:t>
            </a:r>
            <a:r>
              <a:rPr lang="zh-CN" altLang="en-US" dirty="0"/>
              <a:t>是更新的库，建议调用新库</a:t>
            </a:r>
            <a:endParaRPr lang="en-US" altLang="zh-CN" dirty="0"/>
          </a:p>
          <a:p>
            <a:endParaRPr lang="en-US" dirty="0"/>
          </a:p>
          <a:p>
            <a:r>
              <a:rPr lang="en-US" altLang="zh-CN" dirty="0"/>
              <a:t>TcMC2.lib</a:t>
            </a:r>
            <a:r>
              <a:rPr lang="zh-CN" altLang="en-US" dirty="0"/>
              <a:t>中包含轴控的所有</a:t>
            </a:r>
            <a:r>
              <a:rPr lang="en-US" altLang="zh-CN" dirty="0" err="1"/>
              <a:t>PLCOpen</a:t>
            </a:r>
            <a:r>
              <a:rPr lang="zh-CN" altLang="en-US" dirty="0"/>
              <a:t>功能块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D1E72870-18C6-4182-A6AB-FC5016B0C8A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导入运动控制库</a:t>
            </a:r>
            <a:endParaRPr lang="en-US" dirty="0"/>
          </a:p>
          <a:p>
            <a:endParaRPr lang="en-US" dirty="0"/>
          </a:p>
        </p:txBody>
      </p:sp>
      <p:pic>
        <p:nvPicPr>
          <p:cNvPr id="14" name="图片 61">
            <a:extLst>
              <a:ext uri="{FF2B5EF4-FFF2-40B4-BE49-F238E27FC236}">
                <a16:creationId xmlns:a16="http://schemas.microsoft.com/office/drawing/2014/main" id="{D94397F6-E644-4163-94EC-0030743050F3}"/>
              </a:ext>
            </a:extLst>
          </p:cNvPr>
          <p:cNvPicPr>
            <a:picLocks noGrp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4199351" y="1098445"/>
            <a:ext cx="3649206" cy="333544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17BD0F5-0D13-49C0-97B5-C1B6EF0E61DE}"/>
              </a:ext>
            </a:extLst>
          </p:cNvPr>
          <p:cNvSpPr/>
          <p:nvPr/>
        </p:nvSpPr>
        <p:spPr bwMode="gray">
          <a:xfrm>
            <a:off x="5894177" y="1476444"/>
            <a:ext cx="1954380" cy="66550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</p:spTree>
    <p:extLst>
      <p:ext uri="{BB962C8B-B14F-4D97-AF65-F5344CB8AC3E}">
        <p14:creationId xmlns:p14="http://schemas.microsoft.com/office/powerpoint/2010/main" val="145568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444E-C42D-4653-8928-5514B7F7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5E5D00-E32B-4431-AB55-2D2C6EC44E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创建</a:t>
            </a:r>
            <a:r>
              <a:rPr lang="en-US" altLang="zh-CN" dirty="0"/>
              <a:t>PLC</a:t>
            </a:r>
            <a:r>
              <a:rPr lang="zh-CN" altLang="en-US" dirty="0"/>
              <a:t>轴变量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FEFD230-FDB2-4EB8-AA7F-694DC50216D9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在“</a:t>
            </a:r>
            <a:r>
              <a:rPr lang="en-US" altLang="zh-CN" dirty="0"/>
              <a:t>Resources</a:t>
            </a:r>
            <a:r>
              <a:rPr lang="zh-CN" altLang="en-US" dirty="0"/>
              <a:t>”标签页下，点开“</a:t>
            </a:r>
            <a:r>
              <a:rPr lang="en-US" altLang="zh-CN" dirty="0" err="1"/>
              <a:t>Global_Variables</a:t>
            </a:r>
            <a:r>
              <a:rPr lang="zh-CN" altLang="en-US" dirty="0"/>
              <a:t>”并创建</a:t>
            </a:r>
            <a:r>
              <a:rPr lang="en-US" altLang="zh-CN" dirty="0"/>
              <a:t>PLC</a:t>
            </a:r>
            <a:r>
              <a:rPr lang="zh-CN" altLang="en-US" dirty="0"/>
              <a:t>轴全局变量：</a:t>
            </a:r>
            <a:endParaRPr lang="en-US" altLang="zh-CN" dirty="0"/>
          </a:p>
          <a:p>
            <a:r>
              <a:rPr lang="en-US" dirty="0"/>
              <a:t>     </a:t>
            </a:r>
            <a:r>
              <a:rPr lang="en-US" dirty="0" err="1"/>
              <a:t>Axis:AXIS_REF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altLang="zh-CN" dirty="0"/>
              <a:t>AXIS_REF </a:t>
            </a:r>
            <a:r>
              <a:rPr lang="zh-CN" altLang="en-US" dirty="0"/>
              <a:t>是轴结构体类型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4D3C4319-991F-451F-B3B4-51E6D9AA30A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编程</a:t>
            </a:r>
            <a:endParaRPr lang="en-US" dirty="0"/>
          </a:p>
        </p:txBody>
      </p:sp>
      <p:pic>
        <p:nvPicPr>
          <p:cNvPr id="10" name="图片 62">
            <a:extLst>
              <a:ext uri="{FF2B5EF4-FFF2-40B4-BE49-F238E27FC236}">
                <a16:creationId xmlns:a16="http://schemas.microsoft.com/office/drawing/2014/main" id="{C5B0B727-EEA6-477E-B6A4-4A96328A2F77}"/>
              </a:ext>
            </a:extLst>
          </p:cNvPr>
          <p:cNvPicPr>
            <a:picLocks noGrp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645075" y="1197085"/>
            <a:ext cx="4866361" cy="323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0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F8192-7582-4181-A536-E0D01037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D3EF3A-ABC9-4C3B-817B-1E821071C4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添加</a:t>
            </a:r>
            <a:r>
              <a:rPr lang="en-US" altLang="zh-CN" dirty="0" err="1"/>
              <a:t>MC_Power</a:t>
            </a:r>
            <a:r>
              <a:rPr lang="zh-CN" altLang="en-US" dirty="0"/>
              <a:t>功能块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1C80D3E-89EB-4A23-9D8A-EA82A49E042D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在第一个</a:t>
            </a:r>
            <a:r>
              <a:rPr lang="en-US" altLang="zh-CN" dirty="0" err="1"/>
              <a:t>NetWork</a:t>
            </a:r>
            <a:r>
              <a:rPr lang="zh-CN" altLang="en-US" dirty="0"/>
              <a:t>中创建功能块</a:t>
            </a:r>
            <a:endParaRPr lang="en-US" dirty="0"/>
          </a:p>
          <a:p>
            <a:r>
              <a:rPr lang="zh-CN" altLang="en-US" dirty="0"/>
              <a:t>可按快捷键“</a:t>
            </a:r>
            <a:r>
              <a:rPr lang="en-US" altLang="zh-CN" dirty="0"/>
              <a:t>F2</a:t>
            </a:r>
            <a:r>
              <a:rPr lang="zh-CN" altLang="en-US" dirty="0"/>
              <a:t>”或“</a:t>
            </a:r>
            <a:r>
              <a:rPr lang="en-US" altLang="zh-CN" dirty="0"/>
              <a:t>Fn+F2</a:t>
            </a:r>
            <a:r>
              <a:rPr lang="zh-CN" altLang="en-US" dirty="0"/>
              <a:t>”打开 </a:t>
            </a:r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Assistant</a:t>
            </a:r>
            <a:endParaRPr lang="en-US" dirty="0"/>
          </a:p>
          <a:p>
            <a:r>
              <a:rPr lang="zh-CN" altLang="en-US" dirty="0"/>
              <a:t>创建好的功能块如下所示：</a:t>
            </a:r>
            <a:endParaRPr lang="en-US" altLang="zh-C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>
                <a:solidFill>
                  <a:srgbClr val="FF0000"/>
                </a:solidFill>
              </a:rPr>
              <a:t>配置</a:t>
            </a:r>
            <a:r>
              <a:rPr lang="en-US" altLang="zh-CN" dirty="0">
                <a:solidFill>
                  <a:srgbClr val="FF0000"/>
                </a:solidFill>
              </a:rPr>
              <a:t>Task Configuration…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489EA4AE-FC06-4AB3-91A0-477654E5814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46895" y="814123"/>
            <a:ext cx="8642099" cy="378000"/>
          </a:xfrm>
        </p:spPr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BDHDE_PRG</a:t>
            </a:r>
            <a:r>
              <a:rPr lang="zh-CN" altLang="en-US" dirty="0"/>
              <a:t>中进行编程</a:t>
            </a:r>
            <a:endParaRPr lang="en-US" dirty="0"/>
          </a:p>
        </p:txBody>
      </p:sp>
      <p:pic>
        <p:nvPicPr>
          <p:cNvPr id="10" name="图片 63">
            <a:extLst>
              <a:ext uri="{FF2B5EF4-FFF2-40B4-BE49-F238E27FC236}">
                <a16:creationId xmlns:a16="http://schemas.microsoft.com/office/drawing/2014/main" id="{01763C67-8B6C-4B1D-B78E-A70ADF8D6478}"/>
              </a:ext>
            </a:extLst>
          </p:cNvPr>
          <p:cNvPicPr>
            <a:picLocks noGrp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543301" y="1512660"/>
            <a:ext cx="5347097" cy="28575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B5FAC7-9BAD-46CE-8FDE-57CC5B2E35BE}"/>
              </a:ext>
            </a:extLst>
          </p:cNvPr>
          <p:cNvSpPr/>
          <p:nvPr/>
        </p:nvSpPr>
        <p:spPr bwMode="gray">
          <a:xfrm>
            <a:off x="5991726" y="1738232"/>
            <a:ext cx="216569" cy="15781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CFBF14-CCD9-42CC-9667-8F4B946DF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39" y="3561069"/>
            <a:ext cx="2457793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4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BCFE2-A2C1-4544-AF81-89C4E105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AC7716-872B-47AE-B38E-0BCF71C7FB0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编译此程序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6ECE2E2-CC17-48F3-9699-9864BB7FF6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确保程序没问题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2DC34EE-0BAA-451D-8DBB-BA804B748E7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5616610" y="2707429"/>
            <a:ext cx="2343477" cy="757343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C75E4FD-A5B8-43E9-B46A-E803DA971002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247651" y="2003033"/>
            <a:ext cx="4204097" cy="2166135"/>
          </a:xfrm>
          <a:prstGeom prst="rect">
            <a:avLst/>
          </a:prstGeom>
        </p:spPr>
      </p:pic>
      <p:sp>
        <p:nvSpPr>
          <p:cNvPr id="9" name="Subtitle 8">
            <a:extLst>
              <a:ext uri="{FF2B5EF4-FFF2-40B4-BE49-F238E27FC236}">
                <a16:creationId xmlns:a16="http://schemas.microsoft.com/office/drawing/2014/main" id="{22910BA1-93F5-4A2C-9C4E-760798616E6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程序编译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70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5E6A8-D7B0-4FF4-B7F0-0300A90D3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0D0EE7-1278-4BE0-9381-7EC4A2C63E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E4E-240B-49DD-9A66-D474574C95B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2E678C-17C0-4756-8034-8236E2D4136B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0EBA21-4837-4BAC-BB1A-1E270009C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666BEA-B3E8-49EB-A16F-313A13BCFF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Online</a:t>
            </a:r>
            <a:r>
              <a:rPr lang="en-US" dirty="0" err="1">
                <a:sym typeface="Wingdings" panose="05000000000000000000" pitchFamily="2" charset="2"/>
              </a:rPr>
              <a:t>Choose</a:t>
            </a:r>
            <a:r>
              <a:rPr lang="en-US" dirty="0">
                <a:sym typeface="Wingdings" panose="05000000000000000000" pitchFamily="2" charset="2"/>
              </a:rPr>
              <a:t> Run-time System…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5CFAB8-B102-4E44-9524-5FD070AE18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选择</a:t>
            </a:r>
            <a:r>
              <a:rPr lang="en-US" altLang="zh-CN" dirty="0"/>
              <a:t>Run-Time 1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00DBC86E-755B-4654-BDDF-C3D12CE9BBF3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5049797" y="1947142"/>
            <a:ext cx="3243716" cy="2229161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C2A3954-0CCF-4121-B234-71F8AAA558D8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392129" y="1815020"/>
            <a:ext cx="3914775" cy="1214438"/>
          </a:xfrm>
          <a:prstGeom prst="rect">
            <a:avLst/>
          </a:prstGeom>
        </p:spPr>
      </p:pic>
      <p:sp>
        <p:nvSpPr>
          <p:cNvPr id="10" name="Subtitle 9">
            <a:extLst>
              <a:ext uri="{FF2B5EF4-FFF2-40B4-BE49-F238E27FC236}">
                <a16:creationId xmlns:a16="http://schemas.microsoft.com/office/drawing/2014/main" id="{273D1391-C865-4819-B1A0-0685CDBBA5C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选择目标控制器，即运行程序的</a:t>
            </a:r>
            <a:r>
              <a:rPr lang="en-US" altLang="zh-CN" dirty="0"/>
              <a:t>PLC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0C797DA-7E8D-4151-B1CD-E3BE61DCC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001" y="3118172"/>
            <a:ext cx="2278856" cy="11072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32B569-9F2C-49CA-AADA-822F459B6E38}"/>
              </a:ext>
            </a:extLst>
          </p:cNvPr>
          <p:cNvSpPr/>
          <p:nvPr/>
        </p:nvSpPr>
        <p:spPr bwMode="gray">
          <a:xfrm>
            <a:off x="2052707" y="3506147"/>
            <a:ext cx="2222150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3A9E61-7F71-4B47-8665-874E954256FB}"/>
              </a:ext>
            </a:extLst>
          </p:cNvPr>
          <p:cNvSpPr/>
          <p:nvPr/>
        </p:nvSpPr>
        <p:spPr bwMode="gray">
          <a:xfrm>
            <a:off x="5551370" y="2562269"/>
            <a:ext cx="1003434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DF31A1-5F2F-4424-85D5-5792BCA1D357}"/>
              </a:ext>
            </a:extLst>
          </p:cNvPr>
          <p:cNvSpPr/>
          <p:nvPr/>
        </p:nvSpPr>
        <p:spPr bwMode="gray">
          <a:xfrm>
            <a:off x="7522257" y="2221412"/>
            <a:ext cx="685687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</p:spTree>
    <p:extLst>
      <p:ext uri="{BB962C8B-B14F-4D97-AF65-F5344CB8AC3E}">
        <p14:creationId xmlns:p14="http://schemas.microsoft.com/office/powerpoint/2010/main" val="19171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CDDF782-6ACA-46D9-8E46-EDFD57AD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zh-CN" altLang="en-US" dirty="0"/>
              <a:t> </a:t>
            </a:r>
            <a:r>
              <a:rPr lang="en-US" altLang="zh-CN" dirty="0"/>
              <a:t>PLC Control </a:t>
            </a:r>
            <a:r>
              <a:rPr lang="zh-CN" altLang="en-US" dirty="0"/>
              <a:t>程序调试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8C1FA7F-3B61-4768-AB82-C598674889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PLC</a:t>
            </a:r>
            <a:r>
              <a:rPr lang="zh-CN" altLang="en-US" dirty="0"/>
              <a:t>程序保存</a:t>
            </a:r>
            <a:endParaRPr lang="en-US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E08C0E42-51DE-4011-8D24-7040DBD844F0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685532" y="354567"/>
            <a:ext cx="3877664" cy="3246075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F3AECD-F5E7-4567-8F7C-B9F075ECE08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sz="1600" dirty="0"/>
              <a:t>使用</a:t>
            </a:r>
            <a:r>
              <a:rPr lang="en-US" altLang="zh-CN" sz="1600" dirty="0"/>
              <a:t>Save</a:t>
            </a:r>
            <a:r>
              <a:rPr lang="zh-CN" altLang="en-US" sz="1600" dirty="0"/>
              <a:t>或</a:t>
            </a:r>
            <a:r>
              <a:rPr lang="en-US" altLang="zh-CN" sz="1600" dirty="0"/>
              <a:t>Save as…</a:t>
            </a:r>
            <a:r>
              <a:rPr lang="zh-CN" altLang="en-US" sz="1600" dirty="0"/>
              <a:t>把</a:t>
            </a:r>
            <a:r>
              <a:rPr lang="en-US" altLang="zh-CN" sz="1600" dirty="0"/>
              <a:t>PLC</a:t>
            </a:r>
            <a:r>
              <a:rPr lang="zh-CN" altLang="en-US" sz="1600" dirty="0"/>
              <a:t>程序为</a:t>
            </a:r>
            <a:r>
              <a:rPr lang="en-US" altLang="zh-CN" sz="1600" dirty="0"/>
              <a:t>PLC</a:t>
            </a:r>
            <a:r>
              <a:rPr lang="zh-CN" altLang="en-US" sz="1600" dirty="0"/>
              <a:t>程序起名字并保存到一个文件夹中。</a:t>
            </a:r>
            <a:endParaRPr lang="en-US" altLang="zh-CN" sz="1600" dirty="0"/>
          </a:p>
          <a:p>
            <a:r>
              <a:rPr lang="zh-CN" altLang="en-US" sz="1600" dirty="0"/>
              <a:t>本应用的</a:t>
            </a:r>
            <a:r>
              <a:rPr lang="en-US" altLang="zh-CN" sz="1600" dirty="0"/>
              <a:t>PLC</a:t>
            </a:r>
            <a:r>
              <a:rPr lang="zh-CN" altLang="en-US" sz="1600" dirty="0"/>
              <a:t>工程名字为：</a:t>
            </a:r>
            <a:r>
              <a:rPr lang="en-US" altLang="zh-CN" sz="1600" dirty="0"/>
              <a:t> TC_E190_Prg.Pro</a:t>
            </a:r>
          </a:p>
          <a:p>
            <a:r>
              <a:rPr lang="zh-CN" altLang="en-US" sz="1600" dirty="0"/>
              <a:t>保存完后，重新“</a:t>
            </a:r>
            <a:r>
              <a:rPr lang="en-US" altLang="zh-CN" sz="1600" dirty="0"/>
              <a:t>Rebuild</a:t>
            </a:r>
            <a:r>
              <a:rPr lang="zh-CN" altLang="en-US" sz="1600" dirty="0"/>
              <a:t>”程序，则在相应文件夹内自动生成同名的文件：</a:t>
            </a:r>
            <a:r>
              <a:rPr lang="en-US" altLang="zh-CN" sz="1600" dirty="0"/>
              <a:t> TC_E190_Prg.tpy,</a:t>
            </a:r>
            <a:r>
              <a:rPr lang="zh-CN" altLang="en-US" sz="1600" dirty="0"/>
              <a:t>用于做变量链接。（注：编译如有错误则不能生成</a:t>
            </a:r>
            <a:r>
              <a:rPr lang="en-US" altLang="zh-CN" sz="1600" dirty="0"/>
              <a:t>TPY</a:t>
            </a:r>
            <a:r>
              <a:rPr lang="zh-CN" altLang="en-US" sz="1600" dirty="0"/>
              <a:t>文件）</a:t>
            </a:r>
            <a:endParaRPr lang="en-US" altLang="zh-CN" sz="1600" dirty="0"/>
          </a:p>
          <a:p>
            <a:endParaRPr lang="en-US" altLang="zh-CN" dirty="0"/>
          </a:p>
          <a:p>
            <a:r>
              <a:rPr lang="en-US" altLang="zh-CN" sz="1600" dirty="0"/>
              <a:t>PLC</a:t>
            </a:r>
            <a:r>
              <a:rPr lang="zh-CN" altLang="en-US" sz="1600" dirty="0"/>
              <a:t>轴与</a:t>
            </a:r>
            <a:r>
              <a:rPr lang="en-US" altLang="zh-CN" sz="1600" dirty="0"/>
              <a:t>NC</a:t>
            </a:r>
            <a:r>
              <a:rPr lang="zh-CN" altLang="en-US" sz="1600" dirty="0"/>
              <a:t>轴之间的变量链接通过此</a:t>
            </a:r>
            <a:r>
              <a:rPr lang="en-US" altLang="zh-CN" sz="1600" dirty="0"/>
              <a:t>TPY</a:t>
            </a:r>
            <a:r>
              <a:rPr lang="zh-CN" altLang="en-US" sz="1600" dirty="0"/>
              <a:t>文件完成</a:t>
            </a:r>
            <a:endParaRPr lang="en-US" altLang="zh-CN" sz="1600" dirty="0"/>
          </a:p>
          <a:p>
            <a:endParaRPr lang="en-US" altLang="zh-CN" dirty="0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889C958B-56C6-4CD8-86A1-FC03750E635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PLC</a:t>
            </a:r>
            <a:r>
              <a:rPr lang="zh-CN" altLang="en-US" dirty="0"/>
              <a:t>程序保存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C3CBF8-8102-45F9-A736-DFBE5F4C3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855" y="3743720"/>
            <a:ext cx="2743583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4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66FE-A00A-44D6-AE78-30E6A5835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altLang="zh-CN" dirty="0"/>
              <a:t>. NC</a:t>
            </a:r>
            <a:r>
              <a:rPr lang="zh-CN" altLang="en-US" dirty="0"/>
              <a:t>与</a:t>
            </a:r>
            <a:r>
              <a:rPr lang="en-US" altLang="zh-CN" dirty="0"/>
              <a:t>PLC</a:t>
            </a:r>
            <a:r>
              <a:rPr lang="zh-CN" altLang="en-US" dirty="0"/>
              <a:t>的连接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C21574-AAC3-4248-B6D5-94949A0B7D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 err="1"/>
              <a:t>TwinCAT</a:t>
            </a:r>
            <a:r>
              <a:rPr lang="en-US" altLang="zh-CN" dirty="0"/>
              <a:t> System Manager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14CA874-204E-46A1-88FA-A6B9C4F2883D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645723" y="1570066"/>
            <a:ext cx="2286319" cy="785922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7CE4BC-0418-40FB-A500-B846F80B4E5D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zh-CN" altLang="en-US" dirty="0"/>
              <a:t>回到</a:t>
            </a:r>
            <a:r>
              <a:rPr lang="en-US" dirty="0"/>
              <a:t>system manager</a:t>
            </a:r>
            <a:r>
              <a:rPr lang="zh-CN" altLang="en-US" dirty="0"/>
              <a:t>软件，右键</a:t>
            </a:r>
            <a:r>
              <a:rPr lang="en-US" dirty="0"/>
              <a:t>PLC-Configuration，</a:t>
            </a:r>
            <a:r>
              <a:rPr lang="zh-CN" altLang="en-US" dirty="0"/>
              <a:t>点击</a:t>
            </a:r>
            <a:r>
              <a:rPr lang="en-US" dirty="0"/>
              <a:t>Append PLC Project，</a:t>
            </a:r>
            <a:r>
              <a:rPr lang="zh-CN" altLang="en-US" dirty="0"/>
              <a:t>找到前面生成的</a:t>
            </a:r>
            <a:r>
              <a:rPr lang="en-US" dirty="0"/>
              <a:t>TPY</a:t>
            </a:r>
            <a:r>
              <a:rPr lang="zh-CN" altLang="en-US" dirty="0"/>
              <a:t>文件进行添加。</a:t>
            </a:r>
            <a:endParaRPr lang="en-US" altLang="zh-CN" dirty="0"/>
          </a:p>
          <a:p>
            <a:r>
              <a:rPr lang="zh-CN" altLang="en-US" dirty="0"/>
              <a:t>添加完以后，在</a:t>
            </a:r>
            <a:r>
              <a:rPr lang="en-US" altLang="zh-CN" dirty="0"/>
              <a:t>PLC-Configuration</a:t>
            </a:r>
            <a:r>
              <a:rPr lang="zh-CN" altLang="en-US" dirty="0"/>
              <a:t>下会显示添加的程序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41FC1A04-D288-4C9E-B837-38088F30A0F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zh-CN" dirty="0"/>
              <a:t>NC</a:t>
            </a:r>
            <a:r>
              <a:rPr lang="zh-CN" altLang="en-US" dirty="0"/>
              <a:t>轴与</a:t>
            </a:r>
            <a:r>
              <a:rPr lang="en-US" altLang="zh-CN" dirty="0"/>
              <a:t>PLC</a:t>
            </a:r>
            <a:r>
              <a:rPr lang="zh-CN" altLang="en-US" dirty="0"/>
              <a:t>轴的变量链接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86542E-8C3A-4F52-9865-8D221C7B9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813" y="2147733"/>
            <a:ext cx="3658111" cy="11288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D6DA578-6E13-43D4-8717-6F8F528F9AE9}"/>
              </a:ext>
            </a:extLst>
          </p:cNvPr>
          <p:cNvSpPr/>
          <p:nvPr/>
        </p:nvSpPr>
        <p:spPr bwMode="gray">
          <a:xfrm>
            <a:off x="4471000" y="1682810"/>
            <a:ext cx="1391180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3DECD9-3BD1-4932-8BA9-C5FDFE4FBF7D}"/>
              </a:ext>
            </a:extLst>
          </p:cNvPr>
          <p:cNvSpPr/>
          <p:nvPr/>
        </p:nvSpPr>
        <p:spPr bwMode="gray">
          <a:xfrm>
            <a:off x="7110860" y="3072210"/>
            <a:ext cx="1391180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041CC2-9B09-436E-8916-40DDC20ACC66}"/>
              </a:ext>
            </a:extLst>
          </p:cNvPr>
          <p:cNvSpPr txBox="1"/>
          <p:nvPr/>
        </p:nvSpPr>
        <p:spPr bwMode="gray">
          <a:xfrm>
            <a:off x="3889331" y="1362520"/>
            <a:ext cx="488516" cy="283016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050" dirty="0"/>
              <a:t>右键</a:t>
            </a:r>
            <a:endParaRPr lang="en-US" sz="1050" dirty="0" err="1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666072-A823-49D2-AD1E-18BFD564D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105" y="3749600"/>
            <a:ext cx="1300344" cy="52871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D1E4ED2-FFA7-4CD8-9409-BB3184B8BA79}"/>
              </a:ext>
            </a:extLst>
          </p:cNvPr>
          <p:cNvSpPr/>
          <p:nvPr/>
        </p:nvSpPr>
        <p:spPr bwMode="gray">
          <a:xfrm>
            <a:off x="6632794" y="3854270"/>
            <a:ext cx="1173656" cy="42404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</p:spTree>
    <p:extLst>
      <p:ext uri="{BB962C8B-B14F-4D97-AF65-F5344CB8AC3E}">
        <p14:creationId xmlns:p14="http://schemas.microsoft.com/office/powerpoint/2010/main" val="10827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C4FE4-9403-444F-BA63-D7893571D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altLang="zh-CN" dirty="0"/>
              <a:t>. NC</a:t>
            </a:r>
            <a:r>
              <a:rPr lang="zh-CN" altLang="en-US" dirty="0"/>
              <a:t>与</a:t>
            </a:r>
            <a:r>
              <a:rPr lang="en-US" altLang="zh-CN" dirty="0"/>
              <a:t>PLC</a:t>
            </a:r>
            <a:r>
              <a:rPr lang="zh-CN" altLang="en-US" dirty="0"/>
              <a:t>的连接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1769A69-3FDF-47C8-A3D6-A1AE52E319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PLC Input</a:t>
            </a:r>
            <a:r>
              <a:rPr lang="zh-CN" altLang="en-US" dirty="0"/>
              <a:t>链接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F0AB5E-5C5C-4C02-80A2-BAA0CD378B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zh-CN" dirty="0"/>
              <a:t>PLC Outputs </a:t>
            </a:r>
            <a:r>
              <a:rPr lang="zh-CN" altLang="en-US" dirty="0"/>
              <a:t>连接</a:t>
            </a:r>
            <a:endParaRPr lang="en-US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30F0B4E1-84DB-4B2A-89CA-516E8A955333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4686301" y="1961739"/>
            <a:ext cx="4204097" cy="2218823"/>
          </a:xfrm>
          <a:prstGeom prst="rect">
            <a:avLst/>
          </a:prstGeo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56995053-6369-4137-9875-DF1F2D5F679C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246460" y="1961739"/>
            <a:ext cx="4202906" cy="2218823"/>
          </a:xfrm>
          <a:prstGeom prst="rect">
            <a:avLst/>
          </a:prstGeom>
        </p:spPr>
      </p:pic>
      <p:sp>
        <p:nvSpPr>
          <p:cNvPr id="9" name="Subtitle 8">
            <a:extLst>
              <a:ext uri="{FF2B5EF4-FFF2-40B4-BE49-F238E27FC236}">
                <a16:creationId xmlns:a16="http://schemas.microsoft.com/office/drawing/2014/main" id="{09CB5A86-2341-458E-B15B-4ECBD996F47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变量链接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1DA396-58F5-4131-8DDB-B8A8C77BD07E}"/>
              </a:ext>
            </a:extLst>
          </p:cNvPr>
          <p:cNvSpPr/>
          <p:nvPr/>
        </p:nvSpPr>
        <p:spPr bwMode="gray">
          <a:xfrm>
            <a:off x="572274" y="3673460"/>
            <a:ext cx="1052979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0F9456-3E73-43D5-BB41-8F73B4FF22A0}"/>
              </a:ext>
            </a:extLst>
          </p:cNvPr>
          <p:cNvSpPr/>
          <p:nvPr/>
        </p:nvSpPr>
        <p:spPr bwMode="gray">
          <a:xfrm>
            <a:off x="2826960" y="2092319"/>
            <a:ext cx="461123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F74D54-8418-4735-B846-CBFDE29D334E}"/>
              </a:ext>
            </a:extLst>
          </p:cNvPr>
          <p:cNvSpPr/>
          <p:nvPr/>
        </p:nvSpPr>
        <p:spPr bwMode="gray">
          <a:xfrm>
            <a:off x="2272683" y="3134767"/>
            <a:ext cx="2176683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BE7A36B-E34F-46DC-AD1F-051482DCB724}"/>
              </a:ext>
            </a:extLst>
          </p:cNvPr>
          <p:cNvCxnSpPr>
            <a:stCxn id="20" idx="0"/>
          </p:cNvCxnSpPr>
          <p:nvPr/>
        </p:nvCxnSpPr>
        <p:spPr bwMode="gray">
          <a:xfrm flipV="1">
            <a:off x="1098764" y="2188923"/>
            <a:ext cx="1728196" cy="1484537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701C58D-3A26-475C-9F2A-3E638571CA28}"/>
              </a:ext>
            </a:extLst>
          </p:cNvPr>
          <p:cNvCxnSpPr>
            <a:cxnSpLocks/>
            <a:endCxn id="22" idx="0"/>
          </p:cNvCxnSpPr>
          <p:nvPr/>
        </p:nvCxnSpPr>
        <p:spPr bwMode="gray">
          <a:xfrm>
            <a:off x="3063894" y="2323383"/>
            <a:ext cx="297131" cy="811384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D585383-AD6D-4B55-BF7E-F156F3A43A27}"/>
              </a:ext>
            </a:extLst>
          </p:cNvPr>
          <p:cNvSpPr txBox="1"/>
          <p:nvPr/>
        </p:nvSpPr>
        <p:spPr bwMode="gray">
          <a:xfrm>
            <a:off x="2415912" y="3776598"/>
            <a:ext cx="1661311" cy="403964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500" dirty="0">
                <a:solidFill>
                  <a:schemeClr val="bg2"/>
                </a:solidFill>
              </a:rPr>
              <a:t>选中后“</a:t>
            </a:r>
            <a:r>
              <a:rPr lang="en-US" altLang="zh-CN" sz="1500" dirty="0">
                <a:solidFill>
                  <a:schemeClr val="bg2"/>
                </a:solidFill>
              </a:rPr>
              <a:t>OK</a:t>
            </a:r>
            <a:r>
              <a:rPr lang="zh-CN" altLang="en-US" sz="1500" dirty="0">
                <a:solidFill>
                  <a:schemeClr val="bg2"/>
                </a:solidFill>
              </a:rPr>
              <a:t>”</a:t>
            </a:r>
            <a:endParaRPr lang="en-US" sz="1500" dirty="0" err="1">
              <a:solidFill>
                <a:schemeClr val="bg2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78EF72-FF07-4518-A240-104EAD32822E}"/>
              </a:ext>
            </a:extLst>
          </p:cNvPr>
          <p:cNvSpPr/>
          <p:nvPr/>
        </p:nvSpPr>
        <p:spPr bwMode="gray">
          <a:xfrm>
            <a:off x="4975856" y="3979108"/>
            <a:ext cx="1052979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260DB92-A72A-4D8C-B7A3-EF692FDCACA8}"/>
              </a:ext>
            </a:extLst>
          </p:cNvPr>
          <p:cNvSpPr/>
          <p:nvPr/>
        </p:nvSpPr>
        <p:spPr bwMode="gray">
          <a:xfrm>
            <a:off x="7015313" y="2193575"/>
            <a:ext cx="461123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248EEAE-7D92-4B0D-AA6F-375BA114DE5F}"/>
              </a:ext>
            </a:extLst>
          </p:cNvPr>
          <p:cNvSpPr/>
          <p:nvPr/>
        </p:nvSpPr>
        <p:spPr bwMode="gray">
          <a:xfrm>
            <a:off x="6461036" y="3236022"/>
            <a:ext cx="1956455" cy="20439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B4575F0-5873-4C51-BD9F-EBEC641DFAFB}"/>
              </a:ext>
            </a:extLst>
          </p:cNvPr>
          <p:cNvCxnSpPr>
            <a:cxnSpLocks/>
            <a:stCxn id="30" idx="0"/>
            <a:endCxn id="31" idx="1"/>
          </p:cNvCxnSpPr>
          <p:nvPr/>
        </p:nvCxnSpPr>
        <p:spPr bwMode="gray">
          <a:xfrm flipV="1">
            <a:off x="5502345" y="2295771"/>
            <a:ext cx="1512968" cy="1683337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B41E13C-AD12-4BF3-A282-E91D3AA77C31}"/>
              </a:ext>
            </a:extLst>
          </p:cNvPr>
          <p:cNvCxnSpPr>
            <a:cxnSpLocks/>
            <a:endCxn id="32" idx="0"/>
          </p:cNvCxnSpPr>
          <p:nvPr/>
        </p:nvCxnSpPr>
        <p:spPr bwMode="gray">
          <a:xfrm>
            <a:off x="7252247" y="2424639"/>
            <a:ext cx="187017" cy="811384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16F56CC-AC77-49A3-8CB9-39D3081C6E7D}"/>
              </a:ext>
            </a:extLst>
          </p:cNvPr>
          <p:cNvSpPr txBox="1"/>
          <p:nvPr/>
        </p:nvSpPr>
        <p:spPr bwMode="gray">
          <a:xfrm>
            <a:off x="6826483" y="3491174"/>
            <a:ext cx="1661311" cy="403964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zh-CN" altLang="en-US" sz="1500" dirty="0">
                <a:solidFill>
                  <a:schemeClr val="bg2"/>
                </a:solidFill>
              </a:rPr>
              <a:t>选中后“</a:t>
            </a:r>
            <a:r>
              <a:rPr lang="en-US" altLang="zh-CN" sz="1500" dirty="0">
                <a:solidFill>
                  <a:schemeClr val="bg2"/>
                </a:solidFill>
              </a:rPr>
              <a:t>OK</a:t>
            </a:r>
            <a:r>
              <a:rPr lang="zh-CN" altLang="en-US" sz="1500" dirty="0">
                <a:solidFill>
                  <a:schemeClr val="bg2"/>
                </a:solidFill>
              </a:rPr>
              <a:t>”</a:t>
            </a:r>
            <a:endParaRPr lang="en-US" sz="150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878F596-AD62-4984-9164-401C27A5E9E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46895" y="1448400"/>
            <a:ext cx="1716560" cy="2986684"/>
          </a:xfrm>
        </p:spPr>
        <p:txBody>
          <a:bodyPr/>
          <a:lstStyle/>
          <a:p>
            <a:r>
              <a:rPr lang="zh-CN" altLang="en-US" dirty="0"/>
              <a:t>链接完成以后，激活配置！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6DAFCD7-CD4E-426B-B472-62245D97832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变量链接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0513A7-1B93-4687-B3DB-B2D08DCDD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</a:t>
            </a:r>
            <a:r>
              <a:rPr lang="zh-CN" altLang="en-US" dirty="0"/>
              <a:t> 使轴运行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FE39B4-EBBF-4AAA-92CD-58A033420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665" y="1418341"/>
            <a:ext cx="3283324" cy="144220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9367F7-EFF0-4E81-838C-779B5EB2910A}"/>
              </a:ext>
            </a:extLst>
          </p:cNvPr>
          <p:cNvSpPr/>
          <p:nvPr/>
        </p:nvSpPr>
        <p:spPr bwMode="gray">
          <a:xfrm>
            <a:off x="3229321" y="1453051"/>
            <a:ext cx="461123" cy="35069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</p:spTree>
    <p:extLst>
      <p:ext uri="{BB962C8B-B14F-4D97-AF65-F5344CB8AC3E}">
        <p14:creationId xmlns:p14="http://schemas.microsoft.com/office/powerpoint/2010/main" val="95102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2B12434-1630-49EA-BC21-561D77290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</a:t>
            </a:r>
            <a:r>
              <a:rPr lang="zh-CN" altLang="en-US" dirty="0"/>
              <a:t> 使轴运行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2498029-03AC-4345-9655-4E7C41E380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Login &amp; Run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5B4174D-D0B1-4239-9C2C-9DD1F2EBFF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强制使能轴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530F646E-A389-45AC-AE1F-202095F4934E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4782583" y="1767778"/>
            <a:ext cx="3869099" cy="2001258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D8E8C38-2DEE-4331-93AE-9C2EBF7237E5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254068" y="1893880"/>
            <a:ext cx="4063997" cy="2292511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FA9D0E7F-9471-4DB8-B160-16E885781D6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PLC Control </a:t>
            </a:r>
            <a:r>
              <a:rPr lang="zh-CN" altLang="en-US" dirty="0"/>
              <a:t>软件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ED74F8-47C0-4A7B-ACE7-33EB065243A7}"/>
              </a:ext>
            </a:extLst>
          </p:cNvPr>
          <p:cNvSpPr/>
          <p:nvPr/>
        </p:nvSpPr>
        <p:spPr bwMode="gray">
          <a:xfrm>
            <a:off x="749167" y="2048634"/>
            <a:ext cx="965200" cy="19665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378FB3-2D33-4B1D-BE89-473E17A4B1D5}"/>
              </a:ext>
            </a:extLst>
          </p:cNvPr>
          <p:cNvSpPr/>
          <p:nvPr/>
        </p:nvSpPr>
        <p:spPr bwMode="gray">
          <a:xfrm>
            <a:off x="816348" y="2571750"/>
            <a:ext cx="965200" cy="19665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899AD5-9086-490B-9BFB-C2BC2A39DF3F}"/>
              </a:ext>
            </a:extLst>
          </p:cNvPr>
          <p:cNvSpPr txBox="1"/>
          <p:nvPr/>
        </p:nvSpPr>
        <p:spPr bwMode="gray">
          <a:xfrm>
            <a:off x="5219943" y="3993626"/>
            <a:ext cx="3259226" cy="385529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en-US" altLang="zh-CN" sz="1500" dirty="0">
                <a:solidFill>
                  <a:schemeClr val="bg2"/>
                </a:solidFill>
              </a:rPr>
              <a:t>Fn+F7</a:t>
            </a:r>
          </a:p>
          <a:p>
            <a:r>
              <a:rPr lang="zh-CN" altLang="en-US" sz="1500" dirty="0">
                <a:solidFill>
                  <a:schemeClr val="bg2"/>
                </a:solidFill>
              </a:rPr>
              <a:t>轴被使能，显示“</a:t>
            </a:r>
            <a:r>
              <a:rPr lang="en-US" altLang="zh-CN" sz="1500" dirty="0">
                <a:solidFill>
                  <a:schemeClr val="bg2"/>
                </a:solidFill>
              </a:rPr>
              <a:t>P</a:t>
            </a:r>
            <a:r>
              <a:rPr lang="zh-CN" altLang="en-US" sz="1500" dirty="0">
                <a:solidFill>
                  <a:schemeClr val="bg2"/>
                </a:solidFill>
              </a:rPr>
              <a:t>”，即处于</a:t>
            </a:r>
            <a:r>
              <a:rPr lang="en-US" altLang="zh-CN" sz="1500" dirty="0">
                <a:solidFill>
                  <a:schemeClr val="bg2"/>
                </a:solidFill>
              </a:rPr>
              <a:t>CSP</a:t>
            </a:r>
            <a:r>
              <a:rPr lang="zh-CN" altLang="en-US" sz="1500" dirty="0">
                <a:solidFill>
                  <a:schemeClr val="bg2"/>
                </a:solidFill>
              </a:rPr>
              <a:t>模式</a:t>
            </a:r>
            <a:endParaRPr lang="en-US" sz="150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8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E365D7F-7144-4686-9D04-D4A281DA15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zh-CN" altLang="en-US" dirty="0"/>
              <a:t>输入可设置成变量。本处采用硬编码。 具体编程操作不再赘述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E6200-8037-4A60-9BFC-E2D79994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</a:t>
            </a:r>
            <a:r>
              <a:rPr lang="zh-CN" altLang="en-US" dirty="0"/>
              <a:t> 使轴运行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306D0A-64E7-4892-850A-88CA93E17B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24CC4-CB00-4FEC-BCCB-FD8CE80E5F7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72E678C-17C0-4756-8034-8236E2D4136B}" type="datetime4">
              <a:rPr lang="en-US" smtClean="0"/>
              <a:pPr/>
              <a:t>September 6, 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25A57-9DE7-438B-B173-E7A0D47C7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8A8F7B-094E-4130-937B-8E0B23A6F6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MC_STOP</a:t>
            </a:r>
          </a:p>
          <a:p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38CD67E-02D2-43D6-91BE-FF6402B67BAC}"/>
              </a:ext>
            </a:extLst>
          </p:cNvPr>
          <p:cNvPicPr>
            <a:picLocks noGrp="1" noChangeAspect="1"/>
          </p:cNvPicPr>
          <p:nvPr>
            <p:ph sz="quarter" idx="23"/>
          </p:nvPr>
        </p:nvPicPr>
        <p:blipFill>
          <a:blip r:embed="rId2"/>
          <a:stretch>
            <a:fillRect/>
          </a:stretch>
        </p:blipFill>
        <p:spPr>
          <a:xfrm>
            <a:off x="320694" y="2266275"/>
            <a:ext cx="2586398" cy="1157449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F14F04-E5F6-4517-B98F-952972D1A78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err="1"/>
              <a:t>MC_MoveRelative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45DDC25-1705-48B3-8BA6-BA2E3F902BBA}"/>
              </a:ext>
            </a:extLst>
          </p:cNvPr>
          <p:cNvPicPr>
            <a:picLocks noGrp="1" noChangeAspect="1"/>
          </p:cNvPicPr>
          <p:nvPr>
            <p:ph sz="quarter" idx="25"/>
          </p:nvPr>
        </p:nvPicPr>
        <p:blipFill>
          <a:blip r:embed="rId3"/>
          <a:stretch>
            <a:fillRect/>
          </a:stretch>
        </p:blipFill>
        <p:spPr>
          <a:xfrm>
            <a:off x="3298449" y="2109089"/>
            <a:ext cx="2543530" cy="1471818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46FF86A-CC40-429E-825D-65CD58EDE1C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MC_JOG</a:t>
            </a:r>
          </a:p>
          <a:p>
            <a:endParaRPr lang="en-US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0E3CD273-4AD1-4024-8CB7-85AAB71C8E22}"/>
              </a:ext>
            </a:extLst>
          </p:cNvPr>
          <p:cNvPicPr>
            <a:picLocks noGrp="1" noChangeAspect="1"/>
          </p:cNvPicPr>
          <p:nvPr>
            <p:ph sz="quarter" idx="27"/>
          </p:nvPr>
        </p:nvPicPr>
        <p:blipFill>
          <a:blip r:embed="rId4"/>
          <a:stretch>
            <a:fillRect/>
          </a:stretch>
        </p:blipFill>
        <p:spPr>
          <a:xfrm>
            <a:off x="6245245" y="2101945"/>
            <a:ext cx="2557820" cy="1486108"/>
          </a:xfrm>
          <a:prstGeom prst="rect">
            <a:avLst/>
          </a:prstGeom>
        </p:spPr>
      </p:pic>
      <p:sp>
        <p:nvSpPr>
          <p:cNvPr id="10" name="Subtitle 9">
            <a:extLst>
              <a:ext uri="{FF2B5EF4-FFF2-40B4-BE49-F238E27FC236}">
                <a16:creationId xmlns:a16="http://schemas.microsoft.com/office/drawing/2014/main" id="{3818D75A-908A-49D9-B875-0BCEDC3F3D9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zh-CN" altLang="en-US" dirty="0"/>
              <a:t>添加功能块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2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8EDABB-ED89-4942-847B-D48581C87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</a:t>
            </a:r>
            <a:r>
              <a:rPr lang="zh-CN" altLang="en-US" dirty="0"/>
              <a:t> 使轴运行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B1565C8-09F8-4602-BF6E-F1ECFD4C61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FE2808C3-381D-4C43-A222-068BC26A333D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550399" y="1502415"/>
            <a:ext cx="5201376" cy="1557555"/>
          </a:xfrm>
          <a:prstGeom prst="rect">
            <a:avLst/>
          </a:prstGeo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CB79BC5-E16A-4E0E-A322-27E7979EAF50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600" dirty="0"/>
              <a:t>Step1. </a:t>
            </a:r>
            <a:r>
              <a:rPr lang="zh-CN" altLang="en-US" sz="1600" dirty="0"/>
              <a:t>在</a:t>
            </a:r>
            <a:r>
              <a:rPr lang="en-US" altLang="zh-CN" sz="1600" dirty="0"/>
              <a:t>PLC</a:t>
            </a:r>
            <a:r>
              <a:rPr lang="zh-CN" altLang="en-US" sz="1600" dirty="0"/>
              <a:t> </a:t>
            </a:r>
            <a:r>
              <a:rPr lang="en-US" altLang="zh-CN" sz="1600" dirty="0"/>
              <a:t>Control</a:t>
            </a:r>
            <a:r>
              <a:rPr lang="zh-CN" altLang="en-US" sz="1600" dirty="0"/>
              <a:t>软件中，重新编译程序，以更新*</a:t>
            </a:r>
            <a:r>
              <a:rPr lang="en-US" altLang="zh-CN" sz="1600" dirty="0"/>
              <a:t>.</a:t>
            </a:r>
            <a:r>
              <a:rPr lang="en-US" altLang="zh-CN" sz="1600" dirty="0" err="1"/>
              <a:t>Typ</a:t>
            </a:r>
            <a:r>
              <a:rPr lang="zh-CN" altLang="en-US" sz="1600" dirty="0"/>
              <a:t>文件</a:t>
            </a:r>
            <a:endParaRPr lang="en-US" altLang="zh-CN" sz="1600" dirty="0"/>
          </a:p>
          <a:p>
            <a:endParaRPr lang="en-US" sz="1600" dirty="0"/>
          </a:p>
          <a:p>
            <a:r>
              <a:rPr lang="en-US" sz="1600" dirty="0"/>
              <a:t>Step2. </a:t>
            </a:r>
            <a:r>
              <a:rPr lang="zh-CN" altLang="en-US" sz="1600" dirty="0"/>
              <a:t>切换到</a:t>
            </a:r>
            <a:r>
              <a:rPr lang="en-US" altLang="zh-CN" sz="1600" dirty="0"/>
              <a:t>System Manager</a:t>
            </a:r>
            <a:r>
              <a:rPr lang="zh-CN" altLang="en-US" sz="1600" dirty="0"/>
              <a:t>刷新</a:t>
            </a:r>
            <a:r>
              <a:rPr lang="en-US" altLang="zh-CN" sz="1600" dirty="0"/>
              <a:t>TPY</a:t>
            </a:r>
            <a:r>
              <a:rPr lang="zh-CN" altLang="en-US" sz="1600" dirty="0"/>
              <a:t>文件“</a:t>
            </a:r>
            <a:r>
              <a:rPr lang="en-US" altLang="zh-CN" sz="1600" dirty="0" err="1"/>
              <a:t>ReScan</a:t>
            </a:r>
            <a:r>
              <a:rPr lang="en-US" altLang="zh-CN" sz="1600" dirty="0"/>
              <a:t>…</a:t>
            </a:r>
            <a:r>
              <a:rPr lang="zh-CN" altLang="en-US" sz="1600" dirty="0"/>
              <a:t>”，并激活配置</a:t>
            </a:r>
            <a:endParaRPr lang="en-US" altLang="zh-CN" sz="1600" dirty="0"/>
          </a:p>
          <a:p>
            <a:endParaRPr lang="en-US" sz="1600" dirty="0"/>
          </a:p>
          <a:p>
            <a:r>
              <a:rPr lang="en-US" altLang="zh-CN" sz="1600" dirty="0"/>
              <a:t>Step3.</a:t>
            </a:r>
            <a:r>
              <a:rPr lang="zh-CN" altLang="en-US" sz="1600" dirty="0"/>
              <a:t> 切换回</a:t>
            </a:r>
            <a:r>
              <a:rPr lang="en-US" altLang="zh-CN" sz="1600" dirty="0"/>
              <a:t>PLC Control</a:t>
            </a:r>
            <a:r>
              <a:rPr lang="zh-CN" altLang="en-US" sz="1600" dirty="0"/>
              <a:t>软件，即可通过强置变量，实现对伺服轴的控制</a:t>
            </a:r>
            <a:endParaRPr lang="en-US" sz="1600" dirty="0"/>
          </a:p>
        </p:txBody>
      </p:sp>
      <p:sp>
        <p:nvSpPr>
          <p:cNvPr id="20" name="Subtitle 19">
            <a:extLst>
              <a:ext uri="{FF2B5EF4-FFF2-40B4-BE49-F238E27FC236}">
                <a16:creationId xmlns:a16="http://schemas.microsoft.com/office/drawing/2014/main" id="{080927BC-54A6-4C65-B53A-D4A12FC6F93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0CBE6-9D78-43DD-8F0D-5E3D6103BB95}"/>
              </a:ext>
            </a:extLst>
          </p:cNvPr>
          <p:cNvSpPr/>
          <p:nvPr/>
        </p:nvSpPr>
        <p:spPr bwMode="gray">
          <a:xfrm>
            <a:off x="3728651" y="2472562"/>
            <a:ext cx="761931" cy="1737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BB8525-9C94-4E02-B439-AD3B317F44AB}"/>
              </a:ext>
            </a:extLst>
          </p:cNvPr>
          <p:cNvSpPr/>
          <p:nvPr/>
        </p:nvSpPr>
        <p:spPr bwMode="gray">
          <a:xfrm>
            <a:off x="7989844" y="1765048"/>
            <a:ext cx="761931" cy="1737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</p:spTree>
    <p:extLst>
      <p:ext uri="{BB962C8B-B14F-4D97-AF65-F5344CB8AC3E}">
        <p14:creationId xmlns:p14="http://schemas.microsoft.com/office/powerpoint/2010/main" val="11208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788FEE22-BE5D-42EA-9EAB-FDAB4A3B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</a:t>
            </a:r>
            <a:r>
              <a:rPr lang="zh-CN" altLang="en-US" dirty="0"/>
              <a:t> 使轴运行</a:t>
            </a:r>
            <a:endParaRPr lang="en-US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5F768503-0748-45E6-83A7-FF7AE85EF2AF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3509104" y="1618019"/>
            <a:ext cx="3786716" cy="585869"/>
          </a:xfrm>
          <a:prstGeom prst="rect">
            <a:avLst/>
          </a:prstGeom>
        </p:spPr>
      </p:pic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8B15578-D0CB-4EEF-AA69-F1B3AADB76D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r>
              <a:rPr lang="en-US" altLang="zh-CN" dirty="0"/>
              <a:t>PLC Run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2B347D1-37C5-4AC7-8AD4-04A6462AB8E9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r>
              <a:rPr lang="en-US" altLang="zh-CN" dirty="0"/>
              <a:t>PLC Stop and </a:t>
            </a:r>
            <a:r>
              <a:rPr lang="en-US" altLang="zh-CN" dirty="0" err="1"/>
              <a:t>TwinCAT</a:t>
            </a:r>
            <a:r>
              <a:rPr lang="en-US" altLang="zh-CN" dirty="0"/>
              <a:t> Config </a:t>
            </a:r>
            <a:r>
              <a:rPr lang="zh-CN" altLang="en-US" dirty="0"/>
              <a:t>模式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A5124E4-6FE5-42F5-B148-F8BD92E4F795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US" altLang="zh-CN" dirty="0"/>
              <a:t>PLC Stop and</a:t>
            </a:r>
          </a:p>
          <a:p>
            <a:r>
              <a:rPr lang="en-US" altLang="zh-CN" dirty="0" err="1"/>
              <a:t>TwinCAT</a:t>
            </a:r>
            <a:r>
              <a:rPr lang="en-US" altLang="zh-CN" dirty="0"/>
              <a:t> Run</a:t>
            </a:r>
            <a:r>
              <a:rPr lang="zh-CN" altLang="en-US" dirty="0"/>
              <a:t>模式</a:t>
            </a:r>
            <a:endParaRPr lang="en-US" dirty="0"/>
          </a:p>
        </p:txBody>
      </p:sp>
      <p:sp>
        <p:nvSpPr>
          <p:cNvPr id="23" name="Subtitle 22">
            <a:extLst>
              <a:ext uri="{FF2B5EF4-FFF2-40B4-BE49-F238E27FC236}">
                <a16:creationId xmlns:a16="http://schemas.microsoft.com/office/drawing/2014/main" id="{16EDC5CE-09D1-4EA0-B782-BF8852DB4B2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574B4A8C-0FEC-4BB2-8EB3-8D1758A3F4D4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3"/>
          <a:stretch>
            <a:fillRect/>
          </a:stretch>
        </p:blipFill>
        <p:spPr>
          <a:xfrm>
            <a:off x="3644853" y="2748531"/>
            <a:ext cx="3515216" cy="385817"/>
          </a:xfrm>
          <a:prstGeom prst="rect">
            <a:avLst/>
          </a:prstGeom>
        </p:spPr>
      </p:pic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477CE011-AB15-4CA8-967A-6803D6441A54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4"/>
          <a:stretch>
            <a:fillRect/>
          </a:stretch>
        </p:blipFill>
        <p:spPr>
          <a:xfrm>
            <a:off x="3709156" y="3772468"/>
            <a:ext cx="3386610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2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C5A9E-ED6D-4B1E-9F03-9156C9C2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</a:t>
            </a:r>
            <a:r>
              <a:rPr lang="zh-CN" altLang="en-US" dirty="0"/>
              <a:t> 使轴运行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2A05FA-2553-4D5E-BED6-6A5FE3F4D1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PLC Run </a:t>
            </a:r>
            <a:r>
              <a:rPr lang="zh-CN" altLang="en-US" dirty="0"/>
              <a:t>模式下，不能在</a:t>
            </a:r>
            <a:r>
              <a:rPr lang="en-US" altLang="zh-CN" dirty="0" err="1"/>
              <a:t>TwinCAT</a:t>
            </a:r>
            <a:r>
              <a:rPr lang="zh-CN" altLang="en-US" dirty="0"/>
              <a:t>中使能轴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5ECDA40-0BA3-4EE4-BA77-5FCCCEE1CE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zh-CN" dirty="0"/>
              <a:t>PLC Stop</a:t>
            </a:r>
            <a:r>
              <a:rPr lang="zh-CN" altLang="en-US" dirty="0"/>
              <a:t>模式下，可以在</a:t>
            </a:r>
            <a:r>
              <a:rPr lang="en-US" altLang="zh-CN" dirty="0" err="1"/>
              <a:t>TwinCAT</a:t>
            </a:r>
            <a:r>
              <a:rPr lang="zh-CN" altLang="en-US" dirty="0"/>
              <a:t>侧使能并控制轴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04FB0774-475C-4F7D-8949-DA884E989E9D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5109334" y="1785756"/>
            <a:ext cx="3358031" cy="2600688"/>
          </a:xfrm>
          <a:prstGeom prst="rect">
            <a:avLst/>
          </a:prstGeom>
        </p:spPr>
      </p:pic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6E10B487-97E5-4D48-88F4-798D8B6044CB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413290" y="1974749"/>
            <a:ext cx="3872453" cy="1386081"/>
          </a:xfrm>
          <a:prstGeom prst="rect">
            <a:avLst/>
          </a:prstGeom>
        </p:spPr>
      </p:pic>
      <p:sp>
        <p:nvSpPr>
          <p:cNvPr id="13" name="Subtitle 12">
            <a:extLst>
              <a:ext uri="{FF2B5EF4-FFF2-40B4-BE49-F238E27FC236}">
                <a16:creationId xmlns:a16="http://schemas.microsoft.com/office/drawing/2014/main" id="{D7D98518-A956-4639-A8CA-F0A08C21713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1A4BCE-875E-417F-B170-AE1B946980B2}"/>
              </a:ext>
            </a:extLst>
          </p:cNvPr>
          <p:cNvSpPr txBox="1"/>
          <p:nvPr/>
        </p:nvSpPr>
        <p:spPr bwMode="gray">
          <a:xfrm>
            <a:off x="512545" y="3560113"/>
            <a:ext cx="3522123" cy="945971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r>
              <a:rPr lang="en-US" altLang="zh-CN" sz="1050" dirty="0"/>
              <a:t>Stop</a:t>
            </a:r>
            <a:r>
              <a:rPr lang="zh-CN" altLang="en-US" sz="1050" dirty="0"/>
              <a:t>后，即可在</a:t>
            </a:r>
            <a:r>
              <a:rPr lang="en-US" altLang="zh-CN" sz="1050" dirty="0" err="1"/>
              <a:t>TwinCAT</a:t>
            </a:r>
            <a:r>
              <a:rPr lang="zh-CN" altLang="en-US" sz="1050" dirty="0"/>
              <a:t>侧使能并控制伺服轴</a:t>
            </a:r>
            <a:endParaRPr lang="en-US" altLang="zh-CN" sz="1050" dirty="0"/>
          </a:p>
          <a:p>
            <a:endParaRPr lang="en-US" sz="1050" dirty="0"/>
          </a:p>
          <a:p>
            <a:r>
              <a:rPr lang="zh-CN" altLang="en-US" sz="1050" dirty="0"/>
              <a:t>*： </a:t>
            </a:r>
            <a:r>
              <a:rPr lang="en-US" altLang="zh-CN" sz="1050" dirty="0"/>
              <a:t>Logout</a:t>
            </a:r>
            <a:r>
              <a:rPr lang="zh-CN" altLang="en-US" sz="1050" dirty="0"/>
              <a:t>也不好使</a:t>
            </a:r>
            <a:endParaRPr lang="en-US" altLang="zh-CN" sz="1050" dirty="0"/>
          </a:p>
          <a:p>
            <a:endParaRPr lang="en-US" altLang="zh-CN" sz="1050" dirty="0"/>
          </a:p>
          <a:p>
            <a:r>
              <a:rPr lang="en-US" altLang="zh-CN" sz="1050" dirty="0"/>
              <a:t>PLC Run</a:t>
            </a:r>
            <a:r>
              <a:rPr lang="zh-CN" altLang="en-US" sz="1050" dirty="0"/>
              <a:t>的优先级高于</a:t>
            </a:r>
            <a:r>
              <a:rPr lang="en-US" altLang="zh-CN" sz="1050" dirty="0" err="1"/>
              <a:t>TwinCAT</a:t>
            </a:r>
            <a:r>
              <a:rPr lang="en-US" altLang="zh-CN" sz="1050" dirty="0"/>
              <a:t> System Manager</a:t>
            </a:r>
          </a:p>
          <a:p>
            <a:r>
              <a:rPr lang="en-US" altLang="zh-CN" sz="1050" dirty="0"/>
              <a:t>*PLC</a:t>
            </a:r>
            <a:r>
              <a:rPr lang="zh-CN" altLang="en-US" sz="1050" dirty="0"/>
              <a:t>轴高于</a:t>
            </a:r>
            <a:r>
              <a:rPr lang="en-US" altLang="zh-CN" sz="1050" dirty="0"/>
              <a:t>NC</a:t>
            </a:r>
            <a:r>
              <a:rPr lang="zh-CN" altLang="en-US" sz="1050" dirty="0"/>
              <a:t>轴</a:t>
            </a:r>
            <a:endParaRPr lang="en-US" altLang="zh-CN" sz="1050" dirty="0"/>
          </a:p>
          <a:p>
            <a:endParaRPr lang="en-US" sz="1050" dirty="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05CE50-42C3-4A47-85B6-D780FE6EED29}"/>
              </a:ext>
            </a:extLst>
          </p:cNvPr>
          <p:cNvSpPr/>
          <p:nvPr/>
        </p:nvSpPr>
        <p:spPr bwMode="gray">
          <a:xfrm>
            <a:off x="2191015" y="2826643"/>
            <a:ext cx="761931" cy="1737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317244-A509-4CA7-811A-321ED9A74854}"/>
              </a:ext>
            </a:extLst>
          </p:cNvPr>
          <p:cNvSpPr/>
          <p:nvPr/>
        </p:nvSpPr>
        <p:spPr bwMode="gray">
          <a:xfrm>
            <a:off x="6787983" y="2772076"/>
            <a:ext cx="698066" cy="78803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</p:spTree>
    <p:extLst>
      <p:ext uri="{BB962C8B-B14F-4D97-AF65-F5344CB8AC3E}">
        <p14:creationId xmlns:p14="http://schemas.microsoft.com/office/powerpoint/2010/main" val="209284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4AA9CCC-CB54-43CA-CFF1-2FF7761CE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70" y="80314"/>
            <a:ext cx="62376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附录：</a:t>
            </a:r>
            <a:r>
              <a:rPr kumimoji="0" lang="en-US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驱动端设置</a:t>
            </a:r>
            <a:endParaRPr kumimoji="0" lang="zh-CN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34EC134-4437-1EF3-E1D1-42EFB0BB4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76" y="385538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86AFD28-0A84-EB6E-21DE-ACA82E5911A6}"/>
              </a:ext>
            </a:extLst>
          </p:cNvPr>
          <p:cNvSpPr txBox="1"/>
          <p:nvPr/>
        </p:nvSpPr>
        <p:spPr>
          <a:xfrm>
            <a:off x="259976" y="642806"/>
            <a:ext cx="6598024" cy="160043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ServoStudio2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中选择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配置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]-[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数字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IO]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，功能按照如下设定：</a:t>
            </a:r>
            <a:endParaRPr lang="zh-CN" altLang="zh-CN" sz="14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DI1 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功能选择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“27-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探针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1”</a:t>
            </a:r>
            <a:endParaRPr lang="zh-CN" altLang="zh-CN" sz="14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DI2 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功能选择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“28-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探针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2”</a:t>
            </a:r>
            <a:endParaRPr lang="zh-CN" altLang="zh-CN" sz="14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DI3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功能选择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“5-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正限位开关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”  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正限位</a:t>
            </a:r>
            <a:endParaRPr lang="zh-CN" altLang="zh-CN" sz="14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DI4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功能选择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“6-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负限位开关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”  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负限位</a:t>
            </a:r>
            <a:endParaRPr lang="zh-CN" altLang="zh-CN" sz="14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DI5 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功能选择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“8-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回零开关</a:t>
            </a:r>
            <a:r>
              <a:rPr lang="en-US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”   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原点</a:t>
            </a:r>
            <a:r>
              <a:rPr lang="zh-CN" altLang="zh-CN" sz="1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zh-CN" altLang="zh-CN" sz="14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zh-CN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输入信号的极性，请根据实际情况设定，高态有效或低态有效。</a:t>
            </a:r>
            <a:endParaRPr lang="zh-CN" altLang="zh-CN" sz="140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136FBB3-EEC1-538C-3667-F47C9C208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57" y="2243244"/>
            <a:ext cx="5274310" cy="21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6796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 cap="flat">
          <a:solidFill>
            <a:srgbClr val="009CDB">
              <a:alpha val="30000"/>
            </a:srgbClr>
          </a:solidFill>
          <a:prstDash val="sysDot"/>
          <a:miter lim="400000"/>
        </a:ln>
        <a:effectLst/>
      </a:spPr>
      <a:bodyPr wrap="square" lIns="0" tIns="0" rIns="0" bIns="0" numCol="1" anchor="ctr">
        <a:noAutofit/>
      </a:bodyPr>
      <a:lstStyle>
        <a:defPPr algn="l" defTabSz="144425">
          <a:defRPr sz="375" b="1" dirty="0">
            <a:solidFill>
              <a:srgbClr val="000000"/>
            </a:solidFill>
            <a:sym typeface="Microsoft YaHei"/>
          </a:defRPr>
        </a:defPPr>
      </a:lstStyle>
    </a:sp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non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200" b="0" i="0" u="none" strike="noStrike" cap="none" spc="0" normalizeH="0" baseline="0" dirty="0">
            <a:ln>
              <a:noFill/>
            </a:ln>
            <a:solidFill>
              <a:srgbClr val="B0CEFF"/>
            </a:solidFill>
            <a:effectLst/>
            <a:uFillTx/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  <a:sym typeface="Helvetica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7" tIns="91437" rIns="91437" bIns="91437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11264</TotalTime>
  <Words>1865</Words>
  <Application>Microsoft Office PowerPoint</Application>
  <PresentationFormat>全屏显示(16:9)</PresentationFormat>
  <Paragraphs>364</Paragraphs>
  <Slides>44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3" baseType="lpstr">
      <vt:lpstr>ABBvoice</vt:lpstr>
      <vt:lpstr>微软雅黑</vt:lpstr>
      <vt:lpstr>Arial</vt:lpstr>
      <vt:lpstr>Calibri</vt:lpstr>
      <vt:lpstr>Calibri Light</vt:lpstr>
      <vt:lpstr>Helvetica</vt:lpstr>
      <vt:lpstr>Symbol</vt:lpstr>
      <vt:lpstr>Wingdings</vt:lpstr>
      <vt:lpstr>Office 主题</vt:lpstr>
      <vt:lpstr>PowerPoint 演示文稿</vt:lpstr>
      <vt:lpstr>测试内容</vt:lpstr>
      <vt:lpstr>1. 系统配置及连接</vt:lpstr>
      <vt:lpstr>1. 系统配置及连接</vt:lpstr>
      <vt:lpstr>2. 伺服驱动器侧设置</vt:lpstr>
      <vt:lpstr>3. TwinCAT 2 软件基本介绍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4. TwinCAT System Manager</vt:lpstr>
      <vt:lpstr>5. PLC Control 程序调试</vt:lpstr>
      <vt:lpstr>5. PLC Control 程序调试</vt:lpstr>
      <vt:lpstr>5. PLC Control 程序调试</vt:lpstr>
      <vt:lpstr>5. PLC Control 程序调试</vt:lpstr>
      <vt:lpstr>5. PLC Control 程序调试</vt:lpstr>
      <vt:lpstr>5. PLC Control 程序调试</vt:lpstr>
      <vt:lpstr>5. PLC Control 程序调试</vt:lpstr>
      <vt:lpstr>5. PLC Control 程序调试</vt:lpstr>
      <vt:lpstr>5. PLC Control 程序调试</vt:lpstr>
      <vt:lpstr>5. PLC Control 程序调试</vt:lpstr>
      <vt:lpstr>6. NC与PLC的连接</vt:lpstr>
      <vt:lpstr>6. NC与PLC的连接</vt:lpstr>
      <vt:lpstr>6. 使轴运行</vt:lpstr>
      <vt:lpstr>6. 使轴运行</vt:lpstr>
      <vt:lpstr>6. 使轴运行</vt:lpstr>
      <vt:lpstr>6. 使轴运行</vt:lpstr>
      <vt:lpstr>6. 使轴运行</vt:lpstr>
      <vt:lpstr>6. 使轴运行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熊程程</dc:creator>
  <cp:lastModifiedBy>WUSUTIAN</cp:lastModifiedBy>
  <cp:revision>1415</cp:revision>
  <cp:lastPrinted>2022-09-06T09:22:16Z</cp:lastPrinted>
  <dcterms:created xsi:type="dcterms:W3CDTF">2018-06-29T07:31:00Z</dcterms:created>
  <dcterms:modified xsi:type="dcterms:W3CDTF">2022-09-06T09:24:14Z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