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3"/>
    <p:sldId id="295" r:id="rId4"/>
    <p:sldId id="339" r:id="rId5"/>
    <p:sldId id="366" r:id="rId6"/>
    <p:sldId id="341" r:id="rId7"/>
    <p:sldId id="342" r:id="rId8"/>
    <p:sldId id="340" r:id="rId9"/>
    <p:sldId id="364" r:id="rId10"/>
    <p:sldId id="344" r:id="rId11"/>
    <p:sldId id="372" r:id="rId12"/>
  </p:sldIdLst>
  <p:sldSz cx="9144000" cy="5143500" type="screen16x9"/>
  <p:notesSz cx="6668770" cy="97536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521415D9-36F7-43E2-AB2F-B90AF26B5E84}">
      <p14:sectionLst xmlns:p14="http://schemas.microsoft.com/office/powerpoint/2010/main">
        <p14:section name="首页" id="{D4436127-7C3D-4554-B9EF-FB68F6128438}">
          <p14:sldIdLst>
            <p14:sldId id="256"/>
            <p14:sldId id="295"/>
            <p14:sldId id="366"/>
            <p14:sldId id="341"/>
            <p14:sldId id="342"/>
            <p14:sldId id="340"/>
            <p14:sldId id="364"/>
            <p14:sldId id="372"/>
            <p14:sldId id="339"/>
            <p14:sldId id="344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5748"/>
    <a:srgbClr val="075D4D"/>
    <a:srgbClr val="EBF8F4"/>
    <a:srgbClr val="878A8D"/>
    <a:srgbClr val="416BAB"/>
    <a:srgbClr val="10836D"/>
    <a:srgbClr val="02332A"/>
    <a:srgbClr val="1BA9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465" autoAdjust="0"/>
    <p:restoredTop sz="78601" autoAdjust="0"/>
  </p:normalViewPr>
  <p:slideViewPr>
    <p:cSldViewPr snapToGrid="0" snapToObjects="1">
      <p:cViewPr varScale="1">
        <p:scale>
          <a:sx n="104" d="100"/>
          <a:sy n="104" d="100"/>
        </p:scale>
        <p:origin x="186" y="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handoutMaster" Target="handoutMasters/handoutMaster1.xml"/><Relationship Id="rId13" Type="http://schemas.openxmlformats.org/officeDocument/2006/relationships/notesMaster" Target="notesMasters/notesMaster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873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78250" y="0"/>
            <a:ext cx="2889250" cy="4873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AFC740BA-67B9-4241-A656-73B155E57883}" type="datetimeFigureOut">
              <a:rPr lang="en-US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264650"/>
            <a:ext cx="2889250" cy="4873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78250" y="9264650"/>
            <a:ext cx="2889250" cy="4873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5821DC42-E572-4FA1-9572-806F680D2182}" type="slidenum">
              <a:rPr lang="en-US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873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8250" y="0"/>
            <a:ext cx="2889250" cy="4873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C9B950E-DEE0-4ADF-8BD3-396C6FA65082}" type="datetimeFigureOut">
              <a:rPr lang="en-US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4138" y="731838"/>
            <a:ext cx="6500812" cy="3657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750" y="4632325"/>
            <a:ext cx="5335588" cy="43894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  <a:endParaRPr lang="en-US" noProof="0" smtClean="0"/>
          </a:p>
          <a:p>
            <a:pPr lvl="1"/>
            <a:r>
              <a:rPr lang="en-US" noProof="0" smtClean="0"/>
              <a:t>Second level</a:t>
            </a:r>
            <a:endParaRPr lang="en-US" noProof="0" smtClean="0"/>
          </a:p>
          <a:p>
            <a:pPr lvl="2"/>
            <a:r>
              <a:rPr lang="en-US" noProof="0" smtClean="0"/>
              <a:t>Third level</a:t>
            </a:r>
            <a:endParaRPr lang="en-US" noProof="0" smtClean="0"/>
          </a:p>
          <a:p>
            <a:pPr lvl="3"/>
            <a:r>
              <a:rPr lang="en-US" noProof="0" smtClean="0"/>
              <a:t>Fourth level</a:t>
            </a:r>
            <a:endParaRPr lang="en-US" noProof="0" smtClean="0"/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264650"/>
            <a:ext cx="2889250" cy="4873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8250" y="9264650"/>
            <a:ext cx="2889250" cy="4873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D3542665-F755-4F0F-812D-96AEBD2FDA58}" type="slidenum">
              <a:rPr lang="en-US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 rot="5400000">
            <a:off x="2000250" y="-2000250"/>
            <a:ext cx="5143500" cy="9144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3746500" cy="5143500"/>
          </a:xfrm>
          <a:prstGeom prst="rect">
            <a:avLst/>
          </a:prstGeom>
          <a:gradFill flip="none" rotWithShape="1">
            <a:gsLst>
              <a:gs pos="0">
                <a:srgbClr val="15826B"/>
              </a:gs>
              <a:gs pos="97000">
                <a:srgbClr val="055748"/>
              </a:gs>
            </a:gsLst>
            <a:lin ang="1134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3497263" y="2095500"/>
            <a:ext cx="976312" cy="974725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6" name="Picture 9" descr="logo-STX-colo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92"/>
          <a:stretch>
            <a:fillRect/>
          </a:stretch>
        </p:blipFill>
        <p:spPr bwMode="auto">
          <a:xfrm>
            <a:off x="3848100" y="1828800"/>
            <a:ext cx="4672013" cy="151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0" descr="logo-STX-whit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694"/>
          <a:stretch>
            <a:fillRect/>
          </a:stretch>
        </p:blipFill>
        <p:spPr bwMode="auto">
          <a:xfrm>
            <a:off x="373063" y="1130300"/>
            <a:ext cx="2822575" cy="286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3985537" y="3874748"/>
            <a:ext cx="4860925" cy="456968"/>
          </a:xfrm>
          <a:prstGeom prst="rect">
            <a:avLst/>
          </a:prstGeom>
        </p:spPr>
        <p:txBody>
          <a:bodyPr/>
          <a:lstStyle>
            <a:lvl1pPr marL="0" indent="0">
              <a:buClr>
                <a:srgbClr val="075D4D"/>
              </a:buClr>
              <a:buNone/>
              <a:defRPr sz="2800" baseline="0"/>
            </a:lvl1pPr>
            <a:lvl2pPr marL="742950" indent="-285750">
              <a:buClr>
                <a:srgbClr val="075D4D"/>
              </a:buClr>
              <a:buFont typeface="Arial" panose="020B0604020202020204" pitchFamily="34" charset="0"/>
              <a:buChar char="•"/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 rot="5400000">
            <a:off x="2000250" y="-2000250"/>
            <a:ext cx="5143500" cy="9144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5" name="Picture 7" descr="logo-STX-color-nota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" y="4889500"/>
            <a:ext cx="941388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0" y="0"/>
            <a:ext cx="9144000" cy="758825"/>
          </a:xfrm>
          <a:prstGeom prst="rect">
            <a:avLst/>
          </a:prstGeom>
          <a:gradFill flip="none" rotWithShape="1">
            <a:gsLst>
              <a:gs pos="0">
                <a:srgbClr val="15826B"/>
              </a:gs>
              <a:gs pos="97000">
                <a:srgbClr val="055748"/>
              </a:gs>
            </a:gsLst>
            <a:lin ang="1134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241540" y="983654"/>
            <a:ext cx="8660920" cy="3674609"/>
          </a:xfrm>
          <a:prstGeom prst="rect">
            <a:avLst/>
          </a:prstGeom>
        </p:spPr>
        <p:txBody>
          <a:bodyPr/>
          <a:lstStyle>
            <a:lvl1pPr marL="187325" indent="-187325">
              <a:buClr>
                <a:srgbClr val="075D4D"/>
              </a:buClr>
              <a:defRPr sz="1800"/>
            </a:lvl1pPr>
            <a:lvl2pPr marL="742950" indent="-285750">
              <a:buClr>
                <a:srgbClr val="075D4D"/>
              </a:buClr>
              <a:buFont typeface="Arial" panose="020B0604020202020204" pitchFamily="34" charset="0"/>
              <a:buChar char="•"/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Title 4"/>
          <p:cNvSpPr>
            <a:spLocks noGrp="1"/>
          </p:cNvSpPr>
          <p:nvPr>
            <p:ph type="title"/>
          </p:nvPr>
        </p:nvSpPr>
        <p:spPr>
          <a:xfrm>
            <a:off x="628650" y="1"/>
            <a:ext cx="7886700" cy="759125"/>
          </a:xfrm>
          <a:prstGeom prst="rect">
            <a:avLst/>
          </a:prstGeom>
        </p:spPr>
        <p:txBody>
          <a:bodyPr anchor="ctr"/>
          <a:lstStyle>
            <a:lvl1pPr algn="ctr">
              <a:defRPr sz="30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algn="r" rtl="1">
              <a:defRPr/>
            </a:lvl1pPr>
          </a:lstStyle>
          <a:p>
            <a:pPr>
              <a:defRPr/>
            </a:pPr>
            <a:fld id="{D29FD8C9-7E83-4B66-B560-9F8628385D33}" type="slidenum">
              <a:rPr lang="en-US"/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dia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 rot="5400000">
            <a:off x="2000250" y="-2000250"/>
            <a:ext cx="5143500" cy="9144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758825"/>
          </a:xfrm>
          <a:prstGeom prst="rect">
            <a:avLst/>
          </a:prstGeom>
          <a:gradFill flip="none" rotWithShape="1">
            <a:gsLst>
              <a:gs pos="0">
                <a:srgbClr val="15826B"/>
              </a:gs>
              <a:gs pos="97000">
                <a:srgbClr val="055748"/>
              </a:gs>
            </a:gsLst>
            <a:lin ang="1134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7" name="Picture 8" descr="logo-STX-color-nota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" y="4889500"/>
            <a:ext cx="941388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0164" y="986008"/>
            <a:ext cx="8643670" cy="38314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28650" y="1"/>
            <a:ext cx="7886700" cy="759125"/>
          </a:xfrm>
          <a:prstGeom prst="rect">
            <a:avLst/>
          </a:prstGeom>
        </p:spPr>
        <p:txBody>
          <a:bodyPr anchor="ctr"/>
          <a:lstStyle>
            <a:lvl1pPr marL="0" marR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30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 rtl="1">
              <a:defRPr sz="1200"/>
            </a:lvl1pPr>
          </a:lstStyle>
          <a:p>
            <a:pPr>
              <a:defRPr/>
            </a:pPr>
            <a:fld id="{AEA36B45-EBFA-4ECE-B89D-FF5C24054B2E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li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758825"/>
            <a:ext cx="4605338" cy="4392613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572000" y="758825"/>
            <a:ext cx="4572000" cy="439261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7" name="Picture 8" descr="logo-STX-color-nota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" y="4889500"/>
            <a:ext cx="941388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/>
          <p:nvPr/>
        </p:nvSpPr>
        <p:spPr>
          <a:xfrm>
            <a:off x="0" y="0"/>
            <a:ext cx="9144000" cy="758825"/>
          </a:xfrm>
          <a:prstGeom prst="rect">
            <a:avLst/>
          </a:prstGeom>
          <a:gradFill flip="none" rotWithShape="1">
            <a:gsLst>
              <a:gs pos="0">
                <a:srgbClr val="15826B"/>
              </a:gs>
              <a:gs pos="97000">
                <a:srgbClr val="055748"/>
              </a:gs>
            </a:gsLst>
            <a:lin ang="1134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44775" y="1299029"/>
            <a:ext cx="3913156" cy="2227262"/>
          </a:xfrm>
          <a:prstGeom prst="rect">
            <a:avLst/>
          </a:prstGeom>
        </p:spPr>
        <p:txBody>
          <a:bodyPr/>
          <a:lstStyle>
            <a:lvl1pPr marL="187325" indent="-187325">
              <a:buClr>
                <a:srgbClr val="075D4D"/>
              </a:buCl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4901421" y="1299029"/>
            <a:ext cx="3913156" cy="2227262"/>
          </a:xfrm>
          <a:prstGeom prst="rect">
            <a:avLst/>
          </a:prstGeom>
        </p:spPr>
        <p:txBody>
          <a:bodyPr/>
          <a:lstStyle>
            <a:lvl1pPr marL="187325" indent="-187325">
              <a:buClr>
                <a:srgbClr val="075D4D"/>
              </a:buCl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Title 4"/>
          <p:cNvSpPr>
            <a:spLocks noGrp="1"/>
          </p:cNvSpPr>
          <p:nvPr>
            <p:ph type="title"/>
          </p:nvPr>
        </p:nvSpPr>
        <p:spPr>
          <a:xfrm>
            <a:off x="628650" y="1"/>
            <a:ext cx="7886700" cy="759125"/>
          </a:xfrm>
          <a:prstGeom prst="rect">
            <a:avLst/>
          </a:prstGeom>
        </p:spPr>
        <p:txBody>
          <a:bodyPr anchor="ctr"/>
          <a:lstStyle>
            <a:lvl1pPr algn="ctr">
              <a:defRPr sz="30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 rtl="1">
              <a:defRPr/>
            </a:lvl1pPr>
          </a:lstStyle>
          <a:p>
            <a:pPr>
              <a:defRPr/>
            </a:pPr>
            <a:fld id="{7101A63E-A7BD-41B5-A15C-25A04F704C41}" type="slidenum">
              <a:rPr lang="en-US"/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5875" y="0"/>
            <a:ext cx="9159875" cy="2895600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-15875" y="2895600"/>
            <a:ext cx="9159875" cy="2247900"/>
          </a:xfrm>
          <a:prstGeom prst="rect">
            <a:avLst/>
          </a:prstGeom>
          <a:gradFill flip="none" rotWithShape="1">
            <a:gsLst>
              <a:gs pos="0">
                <a:srgbClr val="15826B"/>
              </a:gs>
              <a:gs pos="97000">
                <a:srgbClr val="055748"/>
              </a:gs>
            </a:gsLst>
            <a:lin ang="1134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5" name="Picture 8" descr="logo-STX-whit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694"/>
          <a:stretch>
            <a:fillRect/>
          </a:stretch>
        </p:blipFill>
        <p:spPr bwMode="auto">
          <a:xfrm>
            <a:off x="390525" y="2841625"/>
            <a:ext cx="2446338" cy="248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7299" y="2452501"/>
            <a:ext cx="6756641" cy="993775"/>
          </a:xfrm>
          <a:prstGeom prst="rect">
            <a:avLst/>
          </a:prstGeom>
        </p:spPr>
        <p:txBody>
          <a:bodyPr/>
          <a:lstStyle>
            <a:lvl1pPr algn="r"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 rot="5400000">
            <a:off x="2000250" y="-2000250"/>
            <a:ext cx="5143500" cy="9144000"/>
          </a:xfrm>
          <a:prstGeom prst="rect">
            <a:avLst/>
          </a:prstGeom>
          <a:gradFill flip="none" rotWithShape="1">
            <a:gsLst>
              <a:gs pos="0">
                <a:srgbClr val="15826B"/>
              </a:gs>
              <a:gs pos="97000">
                <a:srgbClr val="055748"/>
              </a:gs>
            </a:gsLst>
            <a:lin ang="1134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3" name="Picture 7" descr="logo-STX-whit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2450" y="1982788"/>
            <a:ext cx="5499100" cy="1357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image" Target="../media/image3.png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4" descr="logo-STX-color-notag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" y="4889500"/>
            <a:ext cx="941388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Placeholder 8"/>
          <p:cNvSpPr txBox="1"/>
          <p:nvPr/>
        </p:nvSpPr>
        <p:spPr>
          <a:xfrm>
            <a:off x="241300" y="984250"/>
            <a:ext cx="8661400" cy="3673475"/>
          </a:xfrm>
          <a:prstGeom prst="rect">
            <a:avLst/>
          </a:prstGeom>
        </p:spPr>
        <p:txBody>
          <a:bodyPr/>
          <a:lstStyle>
            <a:lvl1pPr marL="187325" indent="-187325" algn="l" defTabSz="457200" rtl="0" eaLnBrk="1" latinLnBrk="0" hangingPunct="1">
              <a:spcBef>
                <a:spcPct val="20000"/>
              </a:spcBef>
              <a:buClr>
                <a:srgbClr val="075D4D"/>
              </a:buClr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Clr>
                <a:srgbClr val="075D4D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Click to edit text</a:t>
            </a:r>
            <a:endParaRPr lang="en-US" dirty="0" smtClean="0"/>
          </a:p>
          <a:p>
            <a:pPr lvl="1" fontAlgn="auto">
              <a:spcAft>
                <a:spcPts val="0"/>
              </a:spcAft>
              <a:defRPr/>
            </a:pPr>
            <a:r>
              <a:rPr lang="en-US" dirty="0" smtClean="0"/>
              <a:t>Second level</a:t>
            </a:r>
            <a:endParaRPr lang="en-US" dirty="0" smtClean="0"/>
          </a:p>
          <a:p>
            <a:pPr lvl="2" fontAlgn="auto">
              <a:spcAft>
                <a:spcPts val="0"/>
              </a:spcAft>
              <a:defRPr/>
            </a:pPr>
            <a:r>
              <a:rPr lang="en-US" dirty="0" smtClean="0"/>
              <a:t>Third level</a:t>
            </a:r>
            <a:endParaRPr lang="en-US" dirty="0" smtClean="0"/>
          </a:p>
          <a:p>
            <a:pPr lvl="3" fontAlgn="auto">
              <a:spcAft>
                <a:spcPts val="0"/>
              </a:spcAft>
              <a:defRPr/>
            </a:pPr>
            <a:r>
              <a:rPr lang="en-US" dirty="0" smtClean="0"/>
              <a:t>Fourth level</a:t>
            </a:r>
            <a:endParaRPr lang="en-US" dirty="0" smtClean="0"/>
          </a:p>
          <a:p>
            <a:pPr lvl="4" fontAlgn="auto">
              <a:spcAft>
                <a:spcPts val="0"/>
              </a:spcAft>
              <a:defRPr/>
            </a:pPr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758825"/>
          </a:xfrm>
          <a:prstGeom prst="rect">
            <a:avLst/>
          </a:prstGeom>
          <a:gradFill flip="none" rotWithShape="1">
            <a:gsLst>
              <a:gs pos="0">
                <a:srgbClr val="15826B"/>
              </a:gs>
              <a:gs pos="97000">
                <a:srgbClr val="055748"/>
              </a:gs>
            </a:gsLst>
            <a:lin ang="1134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Title 4"/>
          <p:cNvSpPr txBox="1"/>
          <p:nvPr/>
        </p:nvSpPr>
        <p:spPr>
          <a:xfrm>
            <a:off x="628650" y="0"/>
            <a:ext cx="7886700" cy="758825"/>
          </a:xfrm>
          <a:prstGeom prst="rect">
            <a:avLst/>
          </a:prstGeom>
        </p:spPr>
        <p:txBody>
          <a:bodyPr anchor="ctr"/>
          <a:lstStyle>
            <a:lvl1pPr algn="ctr" defTabSz="457200" rtl="0" eaLnBrk="1" latinLnBrk="0" hangingPunct="1">
              <a:spcBef>
                <a:spcPct val="0"/>
              </a:spcBef>
              <a:buNone/>
              <a:defRPr sz="3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50275" y="4818063"/>
            <a:ext cx="542925" cy="273050"/>
          </a:xfrm>
          <a:prstGeom prst="rect">
            <a:avLst/>
          </a:prstGeom>
        </p:spPr>
        <p:txBody>
          <a:bodyPr/>
          <a:lstStyle>
            <a:lvl1pPr algn="r" rtl="1" fontAlgn="auto">
              <a:spcBef>
                <a:spcPts val="0"/>
              </a:spcBef>
              <a:spcAft>
                <a:spcPts val="0"/>
              </a:spcAft>
              <a:defRPr sz="1000">
                <a:latin typeface="+mn-lt"/>
                <a:cs typeface="+mn-cs"/>
              </a:defRPr>
            </a:lvl1pPr>
          </a:lstStyle>
          <a:p>
            <a:pPr>
              <a:defRPr/>
            </a:pPr>
            <a:fld id="{5385A96C-F3EB-4AA7-B39E-219A440AE4AE}" type="slidenum">
              <a:rPr lang="en-US" smtClean="0"/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hf hdr="0" ft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microsoft.com/office/2007/relationships/media" Target="https://www.youtube.com/embed/g1PvZkDV8aA" TargetMode="External"/><Relationship Id="rId4" Type="http://schemas.openxmlformats.org/officeDocument/2006/relationships/video" Target="https://www.youtube.com/embed/g1PvZkDV8aA" TargetMode="External"/><Relationship Id="rId3" Type="http://schemas.openxmlformats.org/officeDocument/2006/relationships/image" Target="../media/image4.jpeg"/><Relationship Id="rId2" Type="http://schemas.microsoft.com/office/2007/relationships/media" Target="https://www.youtube.com/embed/k7K5E9yPIu4" TargetMode="External"/><Relationship Id="rId1" Type="http://schemas.openxmlformats.org/officeDocument/2006/relationships/video" Target="https://www.youtube.com/embed/k7K5E9yPIu4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Placeholder 1"/>
          <p:cNvSpPr>
            <a:spLocks noGrp="1"/>
          </p:cNvSpPr>
          <p:nvPr>
            <p:ph type="body" sz="quarter" idx="10"/>
          </p:nvPr>
        </p:nvSpPr>
        <p:spPr bwMode="auto">
          <a:xfrm>
            <a:off x="4009345" y="3495398"/>
            <a:ext cx="4652962" cy="111807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algn="l"/>
            <a:r>
              <a:rPr lang="en-US" altLang="zh-CN" sz="3200" dirty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CQEFW+Calibri-Bold" panose="020F0702030404030204"/>
                <a:cs typeface="LCQEFW+Calibri-Bold" panose="020F0702030404030204"/>
                <a:sym typeface="+mn-ea"/>
              </a:rPr>
              <a:t>pcom</a:t>
            </a:r>
            <a:r>
              <a:rPr lang="zh-CN" altLang="en-US" sz="3200" dirty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CQEFW+Calibri-Bold" panose="020F0702030404030204"/>
                <a:cs typeface="LCQEFW+Calibri-Bold" panose="020F0702030404030204"/>
                <a:sym typeface="+mn-ea"/>
              </a:rPr>
              <a:t>功能</a:t>
            </a:r>
            <a:endParaRPr lang="zh-CN" altLang="en-US" sz="3200" dirty="0" smtClean="0">
              <a:ln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CQEFW+Calibri-Bold" panose="020F0702030404030204"/>
              <a:cs typeface="LCQEFW+Calibri-Bold" panose="020F0702030404030204"/>
              <a:sym typeface="+mn-ea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518787" y="4613476"/>
            <a:ext cx="309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152400" y="983615"/>
            <a:ext cx="4206240" cy="3674745"/>
          </a:xfrm>
        </p:spPr>
        <p:txBody>
          <a:bodyPr/>
          <a:lstStyle/>
          <a:p>
            <a:endParaRPr lang="en-US" altLang="zh-CN" sz="1600" dirty="0" smtClean="0"/>
          </a:p>
          <a:p>
            <a:r>
              <a:rPr sz="1600" dirty="0"/>
              <a:t>PCOM（位置事件发生器）根据精确的位置反馈生成脉冲。这些事件可用作外部设备（如相机、激光等）的触发器。</a:t>
            </a:r>
            <a:endParaRPr sz="1600" dirty="0"/>
          </a:p>
          <a:p>
            <a:endParaRPr sz="1600" dirty="0"/>
          </a:p>
          <a:p>
            <a:endParaRPr sz="1600" dirty="0"/>
          </a:p>
          <a:p>
            <a:r>
              <a:rPr sz="1600" dirty="0"/>
              <a:t>通过将实际位置反馈与一组预定义值进行比较</a:t>
            </a:r>
            <a:r>
              <a:rPr lang="zh-CN" sz="1600" dirty="0"/>
              <a:t>的</a:t>
            </a:r>
            <a:r>
              <a:rPr sz="1600" dirty="0"/>
              <a:t> PCOM 脉冲（延迟小于 1 微秒）</a:t>
            </a:r>
            <a:r>
              <a:rPr lang="zh-CN" sz="1600" dirty="0"/>
              <a:t>将在驱动器中被生成</a:t>
            </a:r>
            <a:endParaRPr sz="1600" dirty="0"/>
          </a:p>
          <a:p>
            <a:endParaRPr lang="en-US" altLang="zh-CN" sz="1600" dirty="0" smtClean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dirty="0">
                <a:solidFill>
                  <a:srgbClr val="FFFFFF"/>
                </a:solidFill>
                <a:latin typeface="LCQEFW+Calibri-Bold" panose="020F0702030404030204"/>
                <a:cs typeface="LCQEFW+Calibri-Bold" panose="020F0702030404030204"/>
                <a:sym typeface="+mn-ea"/>
              </a:rPr>
              <a:t>什么是</a:t>
            </a:r>
            <a:r>
              <a:rPr lang="en-US" altLang="zh-CN" dirty="0">
                <a:solidFill>
                  <a:srgbClr val="FFFFFF"/>
                </a:solidFill>
                <a:latin typeface="LCQEFW+Calibri-Bold" panose="020F0702030404030204"/>
                <a:cs typeface="LCQEFW+Calibri-Bold" panose="020F0702030404030204"/>
                <a:sym typeface="+mn-ea"/>
              </a:rPr>
              <a:t>pcom</a:t>
            </a:r>
            <a:r>
              <a:rPr lang="zh-CN" altLang="en-US" dirty="0">
                <a:solidFill>
                  <a:srgbClr val="FFFFFF"/>
                </a:solidFill>
                <a:latin typeface="LCQEFW+Calibri-Bold" panose="020F0702030404030204"/>
                <a:cs typeface="LCQEFW+Calibri-Bold" panose="020F0702030404030204"/>
                <a:sym typeface="+mn-ea"/>
              </a:rPr>
              <a:t>？</a:t>
            </a:r>
            <a:endParaRPr lang="zh-CN" altLang="en-US" dirty="0">
              <a:solidFill>
                <a:srgbClr val="FFFFFF"/>
              </a:solidFill>
              <a:latin typeface="LCQEFW+Calibri-Bold" panose="020F0702030404030204"/>
              <a:cs typeface="LCQEFW+Calibri-Bold" panose="020F0702030404030204"/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29FD8C9-7E83-4B66-B560-9F8628385D33}" type="slidenum">
              <a:rPr lang="en-US" smtClean="0"/>
            </a:fld>
            <a:endParaRPr lang="en-US" dirty="0"/>
          </a:p>
        </p:txBody>
      </p:sp>
      <p:pic>
        <p:nvPicPr>
          <p:cNvPr id="5" name="k7K5E9yPIu4"/>
          <p:cNvPicPr>
            <a:picLocks noRot="1"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link="rId2"/>
              </p:ext>
            </p:extLst>
          </p:nvPr>
        </p:nvPicPr>
        <p:blipFill>
          <a:blip r:embed="rId3"/>
          <a:srcRect t="12986" b="10847"/>
          <a:stretch>
            <a:fillRect/>
          </a:stretch>
        </p:blipFill>
        <p:spPr>
          <a:xfrm>
            <a:off x="4621530" y="2963545"/>
            <a:ext cx="4329430" cy="1854835"/>
          </a:xfrm>
          <a:prstGeom prst="rect">
            <a:avLst/>
          </a:prstGeom>
        </p:spPr>
      </p:pic>
      <p:pic>
        <p:nvPicPr>
          <p:cNvPr id="7" name="g1PvZkDV8aA"/>
          <p:cNvPicPr>
            <a:picLocks noRot="1"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link="rId5"/>
              </p:ext>
            </p:extLst>
          </p:nvPr>
        </p:nvPicPr>
        <p:blipFill>
          <a:blip r:embed="rId6"/>
          <a:srcRect t="10841" b="9770"/>
          <a:stretch>
            <a:fillRect/>
          </a:stretch>
        </p:blipFill>
        <p:spPr>
          <a:xfrm>
            <a:off x="4621530" y="864235"/>
            <a:ext cx="4321810" cy="19297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152400" y="983615"/>
            <a:ext cx="3709035" cy="3674745"/>
          </a:xfrm>
        </p:spPr>
        <p:txBody>
          <a:bodyPr/>
          <a:lstStyle/>
          <a:p>
            <a:endParaRPr lang="en-US" altLang="zh-CN" sz="1600" dirty="0" smtClean="0"/>
          </a:p>
          <a:p>
            <a:r>
              <a:rPr lang="zh-CN" altLang="en-US" sz="1600">
                <a:sym typeface="+mn-ea"/>
              </a:rPr>
              <a:t>PCOM的是一种提供尽可能紧密地协调数字I/O和电机位置的方法。</a:t>
            </a:r>
            <a:endParaRPr lang="zh-CN" altLang="en-US" sz="1600">
              <a:sym typeface="+mn-ea"/>
            </a:endParaRPr>
          </a:p>
          <a:p>
            <a:endParaRPr lang="zh-CN" altLang="en-US" sz="1600">
              <a:sym typeface="+mn-ea"/>
            </a:endParaRPr>
          </a:p>
          <a:p>
            <a:r>
              <a:rPr lang="zh-CN" altLang="en-US" sz="1600">
                <a:sym typeface="+mn-ea"/>
              </a:rPr>
              <a:t>在许多机器中由于要求最大的生产率，这规定了需要当其还在“飞行”中时就要协调触发。</a:t>
            </a:r>
            <a:endParaRPr lang="zh-CN" altLang="en-US" sz="1600">
              <a:sym typeface="+mn-ea"/>
            </a:endParaRPr>
          </a:p>
          <a:p>
            <a:endParaRPr lang="zh-CN" altLang="en-US" sz="1600">
              <a:sym typeface="+mn-ea"/>
            </a:endParaRPr>
          </a:p>
          <a:p>
            <a:r>
              <a:rPr lang="zh-CN" altLang="en-US" sz="1600">
                <a:sym typeface="+mn-ea"/>
              </a:rPr>
              <a:t>基于I/O高速协调动作时的准确性和可重复性是配合中的关键</a:t>
            </a:r>
            <a:endParaRPr lang="zh-CN" altLang="en-US" sz="1600"/>
          </a:p>
          <a:p>
            <a:endParaRPr lang="zh-CN" altLang="en-US" sz="1600">
              <a:sym typeface="+mn-ea"/>
            </a:endParaRPr>
          </a:p>
          <a:p>
            <a:endParaRPr lang="zh-CN" altLang="en-US" sz="1600"/>
          </a:p>
          <a:p>
            <a:endParaRPr lang="zh-CN" altLang="en-US" sz="1600"/>
          </a:p>
          <a:p>
            <a:endParaRPr lang="zh-CN" altLang="en-US" sz="1600"/>
          </a:p>
          <a:p>
            <a:endParaRPr sz="1600" dirty="0"/>
          </a:p>
          <a:p>
            <a:endParaRPr lang="en-US" altLang="zh-CN" sz="1600" dirty="0" smtClean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dirty="0" smtClean="0">
                <a:sym typeface="+mn-ea"/>
              </a:rPr>
              <a:t>为什么需要</a:t>
            </a:r>
            <a:r>
              <a:rPr lang="en-US" altLang="zh-CN" dirty="0">
                <a:solidFill>
                  <a:srgbClr val="FFFFFF"/>
                </a:solidFill>
                <a:latin typeface="LCQEFW+Calibri-Bold" panose="020F0702030404030204"/>
                <a:cs typeface="LCQEFW+Calibri-Bold" panose="020F0702030404030204"/>
                <a:sym typeface="+mn-ea"/>
              </a:rPr>
              <a:t>pcom</a:t>
            </a:r>
            <a:r>
              <a:rPr lang="zh-CN" altLang="en-US" dirty="0" smtClean="0">
                <a:sym typeface="+mn-ea"/>
              </a:rPr>
              <a:t>？</a:t>
            </a:r>
            <a:endParaRPr lang="zh-CN" altLang="en-US" dirty="0">
              <a:solidFill>
                <a:srgbClr val="FFFFFF"/>
              </a:solidFill>
              <a:latin typeface="LCQEFW+Calibri-Bold" panose="020F0702030404030204"/>
              <a:cs typeface="LCQEFW+Calibri-Bold" panose="020F0702030404030204"/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29FD8C9-7E83-4B66-B560-9F8628385D33}" type="slidenum">
              <a:rPr lang="en-US" smtClean="0"/>
            </a:fld>
            <a:endParaRPr lang="en-US" dirty="0"/>
          </a:p>
        </p:txBody>
      </p:sp>
      <p:pic>
        <p:nvPicPr>
          <p:cNvPr id="10" name="图片 9" descr="cf21a6b30801c5aa6e02284f7a6aa12b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9690" y="1265555"/>
            <a:ext cx="5082540" cy="28956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dirty="0" smtClean="0">
                <a:sym typeface="+mn-ea"/>
              </a:rPr>
              <a:t>为什么需要</a:t>
            </a:r>
            <a:r>
              <a:rPr lang="en-US" altLang="zh-CN" dirty="0">
                <a:solidFill>
                  <a:srgbClr val="FFFFFF"/>
                </a:solidFill>
                <a:latin typeface="LCQEFW+Calibri-Bold" panose="020F0702030404030204"/>
                <a:cs typeface="LCQEFW+Calibri-Bold" panose="020F0702030404030204"/>
                <a:sym typeface="+mn-ea"/>
              </a:rPr>
              <a:t>pcom</a:t>
            </a:r>
            <a:r>
              <a:rPr lang="zh-CN" altLang="en-US" dirty="0" smtClean="0">
                <a:sym typeface="+mn-ea"/>
              </a:rPr>
              <a:t>？</a:t>
            </a:r>
            <a:endParaRPr lang="zh-CN" altLang="en-US" dirty="0">
              <a:solidFill>
                <a:srgbClr val="FFFFFF"/>
              </a:solidFill>
              <a:latin typeface="LCQEFW+Calibri-Bold" panose="020F0702030404030204"/>
              <a:cs typeface="LCQEFW+Calibri-Bold" panose="020F0702030404030204"/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29FD8C9-7E83-4B66-B560-9F8628385D33}" type="slidenum">
              <a:rPr lang="en-US" smtClean="0"/>
            </a:fld>
            <a:endParaRPr 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rcRect b="7341"/>
          <a:stretch>
            <a:fillRect/>
          </a:stretch>
        </p:blipFill>
        <p:spPr>
          <a:xfrm>
            <a:off x="347345" y="852170"/>
            <a:ext cx="3469640" cy="200850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rcRect b="18786"/>
          <a:stretch>
            <a:fillRect/>
          </a:stretch>
        </p:blipFill>
        <p:spPr>
          <a:xfrm>
            <a:off x="347345" y="2752725"/>
            <a:ext cx="3470275" cy="2136775"/>
          </a:xfrm>
          <a:prstGeom prst="rect">
            <a:avLst/>
          </a:prstGeom>
        </p:spPr>
      </p:pic>
      <p:pic>
        <p:nvPicPr>
          <p:cNvPr id="16" name="图片 15" descr="56811e443ea156d84769d79c80be98b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5215" y="852170"/>
            <a:ext cx="3912235" cy="403733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152400" y="983615"/>
            <a:ext cx="4123055" cy="3674745"/>
          </a:xfrm>
        </p:spPr>
        <p:txBody>
          <a:bodyPr/>
          <a:lstStyle/>
          <a:p>
            <a:endParaRPr lang="en-US" altLang="zh-CN" sz="1600" dirty="0" smtClean="0"/>
          </a:p>
          <a:p>
            <a:r>
              <a:rPr lang="en-US" altLang="zh-CN" sz="1600">
                <a:sym typeface="+mn-ea"/>
              </a:rPr>
              <a:t>2</a:t>
            </a:r>
            <a:r>
              <a:rPr lang="zh-CN" altLang="en-US" sz="1600">
                <a:sym typeface="+mn-ea"/>
              </a:rPr>
              <a:t>路独立</a:t>
            </a:r>
            <a:r>
              <a:rPr lang="en-US" altLang="zh-CN" sz="1600">
                <a:sym typeface="+mn-ea"/>
              </a:rPr>
              <a:t>pcom</a:t>
            </a:r>
            <a:r>
              <a:rPr lang="zh-CN" altLang="en-US" sz="1600">
                <a:sym typeface="+mn-ea"/>
              </a:rPr>
              <a:t>模块</a:t>
            </a:r>
            <a:endParaRPr lang="zh-CN" altLang="en-US" sz="1600">
              <a:sym typeface="+mn-ea"/>
            </a:endParaRPr>
          </a:p>
          <a:p>
            <a:r>
              <a:rPr lang="zh-CN" altLang="en-US" sz="1600">
                <a:sym typeface="+mn-ea"/>
              </a:rPr>
              <a:t>精度：</a:t>
            </a:r>
            <a:r>
              <a:rPr lang="en-US" altLang="zh-CN" sz="1600">
                <a:sym typeface="+mn-ea"/>
              </a:rPr>
              <a:t>1um</a:t>
            </a:r>
            <a:endParaRPr lang="en-US" altLang="zh-CN" sz="1600">
              <a:sym typeface="+mn-ea"/>
            </a:endParaRPr>
          </a:p>
          <a:p>
            <a:r>
              <a:rPr lang="zh-CN" altLang="en-US" sz="1600">
                <a:sym typeface="+mn-ea"/>
              </a:rPr>
              <a:t>最大频率</a:t>
            </a:r>
            <a:r>
              <a:rPr lang="en-US" altLang="zh-CN" sz="1600">
                <a:sym typeface="+mn-ea"/>
              </a:rPr>
              <a:t>20Khz</a:t>
            </a:r>
            <a:endParaRPr lang="zh-CN" altLang="en-US" sz="1600">
              <a:sym typeface="+mn-ea"/>
            </a:endParaRPr>
          </a:p>
          <a:p>
            <a:r>
              <a:rPr lang="zh-CN" altLang="en-US" sz="1600">
                <a:sym typeface="+mn-ea"/>
              </a:rPr>
              <a:t>反馈类型：数字</a:t>
            </a:r>
            <a:r>
              <a:rPr lang="en-US" altLang="zh-CN" sz="1600">
                <a:sym typeface="+mn-ea"/>
              </a:rPr>
              <a:t>AB</a:t>
            </a:r>
            <a:r>
              <a:rPr lang="zh-CN" altLang="en-US" sz="1600">
                <a:sym typeface="+mn-ea"/>
              </a:rPr>
              <a:t>编码器，其余</a:t>
            </a:r>
            <a:r>
              <a:rPr lang="en-US" altLang="zh-CN" sz="1600">
                <a:sym typeface="+mn-ea"/>
              </a:rPr>
              <a:t>CD</a:t>
            </a:r>
            <a:r>
              <a:rPr lang="zh-CN" altLang="en-US" sz="1600">
                <a:sym typeface="+mn-ea"/>
              </a:rPr>
              <a:t>驱动器支持的反馈</a:t>
            </a:r>
            <a:endParaRPr lang="zh-CN" altLang="en-US" sz="1600">
              <a:sym typeface="+mn-ea"/>
            </a:endParaRPr>
          </a:p>
          <a:p>
            <a:r>
              <a:rPr lang="en-US" altLang="zh-CN" sz="1600">
                <a:sym typeface="+mn-ea"/>
              </a:rPr>
              <a:t>rs232</a:t>
            </a:r>
            <a:r>
              <a:rPr lang="zh-CN" altLang="en-US" sz="1600">
                <a:sym typeface="+mn-ea"/>
              </a:rPr>
              <a:t>、</a:t>
            </a:r>
            <a:r>
              <a:rPr lang="en-US" sz="1600" dirty="0" smtClean="0">
                <a:sym typeface="+mn-ea"/>
              </a:rPr>
              <a:t>PDO/SDO</a:t>
            </a:r>
            <a:r>
              <a:rPr lang="zh-CN" altLang="en-US" sz="1600" dirty="0" smtClean="0">
                <a:sym typeface="+mn-ea"/>
              </a:rPr>
              <a:t>触发</a:t>
            </a:r>
            <a:endParaRPr lang="zh-CN" altLang="en-US" sz="1600">
              <a:sym typeface="+mn-ea"/>
            </a:endParaRPr>
          </a:p>
          <a:p>
            <a:r>
              <a:rPr sz="1600"/>
              <a:t>等距模式</a:t>
            </a:r>
            <a:r>
              <a:rPr lang="en-US" altLang="zh-CN" sz="1600"/>
              <a:t> </a:t>
            </a:r>
            <a:r>
              <a:rPr lang="zh-CN" altLang="en-US" sz="1600"/>
              <a:t>，位置表模式，时间配置模式</a:t>
            </a:r>
            <a:endParaRPr lang="zh-CN" altLang="en-US" sz="1600"/>
          </a:p>
          <a:p>
            <a:r>
              <a:rPr lang="zh-CN" altLang="en-US" sz="1600" dirty="0" smtClean="0">
                <a:sym typeface="+mn-ea"/>
              </a:rPr>
              <a:t>输出：差分</a:t>
            </a:r>
            <a:r>
              <a:rPr lang="en-US" sz="1600" dirty="0" smtClean="0">
                <a:sym typeface="+mn-ea"/>
              </a:rPr>
              <a:t>RS422 </a:t>
            </a:r>
            <a:r>
              <a:rPr lang="zh-CN" altLang="en-US" sz="1600" dirty="0" smtClean="0">
                <a:sym typeface="+mn-ea"/>
              </a:rPr>
              <a:t>、快速晶体管</a:t>
            </a:r>
            <a:endParaRPr lang="zh-CN" altLang="en-US" sz="1600">
              <a:sym typeface="+mn-ea"/>
            </a:endParaRPr>
          </a:p>
          <a:p>
            <a:endParaRPr lang="zh-CN" altLang="en-US" sz="1600"/>
          </a:p>
          <a:p>
            <a:endParaRPr lang="zh-CN" altLang="en-US" sz="1600"/>
          </a:p>
          <a:p>
            <a:endParaRPr lang="zh-CN" altLang="en-US" sz="1600"/>
          </a:p>
          <a:p>
            <a:endParaRPr sz="1600" dirty="0"/>
          </a:p>
          <a:p>
            <a:endParaRPr lang="en-US" altLang="zh-CN" sz="1600" dirty="0" smtClean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dirty="0" smtClean="0">
                <a:sym typeface="+mn-ea"/>
              </a:rPr>
              <a:t>高创</a:t>
            </a:r>
            <a:r>
              <a:rPr lang="en-US" altLang="zh-CN" dirty="0">
                <a:solidFill>
                  <a:srgbClr val="FFFFFF"/>
                </a:solidFill>
                <a:latin typeface="LCQEFW+Calibri-Bold" panose="020F0702030404030204"/>
                <a:cs typeface="LCQEFW+Calibri-Bold" panose="020F0702030404030204"/>
                <a:sym typeface="+mn-ea"/>
              </a:rPr>
              <a:t>pcom</a:t>
            </a:r>
            <a:r>
              <a:rPr lang="zh-CN" altLang="en-US" dirty="0" smtClean="0">
                <a:sym typeface="+mn-ea"/>
              </a:rPr>
              <a:t>的</a:t>
            </a:r>
            <a:r>
              <a:rPr lang="zh-CN" dirty="0" smtClean="0">
                <a:sym typeface="+mn-ea"/>
              </a:rPr>
              <a:t>显著特征</a:t>
            </a:r>
            <a:endParaRPr lang="zh-CN" dirty="0" smtClean="0"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29FD8C9-7E83-4B66-B560-9F8628385D33}" type="slidenum">
              <a:rPr lang="en-US" smtClean="0"/>
            </a:fld>
            <a:endParaRPr 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4733925" y="1180465"/>
            <a:ext cx="4292600" cy="28613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lvl="0"/>
            <a:r>
              <a:rPr lang="en-US" dirty="0">
                <a:sym typeface="+mn-ea"/>
              </a:rPr>
              <a:t>OPMODE 0,1 (Velocity modes)</a:t>
            </a:r>
            <a:endParaRPr lang="en-US" dirty="0"/>
          </a:p>
          <a:p>
            <a:pPr lvl="0"/>
            <a:r>
              <a:rPr lang="en-US" dirty="0">
                <a:sym typeface="+mn-ea"/>
              </a:rPr>
              <a:t>OPMODE 2,3 (current modes)</a:t>
            </a:r>
            <a:endParaRPr lang="en-US" dirty="0"/>
          </a:p>
          <a:p>
            <a:pPr lvl="0"/>
            <a:r>
              <a:rPr lang="en-US" dirty="0">
                <a:sym typeface="+mn-ea"/>
              </a:rPr>
              <a:t>OPMODE 4 (Pulse/Gearing)</a:t>
            </a:r>
            <a:endParaRPr lang="en-US" dirty="0"/>
          </a:p>
          <a:p>
            <a:pPr lvl="0"/>
            <a:r>
              <a:rPr lang="en-US" dirty="0">
                <a:sym typeface="+mn-ea"/>
              </a:rPr>
              <a:t>OPMODE 8 (Serial Profile Position)</a:t>
            </a:r>
            <a:endParaRPr lang="en-US" dirty="0"/>
          </a:p>
          <a:p>
            <a:pPr lvl="0"/>
            <a:r>
              <a:rPr lang="en-US" dirty="0">
                <a:sym typeface="+mn-ea"/>
              </a:rPr>
              <a:t>ds402 mode 1 (Profile Position)</a:t>
            </a:r>
            <a:endParaRPr lang="en-US" dirty="0"/>
          </a:p>
          <a:p>
            <a:pPr lvl="0"/>
            <a:r>
              <a:rPr lang="en-US" dirty="0">
                <a:sym typeface="+mn-ea"/>
              </a:rPr>
              <a:t>ds402 mode 2</a:t>
            </a:r>
            <a:r>
              <a:rPr lang="en-US" dirty="0">
                <a:sym typeface="+mn-ea"/>
              </a:rPr>
              <a:t> (Profile Speed</a:t>
            </a:r>
            <a:r>
              <a:rPr lang="en-US" dirty="0">
                <a:sym typeface="+mn-ea"/>
              </a:rPr>
              <a:t>)</a:t>
            </a:r>
            <a:endParaRPr lang="en-US" dirty="0"/>
          </a:p>
          <a:p>
            <a:pPr lvl="0"/>
            <a:r>
              <a:rPr lang="en-US" dirty="0">
                <a:sym typeface="+mn-ea"/>
              </a:rPr>
              <a:t>ds402 mode 3</a:t>
            </a:r>
            <a:r>
              <a:rPr lang="en-US" dirty="0">
                <a:sym typeface="+mn-ea"/>
              </a:rPr>
              <a:t> (Profile Current</a:t>
            </a:r>
            <a:r>
              <a:rPr lang="en-US" dirty="0">
                <a:sym typeface="+mn-ea"/>
              </a:rPr>
              <a:t>)</a:t>
            </a:r>
            <a:endParaRPr lang="en-US" dirty="0"/>
          </a:p>
          <a:p>
            <a:pPr lvl="0"/>
            <a:r>
              <a:rPr lang="en-US" dirty="0">
                <a:sym typeface="+mn-ea"/>
              </a:rPr>
              <a:t>ds402 mode 8 (Cyclic Synchronous Position)</a:t>
            </a:r>
            <a:endParaRPr lang="en-US" dirty="0"/>
          </a:p>
          <a:p>
            <a:pPr lvl="0"/>
            <a:r>
              <a:rPr lang="en-US" dirty="0">
                <a:sym typeface="+mn-ea"/>
              </a:rPr>
              <a:t>ds402 mode 9 (Cyclic Synchronous Speed)</a:t>
            </a:r>
            <a:endParaRPr lang="en-US" dirty="0"/>
          </a:p>
          <a:p>
            <a:pPr lvl="0"/>
            <a:r>
              <a:rPr lang="en-US" dirty="0">
                <a:sym typeface="+mn-ea"/>
              </a:rPr>
              <a:t>ds402 mode 10 (Cyclic Synchronous current)</a:t>
            </a:r>
            <a:endParaRPr lang="zh-CN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152400" y="834390"/>
            <a:ext cx="8940800" cy="3674745"/>
          </a:xfrm>
        </p:spPr>
        <p:txBody>
          <a:bodyPr/>
          <a:lstStyle/>
          <a:p>
            <a:endParaRPr lang="en-US" altLang="zh-CN" sz="1600" dirty="0" smtClean="0"/>
          </a:p>
          <a:p>
            <a:r>
              <a:rPr lang="zh-CN" altLang="en-US" sz="2400" b="1">
                <a:solidFill>
                  <a:schemeClr val="tx1"/>
                </a:solidFill>
                <a:sym typeface="+mn-ea"/>
              </a:rPr>
              <a:t>等距配置</a:t>
            </a:r>
            <a:r>
              <a:rPr lang="zh-CN" altLang="en-US" sz="1600">
                <a:sym typeface="+mn-ea"/>
              </a:rPr>
              <a:t>（周期性）用于以固定位置间的间隔输出脉冲或输出状态。</a:t>
            </a:r>
            <a:endParaRPr lang="zh-CN" altLang="en-US" sz="1600">
              <a:sym typeface="+mn-ea"/>
            </a:endParaRPr>
          </a:p>
          <a:p>
            <a:r>
              <a:rPr lang="zh-CN" altLang="en-US" sz="1600">
                <a:sym typeface="+mn-ea"/>
              </a:rPr>
              <a:t>在该模式下，PCOM模块连续比较实际位置和PCOMN（或等价EtherCAT/CANopen对象字）中的定义值。当反馈计数器等于PCOMN时，PCOM模块触发输出。 </a:t>
            </a:r>
            <a:endParaRPr lang="zh-CN" altLang="en-US" sz="1600">
              <a:sym typeface="+mn-ea"/>
            </a:endParaRPr>
          </a:p>
          <a:p>
            <a:endParaRPr lang="zh-CN" altLang="en-US" sz="1600">
              <a:sym typeface="+mn-ea"/>
            </a:endParaRPr>
          </a:p>
          <a:p>
            <a:r>
              <a:rPr lang="zh-CN" altLang="en-US" sz="2400" b="1">
                <a:sym typeface="+mn-ea"/>
              </a:rPr>
              <a:t>位置表配置</a:t>
            </a:r>
            <a:r>
              <a:rPr lang="zh-CN" altLang="en-US" sz="1600">
                <a:sym typeface="+mn-ea"/>
              </a:rPr>
              <a:t>（表格形）用于在一组预定义的位置上输出脉冲或切换输出状态。</a:t>
            </a:r>
            <a:endParaRPr lang="zh-CN" altLang="en-US" sz="1600">
              <a:sym typeface="+mn-ea"/>
            </a:endParaRPr>
          </a:p>
          <a:p>
            <a:r>
              <a:rPr lang="zh-CN" altLang="en-US" sz="1600">
                <a:sym typeface="+mn-ea"/>
              </a:rPr>
              <a:t>在该模式下，PCOM模块连续比较实际位置与PCOMTABLE定义的位置。当反馈计数器等于表中的位置时，PCOM模块触发输出。 </a:t>
            </a:r>
            <a:endParaRPr lang="zh-CN" altLang="en-US" sz="1600">
              <a:sym typeface="+mn-ea"/>
            </a:endParaRPr>
          </a:p>
          <a:p>
            <a:endParaRPr lang="zh-CN" altLang="en-US" sz="1600"/>
          </a:p>
          <a:p>
            <a:r>
              <a:rPr lang="zh-CN" altLang="en-US" sz="2400" b="1"/>
              <a:t>时间配置</a:t>
            </a:r>
            <a:r>
              <a:rPr lang="zh-CN" altLang="en-US" sz="1600"/>
              <a:t>（时序性）是基于像是</a:t>
            </a:r>
            <a:r>
              <a:rPr lang="en-US" altLang="zh-CN" sz="1600"/>
              <a:t>2D </a:t>
            </a:r>
            <a:r>
              <a:rPr lang="zh-CN" altLang="en-US" sz="1600"/>
              <a:t>或</a:t>
            </a:r>
            <a:r>
              <a:rPr lang="en-US" altLang="zh-CN" sz="1600"/>
              <a:t>3D</a:t>
            </a:r>
            <a:r>
              <a:rPr lang="zh-CN" altLang="en-US" sz="1600"/>
              <a:t>场景中的在几个轴配合下由</a:t>
            </a:r>
            <a:r>
              <a:rPr lang="en-US" altLang="zh-CN" sz="1600"/>
              <a:t>ethercat</a:t>
            </a:r>
            <a:r>
              <a:rPr lang="zh-CN" altLang="en-US" sz="1600">
                <a:sym typeface="+mn-ea"/>
              </a:rPr>
              <a:t>报文之间的SYNC0信号来</a:t>
            </a:r>
            <a:r>
              <a:rPr lang="zh-CN" altLang="en-US" sz="1600"/>
              <a:t>定义偏移触发或输出状态的</a:t>
            </a:r>
            <a:r>
              <a:rPr lang="zh-CN" altLang="en-US" sz="1600">
                <a:sym typeface="+mn-ea"/>
              </a:rPr>
              <a:t>模式</a:t>
            </a:r>
            <a:r>
              <a:rPr lang="zh-CN" altLang="en-US" sz="1600"/>
              <a:t>。控制器在每个EtherCAT周期更新时间偏移。</a:t>
            </a:r>
            <a:endParaRPr lang="zh-CN" altLang="en-US" sz="1600"/>
          </a:p>
          <a:p>
            <a:endParaRPr lang="zh-CN" altLang="en-US" sz="1600">
              <a:sym typeface="+mn-ea"/>
            </a:endParaRPr>
          </a:p>
          <a:p>
            <a:endParaRPr lang="zh-CN" altLang="en-US" sz="1600"/>
          </a:p>
          <a:p>
            <a:endParaRPr lang="zh-CN" altLang="en-US" sz="1600"/>
          </a:p>
          <a:p>
            <a:endParaRPr lang="zh-CN" altLang="en-US" sz="1600"/>
          </a:p>
          <a:p>
            <a:endParaRPr sz="1600" dirty="0"/>
          </a:p>
          <a:p>
            <a:endParaRPr lang="en-US" altLang="zh-CN" sz="1600" dirty="0" smtClean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dirty="0" smtClean="0">
                <a:sym typeface="+mn-ea"/>
              </a:rPr>
              <a:t>三种PCOM类型，满足任何应用需求。</a:t>
            </a:r>
            <a:endParaRPr lang="zh-CN" dirty="0" smtClean="0"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29FD8C9-7E83-4B66-B560-9F8628385D33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152400" y="983615"/>
            <a:ext cx="8749665" cy="3674745"/>
          </a:xfrm>
        </p:spPr>
        <p:txBody>
          <a:bodyPr/>
          <a:lstStyle/>
          <a:p>
            <a:r>
              <a:rPr lang="zh-CN" altLang="en-US" sz="1600">
                <a:sym typeface="+mn-ea"/>
              </a:rPr>
              <a:t>当CDHD2带动电机通过预定义的位置或位置范围时，PCOM输出用于激活外部事件或设备：</a:t>
            </a:r>
            <a:endParaRPr lang="zh-CN" altLang="en-US" sz="1600">
              <a:sym typeface="+mn-ea"/>
            </a:endParaRPr>
          </a:p>
          <a:p>
            <a:endParaRPr lang="zh-CN" altLang="en-US" sz="1600">
              <a:sym typeface="+mn-ea"/>
            </a:endParaRPr>
          </a:p>
          <a:p>
            <a:r>
              <a:rPr lang="zh-CN" altLang="en-US" sz="1600">
                <a:sym typeface="+mn-ea"/>
              </a:rPr>
              <a:t>视觉相机触发设备</a:t>
            </a:r>
            <a:endParaRPr lang="zh-CN" altLang="en-US" sz="1600">
              <a:sym typeface="+mn-ea"/>
            </a:endParaRPr>
          </a:p>
          <a:p>
            <a:endParaRPr lang="zh-CN" altLang="en-US" sz="1600">
              <a:sym typeface="+mn-ea"/>
            </a:endParaRPr>
          </a:p>
          <a:p>
            <a:r>
              <a:rPr lang="zh-CN" altLang="en-US" sz="1600">
                <a:sym typeface="+mn-ea"/>
              </a:rPr>
              <a:t>取放料设备</a:t>
            </a:r>
            <a:endParaRPr lang="zh-CN" altLang="en-US" sz="1600">
              <a:sym typeface="+mn-ea"/>
            </a:endParaRPr>
          </a:p>
          <a:p>
            <a:endParaRPr lang="zh-CN" altLang="en-US" sz="1600">
              <a:sym typeface="+mn-ea"/>
            </a:endParaRPr>
          </a:p>
          <a:p>
            <a:r>
              <a:rPr lang="zh-CN" altLang="en-US" sz="1600"/>
              <a:t>自动检测设备</a:t>
            </a:r>
            <a:endParaRPr lang="zh-CN" altLang="en-US" sz="1600"/>
          </a:p>
          <a:p>
            <a:endParaRPr lang="zh-CN" altLang="en-US" sz="1600">
              <a:sym typeface="+mn-ea"/>
            </a:endParaRPr>
          </a:p>
          <a:p>
            <a:r>
              <a:rPr lang="zh-CN" altLang="en-US" sz="1600">
                <a:sym typeface="+mn-ea"/>
              </a:rPr>
              <a:t>条形码扫描仪、激光枪或其他测量设备</a:t>
            </a:r>
            <a:endParaRPr lang="zh-CN" altLang="en-US" sz="1600">
              <a:sym typeface="+mn-ea"/>
            </a:endParaRPr>
          </a:p>
          <a:p>
            <a:endParaRPr lang="zh-CN" altLang="en-US" sz="1600"/>
          </a:p>
          <a:p>
            <a:endParaRPr lang="zh-CN" altLang="en-US" sz="1600"/>
          </a:p>
          <a:p>
            <a:endParaRPr lang="zh-CN" altLang="en-US" sz="1600"/>
          </a:p>
          <a:p>
            <a:endParaRPr sz="1600" dirty="0"/>
          </a:p>
          <a:p>
            <a:endParaRPr lang="en-US" altLang="zh-CN" sz="1600" dirty="0" smtClean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dirty="0" smtClean="0">
                <a:sym typeface="+mn-ea"/>
              </a:rPr>
              <a:t>应用场景</a:t>
            </a:r>
            <a:endParaRPr lang="zh-CN" dirty="0">
              <a:solidFill>
                <a:srgbClr val="FFFFFF"/>
              </a:solidFill>
              <a:latin typeface="LCQEFW+Calibri-Bold" panose="020F0702030404030204"/>
              <a:cs typeface="LCQEFW+Calibri-Bold" panose="020F0702030404030204"/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29FD8C9-7E83-4B66-B560-9F8628385D33}" type="slidenum">
              <a:rPr lang="en-US" smtClean="0"/>
            </a:fld>
            <a:endParaRPr lang="en-US" dirty="0"/>
          </a:p>
        </p:txBody>
      </p:sp>
      <p:sp>
        <p:nvSpPr>
          <p:cNvPr id="5" name="灯片编号占位符 3"/>
          <p:cNvSpPr>
            <a:spLocks noGrp="1"/>
          </p:cNvSpPr>
          <p:nvPr/>
        </p:nvSpPr>
        <p:spPr>
          <a:xfrm>
            <a:off x="8849360" y="5027295"/>
            <a:ext cx="373380" cy="19113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1" eaLnBrk="1" fontAlgn="auto" latinLnBrk="0" hangingPunct="1">
              <a:spcBef>
                <a:spcPts val="0"/>
              </a:spcBef>
              <a:spcAft>
                <a:spcPts val="0"/>
              </a:spcAft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D29FD8C9-7E83-4B66-B560-9F8628385D33}" type="slidenum">
              <a:rPr lang="en-US" smtClean="0"/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71970" y="3151505"/>
            <a:ext cx="2174875" cy="175133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6521450" y="4723130"/>
            <a:ext cx="178371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dirty="0">
                <a:sym typeface="+mn-ea"/>
              </a:rPr>
              <a:t>SMT machines</a:t>
            </a:r>
            <a:endParaRPr lang="zh-CN" altLang="en-US"/>
          </a:p>
        </p:txBody>
      </p:sp>
      <p:pic>
        <p:nvPicPr>
          <p:cNvPr id="8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0" y="1452245"/>
            <a:ext cx="2531745" cy="161163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008755" y="3151505"/>
            <a:ext cx="215392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dirty="0">
                <a:sym typeface="+mn-ea"/>
              </a:rPr>
              <a:t>Printing machines</a:t>
            </a:r>
            <a:endParaRPr lang="zh-CN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152399" y="983654"/>
            <a:ext cx="4530485" cy="3674609"/>
          </a:xfrm>
        </p:spPr>
        <p:txBody>
          <a:bodyPr/>
          <a:lstStyle/>
          <a:p>
            <a:endParaRPr lang="zh-CN" altLang="en-US" sz="1600">
              <a:sym typeface="+mn-ea"/>
            </a:endParaRPr>
          </a:p>
          <a:p>
            <a:endParaRPr lang="zh-CN" altLang="en-US" sz="1600"/>
          </a:p>
          <a:p>
            <a:endParaRPr lang="zh-CN" altLang="en-US" sz="1600"/>
          </a:p>
          <a:p>
            <a:endParaRPr lang="zh-CN" altLang="en-US" sz="1600"/>
          </a:p>
          <a:p>
            <a:endParaRPr sz="1600" dirty="0"/>
          </a:p>
          <a:p>
            <a:endParaRPr lang="en-US" altLang="zh-CN" sz="1600" dirty="0" smtClean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dirty="0" smtClean="0">
                <a:sym typeface="+mn-ea"/>
              </a:rPr>
              <a:t>应用场景</a:t>
            </a:r>
            <a:endParaRPr lang="zh-CN" dirty="0">
              <a:solidFill>
                <a:srgbClr val="FFFFFF"/>
              </a:solidFill>
              <a:latin typeface="LCQEFW+Calibri-Bold" panose="020F0702030404030204"/>
              <a:cs typeface="LCQEFW+Calibri-Bold" panose="020F0702030404030204"/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29FD8C9-7E83-4B66-B560-9F8628385D33}" type="slidenum">
              <a:rPr lang="en-US" smtClean="0"/>
            </a:fld>
            <a:endParaRPr lang="en-US" dirty="0"/>
          </a:p>
        </p:txBody>
      </p:sp>
      <p:sp>
        <p:nvSpPr>
          <p:cNvPr id="8" name="文本框 7"/>
          <p:cNvSpPr txBox="1"/>
          <p:nvPr/>
        </p:nvSpPr>
        <p:spPr>
          <a:xfrm>
            <a:off x="3295015" y="3876675"/>
            <a:ext cx="243332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l"/>
            <a:r>
              <a:rPr lang="en-US" dirty="0" smtClean="0">
                <a:sym typeface="+mn-ea"/>
              </a:rPr>
              <a:t>Vision </a:t>
            </a:r>
            <a:r>
              <a:rPr lang="en-US" dirty="0">
                <a:sym typeface="+mn-ea"/>
              </a:rPr>
              <a:t>camera </a:t>
            </a:r>
            <a:r>
              <a:rPr lang="en-US" dirty="0" smtClean="0">
                <a:sym typeface="+mn-ea"/>
              </a:rPr>
              <a:t>triggering</a:t>
            </a:r>
            <a:endParaRPr lang="zh-CN" altLang="en-US"/>
          </a:p>
        </p:txBody>
      </p:sp>
      <p:pic>
        <p:nvPicPr>
          <p:cNvPr id="9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97760" y="983615"/>
            <a:ext cx="4347845" cy="222440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152400" y="983615"/>
            <a:ext cx="8397240" cy="3674745"/>
          </a:xfrm>
        </p:spPr>
        <p:txBody>
          <a:bodyPr/>
          <a:lstStyle/>
          <a:p>
            <a:r>
              <a:rPr lang="en-US" altLang="zh-CN" sz="1600" dirty="0" smtClean="0"/>
              <a:t>PCOM可用于Ether CAT和模拟应用。</a:t>
            </a:r>
            <a:endParaRPr lang="en-US" altLang="zh-CN" sz="1600" dirty="0" smtClean="0"/>
          </a:p>
          <a:p>
            <a:endParaRPr lang="en-US" altLang="zh-CN" sz="1600" dirty="0" smtClean="0"/>
          </a:p>
          <a:p>
            <a:r>
              <a:rPr lang="en-US" altLang="zh-CN" sz="1600" dirty="0" smtClean="0"/>
              <a:t>PCOM提供了一种非常精确的机制，用于将外部设备（如摄像头、条形码阅读器、激光枪等）与电机实际位置同步。</a:t>
            </a:r>
            <a:endParaRPr lang="en-US" altLang="zh-CN" sz="1600" dirty="0" smtClean="0"/>
          </a:p>
          <a:p>
            <a:endParaRPr sz="1600" dirty="0" smtClean="0">
              <a:sym typeface="+mn-ea"/>
            </a:endParaRPr>
          </a:p>
          <a:p>
            <a:r>
              <a:rPr lang="en-US" altLang="zh-CN" sz="1600" dirty="0" smtClean="0">
                <a:sym typeface="+mn-ea"/>
              </a:rPr>
              <a:t>PCOM</a:t>
            </a:r>
            <a:r>
              <a:rPr lang="zh-CN" altLang="en-US" sz="1600" dirty="0" smtClean="0">
                <a:sym typeface="+mn-ea"/>
              </a:rPr>
              <a:t>功能</a:t>
            </a:r>
            <a:r>
              <a:rPr sz="1600" dirty="0" smtClean="0">
                <a:sym typeface="+mn-ea"/>
              </a:rPr>
              <a:t>允许机器制造商</a:t>
            </a:r>
            <a:r>
              <a:rPr lang="zh-CN" sz="1600" dirty="0" smtClean="0">
                <a:sym typeface="+mn-ea"/>
              </a:rPr>
              <a:t>在生产制造时通过以更高的速度来</a:t>
            </a:r>
            <a:r>
              <a:rPr lang="en-US" altLang="zh-CN" sz="1600" b="1" dirty="0" smtClean="0">
                <a:solidFill>
                  <a:srgbClr val="FF0000"/>
                </a:solidFill>
                <a:sym typeface="+mn-ea"/>
              </a:rPr>
              <a:t>“</a:t>
            </a:r>
            <a:r>
              <a:rPr lang="zh-CN" altLang="en-US" sz="1600" b="1" dirty="0" smtClean="0">
                <a:solidFill>
                  <a:srgbClr val="FF0000"/>
                </a:solidFill>
                <a:sym typeface="+mn-ea"/>
              </a:rPr>
              <a:t>飞拍</a:t>
            </a:r>
            <a:r>
              <a:rPr lang="en-US" altLang="zh-CN" sz="1600" b="1" dirty="0" smtClean="0">
                <a:solidFill>
                  <a:srgbClr val="FF0000"/>
                </a:solidFill>
                <a:sym typeface="+mn-ea"/>
              </a:rPr>
              <a:t>”</a:t>
            </a:r>
            <a:r>
              <a:rPr lang="zh-CN" sz="1600" dirty="0" smtClean="0">
                <a:sym typeface="+mn-ea"/>
              </a:rPr>
              <a:t>过程中的数据从而</a:t>
            </a:r>
            <a:r>
              <a:rPr sz="1600" dirty="0" smtClean="0">
                <a:sym typeface="+mn-ea"/>
              </a:rPr>
              <a:t>提高机器的生产率</a:t>
            </a:r>
            <a:endParaRPr sz="1600" dirty="0" smtClean="0"/>
          </a:p>
          <a:p>
            <a:endParaRPr sz="1600" dirty="0" smtClean="0">
              <a:sym typeface="+mn-ea"/>
            </a:endParaRPr>
          </a:p>
          <a:p>
            <a:r>
              <a:rPr sz="1600" dirty="0" smtClean="0">
                <a:sym typeface="+mn-ea"/>
              </a:rPr>
              <a:t>PCOM</a:t>
            </a:r>
            <a:r>
              <a:rPr lang="zh-CN" sz="1600" dirty="0" smtClean="0">
                <a:sym typeface="+mn-ea"/>
              </a:rPr>
              <a:t>飞拍功能</a:t>
            </a:r>
            <a:r>
              <a:rPr sz="1600" dirty="0" smtClean="0">
                <a:sym typeface="+mn-ea"/>
              </a:rPr>
              <a:t>的开发应专注于实现最佳输出精度</a:t>
            </a:r>
            <a:endParaRPr sz="1600" dirty="0" smtClean="0"/>
          </a:p>
          <a:p>
            <a:endParaRPr lang="zh-CN" altLang="en-US" sz="1600">
              <a:sym typeface="+mn-ea"/>
            </a:endParaRPr>
          </a:p>
          <a:p>
            <a:endParaRPr lang="zh-CN" altLang="en-US" sz="1600"/>
          </a:p>
          <a:p>
            <a:endParaRPr lang="zh-CN" altLang="en-US" sz="1600">
              <a:sym typeface="+mn-ea"/>
            </a:endParaRPr>
          </a:p>
          <a:p>
            <a:endParaRPr lang="zh-CN" altLang="en-US" sz="1600"/>
          </a:p>
          <a:p>
            <a:endParaRPr lang="zh-CN" altLang="en-US" sz="1600"/>
          </a:p>
          <a:p>
            <a:endParaRPr lang="zh-CN" altLang="en-US" sz="1600"/>
          </a:p>
          <a:p>
            <a:endParaRPr sz="1600" dirty="0"/>
          </a:p>
          <a:p>
            <a:endParaRPr lang="en-US" altLang="zh-CN" sz="1600" dirty="0" smtClean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dirty="0" smtClean="0">
                <a:sym typeface="+mn-ea"/>
              </a:rPr>
              <a:t>总结</a:t>
            </a:r>
            <a:endParaRPr lang="zh-CN" dirty="0">
              <a:solidFill>
                <a:srgbClr val="FFFFFF"/>
              </a:solidFill>
              <a:latin typeface="LCQEFW+Calibri-Bold" panose="020F0702030404030204"/>
              <a:cs typeface="LCQEFW+Calibri-Bold" panose="020F0702030404030204"/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29FD8C9-7E83-4B66-B560-9F8628385D33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ervotronix PPT Template 2016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1289</Words>
  <Application>WPS 演示</Application>
  <PresentationFormat>全屏显示(16:9)</PresentationFormat>
  <Paragraphs>135</Paragraphs>
  <Slides>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20" baseType="lpstr">
      <vt:lpstr>Arial</vt:lpstr>
      <vt:lpstr>宋体</vt:lpstr>
      <vt:lpstr>Wingdings</vt:lpstr>
      <vt:lpstr>Calibri</vt:lpstr>
      <vt:lpstr>Arial</vt:lpstr>
      <vt:lpstr>LCQEFW+Calibri-Bold</vt:lpstr>
      <vt:lpstr>Segoe Print</vt:lpstr>
      <vt:lpstr>微软雅黑</vt:lpstr>
      <vt:lpstr>Arial Unicode MS</vt:lpstr>
      <vt:lpstr>Servotronix PPT Template 2016</vt:lpstr>
      <vt:lpstr>PowerPoint 演示文稿</vt:lpstr>
      <vt:lpstr>什么是pcom？</vt:lpstr>
      <vt:lpstr>为什么需要pcom？</vt:lpstr>
      <vt:lpstr>为什么需要pcom？</vt:lpstr>
      <vt:lpstr>高创pcom的显著特征</vt:lpstr>
      <vt:lpstr>三种PCOM类型，满足任何应用需求。</vt:lpstr>
      <vt:lpstr>应用场景</vt:lpstr>
      <vt:lpstr>应用场景</vt:lpstr>
      <vt:lpstr>总结</vt:lpstr>
      <vt:lpstr>PowerPoint 演示文稿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Bassan, Haim</dc:creator>
  <cp:lastModifiedBy>史良宇</cp:lastModifiedBy>
  <cp:revision>202</cp:revision>
  <cp:lastPrinted>2016-08-09T08:32:00Z</cp:lastPrinted>
  <dcterms:created xsi:type="dcterms:W3CDTF">2016-09-25T08:21:00Z</dcterms:created>
  <dcterms:modified xsi:type="dcterms:W3CDTF">2025-03-21T04:29:13Z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