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sldIdLst>
    <p:sldId id="1354" r:id="rId2"/>
    <p:sldId id="1358" r:id="rId3"/>
    <p:sldId id="1360" r:id="rId4"/>
    <p:sldId id="1361" r:id="rId5"/>
    <p:sldId id="1362" r:id="rId6"/>
    <p:sldId id="1364" r:id="rId7"/>
    <p:sldId id="1381" r:id="rId8"/>
    <p:sldId id="1371" r:id="rId9"/>
    <p:sldId id="1372" r:id="rId10"/>
    <p:sldId id="1373" r:id="rId11"/>
    <p:sldId id="1374" r:id="rId12"/>
    <p:sldId id="1375" r:id="rId13"/>
    <p:sldId id="1383" r:id="rId14"/>
    <p:sldId id="1376" r:id="rId15"/>
    <p:sldId id="1377" r:id="rId16"/>
    <p:sldId id="1378" r:id="rId17"/>
    <p:sldId id="1379" r:id="rId18"/>
    <p:sldId id="1382" r:id="rId19"/>
    <p:sldId id="1356" r:id="rId20"/>
  </p:sldIdLst>
  <p:sldSz cx="9144000" cy="5143500" type="screen16x9"/>
  <p:notesSz cx="6858000" cy="9144000"/>
  <p:defaultTextStyle>
    <a:defPPr marL="0" marR="0" indent="0" algn="l" defTabSz="3429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75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521415D9-36F7-43E2-AB2F-B90AF26B5E84}">
      <p14:sectionLst xmlns:p14="http://schemas.microsoft.com/office/powerpoint/2010/main">
        <p14:section name="首页" id="{FE833145-83C9-404F-8121-4DB291D897E7}">
          <p14:sldIdLst>
            <p14:sldId id="1354"/>
          </p14:sldIdLst>
        </p14:section>
        <p14:section name="内容" id="{9F824C40-A292-4A51-9688-E2F59FA4ABF8}">
          <p14:sldIdLst>
            <p14:sldId id="1358"/>
            <p14:sldId id="1360"/>
            <p14:sldId id="1361"/>
            <p14:sldId id="1362"/>
            <p14:sldId id="1364"/>
            <p14:sldId id="1381"/>
            <p14:sldId id="1371"/>
            <p14:sldId id="1372"/>
            <p14:sldId id="1373"/>
            <p14:sldId id="1374"/>
            <p14:sldId id="1375"/>
            <p14:sldId id="1383"/>
            <p14:sldId id="1376"/>
            <p14:sldId id="1377"/>
            <p14:sldId id="1378"/>
            <p14:sldId id="1379"/>
            <p14:sldId id="1382"/>
          </p14:sldIdLst>
        </p14:section>
        <p14:section name="尾页" id="{9166F3C5-06B8-42AF-918A-395B1981252A}">
          <p14:sldIdLst>
            <p14:sldId id="13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5443" userDrawn="1">
          <p15:clr>
            <a:srgbClr val="A4A3A4"/>
          </p15:clr>
        </p15:guide>
        <p15:guide id="4" orient="horz" pos="2867" userDrawn="1">
          <p15:clr>
            <a:srgbClr val="A4A3A4"/>
          </p15:clr>
        </p15:guide>
        <p15:guide id="9" pos="5261" userDrawn="1">
          <p15:clr>
            <a:srgbClr val="A4A3A4"/>
          </p15:clr>
        </p15:guide>
        <p15:guide id="13" pos="204" userDrawn="1">
          <p15:clr>
            <a:srgbClr val="A4A3A4"/>
          </p15:clr>
        </p15:guide>
        <p15:guide id="17" orient="horz" pos="3072" userDrawn="1">
          <p15:clr>
            <a:srgbClr val="A4A3A4"/>
          </p15:clr>
        </p15:guide>
        <p15:guide id="19" orient="horz" pos="282" userDrawn="1">
          <p15:clr>
            <a:srgbClr val="A4A3A4"/>
          </p15:clr>
        </p15:guide>
        <p15:guide id="20" pos="2903" userDrawn="1">
          <p15:clr>
            <a:srgbClr val="A4A3A4"/>
          </p15:clr>
        </p15:guide>
        <p15:guide id="22" orient="horz" pos="1234" userDrawn="1">
          <p15:clr>
            <a:srgbClr val="A4A3A4"/>
          </p15:clr>
        </p15:guide>
        <p15:guide id="24" pos="1314" userDrawn="1">
          <p15:clr>
            <a:srgbClr val="A4A3A4"/>
          </p15:clr>
        </p15:guide>
        <p15:guide id="25" pos="635" userDrawn="1">
          <p15:clr>
            <a:srgbClr val="A4A3A4"/>
          </p15:clr>
        </p15:guide>
        <p15:guide id="26" pos="3351" userDrawn="1">
          <p15:clr>
            <a:srgbClr val="A4A3A4"/>
          </p15:clr>
        </p15:guide>
        <p15:guide id="27" pos="4672" userDrawn="1">
          <p15:clr>
            <a:srgbClr val="A4A3A4"/>
          </p15:clr>
        </p15:guide>
        <p15:guide id="28" pos="5534" userDrawn="1">
          <p15:clr>
            <a:srgbClr val="A4A3A4"/>
          </p15:clr>
        </p15:guide>
        <p15:guide id="29" pos="2213" userDrawn="1">
          <p15:clr>
            <a:srgbClr val="A4A3A4"/>
          </p15:clr>
        </p15:guide>
        <p15:guide id="30" orient="horz" pos="395" userDrawn="1">
          <p15:clr>
            <a:srgbClr val="A4A3A4"/>
          </p15:clr>
        </p15:guide>
        <p15:guide id="31" orient="horz" pos="146" userDrawn="1">
          <p15:clr>
            <a:srgbClr val="A4A3A4"/>
          </p15:clr>
        </p15:guide>
        <p15:guide id="32" pos="4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超" initials="陈" lastIdx="2" clrIdx="0">
    <p:extLst>
      <p:ext uri="{19B8F6BF-5375-455C-9EA6-DF929625EA0E}">
        <p15:presenceInfo xmlns:p15="http://schemas.microsoft.com/office/powerpoint/2012/main" userId="88c84277cc7e02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9ADD"/>
    <a:srgbClr val="2481FC"/>
    <a:srgbClr val="FFFFFF"/>
    <a:srgbClr val="1178FE"/>
    <a:srgbClr val="009CEA"/>
    <a:srgbClr val="19B2FF"/>
    <a:srgbClr val="0092D8"/>
    <a:srgbClr val="1578FE"/>
    <a:srgbClr val="1478FE"/>
    <a:srgbClr val="2683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2996" autoAdjust="0"/>
  </p:normalViewPr>
  <p:slideViewPr>
    <p:cSldViewPr snapToGrid="0" snapToObjects="1">
      <p:cViewPr varScale="1">
        <p:scale>
          <a:sx n="107" d="100"/>
          <a:sy n="107" d="100"/>
        </p:scale>
        <p:origin x="324" y="114"/>
      </p:cViewPr>
      <p:guideLst>
        <p:guide orient="horz" pos="826"/>
        <p:guide pos="317"/>
        <p:guide pos="5443"/>
        <p:guide orient="horz" pos="2867"/>
        <p:guide pos="5261"/>
        <p:guide pos="204"/>
        <p:guide orient="horz" pos="3072"/>
        <p:guide orient="horz" pos="282"/>
        <p:guide pos="2903"/>
        <p:guide orient="horz" pos="1234"/>
        <p:guide pos="1314"/>
        <p:guide pos="635"/>
        <p:guide pos="3351"/>
        <p:guide pos="4672"/>
        <p:guide pos="5534"/>
        <p:guide pos="2213"/>
        <p:guide orient="horz" pos="395"/>
        <p:guide orient="horz" pos="146"/>
        <p:guide pos="495"/>
      </p:guideLst>
    </p:cSldViewPr>
  </p:slideViewPr>
  <p:outlineViewPr>
    <p:cViewPr>
      <p:scale>
        <a:sx n="65" d="100"/>
        <a:sy n="65" d="100"/>
      </p:scale>
      <p:origin x="0" y="-1032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Shape 57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3" name="Shape 57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30854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85800" latinLnBrk="0">
      <a:defRPr sz="900">
        <a:latin typeface="+mj-lt"/>
        <a:ea typeface="+mj-ea"/>
        <a:cs typeface="+mj-cs"/>
        <a:sym typeface="Calibri" panose="020F0502020204030204"/>
      </a:defRPr>
    </a:lvl1pPr>
    <a:lvl2pPr indent="85725" defTabSz="685800" latinLnBrk="0">
      <a:defRPr sz="900">
        <a:latin typeface="+mj-lt"/>
        <a:ea typeface="+mj-ea"/>
        <a:cs typeface="+mj-cs"/>
        <a:sym typeface="Calibri" panose="020F0502020204030204"/>
      </a:defRPr>
    </a:lvl2pPr>
    <a:lvl3pPr indent="171450" defTabSz="685800" latinLnBrk="0">
      <a:defRPr sz="900">
        <a:latin typeface="+mj-lt"/>
        <a:ea typeface="+mj-ea"/>
        <a:cs typeface="+mj-cs"/>
        <a:sym typeface="Calibri" panose="020F0502020204030204"/>
      </a:defRPr>
    </a:lvl3pPr>
    <a:lvl4pPr indent="257175" defTabSz="685800" latinLnBrk="0">
      <a:defRPr sz="900">
        <a:latin typeface="+mj-lt"/>
        <a:ea typeface="+mj-ea"/>
        <a:cs typeface="+mj-cs"/>
        <a:sym typeface="Calibri" panose="020F0502020204030204"/>
      </a:defRPr>
    </a:lvl4pPr>
    <a:lvl5pPr indent="342900" defTabSz="685800" latinLnBrk="0">
      <a:defRPr sz="900">
        <a:latin typeface="+mj-lt"/>
        <a:ea typeface="+mj-ea"/>
        <a:cs typeface="+mj-cs"/>
        <a:sym typeface="Calibri" panose="020F0502020204030204"/>
      </a:defRPr>
    </a:lvl5pPr>
    <a:lvl6pPr indent="428625" defTabSz="685800" latinLnBrk="0">
      <a:defRPr sz="900">
        <a:latin typeface="+mj-lt"/>
        <a:ea typeface="+mj-ea"/>
        <a:cs typeface="+mj-cs"/>
        <a:sym typeface="Calibri" panose="020F0502020204030204"/>
      </a:defRPr>
    </a:lvl6pPr>
    <a:lvl7pPr indent="514350" defTabSz="685800" latinLnBrk="0">
      <a:defRPr sz="900">
        <a:latin typeface="+mj-lt"/>
        <a:ea typeface="+mj-ea"/>
        <a:cs typeface="+mj-cs"/>
        <a:sym typeface="Calibri" panose="020F0502020204030204"/>
      </a:defRPr>
    </a:lvl7pPr>
    <a:lvl8pPr indent="600075" defTabSz="685800" latinLnBrk="0">
      <a:defRPr sz="900">
        <a:latin typeface="+mj-lt"/>
        <a:ea typeface="+mj-ea"/>
        <a:cs typeface="+mj-cs"/>
        <a:sym typeface="Calibri" panose="020F0502020204030204"/>
      </a:defRPr>
    </a:lvl8pPr>
    <a:lvl9pPr indent="685800" defTabSz="685800" latinLnBrk="0">
      <a:defRPr sz="900">
        <a:latin typeface="+mj-lt"/>
        <a:ea typeface="+mj-ea"/>
        <a:cs typeface="+mj-cs"/>
        <a:sym typeface="Calibri" panose="020F050202020403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8061688-13F1-4B98-B143-2209DFBAED1A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916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1A2F10B-D070-4EDE-AB9D-57C0F18EF13C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6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75964CC-8D5B-4B3D-A931-9B47EAA25156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44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887FF62-9688-43DA-B4A5-576A6C9DDCA5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3028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B8C7BD4-D62D-4E49-87E8-71AD2CEE97F7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1274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B6A5A0E-2C68-4146-ADF5-1B3F97991A2F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6004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E9C50298-BC49-40EF-A531-CD96C0430258}"/>
              </a:ext>
            </a:extLst>
          </p:cNvPr>
          <p:cNvSpPr txBox="1">
            <a:spLocks/>
          </p:cNvSpPr>
          <p:nvPr userDrawn="1"/>
        </p:nvSpPr>
        <p:spPr>
          <a:xfrm>
            <a:off x="8660176" y="4925025"/>
            <a:ext cx="426225" cy="162874"/>
          </a:xfrm>
          <a:prstGeom prst="rect">
            <a:avLst/>
          </a:prstGeom>
          <a:ln w="12700">
            <a:miter lim="400000"/>
          </a:ln>
        </p:spPr>
        <p:txBody>
          <a:bodyPr vert="horz" wrap="none" lIns="37220" tIns="18610" rIns="37220" bIns="18610" rtlCol="0" anchor="ctr">
            <a:spAutoFit/>
          </a:bodyPr>
          <a:lstStyle>
            <a:defPPr marL="0" marR="0" indent="0" algn="l" defTabSz="80869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62244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altLang="zh-CN" sz="814" dirty="0"/>
              <a:t>Page </a:t>
            </a:r>
            <a:fld id="{2215C92A-FD7A-4619-9C9D-EDAEB5E91821}" type="slidenum">
              <a:rPr lang="zh-CN" altLang="en-US" sz="814" smtClean="0"/>
              <a:pPr/>
              <a:t>‹#›</a:t>
            </a:fld>
            <a:endParaRPr lang="zh-CN" altLang="en-US" sz="814" dirty="0"/>
          </a:p>
        </p:txBody>
      </p:sp>
    </p:spTree>
    <p:extLst>
      <p:ext uri="{BB962C8B-B14F-4D97-AF65-F5344CB8AC3E}">
        <p14:creationId xmlns:p14="http://schemas.microsoft.com/office/powerpoint/2010/main" val="343133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21703F8-919F-4B0D-B5DA-34000C816126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043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072CFCC-C21F-4F97-80DE-4E8E6292FDE5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9974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AEB9178-741E-4CD3-BB96-7A8EC1ECAB4F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87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02B8A22-4E13-4E50-8C92-543991BD2944}" type="datetime1">
              <a:rPr lang="en-US" altLang="zh-CN" smtClean="0"/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582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深色底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5">
            <a:extLst>
              <a:ext uri="{FF2B5EF4-FFF2-40B4-BE49-F238E27FC236}">
                <a16:creationId xmlns:a16="http://schemas.microsoft.com/office/drawing/2014/main" id="{7FCFA227-800F-4795-A3B1-14701EA081B2}"/>
              </a:ext>
            </a:extLst>
          </p:cNvPr>
          <p:cNvSpPr txBox="1">
            <a:spLocks/>
          </p:cNvSpPr>
          <p:nvPr userDrawn="1"/>
        </p:nvSpPr>
        <p:spPr>
          <a:xfrm>
            <a:off x="8660176" y="4925025"/>
            <a:ext cx="426225" cy="162874"/>
          </a:xfrm>
          <a:prstGeom prst="rect">
            <a:avLst/>
          </a:prstGeom>
          <a:ln w="12700">
            <a:miter lim="400000"/>
          </a:ln>
        </p:spPr>
        <p:txBody>
          <a:bodyPr vert="horz" wrap="none" lIns="37220" tIns="18610" rIns="37220" bIns="18610" rtlCol="0" anchor="ctr">
            <a:spAutoFit/>
          </a:bodyPr>
          <a:lstStyle>
            <a:defPPr marL="0" marR="0" indent="0" algn="l" defTabSz="80869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62244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altLang="zh-CN" sz="814" dirty="0"/>
              <a:t>Page </a:t>
            </a:r>
            <a:fld id="{2215C92A-FD7A-4619-9C9D-EDAEB5E91821}" type="slidenum">
              <a:rPr lang="zh-CN" altLang="en-US" sz="814" smtClean="0"/>
              <a:pPr/>
              <a:t>‹#›</a:t>
            </a:fld>
            <a:endParaRPr lang="zh-CN" altLang="en-US" sz="814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E2436B-1B51-4279-A0F5-77674C0A4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1048" y="127391"/>
            <a:ext cx="864870" cy="304306"/>
          </a:xfrm>
          <a:prstGeom prst="rect">
            <a:avLst/>
          </a:prstGeom>
        </p:spPr>
      </p:pic>
      <p:pic>
        <p:nvPicPr>
          <p:cNvPr id="4" name="Picture 2" descr="C:\Users\Administrator\Desktop\素材\DORNA.png">
            <a:extLst>
              <a:ext uri="{FF2B5EF4-FFF2-40B4-BE49-F238E27FC236}">
                <a16:creationId xmlns:a16="http://schemas.microsoft.com/office/drawing/2014/main" id="{C88F48DF-82CB-453F-AB95-429BC638D9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875" y="290160"/>
            <a:ext cx="660011" cy="1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FA387BC4-D4D4-428F-BE69-655DF47257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3019" y="84283"/>
            <a:ext cx="864869" cy="250082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7F58679-7E1E-4CA8-B623-FB31EF8AC869}"/>
              </a:ext>
            </a:extLst>
          </p:cNvPr>
          <p:cNvCxnSpPr>
            <a:cxnSpLocks/>
          </p:cNvCxnSpPr>
          <p:nvPr userDrawn="1"/>
        </p:nvCxnSpPr>
        <p:spPr>
          <a:xfrm>
            <a:off x="8006277" y="127391"/>
            <a:ext cx="0" cy="3043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8165E9ED-8874-4720-B187-F61DB616F343}"/>
              </a:ext>
            </a:extLst>
          </p:cNvPr>
          <p:cNvCxnSpPr>
            <a:cxnSpLocks/>
          </p:cNvCxnSpPr>
          <p:nvPr userDrawn="1"/>
        </p:nvCxnSpPr>
        <p:spPr>
          <a:xfrm>
            <a:off x="237596" y="502627"/>
            <a:ext cx="866880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1023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5EFA0F23-7DF2-4EDA-B157-BE60C33CD98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051048" y="127391"/>
            <a:ext cx="864870" cy="304306"/>
          </a:xfrm>
          <a:prstGeom prst="rect">
            <a:avLst/>
          </a:prstGeom>
        </p:spPr>
      </p:pic>
      <p:pic>
        <p:nvPicPr>
          <p:cNvPr id="9" name="Picture 2" descr="C:\Users\Administrator\Desktop\素材\DORNA.png">
            <a:extLst>
              <a:ext uri="{FF2B5EF4-FFF2-40B4-BE49-F238E27FC236}">
                <a16:creationId xmlns:a16="http://schemas.microsoft.com/office/drawing/2014/main" id="{4313434B-4EA2-4237-925B-F5BCF913FE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875" y="290160"/>
            <a:ext cx="660011" cy="1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DC158AD6-E87A-4692-988C-6D0B2FF3BB3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063019" y="84283"/>
            <a:ext cx="864869" cy="250082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9DB22C3-4794-43E5-A9A9-9A3873604104}"/>
              </a:ext>
            </a:extLst>
          </p:cNvPr>
          <p:cNvCxnSpPr>
            <a:cxnSpLocks/>
          </p:cNvCxnSpPr>
          <p:nvPr userDrawn="1"/>
        </p:nvCxnSpPr>
        <p:spPr>
          <a:xfrm>
            <a:off x="8006277" y="127391"/>
            <a:ext cx="0" cy="3043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7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327E47B9-F72B-4A2B-8B61-4C43BC0743E6}"/>
              </a:ext>
            </a:extLst>
          </p:cNvPr>
          <p:cNvSpPr/>
          <p:nvPr/>
        </p:nvSpPr>
        <p:spPr>
          <a:xfrm>
            <a:off x="2070196" y="1831754"/>
            <a:ext cx="5389784" cy="73999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658025">
              <a:defRPr/>
            </a:pPr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BDHDE</a:t>
            </a: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调试培训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B7D5B0-4250-47B5-8CE7-41395A9057E0}"/>
              </a:ext>
            </a:extLst>
          </p:cNvPr>
          <p:cNvSpPr/>
          <p:nvPr/>
        </p:nvSpPr>
        <p:spPr>
          <a:xfrm>
            <a:off x="2070196" y="4244340"/>
            <a:ext cx="5389784" cy="41614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658025">
              <a:defRPr/>
            </a:pP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2022/06/17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4099"/>
          <p:cNvGrpSpPr/>
          <p:nvPr/>
        </p:nvGrpSpPr>
        <p:grpSpPr>
          <a:xfrm>
            <a:off x="1311910" y="1574980"/>
            <a:ext cx="5410200" cy="665162"/>
            <a:chOff x="0" y="0"/>
            <a:chExt cx="3408" cy="419"/>
          </a:xfrm>
        </p:grpSpPr>
        <p:grpSp>
          <p:nvGrpSpPr>
            <p:cNvPr id="16" name="组合 4100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20" name="AutoShape 4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AutoShape 5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AutoShape 6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C96C1F">
                      <a:alpha val="100000"/>
                    </a:srgbClr>
                  </a:gs>
                  <a:gs pos="79999">
                    <a:srgbClr val="FF8F33">
                      <a:alpha val="100000"/>
                    </a:srgbClr>
                  </a:gs>
                  <a:gs pos="100000">
                    <a:srgbClr val="FF8F3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Line 11"/>
            <p:cNvSpPr/>
            <p:nvPr/>
          </p:nvSpPr>
          <p:spPr>
            <a:xfrm>
              <a:off x="384" y="384"/>
              <a:ext cx="3024" cy="1"/>
            </a:xfrm>
            <a:prstGeom prst="line">
              <a:avLst/>
            </a:prstGeom>
            <a:ln w="25400" cap="flat" cmpd="sng">
              <a:solidFill>
                <a:schemeClr val="folHlink"/>
              </a:solidFill>
              <a:prstDash val="sysDot"/>
              <a:bevel/>
              <a:headEnd type="none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Text Box 12"/>
            <p:cNvSpPr/>
            <p:nvPr/>
          </p:nvSpPr>
          <p:spPr>
            <a:xfrm>
              <a:off x="737" y="68"/>
              <a:ext cx="1602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选型介绍</a:t>
              </a:r>
              <a:endPara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Text Box 13"/>
            <p:cNvSpPr/>
            <p:nvPr/>
          </p:nvSpPr>
          <p:spPr>
            <a:xfrm>
              <a:off x="122" y="61"/>
              <a:ext cx="230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4115"/>
          <p:cNvGrpSpPr/>
          <p:nvPr/>
        </p:nvGrpSpPr>
        <p:grpSpPr>
          <a:xfrm>
            <a:off x="1311910" y="3381555"/>
            <a:ext cx="5410200" cy="665162"/>
            <a:chOff x="0" y="0"/>
            <a:chExt cx="3408" cy="419"/>
          </a:xfrm>
        </p:grpSpPr>
        <p:grpSp>
          <p:nvGrpSpPr>
            <p:cNvPr id="35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39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6" name="Line 25"/>
            <p:cNvSpPr/>
            <p:nvPr/>
          </p:nvSpPr>
          <p:spPr>
            <a:xfrm>
              <a:off x="384" y="384"/>
              <a:ext cx="3024" cy="1"/>
            </a:xfrm>
            <a:prstGeom prst="line">
              <a:avLst/>
            </a:prstGeom>
            <a:ln w="25400" cap="flat" cmpd="sng">
              <a:solidFill>
                <a:schemeClr val="folHlink"/>
              </a:solidFill>
              <a:prstDash val="sysDot"/>
              <a:bevel/>
              <a:headEnd type="none" w="med" len="med"/>
              <a:tailEnd type="oval" w="med" len="med"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调试介绍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18870" y="571362"/>
            <a:ext cx="2765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/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347927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204443" y="-33673"/>
            <a:ext cx="755605" cy="653838"/>
          </a:xfrm>
          <a:prstGeom prst="hexagon">
            <a:avLst>
              <a:gd name="adj" fmla="val 28915"/>
              <a:gd name="vf" fmla="val 115470"/>
            </a:avLst>
          </a:prstGeom>
          <a:gradFill rotWithShape="1">
            <a:gsLst>
              <a:gs pos="0">
                <a:srgbClr val="E6E6E6">
                  <a:alpha val="100000"/>
                </a:srgbClr>
              </a:gs>
              <a:gs pos="7500">
                <a:srgbClr val="7D8496">
                  <a:alpha val="100000"/>
                </a:srgbClr>
              </a:gs>
              <a:gs pos="26500">
                <a:srgbClr val="E6E6E6">
                  <a:alpha val="100000"/>
                </a:srgbClr>
              </a:gs>
              <a:gs pos="34000">
                <a:srgbClr val="7D8496">
                  <a:alpha val="100000"/>
                </a:srgbClr>
              </a:gs>
              <a:gs pos="46500">
                <a:srgbClr val="E6E6E6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53500">
                <a:srgbClr val="E6E6E6">
                  <a:alpha val="100000"/>
                </a:srgbClr>
              </a:gs>
              <a:gs pos="66000">
                <a:srgbClr val="7D8496">
                  <a:alpha val="100000"/>
                </a:srgbClr>
              </a:gs>
              <a:gs pos="73500">
                <a:srgbClr val="E6E6E6">
                  <a:alpha val="100000"/>
                </a:srgbClr>
              </a:gs>
              <a:gs pos="92500">
                <a:srgbClr val="7D8496">
                  <a:alpha val="100000"/>
                </a:srgbClr>
              </a:gs>
              <a:gs pos="100000">
                <a:srgbClr val="E6E6E6">
                  <a:alpha val="100000"/>
                </a:srgbClr>
              </a:gs>
            </a:gsLst>
            <a:lin ang="2700000" scaled="1"/>
            <a:tileRect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 Box 12"/>
          <p:cNvSpPr/>
          <p:nvPr/>
        </p:nvSpPr>
        <p:spPr>
          <a:xfrm>
            <a:off x="1072171" y="74277"/>
            <a:ext cx="25426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BDHDE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产品选型</a:t>
            </a:r>
          </a:p>
        </p:txBody>
      </p:sp>
      <p:sp>
        <p:nvSpPr>
          <p:cNvPr id="7" name="Text Box 13"/>
          <p:cNvSpPr/>
          <p:nvPr/>
        </p:nvSpPr>
        <p:spPr>
          <a:xfrm>
            <a:off x="99033" y="64752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249987" y="5715"/>
            <a:ext cx="664106" cy="575062"/>
          </a:xfrm>
          <a:prstGeom prst="hexagon">
            <a:avLst>
              <a:gd name="adj" fmla="val 28895"/>
              <a:gd name="vf" fmla="val 115470"/>
            </a:avLst>
          </a:prstGeom>
          <a:gradFill rotWithShape="1">
            <a:gsLst>
              <a:gs pos="0">
                <a:srgbClr val="C96C1F">
                  <a:alpha val="100000"/>
                </a:srgbClr>
              </a:gs>
              <a:gs pos="79999">
                <a:srgbClr val="FF8F33">
                  <a:alpha val="100000"/>
                </a:srgbClr>
              </a:gs>
              <a:gs pos="100000">
                <a:srgbClr val="FF8F35">
                  <a:alpha val="100000"/>
                </a:srgbClr>
              </a:gs>
            </a:gsLst>
            <a:lin ang="16200000" scaled="1"/>
            <a:tileRect/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 Box 13"/>
          <p:cNvSpPr/>
          <p:nvPr/>
        </p:nvSpPr>
        <p:spPr>
          <a:xfrm>
            <a:off x="398118" y="63164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Text Box 13"/>
          <p:cNvSpPr/>
          <p:nvPr/>
        </p:nvSpPr>
        <p:spPr>
          <a:xfrm>
            <a:off x="526415" y="849948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Text Box 13"/>
          <p:cNvSpPr/>
          <p:nvPr/>
        </p:nvSpPr>
        <p:spPr>
          <a:xfrm>
            <a:off x="825500" y="848360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8538" y="692820"/>
            <a:ext cx="70866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1.1.BDHDE</a:t>
            </a:r>
            <a:r>
              <a:rPr lang="zh-CN" altLang="en-US" sz="2000" b="1" dirty="0"/>
              <a:t>驱动选型</a:t>
            </a:r>
            <a:endParaRPr lang="en-US" altLang="zh-CN" sz="2000" b="1" dirty="0"/>
          </a:p>
          <a:p>
            <a:endParaRPr lang="zh-CN" sz="2400" dirty="0"/>
          </a:p>
          <a:p>
            <a:endParaRPr lang="zh-CN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17" y="1663322"/>
            <a:ext cx="6349558" cy="300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9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204443" y="-33673"/>
            <a:ext cx="755605" cy="653838"/>
          </a:xfrm>
          <a:prstGeom prst="hexagon">
            <a:avLst>
              <a:gd name="adj" fmla="val 28915"/>
              <a:gd name="vf" fmla="val 115470"/>
            </a:avLst>
          </a:prstGeom>
          <a:gradFill rotWithShape="1">
            <a:gsLst>
              <a:gs pos="0">
                <a:srgbClr val="E6E6E6">
                  <a:alpha val="100000"/>
                </a:srgbClr>
              </a:gs>
              <a:gs pos="7500">
                <a:srgbClr val="7D8496">
                  <a:alpha val="100000"/>
                </a:srgbClr>
              </a:gs>
              <a:gs pos="26500">
                <a:srgbClr val="E6E6E6">
                  <a:alpha val="100000"/>
                </a:srgbClr>
              </a:gs>
              <a:gs pos="34000">
                <a:srgbClr val="7D8496">
                  <a:alpha val="100000"/>
                </a:srgbClr>
              </a:gs>
              <a:gs pos="46500">
                <a:srgbClr val="E6E6E6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53500">
                <a:srgbClr val="E6E6E6">
                  <a:alpha val="100000"/>
                </a:srgbClr>
              </a:gs>
              <a:gs pos="66000">
                <a:srgbClr val="7D8496">
                  <a:alpha val="100000"/>
                </a:srgbClr>
              </a:gs>
              <a:gs pos="73500">
                <a:srgbClr val="E6E6E6">
                  <a:alpha val="100000"/>
                </a:srgbClr>
              </a:gs>
              <a:gs pos="92500">
                <a:srgbClr val="7D8496">
                  <a:alpha val="100000"/>
                </a:srgbClr>
              </a:gs>
              <a:gs pos="100000">
                <a:srgbClr val="E6E6E6">
                  <a:alpha val="100000"/>
                </a:srgbClr>
              </a:gs>
            </a:gsLst>
            <a:lin ang="2700000" scaled="1"/>
            <a:tileRect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 Box 12"/>
          <p:cNvSpPr/>
          <p:nvPr/>
        </p:nvSpPr>
        <p:spPr>
          <a:xfrm>
            <a:off x="1072171" y="74277"/>
            <a:ext cx="25426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BDHDE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产品选型</a:t>
            </a:r>
          </a:p>
        </p:txBody>
      </p:sp>
      <p:sp>
        <p:nvSpPr>
          <p:cNvPr id="7" name="Text Box 13"/>
          <p:cNvSpPr/>
          <p:nvPr/>
        </p:nvSpPr>
        <p:spPr>
          <a:xfrm>
            <a:off x="99033" y="64752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249987" y="5715"/>
            <a:ext cx="664106" cy="575062"/>
          </a:xfrm>
          <a:prstGeom prst="hexagon">
            <a:avLst>
              <a:gd name="adj" fmla="val 28895"/>
              <a:gd name="vf" fmla="val 115470"/>
            </a:avLst>
          </a:prstGeom>
          <a:gradFill rotWithShape="1">
            <a:gsLst>
              <a:gs pos="0">
                <a:srgbClr val="C96C1F">
                  <a:alpha val="100000"/>
                </a:srgbClr>
              </a:gs>
              <a:gs pos="79999">
                <a:srgbClr val="FF8F33">
                  <a:alpha val="100000"/>
                </a:srgbClr>
              </a:gs>
              <a:gs pos="100000">
                <a:srgbClr val="FF8F35">
                  <a:alpha val="100000"/>
                </a:srgbClr>
              </a:gs>
            </a:gsLst>
            <a:lin ang="16200000" scaled="1"/>
            <a:tileRect/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 Box 13"/>
          <p:cNvSpPr/>
          <p:nvPr/>
        </p:nvSpPr>
        <p:spPr>
          <a:xfrm>
            <a:off x="398118" y="63164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Text Box 13"/>
          <p:cNvSpPr/>
          <p:nvPr/>
        </p:nvSpPr>
        <p:spPr>
          <a:xfrm>
            <a:off x="526415" y="849948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Text Box 13"/>
          <p:cNvSpPr/>
          <p:nvPr/>
        </p:nvSpPr>
        <p:spPr>
          <a:xfrm>
            <a:off x="825500" y="848360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8538" y="613562"/>
            <a:ext cx="70866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1.2.PRHD2</a:t>
            </a:r>
            <a:r>
              <a:rPr lang="zh-CN" altLang="en-US" sz="2000" b="1" dirty="0"/>
              <a:t>系列电机选型</a:t>
            </a:r>
            <a:endParaRPr lang="en-US" altLang="zh-CN" sz="2000" b="1" dirty="0"/>
          </a:p>
          <a:p>
            <a:endParaRPr lang="zh-CN" sz="2400" dirty="0"/>
          </a:p>
          <a:p>
            <a:endParaRPr lang="zh-CN" sz="2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891540" y="1323507"/>
            <a:ext cx="70866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PRHD2</a:t>
            </a:r>
            <a:r>
              <a:rPr lang="zh-CN" altLang="en-US" sz="1600" dirty="0"/>
              <a:t>系列电机特点：</a:t>
            </a:r>
            <a:endParaRPr lang="en-US" altLang="zh-CN" sz="1600" dirty="0"/>
          </a:p>
          <a:p>
            <a:r>
              <a:rPr lang="zh-CN" altLang="en-US" sz="1600" dirty="0"/>
              <a:t>具备低齿槽转矩，低工作温升，高过载能力等优势，支持自主研发的</a:t>
            </a:r>
            <a:r>
              <a:rPr lang="en-US" altLang="zh-CN" sz="1600" dirty="0" err="1"/>
              <a:t>SensAR</a:t>
            </a:r>
            <a:r>
              <a:rPr lang="zh-CN" altLang="en-US" sz="1600" dirty="0"/>
              <a:t>磁性编码器，可以更好的抗振动，抗高温，防灰尘，具有更高的可靠性。</a:t>
            </a:r>
            <a:endParaRPr lang="en-US" altLang="zh-CN" sz="1600" dirty="0"/>
          </a:p>
          <a:p>
            <a:r>
              <a:rPr lang="zh-CN" altLang="en-US" sz="1600" dirty="0"/>
              <a:t>主要特点：</a:t>
            </a:r>
            <a:endParaRPr lang="en-US" altLang="zh-CN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600" dirty="0"/>
              <a:t>低齿槽转矩</a:t>
            </a:r>
            <a:endParaRPr lang="en-US" altLang="zh-CN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600" dirty="0"/>
              <a:t>高功率密度</a:t>
            </a:r>
            <a:endParaRPr lang="en-US" altLang="zh-CN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600" dirty="0"/>
              <a:t>高过载能力</a:t>
            </a:r>
            <a:endParaRPr lang="en-US" altLang="zh-CN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1600" dirty="0"/>
              <a:t>CE</a:t>
            </a:r>
            <a:r>
              <a:rPr lang="zh-CN" altLang="en-US" sz="1600" dirty="0"/>
              <a:t>认证</a:t>
            </a:r>
            <a:endParaRPr lang="en-US" altLang="zh-CN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1600" dirty="0"/>
              <a:t>GB30253-2013</a:t>
            </a:r>
            <a:r>
              <a:rPr lang="zh-CN" altLang="en-US" sz="1600" dirty="0"/>
              <a:t>一级能效</a:t>
            </a:r>
            <a:endParaRPr lang="en-US" altLang="zh-CN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600" dirty="0"/>
              <a:t>防护等级</a:t>
            </a:r>
            <a:r>
              <a:rPr lang="en-US" altLang="zh-CN" sz="1600" dirty="0"/>
              <a:t>IP65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600" dirty="0"/>
              <a:t>运行温度</a:t>
            </a:r>
            <a:r>
              <a:rPr lang="en-US" altLang="zh-CN" sz="1600" dirty="0"/>
              <a:t>-20°</a:t>
            </a:r>
            <a:r>
              <a:rPr lang="zh-CN" altLang="en-US" sz="1600" dirty="0"/>
              <a:t>到</a:t>
            </a:r>
            <a:r>
              <a:rPr lang="en-US" altLang="zh-CN" sz="1600" dirty="0"/>
              <a:t>120°</a:t>
            </a:r>
            <a:endParaRPr lang="zh-CN" sz="1600" dirty="0"/>
          </a:p>
        </p:txBody>
      </p:sp>
    </p:spTree>
    <p:extLst>
      <p:ext uri="{BB962C8B-B14F-4D97-AF65-F5344CB8AC3E}">
        <p14:creationId xmlns:p14="http://schemas.microsoft.com/office/powerpoint/2010/main" val="259898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204443" y="-33673"/>
            <a:ext cx="755605" cy="653838"/>
          </a:xfrm>
          <a:prstGeom prst="hexagon">
            <a:avLst>
              <a:gd name="adj" fmla="val 28915"/>
              <a:gd name="vf" fmla="val 115470"/>
            </a:avLst>
          </a:prstGeom>
          <a:gradFill rotWithShape="1">
            <a:gsLst>
              <a:gs pos="0">
                <a:srgbClr val="E6E6E6">
                  <a:alpha val="100000"/>
                </a:srgbClr>
              </a:gs>
              <a:gs pos="7500">
                <a:srgbClr val="7D8496">
                  <a:alpha val="100000"/>
                </a:srgbClr>
              </a:gs>
              <a:gs pos="26500">
                <a:srgbClr val="E6E6E6">
                  <a:alpha val="100000"/>
                </a:srgbClr>
              </a:gs>
              <a:gs pos="34000">
                <a:srgbClr val="7D8496">
                  <a:alpha val="100000"/>
                </a:srgbClr>
              </a:gs>
              <a:gs pos="46500">
                <a:srgbClr val="E6E6E6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53500">
                <a:srgbClr val="E6E6E6">
                  <a:alpha val="100000"/>
                </a:srgbClr>
              </a:gs>
              <a:gs pos="66000">
                <a:srgbClr val="7D8496">
                  <a:alpha val="100000"/>
                </a:srgbClr>
              </a:gs>
              <a:gs pos="73500">
                <a:srgbClr val="E6E6E6">
                  <a:alpha val="100000"/>
                </a:srgbClr>
              </a:gs>
              <a:gs pos="92500">
                <a:srgbClr val="7D8496">
                  <a:alpha val="100000"/>
                </a:srgbClr>
              </a:gs>
              <a:gs pos="100000">
                <a:srgbClr val="E6E6E6">
                  <a:alpha val="100000"/>
                </a:srgbClr>
              </a:gs>
            </a:gsLst>
            <a:lin ang="2700000" scaled="1"/>
            <a:tileRect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 Box 12"/>
          <p:cNvSpPr/>
          <p:nvPr/>
        </p:nvSpPr>
        <p:spPr>
          <a:xfrm>
            <a:off x="1072171" y="74277"/>
            <a:ext cx="25426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BDHDE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产品选型</a:t>
            </a:r>
          </a:p>
        </p:txBody>
      </p:sp>
      <p:sp>
        <p:nvSpPr>
          <p:cNvPr id="7" name="Text Box 13"/>
          <p:cNvSpPr/>
          <p:nvPr/>
        </p:nvSpPr>
        <p:spPr>
          <a:xfrm>
            <a:off x="99033" y="64752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249987" y="5715"/>
            <a:ext cx="664106" cy="575062"/>
          </a:xfrm>
          <a:prstGeom prst="hexagon">
            <a:avLst>
              <a:gd name="adj" fmla="val 28895"/>
              <a:gd name="vf" fmla="val 115470"/>
            </a:avLst>
          </a:prstGeom>
          <a:gradFill rotWithShape="1">
            <a:gsLst>
              <a:gs pos="0">
                <a:srgbClr val="C96C1F">
                  <a:alpha val="100000"/>
                </a:srgbClr>
              </a:gs>
              <a:gs pos="79999">
                <a:srgbClr val="FF8F33">
                  <a:alpha val="100000"/>
                </a:srgbClr>
              </a:gs>
              <a:gs pos="100000">
                <a:srgbClr val="FF8F35">
                  <a:alpha val="100000"/>
                </a:srgbClr>
              </a:gs>
            </a:gsLst>
            <a:lin ang="16200000" scaled="1"/>
            <a:tileRect/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 Box 13"/>
          <p:cNvSpPr/>
          <p:nvPr/>
        </p:nvSpPr>
        <p:spPr>
          <a:xfrm>
            <a:off x="398118" y="63164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Text Box 13"/>
          <p:cNvSpPr/>
          <p:nvPr/>
        </p:nvSpPr>
        <p:spPr>
          <a:xfrm>
            <a:off x="526415" y="849948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Text Box 13"/>
          <p:cNvSpPr/>
          <p:nvPr/>
        </p:nvSpPr>
        <p:spPr>
          <a:xfrm>
            <a:off x="825500" y="848360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80" y="1047547"/>
            <a:ext cx="7715250" cy="41529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91540" y="717221"/>
            <a:ext cx="7086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PRHD2</a:t>
            </a:r>
            <a:r>
              <a:rPr lang="zh-CN" altLang="en-US" sz="1600" dirty="0"/>
              <a:t>系列电机选型</a:t>
            </a:r>
            <a:endParaRPr lang="zh-CN" sz="1600" dirty="0"/>
          </a:p>
        </p:txBody>
      </p:sp>
    </p:spTree>
    <p:extLst>
      <p:ext uri="{BB962C8B-B14F-4D97-AF65-F5344CB8AC3E}">
        <p14:creationId xmlns:p14="http://schemas.microsoft.com/office/powerpoint/2010/main" val="26308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204443" y="-33673"/>
            <a:ext cx="755605" cy="653838"/>
          </a:xfrm>
          <a:prstGeom prst="hexagon">
            <a:avLst>
              <a:gd name="adj" fmla="val 28915"/>
              <a:gd name="vf" fmla="val 115470"/>
            </a:avLst>
          </a:prstGeom>
          <a:gradFill rotWithShape="1">
            <a:gsLst>
              <a:gs pos="0">
                <a:srgbClr val="E6E6E6">
                  <a:alpha val="100000"/>
                </a:srgbClr>
              </a:gs>
              <a:gs pos="7500">
                <a:srgbClr val="7D8496">
                  <a:alpha val="100000"/>
                </a:srgbClr>
              </a:gs>
              <a:gs pos="26500">
                <a:srgbClr val="E6E6E6">
                  <a:alpha val="100000"/>
                </a:srgbClr>
              </a:gs>
              <a:gs pos="34000">
                <a:srgbClr val="7D8496">
                  <a:alpha val="100000"/>
                </a:srgbClr>
              </a:gs>
              <a:gs pos="46500">
                <a:srgbClr val="E6E6E6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53500">
                <a:srgbClr val="E6E6E6">
                  <a:alpha val="100000"/>
                </a:srgbClr>
              </a:gs>
              <a:gs pos="66000">
                <a:srgbClr val="7D8496">
                  <a:alpha val="100000"/>
                </a:srgbClr>
              </a:gs>
              <a:gs pos="73500">
                <a:srgbClr val="E6E6E6">
                  <a:alpha val="100000"/>
                </a:srgbClr>
              </a:gs>
              <a:gs pos="92500">
                <a:srgbClr val="7D8496">
                  <a:alpha val="100000"/>
                </a:srgbClr>
              </a:gs>
              <a:gs pos="100000">
                <a:srgbClr val="E6E6E6">
                  <a:alpha val="100000"/>
                </a:srgbClr>
              </a:gs>
            </a:gsLst>
            <a:lin ang="2700000" scaled="1"/>
            <a:tileRect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 Box 12"/>
          <p:cNvSpPr/>
          <p:nvPr/>
        </p:nvSpPr>
        <p:spPr>
          <a:xfrm>
            <a:off x="1072171" y="74277"/>
            <a:ext cx="25426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BDHDE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产品选型</a:t>
            </a:r>
          </a:p>
        </p:txBody>
      </p:sp>
      <p:sp>
        <p:nvSpPr>
          <p:cNvPr id="7" name="Text Box 13"/>
          <p:cNvSpPr/>
          <p:nvPr/>
        </p:nvSpPr>
        <p:spPr>
          <a:xfrm>
            <a:off x="99033" y="64752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249987" y="5715"/>
            <a:ext cx="664106" cy="575062"/>
          </a:xfrm>
          <a:prstGeom prst="hexagon">
            <a:avLst>
              <a:gd name="adj" fmla="val 28895"/>
              <a:gd name="vf" fmla="val 115470"/>
            </a:avLst>
          </a:prstGeom>
          <a:gradFill rotWithShape="1">
            <a:gsLst>
              <a:gs pos="0">
                <a:srgbClr val="C96C1F">
                  <a:alpha val="100000"/>
                </a:srgbClr>
              </a:gs>
              <a:gs pos="79999">
                <a:srgbClr val="FF8F33">
                  <a:alpha val="100000"/>
                </a:srgbClr>
              </a:gs>
              <a:gs pos="100000">
                <a:srgbClr val="FF8F35">
                  <a:alpha val="100000"/>
                </a:srgbClr>
              </a:gs>
            </a:gsLst>
            <a:lin ang="16200000" scaled="1"/>
            <a:tileRect/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 Box 13"/>
          <p:cNvSpPr/>
          <p:nvPr/>
        </p:nvSpPr>
        <p:spPr>
          <a:xfrm>
            <a:off x="398118" y="63164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Text Box 13"/>
          <p:cNvSpPr/>
          <p:nvPr/>
        </p:nvSpPr>
        <p:spPr>
          <a:xfrm>
            <a:off x="526415" y="849948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Text Box 13"/>
          <p:cNvSpPr/>
          <p:nvPr/>
        </p:nvSpPr>
        <p:spPr>
          <a:xfrm>
            <a:off x="825500" y="848360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1540" y="607892"/>
            <a:ext cx="7086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PRHD2</a:t>
            </a:r>
            <a:r>
              <a:rPr lang="zh-CN" altLang="en-US" sz="1600" dirty="0"/>
              <a:t>系列电机动力线选型</a:t>
            </a:r>
            <a:endParaRPr lang="zh-CN" sz="16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78" y="1017951"/>
            <a:ext cx="5224684" cy="179576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004184" y="2887266"/>
            <a:ext cx="7086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PRHD2</a:t>
            </a:r>
            <a:r>
              <a:rPr lang="zh-CN" altLang="en-US" sz="1600" dirty="0"/>
              <a:t>系列电编码器线选型</a:t>
            </a:r>
            <a:endParaRPr lang="zh-CN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77" y="3307715"/>
            <a:ext cx="4302815" cy="18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8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204443" y="-33673"/>
            <a:ext cx="755605" cy="653838"/>
          </a:xfrm>
          <a:prstGeom prst="hexagon">
            <a:avLst>
              <a:gd name="adj" fmla="val 28915"/>
              <a:gd name="vf" fmla="val 115470"/>
            </a:avLst>
          </a:prstGeom>
          <a:gradFill rotWithShape="1">
            <a:gsLst>
              <a:gs pos="0">
                <a:srgbClr val="E6E6E6">
                  <a:alpha val="100000"/>
                </a:srgbClr>
              </a:gs>
              <a:gs pos="7500">
                <a:srgbClr val="7D8496">
                  <a:alpha val="100000"/>
                </a:srgbClr>
              </a:gs>
              <a:gs pos="26500">
                <a:srgbClr val="E6E6E6">
                  <a:alpha val="100000"/>
                </a:srgbClr>
              </a:gs>
              <a:gs pos="34000">
                <a:srgbClr val="7D8496">
                  <a:alpha val="100000"/>
                </a:srgbClr>
              </a:gs>
              <a:gs pos="46500">
                <a:srgbClr val="E6E6E6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53500">
                <a:srgbClr val="E6E6E6">
                  <a:alpha val="100000"/>
                </a:srgbClr>
              </a:gs>
              <a:gs pos="66000">
                <a:srgbClr val="7D8496">
                  <a:alpha val="100000"/>
                </a:srgbClr>
              </a:gs>
              <a:gs pos="73500">
                <a:srgbClr val="E6E6E6">
                  <a:alpha val="100000"/>
                </a:srgbClr>
              </a:gs>
              <a:gs pos="92500">
                <a:srgbClr val="7D8496">
                  <a:alpha val="100000"/>
                </a:srgbClr>
              </a:gs>
              <a:gs pos="100000">
                <a:srgbClr val="E6E6E6">
                  <a:alpha val="100000"/>
                </a:srgbClr>
              </a:gs>
            </a:gsLst>
            <a:lin ang="2700000" scaled="1"/>
            <a:tileRect/>
          </a:gradFill>
          <a:ln w="9525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 Box 12"/>
          <p:cNvSpPr/>
          <p:nvPr/>
        </p:nvSpPr>
        <p:spPr>
          <a:xfrm>
            <a:off x="1072171" y="74277"/>
            <a:ext cx="254268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BDHDE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产品选型</a:t>
            </a:r>
          </a:p>
        </p:txBody>
      </p:sp>
      <p:sp>
        <p:nvSpPr>
          <p:cNvPr id="7" name="Text Box 13"/>
          <p:cNvSpPr/>
          <p:nvPr/>
        </p:nvSpPr>
        <p:spPr>
          <a:xfrm>
            <a:off x="99033" y="64752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249987" y="5715"/>
            <a:ext cx="664106" cy="575062"/>
          </a:xfrm>
          <a:prstGeom prst="hexagon">
            <a:avLst>
              <a:gd name="adj" fmla="val 28895"/>
              <a:gd name="vf" fmla="val 115470"/>
            </a:avLst>
          </a:prstGeom>
          <a:gradFill rotWithShape="1">
            <a:gsLst>
              <a:gs pos="0">
                <a:srgbClr val="C96C1F">
                  <a:alpha val="100000"/>
                </a:srgbClr>
              </a:gs>
              <a:gs pos="79999">
                <a:srgbClr val="FF8F33">
                  <a:alpha val="100000"/>
                </a:srgbClr>
              </a:gs>
              <a:gs pos="100000">
                <a:srgbClr val="FF8F35">
                  <a:alpha val="100000"/>
                </a:srgbClr>
              </a:gs>
            </a:gsLst>
            <a:lin ang="16200000" scaled="1"/>
            <a:tileRect/>
          </a:gradFill>
          <a:ln w="9525">
            <a:noFill/>
          </a:ln>
        </p:spPr>
        <p:txBody>
          <a:bodyPr wrap="none" anchor="ctr"/>
          <a:lstStyle/>
          <a:p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 Box 13"/>
          <p:cNvSpPr/>
          <p:nvPr/>
        </p:nvSpPr>
        <p:spPr>
          <a:xfrm>
            <a:off x="398118" y="63164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Text Box 13"/>
          <p:cNvSpPr/>
          <p:nvPr/>
        </p:nvSpPr>
        <p:spPr>
          <a:xfrm>
            <a:off x="526415" y="849948"/>
            <a:ext cx="365125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Text Box 13"/>
          <p:cNvSpPr/>
          <p:nvPr/>
        </p:nvSpPr>
        <p:spPr>
          <a:xfrm>
            <a:off x="825500" y="848360"/>
            <a:ext cx="36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altLang="x-none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1540" y="538319"/>
            <a:ext cx="7086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BDHDE</a:t>
            </a:r>
            <a:r>
              <a:rPr lang="zh-CN" altLang="en-US" sz="1600" dirty="0"/>
              <a:t>伺服系统配套规格</a:t>
            </a:r>
            <a:endParaRPr lang="zh-CN" sz="16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849948"/>
            <a:ext cx="6384717" cy="424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665922"/>
            <a:ext cx="7116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2.BDHDE</a:t>
            </a:r>
            <a:r>
              <a:rPr lang="zh-CN" altLang="en-US" sz="2000" b="1" dirty="0"/>
              <a:t>调试</a:t>
            </a:r>
            <a:endParaRPr lang="en-US" altLang="zh-CN" sz="2000" b="1" dirty="0"/>
          </a:p>
          <a:p>
            <a:r>
              <a:rPr lang="en-US" altLang="zh-CN" sz="2000" b="1" dirty="0"/>
              <a:t>2.1.</a:t>
            </a:r>
            <a:r>
              <a:rPr lang="zh-CN" altLang="en-US" sz="2000" b="1" dirty="0"/>
              <a:t>调试流程</a:t>
            </a:r>
            <a:endParaRPr lang="zh-CN" sz="2400" dirty="0"/>
          </a:p>
        </p:txBody>
      </p:sp>
      <p:pic>
        <p:nvPicPr>
          <p:cNvPr id="88" name="图片 8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959" y="1236620"/>
            <a:ext cx="4050030" cy="39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9944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665922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2.2.</a:t>
            </a:r>
            <a:r>
              <a:rPr lang="zh-CN" altLang="en-US" sz="2000" b="1" dirty="0"/>
              <a:t>惯量识别</a:t>
            </a:r>
            <a:endParaRPr lang="zh-CN" sz="2400" dirty="0"/>
          </a:p>
        </p:txBody>
      </p:sp>
      <p:pic>
        <p:nvPicPr>
          <p:cNvPr id="1026" name="图片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4" y="1341784"/>
            <a:ext cx="4048125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图片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4" y="4251460"/>
            <a:ext cx="360045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59024" y="1064782"/>
            <a:ext cx="374653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调试软件，向导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-&gt;HD-</a:t>
            </a:r>
            <a:r>
              <a:rPr kumimoji="0" lang="en-US" altLang="zh-CN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Autotune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-&gt; Start Load Estimation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9024" y="3757411"/>
            <a:ext cx="601158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</a:t>
            </a:r>
            <a:endParaRPr kumimoji="0" lang="en-US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或者在</a:t>
            </a:r>
            <a:r>
              <a:rPr kumimoji="0" lang="en-US" altLang="zh-CN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ServoStudio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2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命令终端输入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LOADESTRATIO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指令执行惯量辨识并获取负载惯量比，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通过设置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LMJR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指令，将识别出的转动惯量比赋值给驱动器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0311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665922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2.3.</a:t>
            </a:r>
            <a:r>
              <a:rPr lang="zh-CN" altLang="en-US" sz="2000" b="1" dirty="0"/>
              <a:t>刚性设定</a:t>
            </a:r>
            <a:endParaRPr lang="zh-CN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616561"/>
              </p:ext>
            </p:extLst>
          </p:nvPr>
        </p:nvGraphicFramePr>
        <p:xfrm>
          <a:off x="1065536" y="1489668"/>
          <a:ext cx="4143461" cy="4294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11790">
                  <a:extLst>
                    <a:ext uri="{9D8B030D-6E8A-4147-A177-3AD203B41FA5}">
                      <a16:colId xmlns:a16="http://schemas.microsoft.com/office/drawing/2014/main" val="4083074473"/>
                    </a:ext>
                  </a:extLst>
                </a:gridCol>
                <a:gridCol w="3131671">
                  <a:extLst>
                    <a:ext uri="{9D8B030D-6E8A-4147-A177-3AD203B41FA5}">
                      <a16:colId xmlns:a16="http://schemas.microsoft.com/office/drawing/2014/main" val="491141215"/>
                    </a:ext>
                  </a:extLst>
                </a:gridCol>
              </a:tblGrid>
              <a:tr h="2147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kern="100">
                          <a:effectLst/>
                        </a:rPr>
                        <a:t>  </a:t>
                      </a:r>
                      <a:r>
                        <a:rPr lang="zh-CN" sz="800" kern="100">
                          <a:effectLst/>
                        </a:rPr>
                        <a:t>指令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说明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4286580"/>
                  </a:ext>
                </a:extLst>
              </a:tr>
              <a:tr h="2147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kern="100">
                          <a:effectLst/>
                        </a:rPr>
                        <a:t>RIGID 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刚性等级</a:t>
                      </a:r>
                      <a:r>
                        <a:rPr lang="en-US" sz="800" kern="100" dirty="0">
                          <a:effectLst/>
                        </a:rPr>
                        <a:t>0~31</a:t>
                      </a:r>
                      <a:r>
                        <a:rPr lang="zh-CN" sz="800" kern="100" dirty="0">
                          <a:effectLst/>
                        </a:rPr>
                        <a:t>，默认值：</a:t>
                      </a:r>
                      <a:r>
                        <a:rPr lang="en-US" sz="800" kern="100" dirty="0">
                          <a:effectLst/>
                        </a:rPr>
                        <a:t>13</a:t>
                      </a:r>
                      <a:r>
                        <a:rPr lang="zh-CN" sz="800" kern="100" dirty="0">
                          <a:effectLst/>
                        </a:rPr>
                        <a:t>；值越大，刚性越高。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1911800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5931" y="921143"/>
            <a:ext cx="7571303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机械刚性越高，设置刚性参数越大，反之，设置参数越小；如果转动惯量比较大，刚性设置参数要相对减小。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不同刚性值存储了控制环路的增益及滤波参数的组合，不同刚性等级（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RIGID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）对应不同的系统动态响应性能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刚性参数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刚性控制状态条：示波器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-&gt;Tuning-&gt;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自适应比例因子，可以通过移动刚性状态条调试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337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155" y="2253197"/>
            <a:ext cx="4644501" cy="383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05502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665922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2.3.</a:t>
            </a:r>
            <a:r>
              <a:rPr lang="zh-CN" altLang="en-US" sz="2000" b="1" dirty="0"/>
              <a:t>刚性设定</a:t>
            </a:r>
            <a:endParaRPr lang="zh-CN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4" name="图片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094" y="770562"/>
            <a:ext cx="3369923" cy="414309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8504" y="104799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刚性联动环路参数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RIGID   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刚性等级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400" kern="1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KPP    </a:t>
            </a:r>
            <a:r>
              <a:rPr lang="zh-CN" altLang="zh-CN" sz="1400" kern="1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位置环增益</a:t>
            </a:r>
            <a:endParaRPr lang="zh-CN" altLang="zh-CN" sz="2000" kern="100" dirty="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KVBW   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速度环带宽 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400" kern="1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KVP    </a:t>
            </a:r>
            <a:r>
              <a:rPr lang="zh-CN" altLang="zh-CN" sz="1400" kern="1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速度环比例增益</a:t>
            </a:r>
            <a:endParaRPr lang="zh-CN" altLang="zh-CN" sz="2000" kern="100" dirty="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400" kern="1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KVI    </a:t>
            </a:r>
            <a:r>
              <a:rPr lang="zh-CN" altLang="zh-CN" sz="1400" kern="1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速度环积分增益</a:t>
            </a:r>
            <a:endParaRPr lang="zh-CN" altLang="zh-CN" sz="2000" kern="100" dirty="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ICMDLPF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速度环转矩输出滤波 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刚性从低往高调试，当往高增加时，出现噪声大，容易振动，往低减小时，跟随偏差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PE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加大，整定时间加大，且抗扰性弱时，这个数值就是调试的最好效果。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在</a:t>
            </a:r>
            <a:r>
              <a:rPr lang="en-US" altLang="zh-CN" sz="1400" kern="100" dirty="0" err="1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ServoStudio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2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命令终端输入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RIGID {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刚性等级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}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。 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下图为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rigid 13 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与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rigid 16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的速度响应比较。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71" y="3725646"/>
            <a:ext cx="3138170" cy="130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6231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665922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2.4.</a:t>
            </a:r>
            <a:r>
              <a:rPr lang="zh-CN" altLang="en-US" sz="2000" b="1" dirty="0"/>
              <a:t>前馈</a:t>
            </a:r>
            <a:endParaRPr lang="zh-CN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9024" y="1138645"/>
            <a:ext cx="45670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适当的前馈可以提高系统的的快速响应性，减小跟随误差。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运动过程中匀速段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PE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误差较大，可以通过调整速度前馈系数（指令：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KPVFR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）来改善；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定位完成时间太长、定位过程的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PE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太大，可以通过调整转矩前馈系数（指令：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KPAFRC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）来改善；若增加前馈设置后有高频噪声，可通过降低速度前馈滤波器截止频率（指令：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KPVFRLPF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）、转矩前馈滤波截止频率（指令：</a:t>
            </a:r>
            <a:r>
              <a:rPr lang="en-US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KPAFRCLPF</a:t>
            </a:r>
            <a:r>
              <a:rPr lang="zh-CN" altLang="zh-CN" sz="1400" kern="1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）来改善。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970"/>
            <a:ext cx="4800602" cy="1846388"/>
          </a:xfrm>
          <a:prstGeom prst="rect">
            <a:avLst/>
          </a:prstGeom>
        </p:spPr>
      </p:pic>
      <p:pic>
        <p:nvPicPr>
          <p:cNvPr id="15367" name="Picture 7" descr="捕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370" y="978991"/>
            <a:ext cx="457200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018" y="2815754"/>
            <a:ext cx="4345447" cy="231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541176" y="457667"/>
            <a:ext cx="922340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速度前馈增益：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位置偏差（指令单位）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= 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速度指令（指令单位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/S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）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/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位置比例增益*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（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100 -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速度前馈增益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%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）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733598" y="267599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转速前馈增益：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959626" y="56337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58180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665922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2.5.</a:t>
            </a:r>
            <a:r>
              <a:rPr lang="zh-CN" altLang="en-US" sz="2000" b="1" dirty="0"/>
              <a:t>平滑系数（</a:t>
            </a:r>
            <a:r>
              <a:rPr lang="en-US" altLang="zh-CN" sz="2000" b="1" dirty="0" err="1"/>
              <a:t>Movesmoothavg</a:t>
            </a:r>
            <a:r>
              <a:rPr lang="zh-CN" altLang="en-US" sz="2000" b="1" dirty="0"/>
              <a:t>）</a:t>
            </a:r>
            <a:endParaRPr lang="zh-CN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959626" y="56337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3417C45D-9C54-DB41-67BE-7ABAB7310ECA}"/>
              </a:ext>
            </a:extLst>
          </p:cNvPr>
          <p:cNvSpPr txBox="1"/>
          <p:nvPr/>
        </p:nvSpPr>
        <p:spPr>
          <a:xfrm>
            <a:off x="308797" y="1033251"/>
            <a:ext cx="324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700" dirty="0">
                <a:latin typeface="+mn-lt"/>
                <a:cs typeface="+mn-cs"/>
                <a:sym typeface="Frutiger LT Std 55 Roman" charset="0"/>
              </a:rPr>
              <a:t>No</a:t>
            </a:r>
            <a:r>
              <a:rPr lang="en-US" sz="2000" dirty="0">
                <a:solidFill>
                  <a:srgbClr val="595959"/>
                </a:solidFill>
                <a:latin typeface="+mn-lt"/>
                <a:cs typeface="+mn-cs"/>
                <a:sym typeface="Frutiger LT Std 55 Roman" charset="0"/>
              </a:rPr>
              <a:t> </a:t>
            </a:r>
            <a:r>
              <a:rPr lang="en-US" sz="1700" dirty="0">
                <a:latin typeface="+mn-lt"/>
                <a:cs typeface="+mn-cs"/>
                <a:sym typeface="Frutiger LT Std 55 Roman" charset="0"/>
              </a:rPr>
              <a:t>smoothing</a:t>
            </a:r>
            <a:r>
              <a:rPr lang="zh-CN" altLang="en-US" sz="1700" dirty="0">
                <a:latin typeface="+mn-lt"/>
                <a:cs typeface="+mn-cs"/>
                <a:sym typeface="Frutiger LT Std 55 Roman" charset="0"/>
              </a:rPr>
              <a:t>没有平滑</a:t>
            </a:r>
            <a:endParaRPr lang="en-US" sz="1700" dirty="0">
              <a:latin typeface="+mn-lt"/>
              <a:cs typeface="+mn-cs"/>
              <a:sym typeface="Frutiger LT Std 55 Roman" charset="0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DE8FD879-0ACA-012B-119F-2BEE8DBFC074}"/>
              </a:ext>
            </a:extLst>
          </p:cNvPr>
          <p:cNvSpPr txBox="1"/>
          <p:nvPr/>
        </p:nvSpPr>
        <p:spPr>
          <a:xfrm>
            <a:off x="308797" y="3086331"/>
            <a:ext cx="5141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700" dirty="0">
                <a:latin typeface="+mn-lt"/>
                <a:cs typeface="+mn-cs"/>
                <a:sym typeface="Frutiger LT Std 55 Roman" charset="0"/>
              </a:rPr>
              <a:t>MOVESMOOTHAVG</a:t>
            </a:r>
            <a:r>
              <a:rPr lang="en-US" sz="2000" dirty="0">
                <a:solidFill>
                  <a:srgbClr val="595959"/>
                </a:solidFill>
                <a:latin typeface="+mn-lt"/>
                <a:cs typeface="+mn-cs"/>
                <a:sym typeface="Frutiger LT Std 55 Roman" charset="0"/>
              </a:rPr>
              <a:t> </a:t>
            </a:r>
            <a:r>
              <a:rPr lang="en-US" sz="1700" dirty="0">
                <a:latin typeface="+mn-lt"/>
                <a:cs typeface="+mn-cs"/>
                <a:sym typeface="Frutiger LT Std 55 Roman" charset="0"/>
              </a:rPr>
              <a:t>16 [</a:t>
            </a:r>
            <a:r>
              <a:rPr lang="en-US" sz="1700" dirty="0" err="1">
                <a:latin typeface="+mn-lt"/>
                <a:cs typeface="+mn-cs"/>
                <a:sym typeface="Frutiger LT Std 55 Roman" charset="0"/>
              </a:rPr>
              <a:t>ms</a:t>
            </a:r>
            <a:r>
              <a:rPr lang="en-US" sz="1700" dirty="0">
                <a:latin typeface="+mn-lt"/>
                <a:cs typeface="+mn-cs"/>
                <a:sym typeface="Frutiger LT Std 55 Roman" charset="0"/>
              </a:rPr>
              <a:t>]</a:t>
            </a:r>
            <a:r>
              <a:rPr lang="zh-CN" altLang="en-US" sz="1700" dirty="0">
                <a:latin typeface="+mn-lt"/>
                <a:cs typeface="+mn-cs"/>
                <a:sym typeface="Frutiger LT Std 55 Roman" charset="0"/>
              </a:rPr>
              <a:t>位置指令移动平均数</a:t>
            </a:r>
            <a:endParaRPr lang="en-US" sz="1700" dirty="0">
              <a:latin typeface="+mn-lt"/>
              <a:cs typeface="+mn-cs"/>
              <a:sym typeface="Frutiger LT Std 55 Roman" charset="0"/>
            </a:endParaRP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5AEDB243-2586-2C5B-69B0-3826F6CAF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97" y="3509694"/>
            <a:ext cx="6433200" cy="1587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33098E6C-FF9A-55ED-3F71-609968765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97" y="1390446"/>
            <a:ext cx="6433200" cy="1672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4A419781-EFF3-10BB-BEB8-EE72A097626C}"/>
              </a:ext>
            </a:extLst>
          </p:cNvPr>
          <p:cNvSpPr txBox="1"/>
          <p:nvPr/>
        </p:nvSpPr>
        <p:spPr>
          <a:xfrm>
            <a:off x="6819116" y="3552343"/>
            <a:ext cx="2242979" cy="13388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CN" altLang="en-US" dirty="0"/>
              <a:t>平滑增加系统延迟。</a:t>
            </a:r>
            <a:endParaRPr lang="en-US" altLang="zh-CN" dirty="0"/>
          </a:p>
          <a:p>
            <a:r>
              <a:rPr lang="zh-CN" altLang="en-US" dirty="0"/>
              <a:t>看看剖面轨迹。控制器发出的命令非常重要，比如没有跳跃。</a:t>
            </a:r>
            <a:endParaRPr lang="en-US" altLang="zh-CN" dirty="0"/>
          </a:p>
          <a:p>
            <a:r>
              <a:rPr lang="zh-CN" altLang="en-US" dirty="0"/>
              <a:t>在激活平滑功能之前，轮廓轨迹精度质量比较好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6540096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532360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2.6.</a:t>
            </a:r>
            <a:r>
              <a:rPr lang="zh-CN" altLang="en-US" sz="2000" b="1" dirty="0"/>
              <a:t>机械共振</a:t>
            </a:r>
            <a:endParaRPr lang="zh-CN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959626" y="56337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906423"/>
            <a:ext cx="6092575" cy="2835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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陷波器中心频率 大于或等于 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 * 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速度响应频率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CDHDE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组陷波器，其中第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组、第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组、第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组为手动陷波器；第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组可以设置手动陷波器，也可以设置自适应陷波器，设置自适应陷波器设置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ANFEN 1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BDHDE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支持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NOTCHDUMP,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把第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组陷波器参数复制到第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组陷波器；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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调试过程中刚性等级由低至高逐渐提升，如有机械共振，可先通过自适应陷波器抑制，如果响应性能仍然不够，则继续提高刚性等级；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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陷波器涉及参数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zh-CN" sz="1400" dirty="0" err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NOTCHxMODE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400" dirty="0" err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NOTCHxCENTER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400" dirty="0" err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NOTCHxBW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400" dirty="0" err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NOTCHxDEP;x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可以是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1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或者没有</a:t>
            </a:r>
          </a:p>
        </p:txBody>
      </p:sp>
      <p:pic>
        <p:nvPicPr>
          <p:cNvPr id="20" name="图片 19" descr="C:\Users\WUSUTIAN\Desktop\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527" y="980901"/>
            <a:ext cx="2455522" cy="26356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04798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491264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2.6.</a:t>
            </a:r>
            <a:r>
              <a:rPr lang="zh-CN" altLang="en-US" sz="2000" b="1" dirty="0"/>
              <a:t>机械共振</a:t>
            </a:r>
            <a:endParaRPr lang="zh-CN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959626" y="56337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7411" name="图片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22" y="1275872"/>
            <a:ext cx="28289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图片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615" y="1409222"/>
            <a:ext cx="19526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" name="图片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8" y="3707124"/>
            <a:ext cx="548640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08722" y="842324"/>
            <a:ext cx="907492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测试陷波器方法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未加陷波器的测试结果下左图所示，电机运行过程中，有噪音。借助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ServoStudio2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对采样的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ICMD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进行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FFT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分析，结果如下右图所示。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8722" y="321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08722" y="2955864"/>
            <a:ext cx="871952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可知，共振频率在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990[Hz]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附近，共振范围约为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800~1100[Hz]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因此增加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参数设置：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NOTCHMODE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NOTCHCENTER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990[Hz]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NOTCHBW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300[Hz]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NOTCHDEP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10[%]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加入手动陷波器的测试结果如下图所示，电机运行过程中，没有噪音。借助</a:t>
            </a:r>
            <a:r>
              <a:rPr kumimoji="0" lang="en-US" altLang="zh-CN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ServoStudio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对采样的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ICMD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进行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FFT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分析，结果如下图可知，系统振动被抑制了。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08722" y="6835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82631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2353"/>
            <a:ext cx="4398856" cy="2619131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0" y="3594296"/>
            <a:ext cx="3600983" cy="1374057"/>
          </a:xfrm>
          <a:prstGeom prst="rect">
            <a:avLst/>
          </a:prstGeom>
        </p:spPr>
      </p:pic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491264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2.7.</a:t>
            </a:r>
            <a:r>
              <a:rPr lang="zh-CN" altLang="en-US" sz="2000" b="1" dirty="0"/>
              <a:t>上位机脉冲控制设置</a:t>
            </a:r>
            <a:endParaRPr lang="zh-CN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959626" y="56337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8722" y="321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08722" y="6835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810051" y="-1204594"/>
            <a:ext cx="579511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804781" y="695326"/>
            <a:ext cx="42262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</a:t>
            </a:r>
            <a:r>
              <a:rPr lang="zh-CN" altLang="en-US" sz="1600" dirty="0"/>
              <a:t>）点击 ServoStudio 左侧侧边栏“运动”菜单。</a:t>
            </a:r>
          </a:p>
          <a:p>
            <a:r>
              <a:rPr lang="en-US" altLang="zh-CN" sz="1600" dirty="0"/>
              <a:t>2</a:t>
            </a:r>
            <a:r>
              <a:rPr lang="zh-CN" altLang="en-US" sz="1600" dirty="0"/>
              <a:t>）在“工作模式”下拉菜单中，选择“4-位置齿轮模式”。</a:t>
            </a:r>
          </a:p>
          <a:p>
            <a:endParaRPr lang="zh-CN" altLang="en-US" sz="1600" dirty="0"/>
          </a:p>
          <a:p>
            <a:r>
              <a:rPr lang="en-US" altLang="zh-CN" sz="1600" dirty="0"/>
              <a:t>3</a:t>
            </a:r>
            <a:r>
              <a:rPr lang="zh-CN" altLang="en-US" sz="1600" dirty="0"/>
              <a:t>）选择脉冲序列来源和脉冲序列类型</a:t>
            </a:r>
            <a:endParaRPr lang="en-US" altLang="zh-CN" sz="1600" dirty="0"/>
          </a:p>
          <a:p>
            <a:r>
              <a:rPr lang="en-US" altLang="zh-CN" sz="1600" dirty="0"/>
              <a:t>4</a:t>
            </a:r>
            <a:r>
              <a:rPr lang="zh-CN" altLang="en-US" sz="1600" dirty="0"/>
              <a:t>）设脉冲输入软件滤波，单位是</a:t>
            </a:r>
            <a:r>
              <a:rPr lang="en-US" altLang="zh-CN" sz="1600" dirty="0"/>
              <a:t>10ns </a:t>
            </a:r>
            <a:r>
              <a:rPr lang="zh-CN" altLang="en-US" sz="1600" dirty="0"/>
              <a:t>，设置</a:t>
            </a:r>
            <a:r>
              <a:rPr lang="en-US" altLang="zh-CN" sz="1600" dirty="0"/>
              <a:t>10</a:t>
            </a:r>
            <a:r>
              <a:rPr lang="zh-CN" altLang="en-US" sz="1600" dirty="0"/>
              <a:t>说明是</a:t>
            </a:r>
            <a:r>
              <a:rPr lang="en-US" altLang="zh-CN" sz="1600" dirty="0"/>
              <a:t>100ns, </a:t>
            </a:r>
            <a:r>
              <a:rPr lang="zh-CN" altLang="en-US" sz="1600" dirty="0"/>
              <a:t>只有脉冲电平大于</a:t>
            </a:r>
            <a:r>
              <a:rPr lang="en-US" altLang="zh-CN" sz="1600" dirty="0"/>
              <a:t>100ns </a:t>
            </a:r>
            <a:r>
              <a:rPr lang="zh-CN" altLang="en-US" sz="1600" dirty="0"/>
              <a:t>才会识别，</a:t>
            </a:r>
            <a:r>
              <a:rPr lang="en-US" altLang="zh-CN" sz="1600" dirty="0"/>
              <a:t>4</a:t>
            </a:r>
            <a:r>
              <a:rPr lang="zh-CN" altLang="en-US" sz="1600" dirty="0"/>
              <a:t>兆频率的话，周期是</a:t>
            </a:r>
            <a:r>
              <a:rPr lang="en-US" altLang="zh-CN" sz="1600" dirty="0"/>
              <a:t>250ns, </a:t>
            </a:r>
            <a:r>
              <a:rPr lang="zh-CN" altLang="en-US" sz="1600" dirty="0"/>
              <a:t>高低电平各</a:t>
            </a:r>
            <a:r>
              <a:rPr lang="en-US" altLang="zh-CN" sz="1600" dirty="0"/>
              <a:t>125ns. </a:t>
            </a:r>
            <a:r>
              <a:rPr lang="zh-CN" altLang="en-US" sz="1600" dirty="0"/>
              <a:t>所以设置</a:t>
            </a:r>
            <a:r>
              <a:rPr lang="en-US" altLang="zh-CN" sz="1600" dirty="0"/>
              <a:t>10</a:t>
            </a:r>
            <a:r>
              <a:rPr lang="zh-CN" altLang="en-US" sz="1600" dirty="0"/>
              <a:t>基本能通过</a:t>
            </a:r>
            <a:r>
              <a:rPr lang="en-US" altLang="zh-CN" sz="1600" dirty="0"/>
              <a:t>4</a:t>
            </a:r>
            <a:r>
              <a:rPr lang="zh-CN" altLang="en-US" sz="1600" dirty="0"/>
              <a:t>兆的频率</a:t>
            </a:r>
          </a:p>
          <a:p>
            <a:endParaRPr lang="zh-CN" altLang="en-US" sz="1600" dirty="0"/>
          </a:p>
          <a:p>
            <a:r>
              <a:rPr lang="en-US" altLang="zh-CN" sz="1600" dirty="0"/>
              <a:t>5</a:t>
            </a:r>
            <a:r>
              <a:rPr lang="zh-CN" altLang="en-US" sz="1600" dirty="0"/>
              <a:t>）一转外部脉冲“代表上位机发一定的脉冲让旋转电机走一圈。</a:t>
            </a:r>
          </a:p>
          <a:p>
            <a:endParaRPr lang="zh-CN" altLang="en-US" sz="1600" dirty="0"/>
          </a:p>
          <a:p>
            <a:r>
              <a:rPr lang="zh-CN" altLang="en-US" sz="1600" dirty="0"/>
              <a:t>检查并确认上述设置。上述步骤中，未涉及的内容，请保持它们原来的设置。</a:t>
            </a:r>
          </a:p>
          <a:p>
            <a:r>
              <a:rPr lang="en-US" altLang="zh-CN" sz="1600" dirty="0"/>
              <a:t>6</a:t>
            </a:r>
            <a:r>
              <a:rPr lang="zh-CN" altLang="en-US" sz="1600" dirty="0"/>
              <a:t>） 点击 ServoStudio 界面左上角的第 4 个按钮，即“Save”按钮，保存参数驱动器。</a:t>
            </a:r>
          </a:p>
          <a:p>
            <a:endParaRPr lang="zh-CN" altLang="en-US" sz="1600" dirty="0"/>
          </a:p>
        </p:txBody>
      </p:sp>
      <p:sp>
        <p:nvSpPr>
          <p:cNvPr id="36" name="流程图: 过程 7177"/>
          <p:cNvSpPr/>
          <p:nvPr/>
        </p:nvSpPr>
        <p:spPr>
          <a:xfrm>
            <a:off x="2339359" y="2345847"/>
            <a:ext cx="290471" cy="164437"/>
          </a:xfrm>
          <a:prstGeom prst="flowChartProcess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MS PGothic" panose="020B0600070205080204" pitchFamily="2" charset="-128"/>
            </a:endParaRPr>
          </a:p>
        </p:txBody>
      </p:sp>
      <p:sp>
        <p:nvSpPr>
          <p:cNvPr id="37" name="流程图: 过程 7177"/>
          <p:cNvSpPr/>
          <p:nvPr/>
        </p:nvSpPr>
        <p:spPr>
          <a:xfrm flipV="1">
            <a:off x="1026487" y="3197581"/>
            <a:ext cx="778565" cy="110654"/>
          </a:xfrm>
          <a:prstGeom prst="flowChartProcess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MS PGothic" panose="020B0600070205080204" pitchFamily="2" charset="-128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 flipV="1">
            <a:off x="2629830" y="1828800"/>
            <a:ext cx="2291762" cy="517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>
            <a:endCxn id="34" idx="1"/>
          </p:cNvCxnSpPr>
          <p:nvPr/>
        </p:nvCxnSpPr>
        <p:spPr>
          <a:xfrm flipV="1">
            <a:off x="746142" y="2957484"/>
            <a:ext cx="4058639" cy="15837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流程图: 过程 7177"/>
          <p:cNvSpPr/>
          <p:nvPr/>
        </p:nvSpPr>
        <p:spPr>
          <a:xfrm flipV="1">
            <a:off x="58180" y="4532782"/>
            <a:ext cx="752049" cy="203061"/>
          </a:xfrm>
          <a:prstGeom prst="flowChartProcess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MS PGothic" panose="020B0600070205080204" pitchFamily="2" charset="-128"/>
            </a:endParaRPr>
          </a:p>
        </p:txBody>
      </p:sp>
      <p:cxnSp>
        <p:nvCxnSpPr>
          <p:cNvPr id="49" name="直接箭头连接符 48"/>
          <p:cNvCxnSpPr/>
          <p:nvPr/>
        </p:nvCxnSpPr>
        <p:spPr>
          <a:xfrm flipV="1">
            <a:off x="1816623" y="1921267"/>
            <a:ext cx="3104969" cy="12639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流程图: 过程 7177"/>
          <p:cNvSpPr/>
          <p:nvPr/>
        </p:nvSpPr>
        <p:spPr>
          <a:xfrm flipV="1">
            <a:off x="1052027" y="3412447"/>
            <a:ext cx="905426" cy="181848"/>
          </a:xfrm>
          <a:prstGeom prst="flowChartProcess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  <a:ea typeface="MS PGothic" panose="020B0600070205080204" pitchFamily="2" charset="-128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 flipV="1">
            <a:off x="1816623" y="2345847"/>
            <a:ext cx="3154574" cy="1082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21146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959626" y="56337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8722" y="321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08722" y="6835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810051" y="-1204594"/>
            <a:ext cx="579511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19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22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0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08722" y="491264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2.7.</a:t>
            </a:r>
            <a:r>
              <a:rPr lang="zh-CN" altLang="en-US" sz="2000" b="1" dirty="0"/>
              <a:t>上位机脉冲控制设置</a:t>
            </a:r>
            <a:endParaRPr lang="zh-CN" sz="2400" dirty="0"/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4959626" y="56337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208722" y="321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208722" y="6835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810051" y="-1204594"/>
            <a:ext cx="579511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087423" y="1099335"/>
            <a:ext cx="30565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</a:t>
            </a:r>
            <a:r>
              <a:rPr lang="zh-CN" altLang="en-US" sz="1600" dirty="0"/>
              <a:t>）设置上电时，驱动器内部软件使能开关（Software Enable） 自动接通。进入“使能和故障”菜单，勾选“上电软件使能”。</a:t>
            </a:r>
          </a:p>
          <a:p>
            <a:endParaRPr lang="zh-CN" altLang="en-US" sz="1600" dirty="0"/>
          </a:p>
          <a:p>
            <a:r>
              <a:rPr lang="en-US" altLang="zh-CN" sz="1600" dirty="0"/>
              <a:t>2</a:t>
            </a:r>
            <a:r>
              <a:rPr lang="zh-CN" altLang="en-US" sz="1600" dirty="0"/>
              <a:t>）点击“Save”按钮保存参数到驱动器中。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28" y="951938"/>
            <a:ext cx="6150251" cy="340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7186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4115"/>
          <p:cNvGrpSpPr/>
          <p:nvPr/>
        </p:nvGrpSpPr>
        <p:grpSpPr>
          <a:xfrm>
            <a:off x="707390" y="-76458"/>
            <a:ext cx="5087938" cy="665162"/>
            <a:chOff x="0" y="0"/>
            <a:chExt cx="3205" cy="419"/>
          </a:xfrm>
        </p:grpSpPr>
        <p:grpSp>
          <p:nvGrpSpPr>
            <p:cNvPr id="40" name="组合 4116"/>
            <p:cNvGrpSpPr/>
            <p:nvPr/>
          </p:nvGrpSpPr>
          <p:grpSpPr>
            <a:xfrm>
              <a:off x="0" y="0"/>
              <a:ext cx="480" cy="419"/>
              <a:chOff x="0" y="0"/>
              <a:chExt cx="1549" cy="1351"/>
            </a:xfrm>
          </p:grpSpPr>
          <p:sp>
            <p:nvSpPr>
              <p:cNvPr id="44" name="AutoShape 18"/>
              <p:cNvSpPr/>
              <p:nvPr/>
            </p:nvSpPr>
            <p:spPr>
              <a:xfrm>
                <a:off x="13" y="23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19"/>
              <p:cNvSpPr/>
              <p:nvPr/>
            </p:nvSpPr>
            <p:spPr>
              <a:xfrm>
                <a:off x="0" y="0"/>
                <a:ext cx="1536" cy="1328"/>
              </a:xfrm>
              <a:prstGeom prst="hexagon">
                <a:avLst>
                  <a:gd name="adj" fmla="val 28915"/>
                  <a:gd name="vf" fmla="val 115470"/>
                </a:avLst>
              </a:prstGeom>
              <a:gradFill rotWithShape="1">
                <a:gsLst>
                  <a:gs pos="0">
                    <a:srgbClr val="E6E6E6">
                      <a:alpha val="100000"/>
                    </a:srgbClr>
                  </a:gs>
                  <a:gs pos="7500">
                    <a:srgbClr val="7D8496">
                      <a:alpha val="100000"/>
                    </a:srgbClr>
                  </a:gs>
                  <a:gs pos="26500">
                    <a:srgbClr val="E6E6E6">
                      <a:alpha val="100000"/>
                    </a:srgbClr>
                  </a:gs>
                  <a:gs pos="34000">
                    <a:srgbClr val="7D8496">
                      <a:alpha val="100000"/>
                    </a:srgbClr>
                  </a:gs>
                  <a:gs pos="46500">
                    <a:srgbClr val="E6E6E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53500">
                    <a:srgbClr val="E6E6E6">
                      <a:alpha val="100000"/>
                    </a:srgbClr>
                  </a:gs>
                  <a:gs pos="66000">
                    <a:srgbClr val="7D8496">
                      <a:alpha val="100000"/>
                    </a:srgbClr>
                  </a:gs>
                  <a:gs pos="73500">
                    <a:srgbClr val="E6E6E6">
                      <a:alpha val="100000"/>
                    </a:srgbClr>
                  </a:gs>
                  <a:gs pos="92500">
                    <a:srgbClr val="7D8496">
                      <a:alpha val="100000"/>
                    </a:srgbClr>
                  </a:gs>
                  <a:gs pos="100000">
                    <a:srgbClr val="E6E6E6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C0C0C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20"/>
              <p:cNvSpPr/>
              <p:nvPr/>
            </p:nvSpPr>
            <p:spPr>
              <a:xfrm>
                <a:off x="90" y="80"/>
                <a:ext cx="1350" cy="1168"/>
              </a:xfrm>
              <a:prstGeom prst="hexagon">
                <a:avLst>
                  <a:gd name="adj" fmla="val 28895"/>
                  <a:gd name="vf" fmla="val 115470"/>
                </a:avLst>
              </a:prstGeom>
              <a:gradFill rotWithShape="1">
                <a:gsLst>
                  <a:gs pos="0">
                    <a:srgbClr val="29869F">
                      <a:alpha val="100000"/>
                    </a:srgbClr>
                  </a:gs>
                  <a:gs pos="79999">
                    <a:srgbClr val="36B0D0">
                      <a:alpha val="100000"/>
                    </a:srgbClr>
                  </a:gs>
                  <a:gs pos="100000">
                    <a:srgbClr val="33B3D5">
                      <a:alpha val="10000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Text Box 26"/>
            <p:cNvSpPr/>
            <p:nvPr/>
          </p:nvSpPr>
          <p:spPr>
            <a:xfrm>
              <a:off x="807" y="25"/>
              <a:ext cx="239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/>
              <a:r>
                <a:rPr lang="en-US" altLang="zh-CN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BDHDE</a:t>
              </a:r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调试</a:t>
              </a:r>
              <a:endParaRPr 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124" y="62"/>
              <a:ext cx="23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en-US" altLang="x-none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208722" y="491264"/>
            <a:ext cx="711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/>
              <a:t>2.8.</a:t>
            </a:r>
            <a:r>
              <a:rPr lang="zh-CN" altLang="en-US" sz="2000" b="1" dirty="0"/>
              <a:t>上位机总线控制设置</a:t>
            </a:r>
            <a:endParaRPr lang="zh-CN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024" y="4913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959626" y="56337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8722" y="321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08722" y="6835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810051" y="-1204594"/>
            <a:ext cx="579511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959626" y="1030158"/>
            <a:ext cx="3870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</a:t>
            </a:r>
            <a:r>
              <a:rPr lang="zh-CN" altLang="en-US" sz="1600" dirty="0"/>
              <a:t>）在运动单位设置总线控制旋转电机一转的脉冲数：单位转换分子；</a:t>
            </a:r>
          </a:p>
          <a:p>
            <a:r>
              <a:rPr lang="en-US" altLang="zh-CN" sz="1600" dirty="0"/>
              <a:t>2</a:t>
            </a:r>
            <a:r>
              <a:rPr lang="zh-CN" altLang="en-US" sz="1600" dirty="0"/>
              <a:t>）在驱动信息的接口方式：✔</a:t>
            </a:r>
            <a:r>
              <a:rPr lang="en-US" altLang="zh-CN" sz="1600" dirty="0" err="1"/>
              <a:t>EtherCAT</a:t>
            </a:r>
            <a:r>
              <a:rPr lang="en-US" altLang="zh-CN" sz="1600" dirty="0"/>
              <a:t>;</a:t>
            </a:r>
          </a:p>
          <a:p>
            <a:r>
              <a:rPr lang="en-US" altLang="zh-CN" sz="1600" dirty="0"/>
              <a:t>3)</a:t>
            </a:r>
            <a:r>
              <a:rPr lang="zh-CN" altLang="en-US" sz="1600" dirty="0"/>
              <a:t>执行驱动保存参数。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22" y="827195"/>
            <a:ext cx="3886200" cy="199783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14" y="2959333"/>
            <a:ext cx="3769402" cy="218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8018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327E47B9-F72B-4A2B-8B61-4C43BC0743E6}"/>
              </a:ext>
            </a:extLst>
          </p:cNvPr>
          <p:cNvSpPr/>
          <p:nvPr/>
        </p:nvSpPr>
        <p:spPr>
          <a:xfrm>
            <a:off x="3266536" y="1831754"/>
            <a:ext cx="3256184" cy="73999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658025">
              <a:defRPr/>
            </a:pPr>
            <a:r>
              <a:rPr lang="zh-CN" altLang="en-US" sz="3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谢谢聆听！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902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 cap="flat">
          <a:solidFill>
            <a:srgbClr val="009CDB">
              <a:alpha val="30000"/>
            </a:srgbClr>
          </a:solidFill>
          <a:prstDash val="sysDot"/>
          <a:miter lim="400000"/>
        </a:ln>
        <a:effectLst/>
      </a:spPr>
      <a:bodyPr wrap="square" lIns="0" tIns="0" rIns="0" bIns="0" numCol="1" anchor="ctr">
        <a:noAutofit/>
      </a:bodyPr>
      <a:lstStyle>
        <a:defPPr algn="l" defTabSz="144425">
          <a:defRPr sz="375" b="1" dirty="0">
            <a:solidFill>
              <a:srgbClr val="000000"/>
            </a:solidFill>
            <a:sym typeface="Microsoft YaHei"/>
          </a:defRPr>
        </a:defPPr>
      </a:lstStyle>
    </a:sp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non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200" b="0" i="0" u="none" strike="noStrike" cap="none" spc="0" normalizeH="0" baseline="0" dirty="0">
            <a:ln>
              <a:noFill/>
            </a:ln>
            <a:solidFill>
              <a:srgbClr val="B0CEFF"/>
            </a:solidFill>
            <a:effectLst/>
            <a:uFillTx/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  <a:sym typeface="Helvetica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7" tIns="91437" rIns="91437" bIns="91437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10802</TotalTime>
  <Words>1181</Words>
  <Application>Microsoft Office PowerPoint</Application>
  <PresentationFormat>全屏显示(16:9)</PresentationFormat>
  <Paragraphs>153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微软雅黑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熊程程</dc:creator>
  <cp:lastModifiedBy>WUSUTIAN</cp:lastModifiedBy>
  <cp:revision>1398</cp:revision>
  <cp:lastPrinted>2019-04-28T08:32:41Z</cp:lastPrinted>
  <dcterms:created xsi:type="dcterms:W3CDTF">2018-06-29T07:31:00Z</dcterms:created>
  <dcterms:modified xsi:type="dcterms:W3CDTF">2022-08-30T03:38:03Z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