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1354" r:id="rId2"/>
    <p:sldId id="1375" r:id="rId3"/>
    <p:sldId id="329" r:id="rId4"/>
    <p:sldId id="1362" r:id="rId5"/>
    <p:sldId id="1363" r:id="rId6"/>
    <p:sldId id="1364" r:id="rId7"/>
    <p:sldId id="1376" r:id="rId8"/>
    <p:sldId id="1365" r:id="rId9"/>
    <p:sldId id="1366" r:id="rId10"/>
    <p:sldId id="1367" r:id="rId11"/>
    <p:sldId id="1373" r:id="rId12"/>
    <p:sldId id="1359" r:id="rId13"/>
    <p:sldId id="1369" r:id="rId14"/>
    <p:sldId id="1368" r:id="rId15"/>
    <p:sldId id="1360" r:id="rId16"/>
    <p:sldId id="1370" r:id="rId17"/>
    <p:sldId id="1358" r:id="rId18"/>
    <p:sldId id="1371" r:id="rId19"/>
    <p:sldId id="1372" r:id="rId20"/>
    <p:sldId id="1355" r:id="rId21"/>
    <p:sldId id="1361" r:id="rId22"/>
    <p:sldId id="1374" r:id="rId23"/>
  </p:sldIdLst>
  <p:sldSz cx="8999538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28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2B8"/>
    <a:srgbClr val="305CE7"/>
    <a:srgbClr val="E5E5E5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102" d="100"/>
          <a:sy n="102" d="100"/>
        </p:scale>
        <p:origin x="826" y="77"/>
      </p:cViewPr>
      <p:guideLst>
        <p:guide orient="horz" pos="1701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15954-DF04-4FC2-9D34-EC5EB6D5020E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00881-F79E-4062-A4F8-01336C8915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56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00881-F79E-4062-A4F8-01336C8915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950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1108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1665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0115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0247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3978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3396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4903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141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00881-F79E-4062-A4F8-01336C8915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8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813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657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49810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935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823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6212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52425" y="768350"/>
            <a:ext cx="6394450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E3E8B-EB14-4874-A874-C4C6D0A31152}" type="slidenum">
              <a:rPr lang="zh-CN" altLang="en-US" smtClean="0"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3456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4942" y="883861"/>
            <a:ext cx="6749654" cy="1880235"/>
          </a:xfrm>
        </p:spPr>
        <p:txBody>
          <a:bodyPr anchor="b"/>
          <a:lstStyle>
            <a:lvl1pPr algn="ctr">
              <a:defRPr sz="442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2836605"/>
            <a:ext cx="6749654" cy="1303913"/>
          </a:xfrm>
        </p:spPr>
        <p:txBody>
          <a:bodyPr/>
          <a:lstStyle>
            <a:lvl1pPr marL="0" indent="0" algn="ctr">
              <a:buNone/>
              <a:defRPr sz="1772"/>
            </a:lvl1pPr>
            <a:lvl2pPr marL="337505" indent="0" algn="ctr">
              <a:buNone/>
              <a:defRPr sz="1476"/>
            </a:lvl2pPr>
            <a:lvl3pPr marL="675010" indent="0" algn="ctr">
              <a:buNone/>
              <a:defRPr sz="1329"/>
            </a:lvl3pPr>
            <a:lvl4pPr marL="1012515" indent="0" algn="ctr">
              <a:buNone/>
              <a:defRPr sz="1181"/>
            </a:lvl4pPr>
            <a:lvl5pPr marL="1350020" indent="0" algn="ctr">
              <a:buNone/>
              <a:defRPr sz="1181"/>
            </a:lvl5pPr>
            <a:lvl6pPr marL="1687525" indent="0" algn="ctr">
              <a:buNone/>
              <a:defRPr sz="1181"/>
            </a:lvl6pPr>
            <a:lvl7pPr marL="2025030" indent="0" algn="ctr">
              <a:buNone/>
              <a:defRPr sz="1181"/>
            </a:lvl7pPr>
            <a:lvl8pPr marL="2362535" indent="0" algn="ctr">
              <a:buNone/>
              <a:defRPr sz="1181"/>
            </a:lvl8pPr>
            <a:lvl9pPr marL="2700040" indent="0" algn="ctr">
              <a:buNone/>
              <a:defRPr sz="1181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24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07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287536"/>
            <a:ext cx="1940525" cy="4576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8" y="287536"/>
            <a:ext cx="5709082" cy="4576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27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5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1346419"/>
            <a:ext cx="7762102" cy="2246530"/>
          </a:xfrm>
        </p:spPr>
        <p:txBody>
          <a:bodyPr anchor="b"/>
          <a:lstStyle>
            <a:lvl1pPr>
              <a:defRPr sz="442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3614203"/>
            <a:ext cx="7762102" cy="1181397"/>
          </a:xfrm>
        </p:spPr>
        <p:txBody>
          <a:bodyPr/>
          <a:lstStyle>
            <a:lvl1pPr marL="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1pPr>
            <a:lvl2pPr marL="337505" indent="0">
              <a:buNone/>
              <a:defRPr sz="1476">
                <a:solidFill>
                  <a:schemeClr val="tx1">
                    <a:tint val="75000"/>
                  </a:schemeClr>
                </a:solidFill>
              </a:defRPr>
            </a:lvl2pPr>
            <a:lvl3pPr marL="675010" indent="0">
              <a:buNone/>
              <a:defRPr sz="1329">
                <a:solidFill>
                  <a:schemeClr val="tx1">
                    <a:tint val="75000"/>
                  </a:schemeClr>
                </a:solidFill>
              </a:defRPr>
            </a:lvl3pPr>
            <a:lvl4pPr marL="101251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35002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68752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02503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362535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2700040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92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1437680"/>
            <a:ext cx="3824804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1437680"/>
            <a:ext cx="3824804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88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287536"/>
            <a:ext cx="7762102" cy="104388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1323916"/>
            <a:ext cx="3807226" cy="648831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1972747"/>
            <a:ext cx="3807226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6" y="1323916"/>
            <a:ext cx="3825976" cy="648831"/>
          </a:xfrm>
        </p:spPr>
        <p:txBody>
          <a:bodyPr anchor="b"/>
          <a:lstStyle>
            <a:lvl1pPr marL="0" indent="0">
              <a:buNone/>
              <a:defRPr sz="1772" b="1"/>
            </a:lvl1pPr>
            <a:lvl2pPr marL="337505" indent="0">
              <a:buNone/>
              <a:defRPr sz="1476" b="1"/>
            </a:lvl2pPr>
            <a:lvl3pPr marL="675010" indent="0">
              <a:buNone/>
              <a:defRPr sz="1329" b="1"/>
            </a:lvl3pPr>
            <a:lvl4pPr marL="1012515" indent="0">
              <a:buNone/>
              <a:defRPr sz="1181" b="1"/>
            </a:lvl4pPr>
            <a:lvl5pPr marL="1350020" indent="0">
              <a:buNone/>
              <a:defRPr sz="1181" b="1"/>
            </a:lvl5pPr>
            <a:lvl6pPr marL="1687525" indent="0">
              <a:buNone/>
              <a:defRPr sz="1181" b="1"/>
            </a:lvl6pPr>
            <a:lvl7pPr marL="2025030" indent="0">
              <a:buNone/>
              <a:defRPr sz="1181" b="1"/>
            </a:lvl7pPr>
            <a:lvl8pPr marL="2362535" indent="0">
              <a:buNone/>
              <a:defRPr sz="1181" b="1"/>
            </a:lvl8pPr>
            <a:lvl9pPr marL="2700040" indent="0">
              <a:buNone/>
              <a:defRPr sz="1181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6" y="1972747"/>
            <a:ext cx="3825976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0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20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2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60045"/>
            <a:ext cx="2902585" cy="1260158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777597"/>
            <a:ext cx="4556016" cy="3837980"/>
          </a:xfrm>
        </p:spPr>
        <p:txBody>
          <a:bodyPr/>
          <a:lstStyle>
            <a:lvl1pPr>
              <a:defRPr sz="2362"/>
            </a:lvl1pPr>
            <a:lvl2pPr>
              <a:defRPr sz="2067"/>
            </a:lvl2pPr>
            <a:lvl3pPr>
              <a:defRPr sz="1772"/>
            </a:lvl3pPr>
            <a:lvl4pPr>
              <a:defRPr sz="1476"/>
            </a:lvl4pPr>
            <a:lvl5pPr>
              <a:defRPr sz="1476"/>
            </a:lvl5pPr>
            <a:lvl6pPr>
              <a:defRPr sz="1476"/>
            </a:lvl6pPr>
            <a:lvl7pPr>
              <a:defRPr sz="1476"/>
            </a:lvl7pPr>
            <a:lvl8pPr>
              <a:defRPr sz="1476"/>
            </a:lvl8pPr>
            <a:lvl9pPr>
              <a:defRPr sz="147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620202"/>
            <a:ext cx="2902585" cy="3001626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71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360045"/>
            <a:ext cx="2902585" cy="1260158"/>
          </a:xfrm>
        </p:spPr>
        <p:txBody>
          <a:bodyPr anchor="b"/>
          <a:lstStyle>
            <a:lvl1pPr>
              <a:defRPr sz="236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777597"/>
            <a:ext cx="4556016" cy="3837980"/>
          </a:xfrm>
        </p:spPr>
        <p:txBody>
          <a:bodyPr anchor="t"/>
          <a:lstStyle>
            <a:lvl1pPr marL="0" indent="0">
              <a:buNone/>
              <a:defRPr sz="2362"/>
            </a:lvl1pPr>
            <a:lvl2pPr marL="337505" indent="0">
              <a:buNone/>
              <a:defRPr sz="2067"/>
            </a:lvl2pPr>
            <a:lvl3pPr marL="675010" indent="0">
              <a:buNone/>
              <a:defRPr sz="1772"/>
            </a:lvl3pPr>
            <a:lvl4pPr marL="1012515" indent="0">
              <a:buNone/>
              <a:defRPr sz="1476"/>
            </a:lvl4pPr>
            <a:lvl5pPr marL="1350020" indent="0">
              <a:buNone/>
              <a:defRPr sz="1476"/>
            </a:lvl5pPr>
            <a:lvl6pPr marL="1687525" indent="0">
              <a:buNone/>
              <a:defRPr sz="1476"/>
            </a:lvl6pPr>
            <a:lvl7pPr marL="2025030" indent="0">
              <a:buNone/>
              <a:defRPr sz="1476"/>
            </a:lvl7pPr>
            <a:lvl8pPr marL="2362535" indent="0">
              <a:buNone/>
              <a:defRPr sz="1476"/>
            </a:lvl8pPr>
            <a:lvl9pPr marL="2700040" indent="0">
              <a:buNone/>
              <a:defRPr sz="1476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1620202"/>
            <a:ext cx="2902585" cy="3001626"/>
          </a:xfrm>
        </p:spPr>
        <p:txBody>
          <a:bodyPr/>
          <a:lstStyle>
            <a:lvl1pPr marL="0" indent="0">
              <a:buNone/>
              <a:defRPr sz="1181"/>
            </a:lvl1pPr>
            <a:lvl2pPr marL="337505" indent="0">
              <a:buNone/>
              <a:defRPr sz="1033"/>
            </a:lvl2pPr>
            <a:lvl3pPr marL="675010" indent="0">
              <a:buNone/>
              <a:defRPr sz="886"/>
            </a:lvl3pPr>
            <a:lvl4pPr marL="1012515" indent="0">
              <a:buNone/>
              <a:defRPr sz="738"/>
            </a:lvl4pPr>
            <a:lvl5pPr marL="1350020" indent="0">
              <a:buNone/>
              <a:defRPr sz="738"/>
            </a:lvl5pPr>
            <a:lvl6pPr marL="1687525" indent="0">
              <a:buNone/>
              <a:defRPr sz="738"/>
            </a:lvl6pPr>
            <a:lvl7pPr marL="2025030" indent="0">
              <a:buNone/>
              <a:defRPr sz="738"/>
            </a:lvl7pPr>
            <a:lvl8pPr marL="2362535" indent="0">
              <a:buNone/>
              <a:defRPr sz="738"/>
            </a:lvl8pPr>
            <a:lvl9pPr marL="2700040" indent="0">
              <a:buNone/>
              <a:defRPr sz="73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6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287536"/>
            <a:ext cx="776210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1437680"/>
            <a:ext cx="776210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5005626"/>
            <a:ext cx="202489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E8E0-50A9-42E2-ADAB-6CD7859C8427}" type="datetimeFigureOut">
              <a:rPr lang="zh-CN" altLang="en-US" smtClean="0"/>
              <a:t>2025/11/21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5005626"/>
            <a:ext cx="303734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5005626"/>
            <a:ext cx="202489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17EA3-055E-4D11-A1B7-749791F483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תמונה 5" descr="screen-inside_NEW.jpg">
            <a:extLst>
              <a:ext uri="{FF2B5EF4-FFF2-40B4-BE49-F238E27FC236}">
                <a16:creationId xmlns:a16="http://schemas.microsoft.com/office/drawing/2014/main" id="{37FF44FD-3A7B-36B7-F1FA-E3D94490FC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999539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Sword\Desktop\微信图片_20230416142400.png">
            <a:extLst>
              <a:ext uri="{FF2B5EF4-FFF2-40B4-BE49-F238E27FC236}">
                <a16:creationId xmlns:a16="http://schemas.microsoft.com/office/drawing/2014/main" id="{3A62BBB7-7332-4E04-20A8-2495E4E46F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9" y="47781"/>
            <a:ext cx="2204655" cy="4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תמונה 5" descr="screen-inside_NEW.jpg">
            <a:extLst>
              <a:ext uri="{FF2B5EF4-FFF2-40B4-BE49-F238E27FC236}">
                <a16:creationId xmlns:a16="http://schemas.microsoft.com/office/drawing/2014/main" id="{DDBFC459-E4A4-4233-1617-34A0436D3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11" r="72750" b="7940"/>
          <a:stretch>
            <a:fillRect/>
          </a:stretch>
        </p:blipFill>
        <p:spPr bwMode="auto">
          <a:xfrm>
            <a:off x="323304" y="4970622"/>
            <a:ext cx="1872209" cy="40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89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5010" rtl="0" eaLnBrk="1" latinLnBrk="0" hangingPunct="1">
        <a:lnSpc>
          <a:spcPct val="90000"/>
        </a:lnSpc>
        <a:spcBef>
          <a:spcPct val="0"/>
        </a:spcBef>
        <a:buNone/>
        <a:defRPr sz="32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753" indent="-168753" algn="l" defTabSz="675010" rtl="0" eaLnBrk="1" latinLnBrk="0" hangingPunct="1">
        <a:lnSpc>
          <a:spcPct val="90000"/>
        </a:lnSpc>
        <a:spcBef>
          <a:spcPts val="738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1pPr>
      <a:lvl2pPr marL="50625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4376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47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6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51877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85627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19378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531288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868793" indent="-168753" algn="l" defTabSz="675010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1pPr>
      <a:lvl2pPr marL="33750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2pPr>
      <a:lvl3pPr marL="67501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3pPr>
      <a:lvl4pPr marL="101251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4pPr>
      <a:lvl5pPr marL="135002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5pPr>
      <a:lvl6pPr marL="168752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6pPr>
      <a:lvl7pPr marL="202503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7pPr>
      <a:lvl8pPr marL="2362535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8pPr>
      <a:lvl9pPr marL="2700040" algn="l" defTabSz="675010" rtl="0" eaLnBrk="1" latinLnBrk="0" hangingPunct="1">
        <a:defRPr sz="13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327E47B9-F72B-4A2B-8B61-4C43BC0743E6}"/>
              </a:ext>
            </a:extLst>
          </p:cNvPr>
          <p:cNvSpPr/>
          <p:nvPr/>
        </p:nvSpPr>
        <p:spPr>
          <a:xfrm>
            <a:off x="1979489" y="2124273"/>
            <a:ext cx="4896543" cy="12992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defTabSz="647628">
              <a:defRPr/>
            </a:pPr>
            <a:r>
              <a:rPr lang="zh-CN" altLang="en-US" sz="354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如何正确使用</a:t>
            </a:r>
            <a:r>
              <a:rPr lang="en-US" altLang="zh-CN" sz="354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CDHD2S</a:t>
            </a:r>
            <a:r>
              <a:rPr lang="zh-CN" altLang="en-US" sz="3543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的滤波器功能</a:t>
            </a:r>
            <a:endParaRPr lang="en-US" altLang="zh-CN" sz="3543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647628">
              <a:defRPr/>
            </a:pPr>
            <a:endParaRPr lang="en-US" altLang="zh-CN" sz="354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ctr" defTabSz="647628">
              <a:defRPr/>
            </a:pPr>
            <a:endParaRPr lang="zh-CN" altLang="en-US" sz="3543" dirty="0">
              <a:latin typeface="Segoe UI" panose="020B0502040204020203" pitchFamily="34" charset="0"/>
              <a:ea typeface="等线" panose="02010600030101010101" pitchFamily="2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CBBE783-4FF1-4DD4-AA96-B16FF5041A79}"/>
              </a:ext>
            </a:extLst>
          </p:cNvPr>
          <p:cNvSpPr txBox="1"/>
          <p:nvPr/>
        </p:nvSpPr>
        <p:spPr>
          <a:xfrm>
            <a:off x="19262" y="1145778"/>
            <a:ext cx="287771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陷波器：与线性相同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nlfiltmode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第一组陷波器模式</a:t>
            </a: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nlnotchcenter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（中心）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nlnotchbw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（带宽）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nlfiltmode2 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第二组陷波器模式</a:t>
            </a: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           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nlnotch2center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（中心）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nlnotch2bw</a:t>
            </a: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（带宽）</a:t>
            </a:r>
            <a:br>
              <a:rPr lang="en-US" altLang="zh-CN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标准固件龙门只支持第一组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BBAB9FF-C4E6-4301-8ED6-8A90BCFBA722}"/>
              </a:ext>
            </a:extLst>
          </p:cNvPr>
          <p:cNvSpPr txBox="1"/>
          <p:nvPr/>
        </p:nvSpPr>
        <p:spPr>
          <a:xfrm>
            <a:off x="30925" y="4047475"/>
            <a:ext cx="86805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两组陷波器模式默认均为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，可选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两种模式</a:t>
            </a:r>
            <a:b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陷波器主要针对大于</a:t>
            </a:r>
            <a:r>
              <a:rPr lang="en-US" altLang="zh-CN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300Hz</a:t>
            </a:r>
            <a:r>
              <a:rPr lang="zh-CN" altLang="en-US" sz="1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的高频振动</a:t>
            </a:r>
            <a:endParaRPr lang="zh-CN" altLang="zh-CN" sz="1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 = 标准陷波器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NLNOTCHCENTER 为陷波中心频率，NLNOTCHBW 为陷波宽度。</a:t>
            </a:r>
          </a:p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zh-CN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 = 高级陷波器</a:t>
            </a: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该滤波器的相位变化限制在 50° 以内。同样以NLNOTCHCENTER 为陷波中心</a:t>
            </a:r>
            <a:br>
              <a:rPr lang="en-US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zh-CN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频率，NLNOTCHBW 为陷波宽度。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C87ADE8-5737-4583-A9FC-55689E31B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61" y="716944"/>
            <a:ext cx="6083945" cy="322575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911EC04-40F6-4ACB-A22F-14BAC19C87F7}"/>
              </a:ext>
            </a:extLst>
          </p:cNvPr>
          <p:cNvSpPr txBox="1"/>
          <p:nvPr/>
        </p:nvSpPr>
        <p:spPr>
          <a:xfrm>
            <a:off x="300940" y="716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HD</a:t>
            </a:r>
            <a:r>
              <a:rPr lang="zh-CN" altLang="en-US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F4354E-D00B-477A-8C85-7515A8838710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908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911EC04-40F6-4ACB-A22F-14BAC19C87F7}"/>
              </a:ext>
            </a:extLst>
          </p:cNvPr>
          <p:cNvSpPr txBox="1"/>
          <p:nvPr/>
        </p:nvSpPr>
        <p:spPr>
          <a:xfrm>
            <a:off x="300940" y="7169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HD</a:t>
            </a:r>
            <a:r>
              <a:rPr lang="zh-CN" altLang="en-US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控制模式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EF4354E-D00B-477A-8C85-7515A8838710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EA04596-9323-490C-9630-43DCF548F363}"/>
              </a:ext>
            </a:extLst>
          </p:cNvPr>
          <p:cNvSpPr txBox="1"/>
          <p:nvPr/>
        </p:nvSpPr>
        <p:spPr>
          <a:xfrm>
            <a:off x="254503" y="1284932"/>
            <a:ext cx="615104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抗振动滤波器：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一般</a:t>
            </a:r>
            <a:r>
              <a:rPr lang="zh-CN" altLang="en-US" sz="1800" b="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处理振荡频率</a:t>
            </a:r>
            <a:r>
              <a:rPr lang="en-US" altLang="zh-CN" sz="1800" b="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100Hz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以下</a:t>
            </a:r>
            <a:r>
              <a:rPr lang="zh-CN" altLang="en-US" sz="1800" b="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的低频震荡</a:t>
            </a:r>
            <a:r>
              <a:rPr lang="zh-CN" altLang="en-US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b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b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800" b="1" i="0" u="none" strike="noStrike" baseline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柔性补偿滤波器：</a:t>
            </a:r>
            <a:r>
              <a:rPr lang="zh-CN" altLang="en-US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处理柔性负载的到位抖动。</a:t>
            </a:r>
            <a:endParaRPr lang="en-US" altLang="zh-CN" sz="1800" i="0" u="none" strike="noStrike" baseline="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设置</a:t>
            </a:r>
            <a:r>
              <a:rPr lang="en-US" altLang="zh-CN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NLAFFLPFHZ=3×KNLD</a:t>
            </a:r>
          </a:p>
          <a:p>
            <a:r>
              <a:rPr lang="en-US" altLang="zh-CN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从</a:t>
            </a:r>
            <a:r>
              <a:rPr lang="en-US" altLang="zh-CN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NLPEAFF </a:t>
            </a:r>
            <a:r>
              <a:rPr lang="zh-CN" altLang="en-US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的最高值开始，</a:t>
            </a:r>
            <a:br>
              <a:rPr lang="en-US" altLang="zh-CN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一直减少直到达到应用最佳结果，</a:t>
            </a:r>
            <a:br>
              <a:rPr lang="en-US" altLang="zh-CN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1800" i="0" u="none" strike="noStrike" baseline="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标准可以是稳定时间或位置误差</a:t>
            </a:r>
            <a:r>
              <a:rPr lang="zh-CN" altLang="en-US" sz="1800" i="0" u="none" strike="noStrike" baseline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B435F34-E4B9-4653-A05F-4A5B7D6B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039" y="2300594"/>
            <a:ext cx="5269499" cy="278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63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D19658A-8562-4CB8-83D5-9AEB5E63B568}"/>
              </a:ext>
            </a:extLst>
          </p:cNvPr>
          <p:cNvSpPr txBox="1"/>
          <p:nvPr/>
        </p:nvSpPr>
        <p:spPr>
          <a:xfrm>
            <a:off x="336909" y="756121"/>
            <a:ext cx="44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位置指令平滑滤波器</a:t>
            </a:r>
            <a:endParaRPr lang="zh-CN" altLang="en-US" b="1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B059681E-71E6-44A0-838A-D7B9E43709DA}"/>
              </a:ext>
            </a:extLst>
          </p:cNvPr>
          <p:cNvSpPr/>
          <p:nvPr/>
        </p:nvSpPr>
        <p:spPr>
          <a:xfrm>
            <a:off x="381709" y="1427319"/>
            <a:ext cx="1944216" cy="1418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movesmoothsrc</a:t>
            </a:r>
          </a:p>
          <a:p>
            <a:pPr algn="ctr"/>
            <a:r>
              <a:rPr lang="zh-CN" altLang="en-US" dirty="0"/>
              <a:t>平滑指令来源，默认</a:t>
            </a:r>
            <a:r>
              <a:rPr lang="en-US" altLang="zh-CN" dirty="0"/>
              <a:t>15</a:t>
            </a:r>
            <a:r>
              <a:rPr lang="zh-CN" altLang="en-US" dirty="0"/>
              <a:t>，即所以情况下均生效</a:t>
            </a:r>
            <a:endParaRPr lang="en-US" altLang="zh-CN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F10DA39-F4F7-4E8C-884C-42426A039E52}"/>
              </a:ext>
            </a:extLst>
          </p:cNvPr>
          <p:cNvSpPr/>
          <p:nvPr/>
        </p:nvSpPr>
        <p:spPr>
          <a:xfrm>
            <a:off x="2699569" y="1785936"/>
            <a:ext cx="2265610" cy="69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movesmoothmode</a:t>
            </a:r>
            <a:br>
              <a:rPr lang="en-US" altLang="zh-CN" dirty="0"/>
            </a:br>
            <a:r>
              <a:rPr lang="zh-CN" altLang="en-US" dirty="0"/>
              <a:t>平滑模式：默认为</a:t>
            </a:r>
            <a:r>
              <a:rPr lang="en-US" altLang="zh-CN" dirty="0"/>
              <a:t>2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24CA145-5C46-4F6B-B49C-FAF4761C92F8}"/>
              </a:ext>
            </a:extLst>
          </p:cNvPr>
          <p:cNvSpPr/>
          <p:nvPr/>
        </p:nvSpPr>
        <p:spPr>
          <a:xfrm>
            <a:off x="5579889" y="1404193"/>
            <a:ext cx="280831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0-</a:t>
            </a:r>
            <a:r>
              <a:rPr lang="zh-CN" altLang="en-US" dirty="0"/>
              <a:t>关闭位置指令平滑滤波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886906D-090B-4309-833D-7F54ADBBC11E}"/>
              </a:ext>
            </a:extLst>
          </p:cNvPr>
          <p:cNvSpPr/>
          <p:nvPr/>
        </p:nvSpPr>
        <p:spPr>
          <a:xfrm>
            <a:off x="5579889" y="1915966"/>
            <a:ext cx="280831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1-movesmoothlpfhz</a:t>
            </a:r>
            <a:r>
              <a:rPr lang="zh-CN" altLang="en-US" dirty="0"/>
              <a:t>生效</a:t>
            </a:r>
            <a:endParaRPr lang="en-US" altLang="zh-CN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5BF5CAA-389E-4555-93F8-3BC52751F826}"/>
              </a:ext>
            </a:extLst>
          </p:cNvPr>
          <p:cNvSpPr/>
          <p:nvPr/>
        </p:nvSpPr>
        <p:spPr>
          <a:xfrm>
            <a:off x="5579889" y="2463988"/>
            <a:ext cx="280831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2-movesmoothavg</a:t>
            </a:r>
            <a:r>
              <a:rPr lang="zh-CN" altLang="en-US" dirty="0"/>
              <a:t>生效</a:t>
            </a:r>
            <a:endParaRPr lang="en-US" altLang="zh-CN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CE40C59C-0C28-4FB7-AD01-A5D07A1AD17E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>
          <a:xfrm flipV="1">
            <a:off x="2325925" y="2135124"/>
            <a:ext cx="373644" cy="1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A1CDA59-289C-49E9-A42C-E16D697ADFC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965179" y="1588859"/>
            <a:ext cx="614710" cy="53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918A132-1C18-40D6-9AF6-C1BC7B5CD7D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965179" y="2100632"/>
            <a:ext cx="614710" cy="23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A268E5F-9BF2-4C65-990D-831A96C898F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965179" y="2124091"/>
            <a:ext cx="614710" cy="524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73A54436-4F98-469F-B787-D6DDD8015AAF}"/>
              </a:ext>
            </a:extLst>
          </p:cNvPr>
          <p:cNvSpPr txBox="1"/>
          <p:nvPr/>
        </p:nvSpPr>
        <p:spPr>
          <a:xfrm>
            <a:off x="336909" y="2996085"/>
            <a:ext cx="8483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movesmoothsrc</a:t>
            </a:r>
          </a:p>
          <a:p>
            <a:pPr algn="l" fontAlgn="base"/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定义位置指令的平滑源。</a:t>
            </a:r>
            <a:b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这是一个位参数，范围为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到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位：在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PTP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（点对点）运动中启用平滑（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1=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启用，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0=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禁用）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位：在</a:t>
            </a:r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脉冲模式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中启用平滑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2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位：在总线通信中启用平滑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第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位：在停止过程中启用平滑（例如限位开关触发时），前提是停止的运动也被平滑处理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484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286A835-184D-475B-A458-7AC50FB06218}"/>
              </a:ext>
            </a:extLst>
          </p:cNvPr>
          <p:cNvSpPr txBox="1"/>
          <p:nvPr/>
        </p:nvSpPr>
        <p:spPr>
          <a:xfrm>
            <a:off x="201460" y="3081722"/>
            <a:ext cx="4500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2-movesmoothavg</a:t>
            </a:r>
            <a:r>
              <a:rPr lang="zh-CN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</a:t>
            </a:r>
            <a:r>
              <a:rPr lang="en-US" altLang="zh-CN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</a:t>
            </a:r>
            <a:r>
              <a:rPr lang="zh-CN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曲线平滑位置指令，越大作用越明显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2BBC873-F7C5-4361-88B0-2BF29FB60230}"/>
              </a:ext>
            </a:extLst>
          </p:cNvPr>
          <p:cNvSpPr txBox="1"/>
          <p:nvPr/>
        </p:nvSpPr>
        <p:spPr>
          <a:xfrm>
            <a:off x="201460" y="684113"/>
            <a:ext cx="4500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1-movesmoothlpfhz</a:t>
            </a:r>
            <a:r>
              <a:rPr lang="zh-CN" altLang="en-US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根据低通滤波器平滑位置指令，越小作用越明显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0FA2E72-6AE0-4FF5-9297-B993AC629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89" y="1339198"/>
            <a:ext cx="4200076" cy="173377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06A7731-658E-46C1-8572-59C577B42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0" y="3714471"/>
            <a:ext cx="4189748" cy="16295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91CAA4D-64DA-4C96-A10B-8CC9D60147BB}"/>
              </a:ext>
            </a:extLst>
          </p:cNvPr>
          <p:cNvSpPr txBox="1"/>
          <p:nvPr/>
        </p:nvSpPr>
        <p:spPr>
          <a:xfrm>
            <a:off x="4702256" y="233026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默认为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模式，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模式更常用，增大其值达到平滑加减速的效果。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一般用于大惯量重负载的场合，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运动到位时抖动，可将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movesmoothavg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设置为抖动的周期。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多轴插补不应设置过大，过大会导致运动滞后，画圆切割轨迹变形。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045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19FCF9-0E65-436A-B49D-7118B95B38A8}"/>
              </a:ext>
            </a:extLst>
          </p:cNvPr>
          <p:cNvSpPr txBox="1"/>
          <p:nvPr/>
        </p:nvSpPr>
        <p:spPr>
          <a:xfrm>
            <a:off x="325754" y="692448"/>
            <a:ext cx="7632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en-US" b="1" i="0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速度指令平滑滤波器</a:t>
            </a:r>
            <a:br>
              <a:rPr lang="en-US" altLang="zh-CN" sz="140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VELCMDMOVEAVG</a:t>
            </a:r>
            <a:b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该参数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只在速度模式下生效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，对速度指令值施加平均滤波。</a:t>
            </a:r>
            <a:b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范围：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0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～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255875   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必须为 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125 µs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的整数倍    默认值：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</a:p>
          <a:p>
            <a:pPr fontAlgn="base"/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单位微秒：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(µs)</a:t>
            </a:r>
            <a:br>
              <a:rPr lang="en-US" altLang="zh-CN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使用场景与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位置指令平滑滤波器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相同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A7ACF5-F634-44FB-8130-FCA8F1419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8" y="2446774"/>
            <a:ext cx="6782264" cy="289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3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0C06CA4-82C2-4A70-B34A-D13F98E04B81}"/>
              </a:ext>
            </a:extLst>
          </p:cNvPr>
          <p:cNvSpPr txBox="1"/>
          <p:nvPr/>
        </p:nvSpPr>
        <p:spPr>
          <a:xfrm>
            <a:off x="251296" y="756121"/>
            <a:ext cx="87482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速度反馈低通滤波器</a:t>
            </a:r>
            <a:r>
              <a:rPr lang="en-US" altLang="zh-CN" b="1" i="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v</a:t>
            </a:r>
            <a:r>
              <a:rPr lang="en-US" altLang="zh-CN" b="1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elfiltfrq</a:t>
            </a:r>
            <a:endParaRPr lang="en-US" altLang="zh-CN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作用：平滑速度反馈信号、抑制高频噪声</a:t>
            </a:r>
            <a:br>
              <a:rPr lang="en-US" altLang="zh-CN" b="1" dirty="0">
                <a:solidFill>
                  <a:schemeClr val="bg1"/>
                </a:solidFill>
                <a:latin typeface="-apple-system"/>
              </a:rPr>
            </a:br>
            <a:br>
              <a:rPr lang="en-US" altLang="zh-CN" b="1" dirty="0">
                <a:solidFill>
                  <a:schemeClr val="bg1"/>
                </a:solidFill>
                <a:latin typeface="-apple-system"/>
              </a:rPr>
            </a:b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值越小：滤波越强，速度反馈信号越平滑，但响应变慢，可能引入相位滞后，</a:t>
            </a:r>
            <a:r>
              <a:rPr lang="zh-CN" altLang="zh-CN" b="1" dirty="0">
                <a:solidFill>
                  <a:schemeClr val="bg1"/>
                </a:solidFill>
                <a:latin typeface="-apple-system"/>
              </a:rPr>
              <a:t>影响速度环的稳定性，尤其在高速或高增益系统中。</a:t>
            </a:r>
            <a:endParaRPr lang="en-US" altLang="zh-CN" b="1" dirty="0">
              <a:solidFill>
                <a:schemeClr val="bg1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CN" altLang="en-US" b="1" dirty="0">
              <a:solidFill>
                <a:schemeClr val="bg1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值越大：滤波越弱，响应越快，但噪声抑制效果变差，高增益场合下建议加大，加大可以减少相位滞后，从而允许提高速度控制器增益来实现更高的速度闭环带宽。</a:t>
            </a:r>
            <a:br>
              <a:rPr lang="en-US" altLang="zh-CN" b="1" dirty="0">
                <a:solidFill>
                  <a:schemeClr val="bg1"/>
                </a:solidFill>
                <a:latin typeface="-apple-system"/>
              </a:rPr>
            </a:br>
            <a:br>
              <a:rPr lang="en-US" altLang="zh-CN" b="1" dirty="0">
                <a:solidFill>
                  <a:schemeClr val="bg1"/>
                </a:solidFill>
                <a:latin typeface="-apple-system"/>
              </a:rPr>
            </a:b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实际使用时需要</a:t>
            </a:r>
            <a:r>
              <a:rPr lang="zh-CN" altLang="zh-CN" b="1" dirty="0">
                <a:solidFill>
                  <a:schemeClr val="bg1"/>
                </a:solidFill>
                <a:latin typeface="-apple-system"/>
              </a:rPr>
              <a:t>在噪声抑制与响应速度之间权衡</a:t>
            </a:r>
            <a:endParaRPr lang="en-US" altLang="zh-CN" b="1" dirty="0">
              <a:solidFill>
                <a:schemeClr val="bg1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altLang="zh-CN" b="1" dirty="0">
                <a:solidFill>
                  <a:schemeClr val="bg1"/>
                </a:solidFill>
                <a:latin typeface="-apple-system"/>
              </a:rPr>
            </a:b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默认</a:t>
            </a:r>
            <a:r>
              <a:rPr lang="en-US" altLang="zh-CN" b="1" dirty="0">
                <a:solidFill>
                  <a:schemeClr val="bg1"/>
                </a:solidFill>
                <a:latin typeface="-apple-system"/>
              </a:rPr>
              <a:t>440Hz</a:t>
            </a: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，一般对于反馈质量好的光栅尺，可增大到</a:t>
            </a:r>
            <a:r>
              <a:rPr lang="en-US" altLang="zh-CN" b="1" dirty="0">
                <a:solidFill>
                  <a:schemeClr val="bg1"/>
                </a:solidFill>
                <a:latin typeface="-apple-system"/>
              </a:rPr>
              <a:t>800-1500Hz</a:t>
            </a:r>
            <a:r>
              <a:rPr lang="zh-CN" altLang="en-US" b="1" dirty="0">
                <a:solidFill>
                  <a:schemeClr val="bg1"/>
                </a:solidFill>
                <a:latin typeface="-apple-system"/>
              </a:rPr>
              <a:t>甚至更高，对于反馈毛刺较大的磁栅尺，可根据实际情况保持默认或减小</a:t>
            </a:r>
            <a:endParaRPr lang="en-US" altLang="zh-CN" b="1" dirty="0">
              <a:solidFill>
                <a:schemeClr val="bg1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>
              <a:solidFill>
                <a:schemeClr val="bg1"/>
              </a:solidFill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b="1" dirty="0">
              <a:solidFill>
                <a:schemeClr val="bg1"/>
              </a:solidFill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91552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如何合理添加滤波器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953C84-3B56-40EE-9BF9-104335D9CEA9}"/>
              </a:ext>
            </a:extLst>
          </p:cNvPr>
          <p:cNvSpPr txBox="1"/>
          <p:nvPr/>
        </p:nvSpPr>
        <p:spPr>
          <a:xfrm>
            <a:off x="85736" y="756121"/>
            <a:ext cx="3045881" cy="433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FFT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变换查看振点</a:t>
            </a:r>
            <a:endParaRPr lang="en-US" altLang="zh-CN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endParaRPr lang="en-US" altLang="zh-CN" sz="600" b="1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连接驱动后，在终端界面右侧监控处如图进行记录数据设置，设置好后点击左侧框中按钮进行记录，上位机短距离点动电机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</a:p>
          <a:p>
            <a:pPr algn="l">
              <a:lnSpc>
                <a:spcPct val="125000"/>
              </a:lnSpc>
            </a:pP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时间间隔越长，记录时间越长，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FFT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频率范围越小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b="1" i="0" u="none" strike="noStrike" baseline="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间隔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0.5s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，最大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2KHz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b="1" i="0" u="none" strike="noStrike" baseline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间隔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16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1s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，最大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1KHz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endParaRPr lang="en-US" altLang="zh-CN" b="1" i="0" u="none" strike="noStrike" baseline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间隔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32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2s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，最大</a:t>
            </a:r>
            <a:r>
              <a:rPr lang="en-US" altLang="zh-CN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500Hz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r>
              <a:rPr lang="zh-CN" altLang="en-US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A734911-098E-48B4-8EB0-1212DA08D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716" y="1332185"/>
            <a:ext cx="5710177" cy="305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如何合理添加滤波器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953C84-3B56-40EE-9BF9-104335D9CEA9}"/>
              </a:ext>
            </a:extLst>
          </p:cNvPr>
          <p:cNvSpPr txBox="1"/>
          <p:nvPr/>
        </p:nvSpPr>
        <p:spPr>
          <a:xfrm>
            <a:off x="119169" y="658920"/>
            <a:ext cx="3084456" cy="3437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FFT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变换查看振点</a:t>
            </a:r>
            <a:endParaRPr lang="en-US" altLang="zh-CN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5000"/>
              </a:lnSpc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采集曲线后在示波图像中点击鼠标右键，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选择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添加控制轨迹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添加轨迹的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FFT】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，若只有一部分曲线震动，可以先用光标框选这部分曲线，然后选择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添加光标间轨迹的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FFT 】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，然后选择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ICMD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，即对电流指令做快速傅里叶变换。</a:t>
            </a:r>
            <a:endParaRPr lang="en-US" altLang="zh-CN" b="1" i="0" dirty="0"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98F3615-AD0D-44B6-AEC3-8D31EEE36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625" y="658920"/>
            <a:ext cx="5676744" cy="320166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6224E97-AE1A-481D-980A-1EBBC9B64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841" y="2554854"/>
            <a:ext cx="3424918" cy="272403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C6496A6-4481-448A-B392-4BBA928FCC5C}"/>
              </a:ext>
            </a:extLst>
          </p:cNvPr>
          <p:cNvSpPr txBox="1"/>
          <p:nvPr/>
        </p:nvSpPr>
        <p:spPr>
          <a:xfrm>
            <a:off x="153403" y="4184484"/>
            <a:ext cx="4778136" cy="109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 i="0" u="none" strike="noStrike" baseline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双击图像使显示范围最大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，查看明显突起的位置即为振点，右图中可以看到震动频率为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218Hz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685Hz</a:t>
            </a:r>
            <a:r>
              <a:rPr lang="zh-CN" altLang="en-US" b="1" i="0" u="none" strike="noStrike" baseline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98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如何合理添加滤波器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953C84-3B56-40EE-9BF9-104335D9CEA9}"/>
              </a:ext>
            </a:extLst>
          </p:cNvPr>
          <p:cNvSpPr txBox="1"/>
          <p:nvPr/>
        </p:nvSpPr>
        <p:spPr>
          <a:xfrm>
            <a:off x="119169" y="756121"/>
            <a:ext cx="301244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通过扫频查看振点</a:t>
            </a:r>
            <a:br>
              <a:rPr lang="en-US" altLang="zh-CN" sz="14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0" lang="zh-CN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需要自行安装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MATLAB runtime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包，可通过频率分析界面链接下载。</a:t>
            </a:r>
            <a:b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b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按图片设置扫频参数，扫频前需要手动切换到串行电流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速度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位置模式。</a:t>
            </a:r>
            <a:b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b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为电机留出一定运动空间后点击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开始辨识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，电机会发出一阵响声然后自动断开使能。</a:t>
            </a:r>
            <a:endParaRPr kumimoji="0" lang="zh-CN" alt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14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en-US" altLang="zh-CN" sz="1400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400" i="0" u="none" strike="noStrike" baseline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图片 3">
            <a:extLst>
              <a:ext uri="{FF2B5EF4-FFF2-40B4-BE49-F238E27FC236}">
                <a16:creationId xmlns:a16="http://schemas.microsoft.com/office/drawing/2014/main" id="{056A493C-693F-4449-BE10-B7C07C090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16962"/>
          <a:stretch/>
        </p:blipFill>
        <p:spPr bwMode="auto">
          <a:xfrm>
            <a:off x="3419649" y="737392"/>
            <a:ext cx="5382699" cy="34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52D2E91D-5CA7-4CF3-8B61-CBFDB8E5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616" y="3663404"/>
            <a:ext cx="8999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880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如何合理添加滤波器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7953C84-3B56-40EE-9BF9-104335D9CEA9}"/>
              </a:ext>
            </a:extLst>
          </p:cNvPr>
          <p:cNvSpPr txBox="1"/>
          <p:nvPr/>
        </p:nvSpPr>
        <p:spPr>
          <a:xfrm>
            <a:off x="119169" y="756120"/>
            <a:ext cx="3181311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扫频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查看振点</a:t>
            </a:r>
            <a:endParaRPr lang="en-US" altLang="zh-CN" b="1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i="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辨识后即可通过伯德图查看振点频率，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幅频曲线中突出的即为振点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，如右图中是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475Hz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，可以设置陷波器中心为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475Hz</a:t>
            </a:r>
            <a:r>
              <a:rPr lang="zh-CN" altLang="en-US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，带宽则大约设置为中心的一半，设置为</a:t>
            </a:r>
            <a:r>
              <a:rPr lang="en-US" altLang="zh-CN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238Hz</a:t>
            </a:r>
          </a:p>
          <a:p>
            <a:br>
              <a:rPr lang="en-US" altLang="zh-CN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若调试的的电脑未安装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MATLAB RUNTIME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包，可以通过脚本扫频，保存扫频的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CSV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曲线，再通过安装有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MATLAB RUNTIME</a:t>
            </a:r>
            <a:r>
              <a:rPr lang="zh-CN" altLang="en-US" b="1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包的电脑打开曲线。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D2E91D-5CA7-4CF3-8B61-CBFDB8E5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616" y="3663404"/>
            <a:ext cx="8999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0B85E5A-9247-478C-AB54-19D782B58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80" y="724994"/>
            <a:ext cx="5579889" cy="2761870"/>
          </a:xfrm>
          <a:prstGeom prst="rect">
            <a:avLst/>
          </a:prstGeom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F8815291-58D0-4383-ACE9-950269DC56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389809"/>
              </p:ext>
            </p:extLst>
          </p:nvPr>
        </p:nvGraphicFramePr>
        <p:xfrm>
          <a:off x="99607" y="4644555"/>
          <a:ext cx="1157038" cy="799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" name="包装程序外壳对象" showAsIcon="1" r:id="rId5" imgW="1270080" imgH="880560" progId="Package">
                  <p:embed/>
                </p:oleObj>
              </mc:Choice>
              <mc:Fallback>
                <p:oleObj name="包装程序外壳对象" showAsIcon="1" r:id="rId5" imgW="1270080" imgH="880560" progId="Packag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07" y="4644555"/>
                        <a:ext cx="1157038" cy="799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226A785E-9C49-4A19-8A31-AE8927C0D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77945"/>
              </p:ext>
            </p:extLst>
          </p:nvPr>
        </p:nvGraphicFramePr>
        <p:xfrm>
          <a:off x="1475433" y="4570341"/>
          <a:ext cx="1157038" cy="799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" name="包装程序外壳对象" showAsIcon="1" r:id="rId7" imgW="1270080" imgH="880560" progId="Package">
                  <p:embed/>
                </p:oleObj>
              </mc:Choice>
              <mc:Fallback>
                <p:oleObj name="包装程序外壳对象" showAsIcon="1" r:id="rId7" imgW="1270080" imgH="88056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433" y="4570341"/>
                        <a:ext cx="1157038" cy="799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2961C4A5-C17B-4A3B-A9EE-F82933B420E6}"/>
              </a:ext>
            </a:extLst>
          </p:cNvPr>
          <p:cNvSpPr txBox="1"/>
          <p:nvPr/>
        </p:nvSpPr>
        <p:spPr>
          <a:xfrm>
            <a:off x="3326257" y="3720820"/>
            <a:ext cx="5625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16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需要注意的是，竖直轴使用调试软件界面的频率分析扫频轴会坠落，可先保证电机出力正确且使用线性或</a:t>
            </a:r>
            <a:r>
              <a:rPr lang="en-US" altLang="zh-CN" sz="16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HD</a:t>
            </a:r>
            <a:r>
              <a:rPr lang="zh-CN" altLang="zh-CN" sz="16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调整出可使电机正常运动无异响的参数，位置或速度模式运行至合适的位置不断使能，再使用上述脚本扫频，且删除脚本中的</a:t>
            </a:r>
            <a:r>
              <a:rPr lang="en-US" altLang="zh-CN" sz="16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”k”</a:t>
            </a:r>
            <a:r>
              <a:rPr lang="zh-CN" altLang="zh-CN" sz="1600" kern="100" dirty="0">
                <a:solidFill>
                  <a:schemeClr val="bg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断使能指令可避免该问题。</a:t>
            </a:r>
          </a:p>
        </p:txBody>
      </p:sp>
    </p:spTree>
    <p:extLst>
      <p:ext uri="{BB962C8B-B14F-4D97-AF65-F5344CB8AC3E}">
        <p14:creationId xmlns:p14="http://schemas.microsoft.com/office/powerpoint/2010/main" val="365243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FD941E9B-F807-4AA6-9084-6478376E727C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目录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1B2B0-4033-4E8B-806E-CF654929E1FA}"/>
              </a:ext>
            </a:extLst>
          </p:cNvPr>
          <p:cNvSpPr txBox="1"/>
          <p:nvPr/>
        </p:nvSpPr>
        <p:spPr>
          <a:xfrm>
            <a:off x="1043385" y="1476201"/>
            <a:ext cx="4520789" cy="2190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1.CDHD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如何合理添加滤波器</a:t>
            </a:r>
            <a:b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其他异响处理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C60D50-CADB-4EA1-B606-BB4DD4DFAE0C}"/>
              </a:ext>
            </a:extLst>
          </p:cNvPr>
          <p:cNvSpPr txBox="1"/>
          <p:nvPr/>
        </p:nvSpPr>
        <p:spPr>
          <a:xfrm>
            <a:off x="546187" y="873046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如何判断是增益过高导致的异响还是机械震点导致的异响</a:t>
            </a:r>
            <a:endParaRPr lang="zh-CN" altLang="en-US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E3ECBE-9900-4B15-B39B-FE9467952A83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如何合理添加滤波器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D57377E0-B216-4FF6-A430-ABFC22B56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44951"/>
              </p:ext>
            </p:extLst>
          </p:nvPr>
        </p:nvGraphicFramePr>
        <p:xfrm>
          <a:off x="438175" y="1404193"/>
          <a:ext cx="7488831" cy="2979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1385247734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529304021"/>
                    </a:ext>
                  </a:extLst>
                </a:gridCol>
                <a:gridCol w="2808311">
                  <a:extLst>
                    <a:ext uri="{9D8B030D-6E8A-4147-A177-3AD203B41FA5}">
                      <a16:colId xmlns:a16="http://schemas.microsoft.com/office/drawing/2014/main" val="1525779200"/>
                    </a:ext>
                  </a:extLst>
                </a:gridCol>
              </a:tblGrid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判断依据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增益过高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机械共振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1365600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异响频率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随增益变化而变化，多为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200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多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Hz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固定频率 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13773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电流开环扫频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75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伯德图中没有和异响频率相同的振点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伯德图中有和异响频率相同的振点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1017111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速度闭环扫频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75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伯德图中段明显翘起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750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未加滤波器时伯德图中有和异响频率相同的振点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899744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降低增益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效果明显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效果有限，除非增益降低很多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2761283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加滤波器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无效或效果有限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</a:rPr>
                        <a:t>明显抑制异响 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772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259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C60D50-CADB-4EA1-B606-BB4DD4DFAE0C}"/>
              </a:ext>
            </a:extLst>
          </p:cNvPr>
          <p:cNvSpPr txBox="1"/>
          <p:nvPr/>
        </p:nvSpPr>
        <p:spPr>
          <a:xfrm>
            <a:off x="611337" y="972145"/>
            <a:ext cx="727280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避免过度滤波：滤波器会引入相位滞后，影响系统响应速度。 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结合增益调整：滤波器与增益需配合调整，确保系统稳定性与响应速度平衡</a:t>
            </a:r>
            <a:endParaRPr lang="en-US" altLang="zh-CN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结构复杂的直线电机，如多个轴叠加在一起的纠偏平台，数控加工等高精度场合，可能不同位置振点差异较大，需要多个位置进行扫频测试，综合考虑。</a:t>
            </a:r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13F3EF-E592-4A8F-BE1F-CEDFA8FFA9B5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如何合理添加滤波器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649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CC60D50-CADB-4EA1-B606-BB4DD4DFAE0C}"/>
              </a:ext>
            </a:extLst>
          </p:cNvPr>
          <p:cNvSpPr txBox="1"/>
          <p:nvPr/>
        </p:nvSpPr>
        <p:spPr>
          <a:xfrm>
            <a:off x="611337" y="972145"/>
            <a:ext cx="72728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若异响声为电流声，则可以降低电机电感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ML,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或使用</a:t>
            </a:r>
            <a:r>
              <a:rPr lang="en-US" altLang="zh-CN" b="0" i="0" dirty="0" err="1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motorsetup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4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模式估测实际电感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ML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电阻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MR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，使用</a:t>
            </a:r>
            <a:r>
              <a:rPr lang="en-US" altLang="zh-CN" dirty="0" err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motorsetupst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查看结果，也可以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在终端中输入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ML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回车，查看默认值，然后修改为以前的一半；修改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KCD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，该值默认为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，可增加至最大值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。上述两个参数需要断使能修改，且修改完都需要重新点击配置保存。</a:t>
            </a:r>
          </a:p>
          <a:p>
            <a:endParaRPr lang="zh-CN" altLang="en-US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rabicPeriod" startAt="2"/>
            </a:pP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编码器栅尺有坏点，磁栅消磁，光栅被划坏，读头安装间距不合适，读头支撑架过软，高速运行时晃动。</a:t>
            </a:r>
            <a:endParaRPr lang="en-US" altLang="zh-CN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b="0" i="0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机械安装松动，地脚不稳，机械有干涉摩擦，电机本体异常等。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13F3EF-E592-4A8F-BE1F-CEDFA8FFA9B5}"/>
              </a:ext>
            </a:extLst>
          </p:cNvPr>
          <p:cNvSpPr txBox="1"/>
          <p:nvPr/>
        </p:nvSpPr>
        <p:spPr>
          <a:xfrm>
            <a:off x="190097" y="36041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其他异响处理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24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654DFBB-11C4-4BD2-9EA1-142015293618}"/>
              </a:ext>
            </a:extLst>
          </p:cNvPr>
          <p:cNvSpPr txBox="1"/>
          <p:nvPr/>
        </p:nvSpPr>
        <p:spPr>
          <a:xfrm>
            <a:off x="179289" y="802867"/>
            <a:ext cx="44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速度环输出滤波器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线性控制模式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469BE26-CE34-4E78-BD5C-10A383A65BA1}"/>
              </a:ext>
            </a:extLst>
          </p:cNvPr>
          <p:cNvSpPr txBox="1"/>
          <p:nvPr/>
        </p:nvSpPr>
        <p:spPr>
          <a:xfrm>
            <a:off x="360000" y="1440000"/>
            <a:ext cx="3707721" cy="2468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一阶低通：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允许低于截止频率的信号通过，滤除高频噪声。</a:t>
            </a:r>
          </a:p>
          <a:p>
            <a:pPr>
              <a:lnSpc>
                <a:spcPct val="125000"/>
              </a:lnSpc>
            </a:pP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特性：滚降斜率：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-20dB/</a:t>
            </a: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十倍频程。</a:t>
            </a:r>
          </a:p>
          <a:p>
            <a:pPr>
              <a:lnSpc>
                <a:spcPct val="125000"/>
              </a:lnSpc>
            </a:pP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优点：简单、相位延迟小。</a:t>
            </a:r>
          </a:p>
          <a:p>
            <a:pPr>
              <a:lnSpc>
                <a:spcPct val="125000"/>
              </a:lnSpc>
            </a:pP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缺点：对共振抑制能力弱。</a:t>
            </a:r>
          </a:p>
          <a:p>
            <a:pPr>
              <a:lnSpc>
                <a:spcPct val="125000"/>
              </a:lnSpc>
            </a:pPr>
            <a:r>
              <a:rPr lang="zh-CN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应用：电机噪声较大但无明显共振；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E8A2537-3ECA-48A9-AA14-FE76AC6E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39" y="1332185"/>
            <a:ext cx="4818399" cy="31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9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5C69E23-EC90-4953-97A4-ABB933628C56}"/>
              </a:ext>
            </a:extLst>
          </p:cNvPr>
          <p:cNvSpPr txBox="1"/>
          <p:nvPr/>
        </p:nvSpPr>
        <p:spPr>
          <a:xfrm>
            <a:off x="360000" y="1440000"/>
            <a:ext cx="4139769" cy="3507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双一阶低通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b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通过级联两个一阶低通滤波器，增强高频衰减能力。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特性：滚降斜率：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-40dB/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十倍频程。相位延迟叠加，可能影响动态响应。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优点：比单阶滤波器更平滑，抑制噪声更好。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缺点：相位延迟比单阶大。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应用：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CDHD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系列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PDFF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线性的默认配置；适合大多数场合。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16E56D-498F-4236-99FB-0BECA3FFD24C}"/>
              </a:ext>
            </a:extLst>
          </p:cNvPr>
          <p:cNvSpPr txBox="1"/>
          <p:nvPr/>
        </p:nvSpPr>
        <p:spPr>
          <a:xfrm>
            <a:off x="179289" y="802867"/>
            <a:ext cx="44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速度环输出滤波器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线性控制模式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0C6336-25BB-4223-AD6E-2ECCFD622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769" y="1404193"/>
            <a:ext cx="447139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95801B-982F-49D8-896D-F3F777A0A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13" y="1312523"/>
            <a:ext cx="4910528" cy="32764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469BE26-CE34-4E78-BD5C-10A383A65BA1}"/>
              </a:ext>
            </a:extLst>
          </p:cNvPr>
          <p:cNvSpPr txBox="1"/>
          <p:nvPr/>
        </p:nvSpPr>
        <p:spPr>
          <a:xfrm>
            <a:off x="360000" y="1440000"/>
            <a:ext cx="6660049" cy="2825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二阶低通（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8-Complex Pole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b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需要设置截止频率和阻尼系数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×1000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作用：平衡高频抑制与动态响应，通过阻尼系数调节超调。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参数设置：截止频率（如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1kHz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阻尼系数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×1000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（如输入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707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ζ=0.707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阻尼比：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ζ=0.707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：兼顾响应速度与平滑性（推荐默认值）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ζ&gt;1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：过阻尼，相位滞后更小，但抑制变弱</a:t>
            </a:r>
            <a:b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ζ&lt;0.707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：欠阻尼，相位滞后更大，但抑制更强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A66D00-56CB-4650-89DA-8E3CC5DEFFA2}"/>
              </a:ext>
            </a:extLst>
          </p:cNvPr>
          <p:cNvSpPr txBox="1"/>
          <p:nvPr/>
        </p:nvSpPr>
        <p:spPr>
          <a:xfrm>
            <a:off x="179289" y="802867"/>
            <a:ext cx="44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速度环输出滤波器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线性控制模式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9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469BE26-CE34-4E78-BD5C-10A383A65BA1}"/>
              </a:ext>
            </a:extLst>
          </p:cNvPr>
          <p:cNvSpPr txBox="1"/>
          <p:nvPr/>
        </p:nvSpPr>
        <p:spPr>
          <a:xfrm>
            <a:off x="89983" y="1172199"/>
            <a:ext cx="8939818" cy="421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陷波器（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主要针对大于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300Hz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的高频振动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陷波器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：需要设置陷波中心频率和带宽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抑制特定频率共振。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优点：精准抑制某个共振点，相位影响局部。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缺点：对宽带噪声无效。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应用：机械系统有固定共振频率；通过频响测试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(Bode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发现共振峰后使用。</a:t>
            </a:r>
          </a:p>
          <a:p>
            <a:pPr>
              <a:lnSpc>
                <a:spcPct val="125000"/>
              </a:lnSpc>
            </a:pP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陷波器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：需要设置陷波中心频率和带宽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抑制特定频率共振。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与传统陷波滤波器类似，但限制相位偏移，减少对系统稳定性的影响。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特点：限制相位变化 ≤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50°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，抑制共振同时保持稳定性。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优点：比模式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更温和，适合高增益系统等对相位敏感的系统。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应用：高增益速度环或位置环；对相位裕度要求高的系统；替代模式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时出现振荡或不稳定时使用。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667BBC-C6B2-45E0-9683-B1AAA08A2002}"/>
              </a:ext>
            </a:extLst>
          </p:cNvPr>
          <p:cNvSpPr txBox="1"/>
          <p:nvPr/>
        </p:nvSpPr>
        <p:spPr>
          <a:xfrm>
            <a:off x="179289" y="802867"/>
            <a:ext cx="44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速度环输出滤波器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线性控制模式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2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469BE26-CE34-4E78-BD5C-10A383A65BA1}"/>
              </a:ext>
            </a:extLst>
          </p:cNvPr>
          <p:cNvSpPr txBox="1"/>
          <p:nvPr/>
        </p:nvSpPr>
        <p:spPr>
          <a:xfrm>
            <a:off x="89983" y="1172199"/>
            <a:ext cx="8939818" cy="390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陷波器（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主要针对大于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300Hz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的高频振动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667BBC-C6B2-45E0-9683-B1AAA08A2002}"/>
              </a:ext>
            </a:extLst>
          </p:cNvPr>
          <p:cNvSpPr txBox="1"/>
          <p:nvPr/>
        </p:nvSpPr>
        <p:spPr>
          <a:xfrm>
            <a:off x="179289" y="802867"/>
            <a:ext cx="44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速度环输出滤波器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线性控制模式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F902AAC-7BB9-46DA-ABDB-F476A3100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77" y="1563140"/>
            <a:ext cx="5435485" cy="36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4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469BE26-CE34-4E78-BD5C-10A383A65BA1}"/>
              </a:ext>
            </a:extLst>
          </p:cNvPr>
          <p:cNvSpPr txBox="1"/>
          <p:nvPr/>
        </p:nvSpPr>
        <p:spPr>
          <a:xfrm>
            <a:off x="171847" y="1451620"/>
            <a:ext cx="8432378" cy="3173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双二阶滤波器（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FILTMODE=5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，或 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FILTEXTxMODE=5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）：设置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FILTHZ1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FILTHZ2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分别为共振与反共振频率，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FILTQ1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FILTQ2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为对应的品质因数（通过终端设置）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同时处理共振（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FILTHZ1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）和反共振（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FILTHZ2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）频率，调节系统动态特性。</a:t>
            </a:r>
          </a:p>
          <a:p>
            <a:pPr>
              <a:lnSpc>
                <a:spcPct val="125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参数：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FILTHZ1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：共振频率（需增强的频率）。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FILTHZ2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：反共振频率（需抑制的频率）。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FILTQ1/Q2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：品质因数（决定频率响应的尖锐程度）。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优点：最灵活，可模拟复杂频率响应。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缺点：调试复杂，需有经验。</a:t>
            </a:r>
          </a:p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•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应用：需要补偿机械反共振的场景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03FBB37-3449-48B2-9EDE-92A783C1FDE3}"/>
              </a:ext>
            </a:extLst>
          </p:cNvPr>
          <p:cNvSpPr txBox="1"/>
          <p:nvPr/>
        </p:nvSpPr>
        <p:spPr>
          <a:xfrm>
            <a:off x="179289" y="802867"/>
            <a:ext cx="4497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速度环输出滤波器</a:t>
            </a:r>
            <a:r>
              <a:rPr lang="en-US" altLang="zh-CN" b="1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CN" altLang="en-US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线性控制模式</a:t>
            </a:r>
            <a:endParaRPr lang="zh-CN" alt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6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45F5FE5-82DF-598B-D84C-617862475382}"/>
              </a:ext>
            </a:extLst>
          </p:cNvPr>
          <p:cNvSpPr txBox="1"/>
          <p:nvPr/>
        </p:nvSpPr>
        <p:spPr>
          <a:xfrm>
            <a:off x="179289" y="56623"/>
            <a:ext cx="4334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CDHD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系列驱动器常用的滤波器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6FCA757-2F90-48C7-9739-DD9CC4C2D018}"/>
              </a:ext>
            </a:extLst>
          </p:cNvPr>
          <p:cNvSpPr txBox="1"/>
          <p:nvPr/>
        </p:nvSpPr>
        <p:spPr>
          <a:xfrm>
            <a:off x="319540" y="6675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HD</a:t>
            </a:r>
            <a:r>
              <a:rPr lang="zh-CN" altLang="en-US" b="1" dirty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控制模式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C6573F-397E-4C60-865C-DEB7C59B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40" y="1154049"/>
            <a:ext cx="5328592" cy="283081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268B935-CF6F-4A87-8A3B-181D42692BA6}"/>
              </a:ext>
            </a:extLst>
          </p:cNvPr>
          <p:cNvSpPr txBox="1"/>
          <p:nvPr/>
        </p:nvSpPr>
        <p:spPr>
          <a:xfrm>
            <a:off x="5939929" y="667572"/>
            <a:ext cx="291559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altLang="zh-CN" b="1" i="0" dirty="0">
                <a:solidFill>
                  <a:schemeClr val="bg1"/>
                </a:solidFill>
                <a:effectLst/>
                <a:latin typeface="inherit"/>
              </a:rPr>
              <a:t>NLFILTDAMPING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inherit"/>
              </a:rPr>
              <a:t>（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inherit"/>
              </a:rPr>
              <a:t>HD 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inherit"/>
              </a:rPr>
              <a:t>电流滤波器阻尼）：以百分比形式定义，用于在截止频率之前保持滤波器的带宽。默认</a:t>
            </a:r>
            <a:r>
              <a:rPr lang="en-US" altLang="zh-CN" b="1" i="0" dirty="0">
                <a:solidFill>
                  <a:schemeClr val="bg1"/>
                </a:solidFill>
                <a:effectLst/>
                <a:latin typeface="inherit"/>
              </a:rPr>
              <a:t>60%</a:t>
            </a:r>
            <a:r>
              <a:rPr lang="zh-CN" altLang="en-US" b="1" i="0" dirty="0">
                <a:solidFill>
                  <a:schemeClr val="bg1"/>
                </a:solidFill>
                <a:effectLst/>
                <a:latin typeface="inherit"/>
              </a:rPr>
              <a:t>。</a:t>
            </a:r>
            <a:br>
              <a:rPr lang="en-US" altLang="zh-CN" b="1" i="0" dirty="0">
                <a:solidFill>
                  <a:schemeClr val="bg1"/>
                </a:solidFill>
                <a:effectLst/>
                <a:latin typeface="inherit"/>
              </a:rPr>
            </a:br>
            <a:endParaRPr lang="zh-CN" altLang="en-US" b="1" i="0" dirty="0">
              <a:solidFill>
                <a:schemeClr val="bg1"/>
              </a:solidFill>
              <a:effectLst/>
              <a:latin typeface="inherit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NLFILTT1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HD 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电流滤波器低通上升时间）：以毫秒为单位，定义的是截止频率的倒数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默认</a:t>
            </a:r>
            <a: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3ms</a:t>
            </a: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br>
              <a:rPr lang="en-US" altLang="zh-CN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反馈质量好，结构刚性好时降低</a:t>
            </a:r>
            <a:r>
              <a:rPr lang="en-US" altLang="zh-CN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NLFILTT1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，增大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inherit"/>
              </a:rPr>
              <a:t>NLFILTDAMPING</a:t>
            </a:r>
            <a:r>
              <a:rPr lang="zh-CN" altLang="en-US" b="1" i="0" dirty="0">
                <a:solidFill>
                  <a:srgbClr val="FF0000"/>
                </a:solidFill>
                <a:effectLst/>
                <a:latin typeface="inherit"/>
              </a:rPr>
              <a:t>，反之亦然。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96989CA-EF09-447C-B50D-96D0C658ABC9}"/>
              </a:ext>
            </a:extLst>
          </p:cNvPr>
          <p:cNvSpPr txBox="1"/>
          <p:nvPr/>
        </p:nvSpPr>
        <p:spPr>
          <a:xfrm>
            <a:off x="107281" y="4015680"/>
            <a:ext cx="84319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手动调整步骤如下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-apple-system"/>
              </a:rPr>
              <a:t>：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增大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NLFILTDAMPING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，直到观察到电流指令（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ICMD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）出现噪声和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/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或振荡，然后将其减小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10%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。</a:t>
            </a:r>
          </a:p>
          <a:p>
            <a:pPr algn="l" fontAlgn="base">
              <a:buFont typeface="+mj-lt"/>
              <a:buAutoNum type="arabicPeriod"/>
            </a:pP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减小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NLFILTT1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，直到观察到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ICMD 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出现噪声和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/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或振荡，然后将其增加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20%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，且至少增加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0.05 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inherit"/>
              </a:rPr>
              <a:t>毫秒。</a:t>
            </a:r>
          </a:p>
          <a:p>
            <a:pPr algn="l" fontAlgn="base"/>
            <a:r>
              <a:rPr lang="zh-CN" altLang="en-US" sz="1200" b="1" i="0" dirty="0">
                <a:solidFill>
                  <a:schemeClr val="bg1"/>
                </a:solidFill>
                <a:effectLst/>
                <a:latin typeface="-apple-system"/>
              </a:rPr>
              <a:t>如果被控对象在高频段存在谐振，可以将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NLFILTT1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-apple-system"/>
              </a:rPr>
              <a:t> 应用于电流输出。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NLFILTT1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-apple-system"/>
              </a:rPr>
              <a:t> 能有效降低声学噪声，但也会降低控制带宽和系统的潜在刚度。</a:t>
            </a:r>
          </a:p>
          <a:p>
            <a:pPr algn="l" fontAlgn="base"/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NLFILTDAMPING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-apple-system"/>
              </a:rPr>
              <a:t> 可减小低通滤波带来的负面影响。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NLFILTDAMPING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-apple-system"/>
              </a:rPr>
              <a:t> 可以独立于 </a:t>
            </a:r>
            <a:r>
              <a:rPr lang="en-US" altLang="zh-CN" sz="1200" b="1" i="0" dirty="0">
                <a:solidFill>
                  <a:schemeClr val="bg1"/>
                </a:solidFill>
                <a:effectLst/>
                <a:latin typeface="inherit"/>
              </a:rPr>
              <a:t>NLFILTT1</a:t>
            </a:r>
            <a:r>
              <a:rPr lang="zh-CN" altLang="en-US" sz="1200" b="1" i="0" dirty="0">
                <a:solidFill>
                  <a:schemeClr val="bg1"/>
                </a:solidFill>
                <a:effectLst/>
                <a:latin typeface="-apple-system"/>
              </a:rPr>
              <a:t> 设置，以提供一定的超调响应。结合机械系统的低通特性，有助于实现更高的控制带宽</a:t>
            </a:r>
          </a:p>
        </p:txBody>
      </p:sp>
    </p:spTree>
    <p:extLst>
      <p:ext uri="{BB962C8B-B14F-4D97-AF65-F5344CB8AC3E}">
        <p14:creationId xmlns:p14="http://schemas.microsoft.com/office/powerpoint/2010/main" val="424158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Segoe UI"/>
        <a:ea typeface="等线"/>
        <a:cs typeface=""/>
      </a:majorFont>
      <a:minorFont>
        <a:latin typeface="Segoe UI"/>
        <a:ea typeface="等线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2534</TotalTime>
  <Words>2275</Words>
  <Application>Microsoft Office PowerPoint</Application>
  <PresentationFormat>自定义</PresentationFormat>
  <Paragraphs>184</Paragraphs>
  <Slides>22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-apple-system</vt:lpstr>
      <vt:lpstr>inherit</vt:lpstr>
      <vt:lpstr>等线</vt:lpstr>
      <vt:lpstr>黑体</vt:lpstr>
      <vt:lpstr>楷体</vt:lpstr>
      <vt:lpstr>宋体</vt:lpstr>
      <vt:lpstr>微软雅黑</vt:lpstr>
      <vt:lpstr>微软雅黑</vt:lpstr>
      <vt:lpstr>Arial</vt:lpstr>
      <vt:lpstr>Segoe UI</vt:lpstr>
      <vt:lpstr>Office 主题​​</vt:lpstr>
      <vt:lpstr>包装程序外壳对象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 W</dc:creator>
  <cp:lastModifiedBy>MIDEA</cp:lastModifiedBy>
  <cp:revision>426</cp:revision>
  <dcterms:created xsi:type="dcterms:W3CDTF">2023-05-07T04:33:35Z</dcterms:created>
  <dcterms:modified xsi:type="dcterms:W3CDTF">2025-11-21T00:37:09Z</dcterms:modified>
</cp:coreProperties>
</file>