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5" r:id="rId3"/>
    <p:sldId id="314" r:id="rId4"/>
    <p:sldId id="304" r:id="rId5"/>
    <p:sldId id="298" r:id="rId6"/>
    <p:sldId id="316" r:id="rId7"/>
    <p:sldId id="300" r:id="rId8"/>
    <p:sldId id="306" r:id="rId9"/>
    <p:sldId id="315" r:id="rId10"/>
    <p:sldId id="299" r:id="rId11"/>
    <p:sldId id="297" r:id="rId12"/>
    <p:sldId id="307" r:id="rId13"/>
    <p:sldId id="308" r:id="rId14"/>
    <p:sldId id="309" r:id="rId15"/>
    <p:sldId id="301" r:id="rId16"/>
    <p:sldId id="310" r:id="rId17"/>
    <p:sldId id="317" r:id="rId18"/>
    <p:sldId id="312" r:id="rId19"/>
    <p:sldId id="313" r:id="rId20"/>
    <p:sldId id="305" r:id="rId21"/>
    <p:sldId id="321" r:id="rId22"/>
    <p:sldId id="319" r:id="rId23"/>
    <p:sldId id="263" r:id="rId24"/>
  </p:sldIdLst>
  <p:sldSz cx="9144000" cy="5143500" type="screen16x9"/>
  <p:notesSz cx="6669088" cy="97536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首页" id="{D4436127-7C3D-4554-B9EF-FB68F6128438}">
          <p14:sldIdLst>
            <p14:sldId id="256"/>
            <p14:sldId id="295"/>
          </p14:sldIdLst>
        </p14:section>
        <p14:section name="CDHD2" id="{24757C5D-D11A-43F4-AAC7-FD1974B18F8F}">
          <p14:sldIdLst>
            <p14:sldId id="314"/>
          </p14:sldIdLst>
        </p14:section>
        <p14:section name="目录" id="{3E75B02B-AF7F-4BA5-92C7-3C39729A3EEA}">
          <p14:sldIdLst>
            <p14:sldId id="304"/>
          </p14:sldIdLst>
        </p14:section>
        <p14:section name="制作C3和C8线" id="{6A391FB1-0606-4EAA-A686-6D11436850AF}">
          <p14:sldIdLst>
            <p14:sldId id="298"/>
            <p14:sldId id="316"/>
          </p14:sldIdLst>
        </p14:section>
        <p14:section name="接线" id="{C42CC29E-FC1F-4355-B314-EC17713E49DD}">
          <p14:sldIdLst>
            <p14:sldId id="300"/>
            <p14:sldId id="306"/>
            <p14:sldId id="315"/>
          </p14:sldIdLst>
        </p14:section>
        <p14:section name="固件升级" id="{594924A4-2E01-4B7B-91AE-9865493989F5}">
          <p14:sldIdLst>
            <p14:sldId id="299"/>
          </p14:sldIdLst>
        </p14:section>
        <p14:section name="设置地址" id="{85A7742E-EB0E-4A0F-87D2-5F3C40ED1F46}">
          <p14:sldIdLst>
            <p14:sldId id="297"/>
          </p14:sldIdLst>
        </p14:section>
        <p14:section name="设置电机参数" id="{DC0DC15A-E87B-44D3-B534-35D11D2ED566}">
          <p14:sldIdLst>
            <p14:sldId id="307"/>
          </p14:sldIdLst>
        </p14:section>
        <p14:section name="限定设置" id="{0F0CE216-E7B6-4434-9582-0627ED8F6983}">
          <p14:sldIdLst>
            <p14:sldId id="308"/>
          </p14:sldIdLst>
        </p14:section>
        <p14:section name="电流环确认和统一运动方向" id="{B3C00648-980C-4191-827A-11A6FDA226D6}">
          <p14:sldIdLst>
            <p14:sldId id="309"/>
            <p14:sldId id="301"/>
          </p14:sldIdLst>
        </p14:section>
        <p14:section name="龙门模式设置" id="{829D4907-866F-481B-82DA-9A1D2DE9231A}">
          <p14:sldIdLst>
            <p14:sldId id="310"/>
            <p14:sldId id="317"/>
          </p14:sldIdLst>
        </p14:section>
        <p14:section name="调整位置环增益" id="{0C7B4061-7E9A-4C47-8DDB-186BA4E66F75}">
          <p14:sldIdLst>
            <p14:sldId id="312"/>
            <p14:sldId id="313"/>
          </p14:sldIdLst>
        </p14:section>
        <p14:section name="位置控制原理" id="{76E354C0-F0FA-4379-9A26-14E206BE699B}">
          <p14:sldIdLst>
            <p14:sldId id="305"/>
            <p14:sldId id="321"/>
          </p14:sldIdLst>
        </p14:section>
        <p14:section name="常见问题解答" id="{915F4549-7572-461F-98D8-8EE5B4CA9635}">
          <p14:sldIdLst>
            <p14:sldId id="319"/>
            <p14:sldId id="2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748"/>
    <a:srgbClr val="075D4D"/>
    <a:srgbClr val="EBF8F4"/>
    <a:srgbClr val="878A8D"/>
    <a:srgbClr val="416BAB"/>
    <a:srgbClr val="10836D"/>
    <a:srgbClr val="02332A"/>
    <a:srgbClr val="1BA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7" autoAdjust="0"/>
    <p:restoredTop sz="78601" autoAdjust="0"/>
  </p:normalViewPr>
  <p:slideViewPr>
    <p:cSldViewPr snapToGrid="0" snapToObjects="1">
      <p:cViewPr>
        <p:scale>
          <a:sx n="100" d="100"/>
          <a:sy n="100" d="100"/>
        </p:scale>
        <p:origin x="-714" y="-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FC740BA-67B9-4241-A656-73B155E57883}" type="datetimeFigureOut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21DC42-E572-4FA1-9572-806F680D2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4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9B950E-DEE0-4ADF-8BD3-396C6FA65082}" type="datetimeFigureOut">
              <a:rPr lang="en-US"/>
              <a:pPr>
                <a:defRPr/>
              </a:pPr>
              <a:t>6/28/2019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32325"/>
            <a:ext cx="5335588" cy="4389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3542665-F755-4F0F-812D-96AEBD2FD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34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97263" y="2095500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9" descr="logo-STX-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/>
          <a:stretch>
            <a:fillRect/>
          </a:stretch>
        </p:blipFill>
        <p:spPr bwMode="auto">
          <a:xfrm>
            <a:off x="3848100" y="1828800"/>
            <a:ext cx="467201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logo-STX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73063" y="1130300"/>
            <a:ext cx="2822575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85537" y="3874748"/>
            <a:ext cx="4860925" cy="45696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75D4D"/>
              </a:buClr>
              <a:buNone/>
              <a:tabLst/>
              <a:defRPr sz="2800" baseline="0"/>
            </a:lvl1pPr>
            <a:lvl2pPr marL="742950" indent="-285750">
              <a:buClr>
                <a:srgbClr val="075D4D"/>
              </a:buClr>
              <a:buFont typeface="Arial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66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41540" y="983654"/>
            <a:ext cx="8660920" cy="3674609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tabLst/>
              <a:defRPr sz="1800"/>
            </a:lvl1pPr>
            <a:lvl2pPr marL="742950" indent="-285750">
              <a:buClr>
                <a:srgbClr val="075D4D"/>
              </a:buClr>
              <a:buFont typeface="Arial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D29FD8C9-7E83-4B66-B560-9F8628385D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2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64" y="986008"/>
            <a:ext cx="8643670" cy="3831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rtl="1">
              <a:defRPr sz="1200"/>
            </a:lvl1pPr>
          </a:lstStyle>
          <a:p>
            <a:pPr>
              <a:defRPr/>
            </a:pPr>
            <a:fld id="{AEA36B45-EBFA-4ECE-B89D-FF5C24054B2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40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58825"/>
            <a:ext cx="4605338" cy="439261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758825"/>
            <a:ext cx="4572000" cy="439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4775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tabLst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901421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tabLst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7101A63E-A7BD-41B5-A15C-25A04F704C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0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875" y="0"/>
            <a:ext cx="9159875" cy="2895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875" y="2895600"/>
            <a:ext cx="9159875" cy="2247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8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90525" y="2841625"/>
            <a:ext cx="24463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299" y="2452501"/>
            <a:ext cx="6756641" cy="993775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1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413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logo-STX-color-nota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8"/>
          <p:cNvSpPr txBox="1">
            <a:spLocks/>
          </p:cNvSpPr>
          <p:nvPr/>
        </p:nvSpPr>
        <p:spPr>
          <a:xfrm>
            <a:off x="241300" y="984250"/>
            <a:ext cx="8661400" cy="3673475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Click to edit text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Second level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dirty="0" smtClean="0"/>
              <a:t>Third level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dirty="0" smtClean="0"/>
              <a:t>Fourth level</a:t>
            </a:r>
          </a:p>
          <a:p>
            <a:pPr lvl="4" fontAlgn="auto">
              <a:spcAft>
                <a:spcPts val="0"/>
              </a:spcAft>
              <a:defRPr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628650" y="0"/>
            <a:ext cx="7886700" cy="758825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5385A96C-F3EB-4AA7-B39E-219A440AE4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009345" y="3495398"/>
            <a:ext cx="4652962" cy="111807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altLang="zh-CN" sz="3200" dirty="0" smtClean="0"/>
              <a:t>CDHD2</a:t>
            </a:r>
            <a:r>
              <a:rPr lang="zh-CN" altLang="en-US" sz="3200" dirty="0" smtClean="0"/>
              <a:t>龙门调试</a:t>
            </a:r>
            <a:endParaRPr lang="en-US" altLang="zh-CN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518787" y="46134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日期：</a:t>
            </a:r>
            <a:r>
              <a:rPr lang="en-US" altLang="zh-CN" dirty="0" smtClean="0"/>
              <a:t>2019.05.27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399" y="983654"/>
            <a:ext cx="4530485" cy="3674609"/>
          </a:xfrm>
        </p:spPr>
        <p:txBody>
          <a:bodyPr/>
          <a:lstStyle/>
          <a:p>
            <a:endParaRPr lang="en-US" altLang="zh-CN" sz="1600" dirty="0" smtClean="0"/>
          </a:p>
          <a:p>
            <a:r>
              <a:rPr lang="zh-CN" altLang="en-US" sz="1600" dirty="0" smtClean="0"/>
              <a:t>传统龙门：</a:t>
            </a:r>
            <a:r>
              <a:rPr lang="zh-CN" altLang="en-US" sz="1600" dirty="0"/>
              <a:t>两个平行线性轴（</a:t>
            </a:r>
            <a:r>
              <a:rPr lang="en-US" altLang="zh-CN" sz="1600" dirty="0"/>
              <a:t>Y1</a:t>
            </a:r>
            <a:r>
              <a:rPr lang="zh-CN" altLang="en-US" sz="1600" dirty="0"/>
              <a:t>和</a:t>
            </a:r>
            <a:r>
              <a:rPr lang="en-US" altLang="zh-CN" sz="1600" dirty="0"/>
              <a:t>Y2</a:t>
            </a:r>
            <a:r>
              <a:rPr lang="zh-CN" altLang="en-US" sz="1600" dirty="0"/>
              <a:t>）单独控制，可能会产生互相干扰，表现为振动、较高电流消耗、加速度和速度缓慢以及精确性下降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en-US" altLang="zh-CN" sz="1600" dirty="0" smtClean="0"/>
              <a:t>CDHD2</a:t>
            </a:r>
            <a:r>
              <a:rPr lang="zh-CN" altLang="en-US" sz="1600" dirty="0" smtClean="0"/>
              <a:t>龙门：</a:t>
            </a:r>
            <a:r>
              <a:rPr lang="zh-CN" altLang="en-US" sz="1600" dirty="0"/>
              <a:t>系统通过（交叉解耦</a:t>
            </a:r>
            <a:r>
              <a:rPr lang="zh-CN" altLang="en-US" sz="1600" dirty="0" smtClean="0"/>
              <a:t>算法）协同工作并使用高速通信生成和控制沿</a:t>
            </a:r>
            <a:r>
              <a:rPr lang="en-US" altLang="zh-CN" sz="1600" dirty="0" smtClean="0"/>
              <a:t>Y</a:t>
            </a:r>
            <a:r>
              <a:rPr lang="zh-CN" altLang="en-US" sz="1600" dirty="0" smtClean="0"/>
              <a:t>轴运动的</a:t>
            </a:r>
            <a:r>
              <a:rPr lang="en-US" altLang="zh-CN" sz="1600" dirty="0" smtClean="0"/>
              <a:t>CDHD2</a:t>
            </a:r>
            <a:r>
              <a:rPr lang="zh-CN" altLang="en-US" sz="1600" dirty="0" smtClean="0"/>
              <a:t>驱动器，来同步两个</a:t>
            </a:r>
            <a:r>
              <a:rPr lang="en-US" altLang="zh-CN" sz="1600" dirty="0" smtClean="0"/>
              <a:t>Y</a:t>
            </a:r>
            <a:r>
              <a:rPr lang="zh-CN" altLang="en-US" sz="1600" dirty="0" smtClean="0"/>
              <a:t>轴，传输速率</a:t>
            </a:r>
            <a:r>
              <a:rPr lang="en-US" altLang="zh-CN" sz="1600" dirty="0" smtClean="0"/>
              <a:t>10MHz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zh-CN" altLang="en-US" sz="1600" dirty="0" smtClean="0"/>
              <a:t>适用于旋转电机和直线电机（必须配霍尔传感器）。</a:t>
            </a:r>
            <a:endParaRPr lang="en-US" altLang="zh-CN" sz="1600" dirty="0" smtClean="0"/>
          </a:p>
          <a:p>
            <a:r>
              <a:rPr lang="zh-CN" altLang="en-US" sz="1600" dirty="0"/>
              <a:t>两</a:t>
            </a:r>
            <a:r>
              <a:rPr lang="zh-CN" altLang="en-US" sz="1600" dirty="0" smtClean="0"/>
              <a:t>个</a:t>
            </a:r>
            <a:r>
              <a:rPr lang="en-US" altLang="zh-CN" sz="1600" dirty="0" smtClean="0"/>
              <a:t>Y</a:t>
            </a:r>
            <a:r>
              <a:rPr lang="zh-CN" altLang="en-US" sz="1600" dirty="0" smtClean="0"/>
              <a:t>轴必须是同样的反馈装置类型。</a:t>
            </a:r>
            <a:endParaRPr lang="en-US" altLang="zh-CN" sz="1600" dirty="0" smtClean="0"/>
          </a:p>
          <a:p>
            <a:r>
              <a:rPr lang="zh-CN" altLang="en-US" sz="1600" dirty="0" smtClean="0"/>
              <a:t>类型：支持刚性龙门和柔性龙门（开发中），此文本只介绍刚性龙门调试。</a:t>
            </a:r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龙门介绍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803" y="797226"/>
            <a:ext cx="4041197" cy="284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22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565059" y="983654"/>
            <a:ext cx="3337400" cy="367460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7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必须使用</a:t>
            </a:r>
            <a:r>
              <a:rPr lang="en-US" altLang="zh-CN" dirty="0" smtClean="0"/>
              <a:t>CDHD2</a:t>
            </a:r>
            <a:r>
              <a:rPr lang="zh-CN" altLang="en-US" dirty="0" smtClean="0"/>
              <a:t>驱动器</a:t>
            </a:r>
            <a:endParaRPr lang="en-US" altLang="zh-CN" dirty="0" smtClean="0"/>
          </a:p>
          <a:p>
            <a:r>
              <a:rPr lang="zh-CN" altLang="en-US" dirty="0" smtClean="0"/>
              <a:t>制作</a:t>
            </a:r>
            <a:r>
              <a:rPr lang="en-US" altLang="zh-CN" dirty="0" smtClean="0"/>
              <a:t>C3</a:t>
            </a:r>
            <a:r>
              <a:rPr lang="zh-CN" altLang="en-US" dirty="0" smtClean="0"/>
              <a:t>龙门数据传输线</a:t>
            </a:r>
            <a:endParaRPr lang="en-US" altLang="zh-CN" dirty="0" smtClean="0"/>
          </a:p>
          <a:p>
            <a:r>
              <a:rPr lang="zh-CN" altLang="en-US" dirty="0" smtClean="0"/>
              <a:t>制作菊花链</a:t>
            </a:r>
            <a:r>
              <a:rPr lang="en-US" altLang="zh-CN" dirty="0" smtClean="0"/>
              <a:t>C8</a:t>
            </a:r>
            <a:r>
              <a:rPr lang="zh-CN" altLang="en-US" dirty="0" smtClean="0"/>
              <a:t>线，龙门轴调试时方便切换</a:t>
            </a:r>
            <a:r>
              <a:rPr lang="en-US" altLang="zh-CN" dirty="0" smtClean="0"/>
              <a:t>Y1</a:t>
            </a:r>
            <a:r>
              <a:rPr lang="zh-CN" altLang="en-US" dirty="0" smtClean="0"/>
              <a:t>和</a:t>
            </a:r>
            <a:r>
              <a:rPr lang="en-US" altLang="zh-CN" dirty="0" smtClean="0"/>
              <a:t>Y2</a:t>
            </a:r>
            <a:r>
              <a:rPr lang="zh-CN" altLang="en-US" dirty="0" smtClean="0"/>
              <a:t>驱动器</a:t>
            </a:r>
            <a:endParaRPr lang="en-US" altLang="zh-CN" dirty="0" smtClean="0"/>
          </a:p>
          <a:p>
            <a:r>
              <a:rPr lang="zh-CN" altLang="en-US" dirty="0" smtClean="0"/>
              <a:t>正确连接电机与驱动器（电机与编码器一一对应，勿交叉）</a:t>
            </a:r>
            <a:endParaRPr lang="en-US" altLang="zh-CN" dirty="0" smtClean="0"/>
          </a:p>
          <a:p>
            <a:r>
              <a:rPr lang="zh-CN" altLang="en-US" dirty="0" smtClean="0"/>
              <a:t>升级驱动器固件，使用</a:t>
            </a:r>
            <a:r>
              <a:rPr lang="en-US" altLang="zh-CN" dirty="0" smtClean="0"/>
              <a:t>CDHD2</a:t>
            </a:r>
            <a:r>
              <a:rPr lang="zh-CN" altLang="en-US" dirty="0" smtClean="0"/>
              <a:t>最新固件</a:t>
            </a:r>
            <a:endParaRPr lang="en-US" altLang="zh-CN" dirty="0" smtClean="0"/>
          </a:p>
          <a:p>
            <a:r>
              <a:rPr lang="zh-CN" altLang="en-US" dirty="0" smtClean="0"/>
              <a:t>修改驱动器地址（两驱动器地址不能相同）</a:t>
            </a:r>
            <a:endParaRPr lang="en-US" altLang="zh-CN" dirty="0" smtClean="0"/>
          </a:p>
          <a:p>
            <a:r>
              <a:rPr lang="zh-CN" altLang="en-US" dirty="0" smtClean="0"/>
              <a:t>输入电机信息，确认电流环是否正确</a:t>
            </a:r>
            <a:endParaRPr lang="en-US" altLang="zh-CN" dirty="0" smtClean="0"/>
          </a:p>
          <a:p>
            <a:r>
              <a:rPr lang="zh-CN" altLang="en-US" dirty="0" smtClean="0"/>
              <a:t>设置合适的限定值（位置、速度、电流）</a:t>
            </a:r>
            <a:endParaRPr lang="en-US" altLang="zh-CN" dirty="0" smtClean="0"/>
          </a:p>
          <a:p>
            <a:r>
              <a:rPr lang="zh-CN" altLang="en-US" dirty="0"/>
              <a:t>确认电机运行方向，保证两</a:t>
            </a:r>
            <a:r>
              <a:rPr lang="zh-CN" altLang="en-US" dirty="0" smtClean="0"/>
              <a:t>个</a:t>
            </a:r>
            <a:r>
              <a:rPr lang="en-US" altLang="zh-CN" dirty="0" smtClean="0"/>
              <a:t>Y</a:t>
            </a:r>
            <a:r>
              <a:rPr lang="zh-CN" altLang="en-US" dirty="0" smtClean="0"/>
              <a:t>轴</a:t>
            </a:r>
            <a:r>
              <a:rPr lang="zh-CN" altLang="en-US" dirty="0"/>
              <a:t>同向（即正负方向相同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龙门参数设置，切换到位置模式（</a:t>
            </a:r>
            <a:r>
              <a:rPr lang="en-US" altLang="zh-CN" dirty="0" err="1" smtClean="0"/>
              <a:t>opmode</a:t>
            </a:r>
            <a:r>
              <a:rPr lang="en-US" altLang="zh-CN" dirty="0" smtClean="0"/>
              <a:t> 8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分别写入基本</a:t>
            </a:r>
            <a:r>
              <a:rPr lang="en-US" altLang="zh-CN" dirty="0" smtClean="0"/>
              <a:t>HD</a:t>
            </a:r>
            <a:r>
              <a:rPr lang="zh-CN" altLang="en-US" dirty="0" smtClean="0"/>
              <a:t>位置环增益，运行并进行参数调优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详细步骤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15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2716" y="798455"/>
            <a:ext cx="8729744" cy="17173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制作</a:t>
            </a:r>
            <a:r>
              <a:rPr lang="en-US" altLang="zh-CN" dirty="0" smtClean="0"/>
              <a:t>C3</a:t>
            </a:r>
            <a:r>
              <a:rPr lang="zh-CN" altLang="en-US" dirty="0" smtClean="0"/>
              <a:t>龙门数据传输线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776307"/>
              </p:ext>
            </p:extLst>
          </p:nvPr>
        </p:nvGraphicFramePr>
        <p:xfrm>
          <a:off x="369350" y="903031"/>
          <a:ext cx="5697181" cy="1496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845"/>
                <a:gridCol w="1376112"/>
                <a:gridCol w="1376112"/>
                <a:gridCol w="1376112"/>
              </a:tblGrid>
              <a:tr h="4303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龙门主轴</a:t>
                      </a:r>
                      <a:r>
                        <a:rPr lang="zh-CN" altLang="en-US" sz="1100" u="none" strike="noStrike" dirty="0" smtClean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 smtClean="0">
                          <a:effectLst/>
                        </a:rPr>
                        <a:t>Y1-</a:t>
                      </a:r>
                      <a:r>
                        <a:rPr lang="en-US" sz="1100" u="none" strike="noStrike" dirty="0" smtClean="0">
                          <a:effectLst/>
                        </a:rPr>
                        <a:t>Master</a:t>
                      </a:r>
                      <a:r>
                        <a:rPr lang="en-US" sz="1100" u="none" strike="noStrike" dirty="0">
                          <a:effectLst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龙门从轴</a:t>
                      </a:r>
                      <a:r>
                        <a:rPr lang="zh-CN" altLang="en-US" sz="1100" u="none" strike="noStrike" dirty="0" smtClean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 smtClean="0">
                          <a:effectLst/>
                        </a:rPr>
                        <a:t>Y2-</a:t>
                      </a:r>
                      <a:r>
                        <a:rPr lang="en-US" sz="1100" u="none" strike="noStrike" dirty="0" smtClean="0">
                          <a:effectLst/>
                        </a:rPr>
                        <a:t>diff</a:t>
                      </a:r>
                      <a:r>
                        <a:rPr lang="en-US" sz="1100" u="none" strike="noStrike" dirty="0">
                          <a:effectLst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双绞线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信号描述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双绞线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串行数据</a:t>
                      </a:r>
                      <a:r>
                        <a:rPr lang="en-US" sz="1100" u="none" strike="noStrike" dirty="0" err="1">
                          <a:effectLst/>
                        </a:rPr>
                        <a:t>Tx</a:t>
                      </a:r>
                      <a:r>
                        <a:rPr lang="en-US" sz="1100" u="none" strike="noStrike" dirty="0">
                          <a:effectLst/>
                        </a:rPr>
                        <a:t>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Tx-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双绞线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Rx+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串行数据</a:t>
                      </a:r>
                      <a:r>
                        <a:rPr lang="en-US" sz="1100" u="none" strike="noStrike" dirty="0">
                          <a:effectLst/>
                        </a:rPr>
                        <a:t>Rx-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540" y="2623980"/>
            <a:ext cx="8660920" cy="2181763"/>
          </a:xfrm>
        </p:spPr>
        <p:txBody>
          <a:bodyPr/>
          <a:lstStyle/>
          <a:p>
            <a:r>
              <a:rPr lang="en-US" altLang="zh-CN" sz="1600" dirty="0" smtClean="0"/>
              <a:t>C3</a:t>
            </a:r>
            <a:r>
              <a:rPr lang="zh-CN" altLang="en-US" sz="1600" dirty="0" smtClean="0"/>
              <a:t>线是主、从轴通讯用的，分别将主轴（</a:t>
            </a:r>
            <a:r>
              <a:rPr lang="en-US" altLang="zh-CN" sz="1600" dirty="0" smtClean="0"/>
              <a:t>Master</a:t>
            </a:r>
            <a:r>
              <a:rPr lang="zh-CN" altLang="en-US" sz="1600" dirty="0" smtClean="0"/>
              <a:t>）和从轴（</a:t>
            </a:r>
            <a:r>
              <a:rPr lang="en-US" altLang="zh-CN" sz="1600" dirty="0" smtClean="0"/>
              <a:t>Diff</a:t>
            </a:r>
            <a:r>
              <a:rPr lang="zh-CN" altLang="en-US" sz="1600" dirty="0" smtClean="0"/>
              <a:t>）对应引脚连接起来。</a:t>
            </a:r>
            <a:endParaRPr lang="en-US" altLang="zh-CN" sz="1600" dirty="0" smtClean="0"/>
          </a:p>
          <a:p>
            <a:r>
              <a:rPr lang="zh-CN" altLang="en-US" sz="1600" dirty="0"/>
              <a:t>建议</a:t>
            </a:r>
            <a:r>
              <a:rPr lang="zh-CN" altLang="en-US" sz="1600" dirty="0" smtClean="0"/>
              <a:t>使用双绞加</a:t>
            </a:r>
            <a:r>
              <a:rPr lang="zh-CN" altLang="en-US" sz="1600" dirty="0" smtClean="0"/>
              <a:t>屏蔽线，屏蔽线接外壳</a:t>
            </a:r>
            <a:endParaRPr lang="en-US" altLang="zh-CN" sz="1600" dirty="0" smtClean="0"/>
          </a:p>
          <a:p>
            <a:r>
              <a:rPr lang="zh-CN" altLang="en-US" sz="1600" dirty="0" smtClean="0"/>
              <a:t>龙门通讯数据传输：需设置</a:t>
            </a:r>
            <a:r>
              <a:rPr lang="en-US" altLang="zh-CN" sz="1600" b="1" dirty="0" smtClean="0"/>
              <a:t>GANTRYINTERFACE=0</a:t>
            </a:r>
          </a:p>
          <a:p>
            <a:r>
              <a:rPr lang="zh-CN" altLang="en-US" sz="1600" b="1" dirty="0" smtClean="0"/>
              <a:t>通过软件界面选择设置</a:t>
            </a:r>
            <a:endParaRPr lang="en-US" altLang="zh-CN" sz="1600" b="1" dirty="0" smtClean="0"/>
          </a:p>
          <a:p>
            <a:endParaRPr lang="en-US" altLang="zh-CN" sz="1600" b="1" dirty="0" smtClean="0"/>
          </a:p>
          <a:p>
            <a:endParaRPr lang="en-US" altLang="zh-CN" sz="16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500352" y="1072366"/>
            <a:ext cx="17095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左</a:t>
            </a:r>
            <a:r>
              <a:rPr lang="zh-CN" altLang="en-US" sz="1400" dirty="0" smtClean="0"/>
              <a:t>图为</a:t>
            </a:r>
            <a:r>
              <a:rPr lang="en-US" altLang="zh-CN" sz="1400" dirty="0" smtClean="0"/>
              <a:t>C3</a:t>
            </a:r>
            <a:r>
              <a:rPr lang="zh-CN" altLang="en-US" sz="1400" dirty="0" smtClean="0"/>
              <a:t>口龙门通讯引脚定义。</a:t>
            </a:r>
            <a:endParaRPr lang="en-US" altLang="zh-CN" sz="1400" dirty="0" smtClean="0"/>
          </a:p>
          <a:p>
            <a:r>
              <a:rPr lang="zh-CN" altLang="en-US" sz="1400" dirty="0" smtClean="0"/>
              <a:t>注意：</a:t>
            </a:r>
            <a:r>
              <a:rPr lang="en-US" altLang="zh-CN" sz="1400" dirty="0" smtClean="0"/>
              <a:t>EB</a:t>
            </a:r>
            <a:r>
              <a:rPr lang="zh-CN" altLang="en-US" sz="1400" dirty="0" smtClean="0"/>
              <a:t>型号没有</a:t>
            </a:r>
            <a:r>
              <a:rPr lang="en-US" altLang="zh-CN" sz="1400" dirty="0" smtClean="0"/>
              <a:t>C3</a:t>
            </a:r>
            <a:r>
              <a:rPr lang="zh-CN" altLang="en-US" sz="1400" dirty="0" smtClean="0"/>
              <a:t>口，所以不支持龙门功能。</a:t>
            </a:r>
            <a:endParaRPr lang="zh-CN" altLang="en-US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90" y="2929893"/>
            <a:ext cx="2319183" cy="216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3805311"/>
            <a:ext cx="18859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右箭头 7"/>
          <p:cNvSpPr/>
          <p:nvPr/>
        </p:nvSpPr>
        <p:spPr>
          <a:xfrm>
            <a:off x="4463845" y="4149213"/>
            <a:ext cx="668594" cy="2458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10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540" y="2753032"/>
            <a:ext cx="8577995" cy="1905231"/>
          </a:xfrm>
        </p:spPr>
        <p:txBody>
          <a:bodyPr/>
          <a:lstStyle/>
          <a:p>
            <a:r>
              <a:rPr lang="zh-CN" altLang="en-US" dirty="0" smtClean="0"/>
              <a:t>通过</a:t>
            </a:r>
            <a:r>
              <a:rPr lang="en-US" altLang="zh-CN" dirty="0" smtClean="0"/>
              <a:t>C8</a:t>
            </a:r>
            <a:r>
              <a:rPr lang="zh-CN" altLang="en-US" dirty="0" smtClean="0"/>
              <a:t>接口可以进行多个驱动器通讯，操作见下图：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制作</a:t>
            </a:r>
            <a:r>
              <a:rPr lang="en-US" altLang="zh-CN" dirty="0" smtClean="0"/>
              <a:t>C8</a:t>
            </a:r>
            <a:r>
              <a:rPr lang="zh-CN" altLang="en-US" dirty="0" smtClean="0"/>
              <a:t>菊花链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圆角矩形 4"/>
          <p:cNvSpPr/>
          <p:nvPr/>
        </p:nvSpPr>
        <p:spPr>
          <a:xfrm>
            <a:off x="172716" y="876411"/>
            <a:ext cx="8646819" cy="17173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531" y="3091782"/>
            <a:ext cx="18954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343813"/>
            <a:ext cx="19050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900" y="3815222"/>
            <a:ext cx="18002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52953"/>
              </p:ext>
            </p:extLst>
          </p:nvPr>
        </p:nvGraphicFramePr>
        <p:xfrm>
          <a:off x="369350" y="987078"/>
          <a:ext cx="5697181" cy="1496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845"/>
                <a:gridCol w="1376112"/>
                <a:gridCol w="1376112"/>
                <a:gridCol w="1376112"/>
              </a:tblGrid>
              <a:tr h="4303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龙门主轴</a:t>
                      </a:r>
                      <a:r>
                        <a:rPr lang="zh-CN" altLang="en-US" sz="1100" u="none" strike="noStrike" dirty="0" smtClean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 smtClean="0">
                          <a:effectLst/>
                        </a:rPr>
                        <a:t>Y1-</a:t>
                      </a:r>
                      <a:r>
                        <a:rPr lang="en-US" sz="1100" u="none" strike="noStrike" dirty="0" smtClean="0">
                          <a:effectLst/>
                        </a:rPr>
                        <a:t>Master</a:t>
                      </a:r>
                      <a:r>
                        <a:rPr lang="en-US" sz="1100" u="none" strike="noStrike" dirty="0">
                          <a:effectLst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龙门从轴</a:t>
                      </a:r>
                      <a:r>
                        <a:rPr lang="zh-CN" altLang="en-US" sz="1100" u="none" strike="noStrike" dirty="0" smtClean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 smtClean="0">
                          <a:effectLst/>
                        </a:rPr>
                        <a:t>Y2-</a:t>
                      </a:r>
                      <a:r>
                        <a:rPr lang="en-US" sz="1100" u="none" strike="noStrike" dirty="0" smtClean="0">
                          <a:effectLst/>
                        </a:rPr>
                        <a:t>diff</a:t>
                      </a:r>
                      <a:r>
                        <a:rPr lang="en-US" sz="1100" u="none" strike="noStrike" dirty="0">
                          <a:effectLst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双绞线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信号描述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双绞线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串行数据</a:t>
                      </a:r>
                      <a:r>
                        <a:rPr lang="en-US" sz="1100" u="none" strike="noStrike" dirty="0" err="1">
                          <a:effectLst/>
                        </a:rPr>
                        <a:t>Tx</a:t>
                      </a:r>
                      <a:r>
                        <a:rPr lang="en-US" sz="1100" u="none" strike="noStrike" dirty="0">
                          <a:effectLst/>
                        </a:rPr>
                        <a:t>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Tx-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双绞线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Rx+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串行数据</a:t>
                      </a:r>
                      <a:r>
                        <a:rPr lang="en-US" sz="1100" u="none" strike="noStrike" dirty="0">
                          <a:effectLst/>
                        </a:rPr>
                        <a:t>Rx-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454" y="983600"/>
            <a:ext cx="1681981" cy="150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5222"/>
            <a:ext cx="1276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箭头连接符 8"/>
          <p:cNvCxnSpPr>
            <a:stCxn id="8195" idx="3"/>
            <a:endCxn id="8196" idx="1"/>
          </p:cNvCxnSpPr>
          <p:nvPr/>
        </p:nvCxnSpPr>
        <p:spPr>
          <a:xfrm>
            <a:off x="2533650" y="4001038"/>
            <a:ext cx="162250" cy="189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8196" idx="3"/>
            <a:endCxn id="8198" idx="1"/>
          </p:cNvCxnSpPr>
          <p:nvPr/>
        </p:nvCxnSpPr>
        <p:spPr>
          <a:xfrm>
            <a:off x="4496125" y="4020010"/>
            <a:ext cx="75875" cy="4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8198" idx="3"/>
          </p:cNvCxnSpPr>
          <p:nvPr/>
        </p:nvCxnSpPr>
        <p:spPr>
          <a:xfrm>
            <a:off x="5848350" y="4024772"/>
            <a:ext cx="218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51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20232" y="983654"/>
            <a:ext cx="1882228" cy="3674609"/>
          </a:xfrm>
        </p:spPr>
        <p:txBody>
          <a:bodyPr/>
          <a:lstStyle/>
          <a:p>
            <a:r>
              <a:rPr lang="zh-CN" altLang="en-US" sz="1600" dirty="0"/>
              <a:t>按</a:t>
            </a:r>
            <a:r>
              <a:rPr lang="zh-CN" altLang="en-US" sz="1600" dirty="0" smtClean="0"/>
              <a:t>图所示中连接好驱动器</a:t>
            </a:r>
            <a:endParaRPr lang="en-US" altLang="zh-CN" sz="1600" dirty="0" smtClean="0"/>
          </a:p>
          <a:p>
            <a:r>
              <a:rPr lang="en-US" altLang="zh-CN" sz="1600" dirty="0" smtClean="0"/>
              <a:t>Y1</a:t>
            </a:r>
            <a:r>
              <a:rPr lang="zh-CN" altLang="en-US" sz="1600" dirty="0" smtClean="0"/>
              <a:t>和</a:t>
            </a:r>
            <a:r>
              <a:rPr lang="en-US" altLang="zh-CN" sz="1600" dirty="0" smtClean="0"/>
              <a:t>Y2</a:t>
            </a:r>
            <a:r>
              <a:rPr lang="zh-CN" altLang="en-US" sz="1600" dirty="0" smtClean="0"/>
              <a:t>可以自定义为主轴（</a:t>
            </a:r>
            <a:r>
              <a:rPr lang="en-US" altLang="zh-CN" sz="1600" dirty="0" smtClean="0"/>
              <a:t>Master</a:t>
            </a:r>
            <a:r>
              <a:rPr lang="zh-CN" altLang="en-US" sz="1600" dirty="0" smtClean="0"/>
              <a:t>）和从轴（</a:t>
            </a:r>
            <a:r>
              <a:rPr lang="en-US" altLang="zh-CN" sz="1600" dirty="0" smtClean="0"/>
              <a:t>diff</a:t>
            </a:r>
            <a:r>
              <a:rPr lang="zh-CN" altLang="en-US" sz="1600" dirty="0" smtClean="0"/>
              <a:t>），必须使用第二代驱动器（</a:t>
            </a:r>
            <a:r>
              <a:rPr lang="en-US" altLang="zh-CN" sz="1600" dirty="0" smtClean="0"/>
              <a:t>CDHD2 </a:t>
            </a:r>
            <a:r>
              <a:rPr lang="zh-CN" altLang="en-US" sz="1600" dirty="0" smtClean="0"/>
              <a:t>）</a:t>
            </a:r>
            <a:endParaRPr lang="en-US" altLang="zh-CN" sz="1600" dirty="0" smtClean="0"/>
          </a:p>
          <a:p>
            <a:r>
              <a:rPr lang="zh-CN" altLang="en-US" sz="1600" dirty="0" smtClean="0"/>
              <a:t>菊花链在调试的时候使用</a:t>
            </a:r>
            <a:endParaRPr lang="en-US" altLang="zh-CN" sz="1600" dirty="0" smtClean="0"/>
          </a:p>
          <a:p>
            <a:endParaRPr lang="zh-CN" altLang="en-US" sz="1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接线（脉冲）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6972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4130163"/>
            <a:ext cx="13239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40565" y="421695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菊花链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82232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324600" y="983654"/>
            <a:ext cx="2577859" cy="3674609"/>
          </a:xfrm>
        </p:spPr>
        <p:txBody>
          <a:bodyPr/>
          <a:lstStyle/>
          <a:p>
            <a:endParaRPr lang="en-US" altLang="zh-CN" dirty="0" smtClean="0"/>
          </a:p>
          <a:p>
            <a:r>
              <a:rPr lang="zh-CN" altLang="en-US" dirty="0" smtClean="0"/>
              <a:t>主、从轴都需要接网线</a:t>
            </a:r>
            <a:endParaRPr lang="en-US" altLang="zh-CN" dirty="0" smtClean="0"/>
          </a:p>
          <a:p>
            <a:r>
              <a:rPr lang="zh-CN" altLang="en-US" dirty="0" smtClean="0"/>
              <a:t>龙门数据传输通过</a:t>
            </a:r>
            <a:r>
              <a:rPr lang="en-US" altLang="zh-CN" dirty="0" smtClean="0"/>
              <a:t>C3</a:t>
            </a:r>
            <a:r>
              <a:rPr lang="zh-CN" altLang="en-US" dirty="0" smtClean="0"/>
              <a:t>口</a:t>
            </a:r>
            <a:endParaRPr lang="en-US" altLang="zh-CN" dirty="0" smtClean="0"/>
          </a:p>
          <a:p>
            <a:r>
              <a:rPr lang="en-US" altLang="zh-CN" dirty="0" smtClean="0"/>
              <a:t>C5</a:t>
            </a:r>
            <a:r>
              <a:rPr lang="zh-CN" altLang="en-US" dirty="0" smtClean="0"/>
              <a:t>接输入</a:t>
            </a:r>
            <a:r>
              <a:rPr lang="en-US" altLang="zh-CN" dirty="0" smtClean="0"/>
              <a:t>C6</a:t>
            </a:r>
            <a:r>
              <a:rPr lang="zh-CN" altLang="en-US" dirty="0" smtClean="0"/>
              <a:t>接输出</a:t>
            </a: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接线</a:t>
            </a:r>
            <a:r>
              <a:rPr lang="zh-CN" altLang="en-US" dirty="0" smtClean="0"/>
              <a:t>（</a:t>
            </a:r>
            <a:r>
              <a:rPr lang="zh-CN" altLang="en-US" dirty="0"/>
              <a:t>总线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801"/>
            <a:ext cx="63246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515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057832" y="983654"/>
            <a:ext cx="5844628" cy="3674609"/>
          </a:xfrm>
        </p:spPr>
        <p:txBody>
          <a:bodyPr/>
          <a:lstStyle/>
          <a:p>
            <a:r>
              <a:rPr lang="zh-CN" altLang="en-US" dirty="0" smtClean="0"/>
              <a:t>左图为电控柜里龙门驱动器接线实物图</a:t>
            </a:r>
            <a:endParaRPr lang="en-US" altLang="zh-CN" dirty="0" smtClean="0"/>
          </a:p>
          <a:p>
            <a:r>
              <a:rPr lang="en-US" altLang="zh-CN" dirty="0" smtClean="0"/>
              <a:t>S   0.4.</a:t>
            </a:r>
            <a:r>
              <a:rPr lang="zh-CN" altLang="en-US" dirty="0" smtClean="0"/>
              <a:t>有两个小数点，表示龙门的从轴，脉冲控制方式，龙门通讯成功，并且已经激活使能；</a:t>
            </a:r>
            <a:endParaRPr lang="en-US" altLang="zh-CN" dirty="0" smtClean="0"/>
          </a:p>
          <a:p>
            <a:r>
              <a:rPr lang="en-US" altLang="zh-CN" dirty="0" smtClean="0"/>
              <a:t>S   0 4.</a:t>
            </a:r>
            <a:r>
              <a:rPr lang="zh-CN" altLang="en-US" dirty="0" smtClean="0"/>
              <a:t>只有一个小数点，表示龙门的主轴，使能激活</a:t>
            </a:r>
            <a:endParaRPr lang="en-US" altLang="zh-CN" dirty="0" smtClean="0"/>
          </a:p>
          <a:p>
            <a:r>
              <a:rPr lang="zh-CN" altLang="en-US" dirty="0" smtClean="0"/>
              <a:t>提升电控柜抗干扰能力，建议做以下工作：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1.</a:t>
            </a:r>
            <a:r>
              <a:rPr lang="zh-CN" altLang="en-US" dirty="0" smtClean="0"/>
              <a:t>滤波器；</a:t>
            </a:r>
            <a:r>
              <a:rPr lang="en-US" altLang="zh-CN" dirty="0" smtClean="0"/>
              <a:t>2.</a:t>
            </a:r>
            <a:r>
              <a:rPr lang="zh-CN" altLang="en-US" dirty="0" smtClean="0"/>
              <a:t>电机动力线上套磁环；</a:t>
            </a:r>
            <a:r>
              <a:rPr lang="en-US" altLang="zh-CN" dirty="0"/>
              <a:t>3</a:t>
            </a:r>
            <a:r>
              <a:rPr lang="en-US" altLang="zh-CN" dirty="0" smtClean="0"/>
              <a:t>.</a:t>
            </a:r>
            <a:r>
              <a:rPr lang="zh-CN" altLang="en-US" dirty="0" smtClean="0"/>
              <a:t>驱动器接地。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再生电阻：如果速度过高，运行是出现</a:t>
            </a:r>
            <a:r>
              <a:rPr lang="en-US" altLang="zh-CN" dirty="0"/>
              <a:t> </a:t>
            </a:r>
            <a:r>
              <a:rPr lang="en-US" altLang="zh-CN" dirty="0" smtClean="0"/>
              <a:t>“o”</a:t>
            </a:r>
            <a:r>
              <a:rPr lang="zh-CN" altLang="en-US" dirty="0" smtClean="0"/>
              <a:t>故障，建议接入再生电阻器，</a:t>
            </a:r>
            <a:r>
              <a:rPr lang="en-US" altLang="zh-CN" dirty="0" smtClean="0"/>
              <a:t>B1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B2</a:t>
            </a:r>
            <a:r>
              <a:rPr lang="zh-CN" altLang="en-US" dirty="0" smtClean="0"/>
              <a:t>引脚；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龙门</a:t>
            </a:r>
            <a:r>
              <a:rPr lang="en-US" altLang="zh-CN" dirty="0" smtClean="0"/>
              <a:t>Y1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Y2</a:t>
            </a:r>
            <a:r>
              <a:rPr lang="zh-CN" altLang="en-US" dirty="0" smtClean="0"/>
              <a:t>轴都需要接入编码器</a:t>
            </a:r>
            <a:r>
              <a:rPr lang="en-US" altLang="zh-CN" dirty="0" smtClean="0"/>
              <a:t>C4</a:t>
            </a:r>
            <a:r>
              <a:rPr lang="zh-CN" altLang="en-US" dirty="0" smtClean="0"/>
              <a:t>，并且</a:t>
            </a:r>
            <a:r>
              <a:rPr lang="en-US" altLang="zh-CN" dirty="0" smtClean="0"/>
              <a:t>Y1</a:t>
            </a:r>
            <a:r>
              <a:rPr lang="zh-CN" altLang="en-US" dirty="0" smtClean="0"/>
              <a:t>的电机对应</a:t>
            </a:r>
            <a:r>
              <a:rPr lang="en-US" altLang="zh-CN" dirty="0" smtClean="0"/>
              <a:t>Y1</a:t>
            </a:r>
            <a:r>
              <a:rPr lang="zh-CN" altLang="en-US" dirty="0" smtClean="0"/>
              <a:t>驱动器，</a:t>
            </a:r>
            <a:r>
              <a:rPr lang="en-US" altLang="zh-CN" dirty="0" smtClean="0"/>
              <a:t>Y2</a:t>
            </a:r>
            <a:r>
              <a:rPr lang="zh-CN" altLang="en-US" dirty="0" smtClean="0"/>
              <a:t>电机对应</a:t>
            </a:r>
            <a:r>
              <a:rPr lang="en-US" altLang="zh-CN" dirty="0" smtClean="0"/>
              <a:t>Y2</a:t>
            </a:r>
            <a:r>
              <a:rPr lang="zh-CN" altLang="en-US" dirty="0" smtClean="0"/>
              <a:t>驱动器，编码器线和电机线不能交叉。</a:t>
            </a: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接线实物图（脉冲控制方式）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9" y="759126"/>
            <a:ext cx="2953943" cy="401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40308" y="1877961"/>
            <a:ext cx="953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主轴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715" y="1877962"/>
            <a:ext cx="953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从轴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71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644144" y="983654"/>
            <a:ext cx="2258315" cy="3674609"/>
          </a:xfrm>
        </p:spPr>
        <p:txBody>
          <a:bodyPr/>
          <a:lstStyle/>
          <a:p>
            <a:r>
              <a:rPr lang="zh-CN" altLang="en-US" sz="1400" dirty="0" smtClean="0"/>
              <a:t>分别升级龙门轴</a:t>
            </a:r>
            <a:r>
              <a:rPr lang="en-US" altLang="zh-CN" sz="1400" dirty="0" smtClean="0"/>
              <a:t>CDHD2</a:t>
            </a:r>
            <a:r>
              <a:rPr lang="zh-CN" altLang="en-US" sz="1400" dirty="0" smtClean="0"/>
              <a:t>固件</a:t>
            </a:r>
            <a:endParaRPr lang="en-US" altLang="zh-CN" sz="1400" dirty="0" smtClean="0"/>
          </a:p>
          <a:p>
            <a:r>
              <a:rPr lang="zh-CN" altLang="en-US" sz="1400" dirty="0"/>
              <a:t>升级</a:t>
            </a:r>
            <a:r>
              <a:rPr lang="zh-CN" altLang="en-US" sz="1400" dirty="0" smtClean="0"/>
              <a:t>固件时不能断开驱动器连接或关闭电源</a:t>
            </a:r>
            <a:endParaRPr lang="en-US" altLang="zh-CN" sz="1400" dirty="0" smtClean="0"/>
          </a:p>
          <a:p>
            <a:r>
              <a:rPr lang="zh-CN" altLang="en-US" sz="1400" dirty="0" smtClean="0"/>
              <a:t>升级完成后重新连接驱动器即可</a:t>
            </a:r>
            <a:endParaRPr lang="en-US" altLang="zh-CN" sz="1400" dirty="0" smtClean="0"/>
          </a:p>
          <a:p>
            <a:endParaRPr lang="en-US" altLang="zh-CN" sz="1400" dirty="0"/>
          </a:p>
          <a:p>
            <a:r>
              <a:rPr lang="zh-CN" altLang="en-US" sz="1400" dirty="0" smtClean="0"/>
              <a:t>固件举例</a:t>
            </a:r>
            <a:endParaRPr lang="en-US" altLang="zh-CN" sz="1400" dirty="0" smtClean="0"/>
          </a:p>
          <a:p>
            <a:endParaRPr lang="en-US" altLang="zh-CN" sz="1400" dirty="0" smtClean="0"/>
          </a:p>
          <a:p>
            <a:r>
              <a:rPr lang="zh-CN" altLang="en-US" sz="1400" dirty="0"/>
              <a:t>若已是最新固件，则无需此</a:t>
            </a:r>
            <a:r>
              <a:rPr lang="zh-CN" altLang="en-US" sz="1400" dirty="0" smtClean="0"/>
              <a:t>操作</a:t>
            </a:r>
            <a:endParaRPr lang="en-US" altLang="zh-CN" sz="1400" dirty="0" smtClean="0"/>
          </a:p>
          <a:p>
            <a:r>
              <a:rPr lang="zh-CN" altLang="en-US" sz="1400" dirty="0" smtClean="0">
                <a:solidFill>
                  <a:srgbClr val="FF0000"/>
                </a:solidFill>
              </a:rPr>
              <a:t>注意：此时无需接菊花链，分别连接，因为地址未设置。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升级</a:t>
            </a:r>
            <a:r>
              <a:rPr lang="en-US" altLang="zh-CN" dirty="0" smtClean="0"/>
              <a:t>CDHD2</a:t>
            </a:r>
            <a:r>
              <a:rPr lang="zh-CN" altLang="en-US" dirty="0" smtClean="0"/>
              <a:t>固件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72486"/>
            <a:ext cx="648222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247650" y="1581150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057775" y="2638425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571750" y="3619500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16007"/>
              </p:ext>
            </p:extLst>
          </p:nvPr>
        </p:nvGraphicFramePr>
        <p:xfrm>
          <a:off x="7848600" y="2733675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包装程序外壳对象" showAsIcon="1" r:id="rId4" imgW="914400" imgH="828720" progId="Package">
                  <p:embed/>
                </p:oleObj>
              </mc:Choice>
              <mc:Fallback>
                <p:oleObj name="包装程序外壳对象" showAsIcon="1" r:id="rId4" imgW="914400" imgH="8287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48600" y="2733675"/>
                        <a:ext cx="9144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229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680190" y="983654"/>
            <a:ext cx="4222270" cy="3674609"/>
          </a:xfrm>
        </p:spPr>
        <p:txBody>
          <a:bodyPr/>
          <a:lstStyle/>
          <a:p>
            <a:r>
              <a:rPr lang="zh-CN" altLang="en-US" dirty="0" smtClean="0"/>
              <a:t>在示波器的终端界面执行</a:t>
            </a:r>
            <a:r>
              <a:rPr lang="en-US" altLang="zh-CN" dirty="0" err="1" smtClean="0"/>
              <a:t>addr</a:t>
            </a:r>
            <a:r>
              <a:rPr lang="en-US" altLang="zh-CN" dirty="0" smtClean="0"/>
              <a:t> </a:t>
            </a:r>
            <a:r>
              <a:rPr lang="zh-CN" altLang="en-US" dirty="0" smtClean="0"/>
              <a:t>指令，分别将主轴（</a:t>
            </a:r>
            <a:r>
              <a:rPr lang="en-US" altLang="zh-CN" dirty="0" smtClean="0"/>
              <a:t>Master</a:t>
            </a:r>
            <a:r>
              <a:rPr lang="zh-CN" altLang="en-US" dirty="0" smtClean="0"/>
              <a:t>）和差异轴（</a:t>
            </a:r>
            <a:r>
              <a:rPr lang="en-US" altLang="zh-CN" dirty="0" smtClean="0"/>
              <a:t>diff</a:t>
            </a:r>
            <a:r>
              <a:rPr lang="zh-CN" altLang="en-US" dirty="0" smtClean="0"/>
              <a:t>）设置为地址</a:t>
            </a:r>
            <a:r>
              <a:rPr lang="en-US" altLang="zh-CN" dirty="0" smtClean="0"/>
              <a:t>1</a:t>
            </a:r>
            <a:r>
              <a:rPr lang="zh-CN" altLang="en-US" dirty="0" smtClean="0"/>
              <a:t>和地址</a:t>
            </a:r>
            <a:r>
              <a:rPr lang="en-US" altLang="zh-CN" dirty="0" smtClean="0"/>
              <a:t>2</a:t>
            </a:r>
          </a:p>
          <a:p>
            <a:r>
              <a:rPr lang="zh-CN" altLang="en-US" dirty="0" smtClean="0"/>
              <a:t>执行保存并重启驱动器，驱动器地址就修改成功了</a:t>
            </a:r>
            <a:endParaRPr lang="en-US" altLang="zh-CN" dirty="0" smtClean="0"/>
          </a:p>
          <a:p>
            <a:r>
              <a:rPr lang="zh-CN" altLang="en-US" dirty="0" smtClean="0"/>
              <a:t>两台驱动器地址设置好后，就可以接上菊花链的线了，通过菊花链来切换两台驱动器设置参数</a:t>
            </a:r>
            <a:endParaRPr lang="en-US" altLang="zh-CN" dirty="0" smtClean="0"/>
          </a:p>
          <a:p>
            <a:r>
              <a:rPr lang="zh-CN" altLang="en-US" dirty="0"/>
              <a:t>也可以通过面板按钮操作，参考使用手册操作</a:t>
            </a:r>
            <a:r>
              <a:rPr lang="zh-CN" altLang="en-US" dirty="0" smtClean="0"/>
              <a:t>步骤</a:t>
            </a:r>
            <a:endParaRPr lang="en-US" altLang="zh-CN" dirty="0" smtClean="0"/>
          </a:p>
          <a:p>
            <a:r>
              <a:rPr lang="en-US" altLang="zh-CN" dirty="0" smtClean="0"/>
              <a:t>CDHD2</a:t>
            </a:r>
            <a:r>
              <a:rPr lang="zh-CN" altLang="en-US" dirty="0" smtClean="0"/>
              <a:t>建议使用</a:t>
            </a:r>
            <a:r>
              <a:rPr lang="en-US" altLang="zh-CN" dirty="0" smtClean="0"/>
              <a:t>servostudio2</a:t>
            </a:r>
            <a:r>
              <a:rPr lang="zh-CN" altLang="en-US" dirty="0" smtClean="0"/>
              <a:t>软件调试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修改驱动器地址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40" y="983654"/>
            <a:ext cx="4438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628650" y="2914650"/>
            <a:ext cx="51435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489440" y="1895475"/>
            <a:ext cx="653810" cy="6074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143250" y="1704975"/>
            <a:ext cx="51435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542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494455" y="983654"/>
            <a:ext cx="3408004" cy="3674609"/>
          </a:xfrm>
        </p:spPr>
        <p:txBody>
          <a:bodyPr/>
          <a:lstStyle/>
          <a:p>
            <a:r>
              <a:rPr lang="zh-CN" altLang="en-US" sz="1600" dirty="0" smtClean="0"/>
              <a:t>选择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号主轴，从电机库中选择对应电机模型，写入驱动器</a:t>
            </a:r>
            <a:endParaRPr lang="en-US" altLang="zh-CN" sz="1600" dirty="0" smtClean="0"/>
          </a:p>
          <a:p>
            <a:r>
              <a:rPr lang="zh-CN" altLang="en-US" sz="1600" dirty="0" smtClean="0"/>
              <a:t>若是第三方电机则点击新电机，根据电机厂商提供的资料填写正确数据，执行写入驱动器</a:t>
            </a:r>
            <a:endParaRPr lang="en-US" altLang="zh-CN" sz="1600" dirty="0" smtClean="0"/>
          </a:p>
          <a:p>
            <a:r>
              <a:rPr lang="zh-CN" altLang="en-US" sz="1600" dirty="0" smtClean="0"/>
              <a:t>清除故障，设置速度限定、电流限定（额定电流）</a:t>
            </a:r>
            <a:endParaRPr lang="en-US" altLang="zh-CN" sz="1600" dirty="0" smtClean="0"/>
          </a:p>
          <a:p>
            <a:r>
              <a:rPr lang="zh-CN" altLang="en-US" sz="1600" dirty="0" smtClean="0"/>
              <a:t>回到电机界面，执行电机确认，等待进度完成，若失败则通过电流环脚本确认电机换向</a:t>
            </a:r>
            <a:endParaRPr lang="en-US" altLang="zh-CN" sz="1600" dirty="0" smtClean="0"/>
          </a:p>
          <a:p>
            <a:r>
              <a:rPr lang="zh-CN" altLang="en-US" sz="1600" dirty="0" smtClean="0"/>
              <a:t>可以将已设置好电机参数的一个轴参数备份到电脑，切换到另一台轴导入驱动器参数，这样不需要再次输入电机信息</a:t>
            </a:r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设置</a:t>
            </a:r>
            <a:r>
              <a:rPr lang="zh-CN" altLang="en-US" dirty="0" smtClean="0"/>
              <a:t>电机参数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42987"/>
            <a:ext cx="5494454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028335" y="1671484"/>
            <a:ext cx="491613" cy="2556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7707" y="1794388"/>
            <a:ext cx="491613" cy="1327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53613" y="3652684"/>
            <a:ext cx="732503" cy="2556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394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设置最大位置误差，先设置半圈或半个节距的值，位置环增益调好后可以设置到适当的值。</a:t>
            </a:r>
            <a:endParaRPr lang="en-US" altLang="zh-CN" dirty="0" smtClean="0"/>
          </a:p>
          <a:p>
            <a:r>
              <a:rPr lang="zh-CN" altLang="en-US" dirty="0" smtClean="0"/>
              <a:t>速度限定，初始值很小，如果不修改，很容易就报“</a:t>
            </a:r>
            <a:r>
              <a:rPr lang="en-US" altLang="zh-CN" dirty="0" smtClean="0"/>
              <a:t>J</a:t>
            </a:r>
            <a:r>
              <a:rPr lang="zh-CN" altLang="en-US" dirty="0" smtClean="0"/>
              <a:t>”故障。出于安全考虑，设置小于额定转速的值，最终</a:t>
            </a:r>
            <a:r>
              <a:rPr lang="zh-CN" altLang="en-US" dirty="0"/>
              <a:t>位置环增益调好后可以设置到适当的</a:t>
            </a:r>
            <a:r>
              <a:rPr lang="zh-CN" altLang="en-US" dirty="0" smtClean="0"/>
              <a:t>值或最大值，直线电机则设置到实际使用要求的速度极限值。</a:t>
            </a:r>
            <a:endParaRPr lang="en-US" altLang="zh-CN" dirty="0" smtClean="0"/>
          </a:p>
          <a:p>
            <a:r>
              <a:rPr lang="zh-CN" altLang="en-US" dirty="0" smtClean="0"/>
              <a:t>电流限定，初始值是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，出于安全考虑，建议设置到额定电流值，根据负载情况适当调整，在位置模式下，电流限定要设置到允许的最大值。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限定设置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40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不建议在龙门结构上执行电机自动确认程序，因为单轴运动可能会出现憋</a:t>
            </a:r>
            <a:r>
              <a:rPr lang="zh-CN" altLang="en-US" dirty="0" smtClean="0"/>
              <a:t>死（</a:t>
            </a:r>
            <a:r>
              <a:rPr lang="en-US" altLang="zh-CN" dirty="0" err="1" smtClean="0"/>
              <a:t>dismode</a:t>
            </a:r>
            <a:r>
              <a:rPr lang="en-US" altLang="zh-CN" dirty="0" smtClean="0"/>
              <a:t>=0</a:t>
            </a:r>
            <a:r>
              <a:rPr lang="zh-CN" altLang="en-US" dirty="0" smtClean="0"/>
              <a:t>），可能</a:t>
            </a:r>
            <a:r>
              <a:rPr lang="zh-CN" altLang="en-US" dirty="0" smtClean="0"/>
              <a:t>需要手动确认电机换向。</a:t>
            </a:r>
            <a:endParaRPr lang="en-US" altLang="zh-CN" dirty="0" smtClean="0"/>
          </a:p>
          <a:p>
            <a:r>
              <a:rPr lang="zh-CN" altLang="en-US" dirty="0" smtClean="0"/>
              <a:t>旋转电机：用</a:t>
            </a:r>
            <a:r>
              <a:rPr lang="en-US" altLang="zh-CN" dirty="0" smtClean="0"/>
              <a:t>zero</a:t>
            </a:r>
            <a:r>
              <a:rPr lang="zh-CN" altLang="en-US" dirty="0" smtClean="0"/>
              <a:t>模式找到相位角，</a:t>
            </a:r>
            <a:r>
              <a:rPr lang="zh-CN" altLang="en-US" dirty="0"/>
              <a:t>并设置正确的</a:t>
            </a:r>
            <a:r>
              <a:rPr lang="en-US" altLang="zh-CN" dirty="0" err="1"/>
              <a:t>mfbdir</a:t>
            </a:r>
            <a:r>
              <a:rPr lang="zh-CN" altLang="en-US" dirty="0"/>
              <a:t>值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直线电机：若带霍尔，则需要用</a:t>
            </a:r>
            <a:r>
              <a:rPr lang="en-US" altLang="zh-CN" dirty="0" smtClean="0"/>
              <a:t>zero</a:t>
            </a:r>
            <a:r>
              <a:rPr lang="zh-CN" altLang="en-US" dirty="0" smtClean="0"/>
              <a:t>模式找到相位角，并设置正确的</a:t>
            </a:r>
            <a:r>
              <a:rPr lang="en-US" altLang="zh-CN" dirty="0" err="1" smtClean="0"/>
              <a:t>mfbdir</a:t>
            </a:r>
            <a:r>
              <a:rPr lang="zh-CN" altLang="en-US" dirty="0" smtClean="0"/>
              <a:t>值。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     </a:t>
            </a:r>
            <a:r>
              <a:rPr lang="zh-CN" altLang="en-US" dirty="0" smtClean="0"/>
              <a:t>若不带霍尔，则执行</a:t>
            </a:r>
            <a:r>
              <a:rPr lang="en-US" altLang="zh-CN" dirty="0" err="1" smtClean="0"/>
              <a:t>phasefind</a:t>
            </a:r>
            <a:r>
              <a:rPr lang="zh-CN" altLang="en-US" dirty="0" smtClean="0"/>
              <a:t>命令即可，前提</a:t>
            </a:r>
            <a:r>
              <a:rPr lang="en-US" altLang="zh-CN" dirty="0" err="1" smtClean="0"/>
              <a:t>mfbdir</a:t>
            </a:r>
            <a:r>
              <a:rPr lang="zh-CN" altLang="en-US" dirty="0" smtClean="0"/>
              <a:t>值要正确。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注意：此时操作皆在电流环（</a:t>
            </a:r>
            <a:r>
              <a:rPr lang="en-US" altLang="zh-CN" dirty="0" err="1" smtClean="0">
                <a:solidFill>
                  <a:srgbClr val="FF0000"/>
                </a:solidFill>
              </a:rPr>
              <a:t>opmode</a:t>
            </a:r>
            <a:r>
              <a:rPr lang="zh-CN" altLang="en-US" dirty="0" smtClean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=2</a:t>
            </a:r>
            <a:r>
              <a:rPr lang="zh-CN" altLang="en-US" dirty="0" smtClean="0">
                <a:solidFill>
                  <a:srgbClr val="FF0000"/>
                </a:solidFill>
              </a:rPr>
              <a:t>）下进行，若在位置环或速度环下进行，可能出现飞车事故。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电机安装确认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84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81302" y="2845008"/>
            <a:ext cx="5409898" cy="1850817"/>
          </a:xfrm>
        </p:spPr>
        <p:txBody>
          <a:bodyPr/>
          <a:lstStyle/>
          <a:p>
            <a:r>
              <a:rPr lang="zh-CN" altLang="en-US" sz="1600" dirty="0" smtClean="0"/>
              <a:t>连接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号地址主轴，把</a:t>
            </a:r>
            <a:r>
              <a:rPr lang="zh-CN" altLang="en-US" sz="1600" dirty="0"/>
              <a:t>从</a:t>
            </a:r>
            <a:r>
              <a:rPr lang="zh-CN" altLang="en-US" sz="1600" dirty="0" smtClean="0"/>
              <a:t>轴（</a:t>
            </a:r>
            <a:r>
              <a:rPr lang="en-US" altLang="zh-CN" sz="1600" dirty="0" smtClean="0"/>
              <a:t>2</a:t>
            </a:r>
            <a:r>
              <a:rPr lang="zh-CN" altLang="en-US" sz="1600" dirty="0" smtClean="0"/>
              <a:t>号）动力线拔出（禁止模式关闭也可以），在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号地址的专家界面执行电流环脚本，观察正电流运行的方向，并记录正方向。</a:t>
            </a:r>
            <a:endParaRPr lang="en-US" altLang="zh-CN" sz="1600" dirty="0" smtClean="0"/>
          </a:p>
          <a:p>
            <a:r>
              <a:rPr lang="zh-CN" altLang="en-US" sz="1600" dirty="0" smtClean="0"/>
              <a:t>连接</a:t>
            </a:r>
            <a:r>
              <a:rPr lang="en-US" altLang="zh-CN" sz="1600" dirty="0" smtClean="0"/>
              <a:t>2</a:t>
            </a:r>
            <a:r>
              <a:rPr lang="zh-CN" altLang="en-US" sz="1600" dirty="0" smtClean="0"/>
              <a:t>号驱动，将</a:t>
            </a:r>
            <a:r>
              <a:rPr lang="zh-CN" altLang="en-US" sz="1600" dirty="0"/>
              <a:t>从</a:t>
            </a:r>
            <a:r>
              <a:rPr lang="zh-CN" altLang="en-US" sz="1600" dirty="0" smtClean="0"/>
              <a:t>轴</a:t>
            </a:r>
            <a:r>
              <a:rPr lang="en-US" altLang="zh-CN" sz="1600" dirty="0" smtClean="0"/>
              <a:t>2</a:t>
            </a:r>
            <a:r>
              <a:rPr lang="zh-CN" altLang="en-US" sz="1600" dirty="0" smtClean="0"/>
              <a:t>号动力线接上，拔出主轴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号驱动器电机动力线，连接从轴</a:t>
            </a:r>
            <a:r>
              <a:rPr lang="en-US" altLang="zh-CN" sz="1600" dirty="0" smtClean="0"/>
              <a:t>2</a:t>
            </a:r>
            <a:r>
              <a:rPr lang="zh-CN" altLang="en-US" sz="1600" dirty="0" smtClean="0"/>
              <a:t>号的专家界面，执行电流环，若与主轴的正方向相反则，修改差异轴方向（</a:t>
            </a:r>
            <a:r>
              <a:rPr lang="en-US" altLang="zh-CN" sz="1600" dirty="0" err="1" smtClean="0"/>
              <a:t>dir</a:t>
            </a:r>
            <a:r>
              <a:rPr lang="en-US" altLang="zh-CN" sz="1600" dirty="0" smtClean="0"/>
              <a:t> 0</a:t>
            </a:r>
            <a:r>
              <a:rPr lang="en-US" altLang="zh-CN" sz="1600" dirty="0" smtClean="0">
                <a:sym typeface="Wingdings" panose="05000000000000000000" pitchFamily="2" charset="2"/>
              </a:rPr>
              <a:t>1</a:t>
            </a:r>
            <a:r>
              <a:rPr lang="zh-CN" altLang="en-US" sz="1600" dirty="0" smtClean="0">
                <a:sym typeface="Wingdings" panose="05000000000000000000" pitchFamily="2" charset="2"/>
              </a:rPr>
              <a:t>）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zh-CN" altLang="en-US" sz="1600" dirty="0" smtClean="0">
                <a:solidFill>
                  <a:srgbClr val="FF0000"/>
                </a:solidFill>
              </a:rPr>
              <a:t>注意电流环一定要在不同位置执行出图示曲线。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运行方向确认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84985" y="792370"/>
            <a:ext cx="297549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k</a:t>
            </a:r>
            <a:br>
              <a:rPr lang="en-US" altLang="zh-CN" dirty="0"/>
            </a:br>
            <a:r>
              <a:rPr lang="en-US" altLang="zh-CN" dirty="0" err="1"/>
              <a:t>opmode</a:t>
            </a:r>
            <a:r>
              <a:rPr lang="en-US" altLang="zh-CN" dirty="0"/>
              <a:t> 2</a:t>
            </a:r>
            <a:br>
              <a:rPr lang="en-US" altLang="zh-CN" dirty="0"/>
            </a:br>
            <a:r>
              <a:rPr lang="en-US" altLang="zh-CN" dirty="0" err="1"/>
              <a:t>recoff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record 12 1000 "</a:t>
            </a:r>
            <a:r>
              <a:rPr lang="en-US" altLang="zh-CN" dirty="0" err="1"/>
              <a:t>icmd</a:t>
            </a:r>
            <a:r>
              <a:rPr lang="en-US" altLang="zh-CN" dirty="0"/>
              <a:t> "</a:t>
            </a:r>
            <a:r>
              <a:rPr lang="en-US" altLang="zh-CN" dirty="0" err="1"/>
              <a:t>iq</a:t>
            </a:r>
            <a:r>
              <a:rPr lang="en-US" altLang="zh-CN" dirty="0"/>
              <a:t> "v</a:t>
            </a:r>
            <a:br>
              <a:rPr lang="en-US" altLang="zh-CN" dirty="0"/>
            </a:br>
            <a:r>
              <a:rPr lang="en-US" altLang="zh-CN" dirty="0" err="1"/>
              <a:t>rectrig</a:t>
            </a:r>
            <a:r>
              <a:rPr lang="en-US" altLang="zh-CN" dirty="0"/>
              <a:t> "</a:t>
            </a:r>
            <a:r>
              <a:rPr lang="en-US" altLang="zh-CN" dirty="0" err="1"/>
              <a:t>imm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err="1"/>
              <a:t>en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t 0.8   ;</a:t>
            </a:r>
            <a:r>
              <a:rPr lang="zh-CN" altLang="en-US" dirty="0"/>
              <a:t>根据负载适当调整值</a:t>
            </a:r>
            <a:br>
              <a:rPr lang="zh-CN" altLang="en-US" dirty="0"/>
            </a:br>
            <a:r>
              <a:rPr lang="en-US" altLang="zh-CN" dirty="0"/>
              <a:t>#Delay 30    ;</a:t>
            </a:r>
            <a:r>
              <a:rPr lang="zh-CN" altLang="en-US" dirty="0"/>
              <a:t>延时</a:t>
            </a:r>
            <a:br>
              <a:rPr lang="zh-CN" altLang="en-US" dirty="0"/>
            </a:br>
            <a:r>
              <a:rPr lang="en-US" altLang="zh-CN" dirty="0"/>
              <a:t>t 0</a:t>
            </a:r>
            <a:br>
              <a:rPr lang="en-US" altLang="zh-CN" dirty="0"/>
            </a:br>
            <a:r>
              <a:rPr lang="en-US" altLang="zh-CN" dirty="0"/>
              <a:t>#Delay 10</a:t>
            </a:r>
            <a:br>
              <a:rPr lang="en-US" altLang="zh-CN" dirty="0"/>
            </a:br>
            <a:r>
              <a:rPr lang="en-US" altLang="zh-CN" dirty="0"/>
              <a:t>t -0.8   ;</a:t>
            </a:r>
            <a:r>
              <a:rPr lang="zh-CN" altLang="en-US" dirty="0"/>
              <a:t>根据负载适当调整值</a:t>
            </a:r>
            <a:br>
              <a:rPr lang="zh-CN" altLang="en-US" dirty="0"/>
            </a:br>
            <a:r>
              <a:rPr lang="en-US" altLang="zh-CN" dirty="0"/>
              <a:t>#Delay 30</a:t>
            </a:r>
            <a:br>
              <a:rPr lang="en-US" altLang="zh-CN" dirty="0"/>
            </a:br>
            <a:r>
              <a:rPr lang="en-US" altLang="zh-CN" dirty="0"/>
              <a:t>k</a:t>
            </a:r>
            <a:br>
              <a:rPr lang="en-US" altLang="zh-CN" dirty="0"/>
            </a:br>
            <a:r>
              <a:rPr lang="en-US" altLang="zh-CN" dirty="0"/>
              <a:t>#Plot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9" y="792370"/>
            <a:ext cx="5794496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864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057400" y="995758"/>
            <a:ext cx="2533650" cy="3674609"/>
          </a:xfrm>
        </p:spPr>
        <p:txBody>
          <a:bodyPr/>
          <a:lstStyle/>
          <a:p>
            <a:r>
              <a:rPr lang="en-US" altLang="zh-CN" dirty="0" smtClean="0"/>
              <a:t>\1</a:t>
            </a:r>
          </a:p>
          <a:p>
            <a:r>
              <a:rPr lang="en-US" altLang="zh-CN" dirty="0" smtClean="0"/>
              <a:t>Commode 0</a:t>
            </a:r>
            <a:endParaRPr lang="zh-CN" altLang="zh-CN" dirty="0"/>
          </a:p>
          <a:p>
            <a:r>
              <a:rPr lang="en-US" altLang="zh-CN" dirty="0"/>
              <a:t>GANTRYTYPE 0</a:t>
            </a:r>
            <a:endParaRPr lang="zh-CN" altLang="zh-CN" dirty="0"/>
          </a:p>
          <a:p>
            <a:r>
              <a:rPr lang="en-US" altLang="zh-CN" dirty="0"/>
              <a:t>OPMODE 8</a:t>
            </a:r>
            <a:endParaRPr lang="zh-CN" altLang="zh-CN" dirty="0"/>
          </a:p>
          <a:p>
            <a:r>
              <a:rPr lang="en-US" altLang="zh-CN" dirty="0"/>
              <a:t>POSCONTROLMODE 5</a:t>
            </a:r>
            <a:endParaRPr lang="zh-CN" altLang="zh-CN" dirty="0"/>
          </a:p>
          <a:p>
            <a:r>
              <a:rPr lang="en-US" altLang="zh-CN" dirty="0"/>
              <a:t>HOMETYPE </a:t>
            </a:r>
            <a:r>
              <a:rPr lang="en-US" altLang="zh-CN" dirty="0" smtClean="0"/>
              <a:t>35</a:t>
            </a:r>
            <a:r>
              <a:rPr lang="zh-CN" altLang="en-US" dirty="0" smtClean="0"/>
              <a:t>；（可用户定义）</a:t>
            </a:r>
            <a:endParaRPr lang="zh-CN" altLang="zh-CN" dirty="0"/>
          </a:p>
          <a:p>
            <a:r>
              <a:rPr lang="en-US" altLang="zh-CN" dirty="0"/>
              <a:t>GANTRYALIGNMODE 0</a:t>
            </a:r>
            <a:endParaRPr lang="zh-CN" altLang="zh-CN" dirty="0"/>
          </a:p>
          <a:p>
            <a:r>
              <a:rPr lang="en-US" altLang="zh-CN" dirty="0"/>
              <a:t>GANTRYINTERFACE 0</a:t>
            </a:r>
            <a:endParaRPr lang="zh-CN" altLang="zh-CN" dirty="0"/>
          </a:p>
          <a:p>
            <a:r>
              <a:rPr lang="en-US" altLang="zh-CN" dirty="0"/>
              <a:t>GANTRYCMDTYPE </a:t>
            </a:r>
            <a:r>
              <a:rPr lang="en-US" altLang="zh-CN" dirty="0" smtClean="0"/>
              <a:t>1</a:t>
            </a:r>
            <a:endParaRPr lang="zh-CN" altLang="zh-CN" dirty="0"/>
          </a:p>
          <a:p>
            <a:r>
              <a:rPr lang="en-US" altLang="zh-CN" dirty="0"/>
              <a:t>GANTRYMODE 1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龙门模式设置（脚本方式）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文本占位符 1"/>
          <p:cNvSpPr txBox="1">
            <a:spLocks/>
          </p:cNvSpPr>
          <p:nvPr/>
        </p:nvSpPr>
        <p:spPr>
          <a:xfrm>
            <a:off x="4442064" y="1019966"/>
            <a:ext cx="465113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\2                              ;</a:t>
            </a:r>
            <a:r>
              <a:rPr lang="zh-CN" altLang="en-US" dirty="0"/>
              <a:t>切换驱动器地址</a:t>
            </a:r>
            <a:br>
              <a:rPr lang="zh-CN" altLang="en-US" dirty="0"/>
            </a:br>
            <a:r>
              <a:rPr lang="en-US" altLang="zh-CN" dirty="0"/>
              <a:t>Commode 0             ;</a:t>
            </a:r>
            <a:r>
              <a:rPr lang="zh-CN" altLang="en-US" dirty="0"/>
              <a:t>非总线模式下调整</a:t>
            </a:r>
            <a:br>
              <a:rPr lang="zh-CN" altLang="en-US" dirty="0"/>
            </a:br>
            <a:r>
              <a:rPr lang="en-US" altLang="zh-CN" dirty="0"/>
              <a:t>GANTRYTYPE 0        ;</a:t>
            </a:r>
            <a:r>
              <a:rPr lang="zh-CN" altLang="en-US" dirty="0"/>
              <a:t>刚性龙门模式</a:t>
            </a:r>
            <a:br>
              <a:rPr lang="zh-CN" altLang="en-US" dirty="0"/>
            </a:br>
            <a:r>
              <a:rPr lang="en-US" altLang="zh-CN" dirty="0"/>
              <a:t>OPMODE 8               ;</a:t>
            </a:r>
            <a:r>
              <a:rPr lang="zh-CN" altLang="en-US" dirty="0"/>
              <a:t>必须设置位置模式</a:t>
            </a:r>
            <a:br>
              <a:rPr lang="zh-CN" altLang="en-US" dirty="0"/>
            </a:br>
            <a:r>
              <a:rPr lang="en-US" altLang="zh-CN" dirty="0"/>
              <a:t>POSCONTROLMODE 5  ;HD</a:t>
            </a:r>
            <a:r>
              <a:rPr lang="zh-CN" altLang="en-US" dirty="0"/>
              <a:t>控制器</a:t>
            </a:r>
            <a:br>
              <a:rPr lang="zh-CN" altLang="en-US" dirty="0"/>
            </a:br>
            <a:r>
              <a:rPr lang="en-US" altLang="zh-CN" dirty="0"/>
              <a:t>HOMETYPE 35           ;</a:t>
            </a:r>
            <a:r>
              <a:rPr lang="zh-CN" altLang="en-US" dirty="0"/>
              <a:t>回零模式</a:t>
            </a:r>
            <a:br>
              <a:rPr lang="zh-CN" altLang="en-US" dirty="0"/>
            </a:br>
            <a:r>
              <a:rPr lang="en-US" altLang="zh-CN" dirty="0"/>
              <a:t>GANTRYALIGNMODE 0 ;</a:t>
            </a:r>
            <a:r>
              <a:rPr lang="zh-CN" altLang="en-US" dirty="0"/>
              <a:t>对齐模式</a:t>
            </a:r>
            <a:br>
              <a:rPr lang="zh-CN" altLang="en-US" dirty="0"/>
            </a:br>
            <a:r>
              <a:rPr lang="en-US" altLang="zh-CN" dirty="0"/>
              <a:t>GANTRYINTERFACE 0   ;C3</a:t>
            </a:r>
            <a:r>
              <a:rPr lang="zh-CN" altLang="en-US" dirty="0"/>
              <a:t>口传输龙门数据</a:t>
            </a:r>
            <a:br>
              <a:rPr lang="zh-CN" altLang="en-US" dirty="0"/>
            </a:br>
            <a:r>
              <a:rPr lang="en-US" altLang="zh-CN" dirty="0"/>
              <a:t>GANTRYCMDTYPE 1  ;</a:t>
            </a:r>
            <a:r>
              <a:rPr lang="zh-CN" altLang="en-US" dirty="0"/>
              <a:t>命令类型</a:t>
            </a:r>
            <a:br>
              <a:rPr lang="zh-CN" altLang="en-US" dirty="0"/>
            </a:br>
            <a:r>
              <a:rPr lang="en-US" altLang="zh-CN" dirty="0"/>
              <a:t>GANTRYMODE 2      ;</a:t>
            </a:r>
            <a:r>
              <a:rPr lang="zh-CN" altLang="en-US" dirty="0"/>
              <a:t>主和差异轴定义</a:t>
            </a:r>
            <a:endParaRPr lang="zh-CN" altLang="zh-CN" dirty="0" smtClean="0"/>
          </a:p>
        </p:txBody>
      </p:sp>
      <p:sp>
        <p:nvSpPr>
          <p:cNvPr id="7" name="文本占位符 1"/>
          <p:cNvSpPr txBox="1">
            <a:spLocks/>
          </p:cNvSpPr>
          <p:nvPr/>
        </p:nvSpPr>
        <p:spPr>
          <a:xfrm>
            <a:off x="419100" y="996056"/>
            <a:ext cx="1727080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首先</a:t>
            </a:r>
            <a:r>
              <a:rPr lang="zh-CN" altLang="en-US" dirty="0"/>
              <a:t>将电机推到极限</a:t>
            </a:r>
            <a:r>
              <a:rPr lang="zh-CN" altLang="en-US" dirty="0" smtClean="0"/>
              <a:t>位置，保证同零位时为不憋死状态</a:t>
            </a:r>
            <a:endParaRPr lang="en-US" altLang="zh-CN" dirty="0" smtClean="0"/>
          </a:p>
          <a:p>
            <a:r>
              <a:rPr lang="zh-CN" altLang="en-US" dirty="0" smtClean="0"/>
              <a:t>在专家窗口执行脚本程序，此脚本为刚性龙门搭建设置。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8267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龙门模式设置</a:t>
            </a:r>
            <a:r>
              <a:rPr lang="zh-CN" altLang="en-US" dirty="0" smtClean="0"/>
              <a:t>（</a:t>
            </a:r>
            <a:r>
              <a:rPr lang="zh-CN" altLang="en-US" dirty="0"/>
              <a:t>图形</a:t>
            </a:r>
            <a:r>
              <a:rPr lang="zh-CN" altLang="en-US" dirty="0" smtClean="0"/>
              <a:t>方式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126"/>
            <a:ext cx="9144000" cy="440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26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581774" y="983654"/>
            <a:ext cx="2320685" cy="3674609"/>
          </a:xfrm>
        </p:spPr>
        <p:txBody>
          <a:bodyPr/>
          <a:lstStyle/>
          <a:p>
            <a:r>
              <a:rPr lang="en-US" altLang="zh-CN" dirty="0"/>
              <a:t>\2</a:t>
            </a:r>
          </a:p>
          <a:p>
            <a:r>
              <a:rPr lang="en-US" altLang="zh-CN" dirty="0"/>
              <a:t>KNLUSERGAIN 1</a:t>
            </a:r>
          </a:p>
          <a:p>
            <a:r>
              <a:rPr lang="en-US" altLang="zh-CN" dirty="0"/>
              <a:t>NLTFDESIGNMODE 1</a:t>
            </a:r>
          </a:p>
          <a:p>
            <a:r>
              <a:rPr lang="en-US" altLang="zh-CN" dirty="0"/>
              <a:t>NLTFBW 400</a:t>
            </a:r>
          </a:p>
          <a:p>
            <a:r>
              <a:rPr lang="en-US" altLang="zh-CN" dirty="0"/>
              <a:t>; NLFILTT1 </a:t>
            </a:r>
          </a:p>
          <a:p>
            <a:r>
              <a:rPr lang="en-US" altLang="zh-CN" dirty="0"/>
              <a:t>; NLFILTDAMPING </a:t>
            </a:r>
          </a:p>
          <a:p>
            <a:r>
              <a:rPr lang="en-US" altLang="zh-CN" dirty="0"/>
              <a:t>KNLD 32</a:t>
            </a:r>
          </a:p>
          <a:p>
            <a:r>
              <a:rPr lang="en-US" altLang="zh-CN" dirty="0"/>
              <a:t>KNLP 8</a:t>
            </a:r>
          </a:p>
          <a:p>
            <a:r>
              <a:rPr lang="en-US" altLang="zh-CN" dirty="0"/>
              <a:t>KNLI 0</a:t>
            </a:r>
          </a:p>
          <a:p>
            <a:r>
              <a:rPr lang="en-US" altLang="zh-CN" dirty="0"/>
              <a:t>KNLIV 0</a:t>
            </a:r>
          </a:p>
          <a:p>
            <a:r>
              <a:rPr lang="en-US" altLang="zh-CN" dirty="0"/>
              <a:t>KNLVFF 1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初级增益写入（脚本写入）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文本占位符 1"/>
          <p:cNvSpPr txBox="1">
            <a:spLocks/>
          </p:cNvSpPr>
          <p:nvPr/>
        </p:nvSpPr>
        <p:spPr>
          <a:xfrm>
            <a:off x="485774" y="983653"/>
            <a:ext cx="456247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\1</a:t>
            </a:r>
          </a:p>
          <a:p>
            <a:r>
              <a:rPr lang="en-US" altLang="zh-CN" sz="1600" dirty="0"/>
              <a:t>K</a:t>
            </a:r>
          </a:p>
          <a:p>
            <a:r>
              <a:rPr lang="en-US" altLang="zh-CN" sz="1600" dirty="0"/>
              <a:t>#Delay 100</a:t>
            </a:r>
          </a:p>
          <a:p>
            <a:r>
              <a:rPr lang="en-US" altLang="zh-CN" sz="1600" dirty="0"/>
              <a:t>CLEARFAULTS </a:t>
            </a:r>
          </a:p>
          <a:p>
            <a:r>
              <a:rPr lang="en-US" altLang="zh-CN" sz="1600" dirty="0"/>
              <a:t>KNLUSERGAIN 1</a:t>
            </a:r>
          </a:p>
          <a:p>
            <a:r>
              <a:rPr lang="en-US" altLang="zh-CN" sz="1600" dirty="0"/>
              <a:t>NLTFDESIGNMODE 1  ;</a:t>
            </a:r>
            <a:r>
              <a:rPr lang="zh-CN" altLang="en-US" sz="1600" dirty="0"/>
              <a:t>基于频率的</a:t>
            </a:r>
            <a:r>
              <a:rPr lang="zh-CN" altLang="en-US" sz="1600" dirty="0" smtClean="0"/>
              <a:t>滤波器，扭矩滤波器功能关闭</a:t>
            </a:r>
            <a:endParaRPr lang="zh-CN" altLang="en-US" sz="1600" dirty="0"/>
          </a:p>
          <a:p>
            <a:r>
              <a:rPr lang="en-US" altLang="zh-CN" sz="1600" dirty="0"/>
              <a:t>NLTFBW 400</a:t>
            </a:r>
          </a:p>
          <a:p>
            <a:r>
              <a:rPr lang="en-US" altLang="zh-CN" sz="1600" dirty="0" smtClean="0"/>
              <a:t>KNLD </a:t>
            </a:r>
            <a:r>
              <a:rPr lang="en-US" altLang="zh-CN" sz="1600" dirty="0"/>
              <a:t>32</a:t>
            </a:r>
          </a:p>
          <a:p>
            <a:r>
              <a:rPr lang="en-US" altLang="zh-CN" sz="1600" dirty="0"/>
              <a:t>KNLP 16</a:t>
            </a:r>
          </a:p>
          <a:p>
            <a:r>
              <a:rPr lang="en-US" altLang="zh-CN" sz="1600" dirty="0"/>
              <a:t>KNLI 0</a:t>
            </a:r>
          </a:p>
          <a:p>
            <a:r>
              <a:rPr lang="en-US" altLang="zh-CN" sz="1600" dirty="0"/>
              <a:t>KNLIV 0</a:t>
            </a:r>
          </a:p>
          <a:p>
            <a:r>
              <a:rPr lang="en-US" altLang="zh-CN" sz="1600" dirty="0"/>
              <a:t>KNLVFF 1</a:t>
            </a:r>
          </a:p>
        </p:txBody>
      </p:sp>
      <p:sp>
        <p:nvSpPr>
          <p:cNvPr id="6" name="文本占位符 1"/>
          <p:cNvSpPr txBox="1">
            <a:spLocks/>
          </p:cNvSpPr>
          <p:nvPr/>
        </p:nvSpPr>
        <p:spPr>
          <a:xfrm>
            <a:off x="0" y="983654"/>
            <a:ext cx="232068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00450" y="282095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在专家界面运行脚本</a:t>
            </a:r>
            <a:endParaRPr lang="zh-CN" altLang="en-US" dirty="0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05651"/>
              </p:ext>
            </p:extLst>
          </p:nvPr>
        </p:nvGraphicFramePr>
        <p:xfrm>
          <a:off x="5127624" y="3395663"/>
          <a:ext cx="1308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包装程序外壳对象" showAsIcon="1" r:id="rId3" imgW="1308240" imgH="711360" progId="Package">
                  <p:embed/>
                </p:oleObj>
              </mc:Choice>
              <mc:Fallback>
                <p:oleObj name="包装程序外壳对象" showAsIcon="1" r:id="rId3" imgW="1308240" imgH="711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27624" y="3395663"/>
                        <a:ext cx="13081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955645"/>
              </p:ext>
            </p:extLst>
          </p:nvPr>
        </p:nvGraphicFramePr>
        <p:xfrm>
          <a:off x="5289550" y="4106863"/>
          <a:ext cx="927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包装程序外壳对象" showAsIcon="1" r:id="rId5" imgW="927360" imgH="711360" progId="Package">
                  <p:embed/>
                </p:oleObj>
              </mc:Choice>
              <mc:Fallback>
                <p:oleObj name="包装程序外壳对象" showAsIcon="1" r:id="rId5" imgW="927360" imgH="711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9550" y="4106863"/>
                        <a:ext cx="9271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3838575" y="3295650"/>
            <a:ext cx="2597149" cy="1600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955544" y="3684508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/>
              <a:t>附件为脉冲</a:t>
            </a:r>
            <a:endParaRPr lang="en-US" altLang="zh-CN" sz="1600" dirty="0" smtClean="0"/>
          </a:p>
          <a:p>
            <a:r>
              <a:rPr lang="zh-CN" altLang="en-US" sz="1600" dirty="0"/>
              <a:t>方式</a:t>
            </a:r>
            <a:r>
              <a:rPr lang="zh-CN" altLang="en-US" sz="1600" dirty="0" smtClean="0"/>
              <a:t>范例，仅</a:t>
            </a:r>
            <a:endParaRPr lang="en-US" altLang="zh-CN" sz="1600" dirty="0" smtClean="0"/>
          </a:p>
          <a:p>
            <a:r>
              <a:rPr lang="zh-CN" altLang="en-US" sz="1600" dirty="0" smtClean="0"/>
              <a:t>供参考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04962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540" y="983654"/>
            <a:ext cx="4663835" cy="3674609"/>
          </a:xfrm>
        </p:spPr>
        <p:txBody>
          <a:bodyPr/>
          <a:lstStyle/>
          <a:p>
            <a:r>
              <a:rPr lang="en-US" altLang="zh-CN" dirty="0"/>
              <a:t>\1</a:t>
            </a:r>
          </a:p>
          <a:p>
            <a:r>
              <a:rPr lang="en-US" altLang="zh-CN" dirty="0" err="1"/>
              <a:t>en</a:t>
            </a:r>
            <a:endParaRPr lang="en-US" altLang="zh-CN" dirty="0"/>
          </a:p>
          <a:p>
            <a:r>
              <a:rPr lang="en-US" altLang="zh-CN" dirty="0"/>
              <a:t>#Delay </a:t>
            </a:r>
            <a:r>
              <a:rPr lang="en-US" altLang="zh-CN" dirty="0" smtClean="0"/>
              <a:t>200</a:t>
            </a:r>
            <a:endParaRPr lang="en-US" altLang="zh-CN" dirty="0"/>
          </a:p>
          <a:p>
            <a:r>
              <a:rPr lang="en-US" altLang="zh-CN" dirty="0"/>
              <a:t>\2</a:t>
            </a:r>
          </a:p>
          <a:p>
            <a:r>
              <a:rPr lang="en-US" altLang="zh-CN" dirty="0" err="1"/>
              <a:t>recoff</a:t>
            </a:r>
            <a:endParaRPr lang="en-US" altLang="zh-CN" dirty="0"/>
          </a:p>
          <a:p>
            <a:r>
              <a:rPr lang="en-US" altLang="zh-CN" dirty="0"/>
              <a:t>record 32 2000 "</a:t>
            </a:r>
            <a:r>
              <a:rPr lang="en-US" altLang="zh-CN" dirty="0" err="1"/>
              <a:t>icmd</a:t>
            </a:r>
            <a:r>
              <a:rPr lang="en-US" altLang="zh-CN" dirty="0"/>
              <a:t> "v "</a:t>
            </a:r>
            <a:r>
              <a:rPr lang="en-US" altLang="zh-CN" dirty="0" err="1"/>
              <a:t>iq</a:t>
            </a:r>
            <a:r>
              <a:rPr lang="en-US" altLang="zh-CN" dirty="0"/>
              <a:t> "</a:t>
            </a:r>
            <a:r>
              <a:rPr lang="en-US" altLang="zh-CN" dirty="0" err="1" smtClean="0"/>
              <a:t>pe</a:t>
            </a:r>
            <a:endParaRPr lang="en-US" altLang="zh-CN" dirty="0"/>
          </a:p>
          <a:p>
            <a:r>
              <a:rPr lang="en-US" altLang="zh-CN" dirty="0" err="1"/>
              <a:t>rectrig</a:t>
            </a:r>
            <a:r>
              <a:rPr lang="en-US" altLang="zh-CN" dirty="0"/>
              <a:t> "</a:t>
            </a:r>
            <a:r>
              <a:rPr lang="en-US" altLang="zh-CN" dirty="0" err="1"/>
              <a:t>comm</a:t>
            </a:r>
            <a:r>
              <a:rPr lang="en-US" altLang="zh-CN" dirty="0"/>
              <a:t> 0 0 </a:t>
            </a:r>
            <a:r>
              <a:rPr lang="en-US" altLang="zh-CN" dirty="0" smtClean="0"/>
              <a:t>1</a:t>
            </a:r>
            <a:endParaRPr lang="en-US" altLang="zh-CN" dirty="0"/>
          </a:p>
          <a:p>
            <a:r>
              <a:rPr lang="en-US" altLang="zh-CN" dirty="0"/>
              <a:t>\1</a:t>
            </a:r>
          </a:p>
          <a:p>
            <a:r>
              <a:rPr lang="en-US" altLang="zh-CN" dirty="0" err="1"/>
              <a:t>recoff</a:t>
            </a:r>
            <a:endParaRPr lang="en-US" altLang="zh-CN" dirty="0"/>
          </a:p>
          <a:p>
            <a:r>
              <a:rPr lang="en-US" altLang="zh-CN" dirty="0"/>
              <a:t>record 32 2000 "</a:t>
            </a:r>
            <a:r>
              <a:rPr lang="en-US" altLang="zh-CN" dirty="0" err="1"/>
              <a:t>ptpvcmd</a:t>
            </a:r>
            <a:r>
              <a:rPr lang="en-US" altLang="zh-CN" dirty="0"/>
              <a:t> "</a:t>
            </a:r>
            <a:r>
              <a:rPr lang="en-US" altLang="zh-CN" dirty="0" err="1"/>
              <a:t>icmd</a:t>
            </a:r>
            <a:r>
              <a:rPr lang="en-US" altLang="zh-CN" dirty="0"/>
              <a:t> "v "</a:t>
            </a:r>
            <a:r>
              <a:rPr lang="en-US" altLang="zh-CN" dirty="0" err="1"/>
              <a:t>iq</a:t>
            </a:r>
            <a:r>
              <a:rPr lang="en-US" altLang="zh-CN" dirty="0"/>
              <a:t> "</a:t>
            </a:r>
            <a:r>
              <a:rPr lang="en-US" altLang="zh-CN" dirty="0" err="1"/>
              <a:t>pe</a:t>
            </a:r>
            <a:endParaRPr lang="en-US" altLang="zh-CN" dirty="0"/>
          </a:p>
          <a:p>
            <a:r>
              <a:rPr lang="en-US" altLang="zh-CN" dirty="0" err="1"/>
              <a:t>rectrig</a:t>
            </a:r>
            <a:r>
              <a:rPr lang="en-US" altLang="zh-CN" dirty="0"/>
              <a:t> "</a:t>
            </a:r>
            <a:r>
              <a:rPr lang="en-US" altLang="zh-CN" dirty="0" smtClean="0"/>
              <a:t>IMM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运行脚本采集双驱动变量数据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文本占位符 1"/>
          <p:cNvSpPr txBox="1">
            <a:spLocks/>
          </p:cNvSpPr>
          <p:nvPr/>
        </p:nvSpPr>
        <p:spPr>
          <a:xfrm>
            <a:off x="4905375" y="1062432"/>
            <a:ext cx="396533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moveinc</a:t>
            </a:r>
            <a:r>
              <a:rPr lang="en-US" altLang="zh-CN" dirty="0"/>
              <a:t> -600 1300    ;</a:t>
            </a:r>
            <a:r>
              <a:rPr lang="zh-CN" altLang="en-US" dirty="0"/>
              <a:t>注意位置单位</a:t>
            </a:r>
            <a:br>
              <a:rPr lang="zh-CN" altLang="en-US" dirty="0"/>
            </a:br>
            <a:r>
              <a:rPr lang="en-US" altLang="zh-CN" dirty="0"/>
              <a:t>#while stopped ==0    ;</a:t>
            </a:r>
            <a:r>
              <a:rPr lang="zh-CN" altLang="en-US" dirty="0"/>
              <a:t>勿撞到极限位</a:t>
            </a:r>
            <a:br>
              <a:rPr lang="zh-CN" altLang="en-US" dirty="0"/>
            </a:br>
            <a:r>
              <a:rPr lang="en-US" altLang="zh-CN" dirty="0"/>
              <a:t>#</a:t>
            </a:r>
            <a:r>
              <a:rPr lang="en-US" altLang="zh-CN" dirty="0" err="1"/>
              <a:t>End_While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err="1"/>
              <a:t>moveinc</a:t>
            </a:r>
            <a:r>
              <a:rPr lang="en-US" altLang="zh-CN" dirty="0"/>
              <a:t> 600 1300</a:t>
            </a:r>
            <a:br>
              <a:rPr lang="en-US" altLang="zh-CN" dirty="0"/>
            </a:br>
            <a:r>
              <a:rPr lang="en-US" altLang="zh-CN" dirty="0"/>
              <a:t>#while stopped ==0</a:t>
            </a:r>
            <a:br>
              <a:rPr lang="en-US" altLang="zh-CN" dirty="0"/>
            </a:br>
            <a:r>
              <a:rPr lang="en-US" altLang="zh-CN" dirty="0"/>
              <a:t>#</a:t>
            </a:r>
            <a:r>
              <a:rPr lang="en-US" altLang="zh-CN" dirty="0" err="1"/>
              <a:t>End_While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k</a:t>
            </a:r>
            <a:br>
              <a:rPr lang="en-US" altLang="zh-CN" dirty="0"/>
            </a:br>
            <a:r>
              <a:rPr lang="en-US" altLang="zh-CN" dirty="0"/>
              <a:t>\2</a:t>
            </a:r>
            <a:br>
              <a:rPr lang="en-US" altLang="zh-CN" dirty="0"/>
            </a:br>
            <a:r>
              <a:rPr lang="en-US" altLang="zh-CN" dirty="0"/>
              <a:t>#Plot</a:t>
            </a:r>
            <a:br>
              <a:rPr lang="en-US" altLang="zh-CN" dirty="0"/>
            </a:br>
            <a:endParaRPr lang="zh-CN" altLang="en-US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449716"/>
              </p:ext>
            </p:extLst>
          </p:nvPr>
        </p:nvGraphicFramePr>
        <p:xfrm>
          <a:off x="7980256" y="3989388"/>
          <a:ext cx="9144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包装程序外壳对象" showAsIcon="1" r:id="rId3" imgW="914400" imgH="828720" progId="Package">
                  <p:embed/>
                </p:oleObj>
              </mc:Choice>
              <mc:Fallback>
                <p:oleObj name="包装程序外壳对象" showAsIcon="1" r:id="rId3" imgW="914400" imgH="8287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80256" y="3989388"/>
                        <a:ext cx="9144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905375" y="4168259"/>
            <a:ext cx="3074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参数调优参考使用手册</a:t>
            </a:r>
            <a:r>
              <a:rPr lang="en-US" altLang="zh-CN" dirty="0" smtClean="0"/>
              <a:t>256</a:t>
            </a:r>
            <a:r>
              <a:rPr lang="zh-CN" altLang="en-US" dirty="0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16128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647700" y="4261205"/>
            <a:ext cx="7677150" cy="672745"/>
          </a:xfrm>
        </p:spPr>
        <p:txBody>
          <a:bodyPr/>
          <a:lstStyle/>
          <a:p>
            <a:r>
              <a:rPr lang="zh-CN" altLang="en-US" sz="1600" dirty="0" smtClean="0"/>
              <a:t>上图</a:t>
            </a:r>
            <a:r>
              <a:rPr lang="en-US" altLang="zh-CN" sz="1600" dirty="0" smtClean="0"/>
              <a:t>CDHD2</a:t>
            </a:r>
            <a:r>
              <a:rPr lang="zh-CN" altLang="en-US" sz="1600" dirty="0" smtClean="0"/>
              <a:t>龙门交叉</a:t>
            </a:r>
            <a:r>
              <a:rPr lang="zh-CN" altLang="en-US" sz="1600" dirty="0"/>
              <a:t>解耦</a:t>
            </a:r>
            <a:r>
              <a:rPr lang="zh-CN" altLang="en-US" sz="1600" dirty="0" smtClean="0"/>
              <a:t>算法原理图，只有主轴接受位置命令，同步数据通过</a:t>
            </a:r>
            <a:r>
              <a:rPr lang="en-US" altLang="zh-CN" sz="1600" dirty="0" smtClean="0"/>
              <a:t>C3</a:t>
            </a:r>
            <a:r>
              <a:rPr lang="zh-CN" altLang="en-US" sz="1600" dirty="0" smtClean="0"/>
              <a:t>发送给从轴，从轴目的是保证与主轴“</a:t>
            </a:r>
            <a:r>
              <a:rPr lang="en-US" altLang="zh-CN" sz="1600" dirty="0" smtClean="0"/>
              <a:t>0</a:t>
            </a:r>
            <a:r>
              <a:rPr lang="zh-CN" altLang="en-US" sz="1600" dirty="0" smtClean="0"/>
              <a:t>*”的</a:t>
            </a:r>
            <a:r>
              <a:rPr lang="en-US" altLang="zh-CN" sz="1600" dirty="0" smtClean="0"/>
              <a:t>PE</a:t>
            </a:r>
            <a:r>
              <a:rPr lang="zh-CN" altLang="en-US" sz="1600" dirty="0" smtClean="0"/>
              <a:t>，中间虚线是实际位置控制的虚拟轴（</a:t>
            </a:r>
            <a:r>
              <a:rPr lang="en-US" altLang="zh-CN" sz="1600" dirty="0" smtClean="0"/>
              <a:t>Y1+Y2)/2</a:t>
            </a:r>
            <a:r>
              <a:rPr lang="zh-CN" altLang="en-US" sz="1600" dirty="0" smtClean="0"/>
              <a:t>。</a:t>
            </a:r>
            <a:endParaRPr lang="zh-CN" altLang="en-US" sz="1600" dirty="0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原理图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4" y="797226"/>
            <a:ext cx="7629525" cy="346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804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指令表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669698"/>
              </p:ext>
            </p:extLst>
          </p:nvPr>
        </p:nvGraphicFramePr>
        <p:xfrm>
          <a:off x="-1" y="819143"/>
          <a:ext cx="9144000" cy="395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8251"/>
                <a:gridCol w="3178239"/>
                <a:gridCol w="1212786"/>
                <a:gridCol w="3514724"/>
              </a:tblGrid>
              <a:tr h="184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 err="1">
                          <a:effectLst/>
                        </a:rPr>
                        <a:t>VarCom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描述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VarCom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描述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503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GANTRYMODE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定义是否对两个龙门电动机位置的平均值或值差应用位置回路。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龙门主控制器生成的电流命令（只读）。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GANTRYCMDTYPE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定义龙门驱动器如何响应参照命令。定义驱动器将通过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龙门差动控制器生成的电流命令（只读）。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EtherCAT/CANopen</a:t>
                      </a:r>
                      <a:r>
                        <a:rPr lang="zh-CN" altLang="en-US" sz="900" u="none" strike="noStrike">
                          <a:effectLst/>
                        </a:rPr>
                        <a:t>对象和编码器模拟报告的位置反馈值。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启动对准龙门</a:t>
                      </a:r>
                      <a:r>
                        <a:rPr lang="en-US" altLang="zh-CN" sz="900" u="none" strike="noStrike">
                          <a:effectLst/>
                        </a:rPr>
                        <a:t>Y</a:t>
                      </a:r>
                      <a:r>
                        <a:rPr lang="zh-CN" altLang="en-US" sz="900" u="none" strike="noStrike">
                          <a:effectLst/>
                        </a:rPr>
                        <a:t>轴程序。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GANTRYALIGNMODE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定义柔性龙门系统的对准方法。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GANTRYALIGNED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表示龙门</a:t>
                      </a:r>
                      <a:r>
                        <a:rPr lang="en-US" altLang="zh-CN" sz="900" u="none" strike="noStrike">
                          <a:effectLst/>
                        </a:rPr>
                        <a:t>Y</a:t>
                      </a:r>
                      <a:r>
                        <a:rPr lang="zh-CN" altLang="en-US" sz="900" u="none" strike="noStrike">
                          <a:effectLst/>
                        </a:rPr>
                        <a:t>轴是否对准（只读）。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GANTRYTYPE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定义龙门结构为刚性或柔性。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GANTRYFINDOFF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表示查找</a:t>
                      </a:r>
                      <a:r>
                        <a:rPr lang="en-US" altLang="zh-CN" sz="900" u="none" strike="noStrike">
                          <a:effectLst/>
                        </a:rPr>
                        <a:t>Y1</a:t>
                      </a:r>
                      <a:r>
                        <a:rPr lang="zh-CN" altLang="en-US" sz="900" u="none" strike="noStrike">
                          <a:effectLst/>
                        </a:rPr>
                        <a:t>和</a:t>
                      </a:r>
                      <a:r>
                        <a:rPr lang="en-US" altLang="zh-CN" sz="900" u="none" strike="noStrike">
                          <a:effectLst/>
                        </a:rPr>
                        <a:t>Y2</a:t>
                      </a:r>
                      <a:r>
                        <a:rPr lang="zh-CN" altLang="en-US" sz="900" u="none" strike="noStrike">
                          <a:effectLst/>
                        </a:rPr>
                        <a:t>参照点差值（距离）程序。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GANTRYCOMMSTATE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表示龙门驱动器是否正在通信。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GANTRYFINDOFFST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表示龙门偏移查找程序状态。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GANTRYINTERFACE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定义连接龙门驱动器之间的通信电缆使用的控制器接口。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GANTRYOFFSET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900" u="none" strike="noStrike">
                          <a:effectLst/>
                        </a:rPr>
                        <a:t>Y1</a:t>
                      </a:r>
                      <a:r>
                        <a:rPr lang="zh-CN" altLang="en-US" sz="900" u="none" strike="noStrike">
                          <a:effectLst/>
                        </a:rPr>
                        <a:t>和</a:t>
                      </a:r>
                      <a:r>
                        <a:rPr lang="en-US" altLang="zh-CN" sz="900" u="none" strike="noStrike">
                          <a:effectLst/>
                        </a:rPr>
                        <a:t>Y2</a:t>
                      </a:r>
                      <a:r>
                        <a:rPr lang="zh-CN" altLang="en-US" sz="900" u="none" strike="noStrike">
                          <a:effectLst/>
                        </a:rPr>
                        <a:t>参照点之间的距离差。柔性龙门系统所需值。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GANTRYMSTRPFB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龙门主位置反馈值</a:t>
                      </a:r>
                      <a:r>
                        <a:rPr lang="en-US" altLang="zh-CN" sz="900" u="none" strike="noStrike">
                          <a:effectLst/>
                        </a:rPr>
                        <a:t>=</a:t>
                      </a:r>
                      <a:r>
                        <a:rPr lang="zh-CN" altLang="en-US" sz="900" u="none" strike="noStrike">
                          <a:effectLst/>
                        </a:rPr>
                        <a:t>（</a:t>
                      </a:r>
                      <a:r>
                        <a:rPr lang="en-US" altLang="zh-CN" sz="900" u="none" strike="noStrike">
                          <a:effectLst/>
                        </a:rPr>
                        <a:t>Y1+Y2</a:t>
                      </a:r>
                      <a:r>
                        <a:rPr lang="zh-CN" altLang="en-US" sz="900" u="none" strike="noStrike">
                          <a:effectLst/>
                        </a:rPr>
                        <a:t>）</a:t>
                      </a:r>
                      <a:r>
                        <a:rPr lang="en-US" altLang="zh-CN" sz="900" u="none" strike="noStrike">
                          <a:effectLst/>
                        </a:rPr>
                        <a:t>/2</a:t>
                      </a:r>
                      <a:r>
                        <a:rPr lang="zh-CN" altLang="en-US" sz="900" u="none" strike="noStrike">
                          <a:effectLst/>
                        </a:rPr>
                        <a:t>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GANTRYOFFSETST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表示存储的</a:t>
                      </a:r>
                      <a:r>
                        <a:rPr lang="en-US" sz="900" u="none" strike="noStrike">
                          <a:effectLst/>
                        </a:rPr>
                        <a:t>GANTRYOFFSET</a:t>
                      </a:r>
                      <a:r>
                        <a:rPr lang="zh-CN" altLang="en-US" sz="900" u="none" strike="noStrike">
                          <a:effectLst/>
                        </a:rPr>
                        <a:t>值是否有效，是否可用于对准程序。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GANTRYDIFFPFB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龙门差动位置反馈值</a:t>
                      </a:r>
                      <a:r>
                        <a:rPr lang="en-US" altLang="zh-CN" sz="900" u="none" strike="noStrike">
                          <a:effectLst/>
                        </a:rPr>
                        <a:t>=</a:t>
                      </a:r>
                      <a:r>
                        <a:rPr lang="zh-CN" altLang="en-US" sz="900" u="none" strike="noStrike">
                          <a:effectLst/>
                        </a:rPr>
                        <a:t>（</a:t>
                      </a:r>
                      <a:r>
                        <a:rPr lang="en-US" altLang="zh-CN" sz="900" u="none" strike="noStrike">
                          <a:effectLst/>
                        </a:rPr>
                        <a:t>Y1-Y2</a:t>
                      </a:r>
                      <a:r>
                        <a:rPr lang="zh-CN" altLang="en-US" sz="900" u="none" strike="noStrike">
                          <a:effectLst/>
                        </a:rPr>
                        <a:t>）（只读）。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GANTRYPRTNRMFB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第二（配对）龙门电动机位置（只读）。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龙门主位置反馈值</a:t>
                      </a:r>
                      <a:r>
                        <a:rPr lang="en-US" altLang="zh-CN" sz="900" u="none" strike="noStrike">
                          <a:effectLst/>
                        </a:rPr>
                        <a:t>=</a:t>
                      </a:r>
                      <a:r>
                        <a:rPr lang="zh-CN" altLang="en-US" sz="900" u="none" strike="noStrike">
                          <a:effectLst/>
                        </a:rPr>
                        <a:t>（</a:t>
                      </a:r>
                      <a:r>
                        <a:rPr lang="en-US" altLang="zh-CN" sz="900" u="none" strike="noStrike">
                          <a:effectLst/>
                        </a:rPr>
                        <a:t>V1+V2</a:t>
                      </a:r>
                      <a:r>
                        <a:rPr lang="zh-CN" altLang="en-US" sz="900" u="none" strike="noStrike">
                          <a:effectLst/>
                        </a:rPr>
                        <a:t>）</a:t>
                      </a:r>
                      <a:r>
                        <a:rPr lang="en-US" altLang="zh-CN" sz="900" u="none" strike="noStrike">
                          <a:effectLst/>
                        </a:rPr>
                        <a:t>/2</a:t>
                      </a:r>
                      <a:r>
                        <a:rPr lang="zh-CN" altLang="en-US" sz="900" u="none" strike="noStrike">
                          <a:effectLst/>
                        </a:rPr>
                        <a:t>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第二（配对）龙门轴电流命令（只读）。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  <a:tr h="3503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龙门差动位置反馈值</a:t>
                      </a:r>
                      <a:r>
                        <a:rPr lang="en-US" altLang="zh-CN" sz="900" u="none" strike="noStrike">
                          <a:effectLst/>
                        </a:rPr>
                        <a:t>=</a:t>
                      </a:r>
                      <a:r>
                        <a:rPr lang="zh-CN" altLang="en-US" sz="900" u="none" strike="noStrike">
                          <a:effectLst/>
                        </a:rPr>
                        <a:t>（</a:t>
                      </a:r>
                      <a:r>
                        <a:rPr lang="en-US" altLang="zh-CN" sz="900" u="none" strike="noStrike">
                          <a:effectLst/>
                        </a:rPr>
                        <a:t>V1-V2</a:t>
                      </a:r>
                      <a:r>
                        <a:rPr lang="zh-CN" altLang="en-US" sz="900" u="none" strike="noStrike">
                          <a:effectLst/>
                        </a:rPr>
                        <a:t>）（只读）。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第二（配对）龙门电动机速度（只读）。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360" marR="8360" marT="836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0436" y="4783693"/>
            <a:ext cx="787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通过监控</a:t>
            </a:r>
            <a:r>
              <a:rPr lang="en-US" altLang="zh-CN" dirty="0" err="1" smtClean="0"/>
              <a:t>Gantrycommstate</a:t>
            </a:r>
            <a:r>
              <a:rPr lang="zh-CN" altLang="en-US" dirty="0" smtClean="0"/>
              <a:t>查看龙门通讯</a:t>
            </a:r>
            <a:r>
              <a:rPr lang="zh-CN" altLang="en-US" dirty="0"/>
              <a:t>等于</a:t>
            </a:r>
            <a:r>
              <a:rPr lang="en-US" altLang="zh-CN" dirty="0" smtClean="0"/>
              <a:t>1</a:t>
            </a:r>
            <a:r>
              <a:rPr lang="zh-CN" altLang="en-US" dirty="0" smtClean="0"/>
              <a:t>时龙门建立</a:t>
            </a:r>
            <a:r>
              <a:rPr lang="zh-CN" altLang="en-US" dirty="0" smtClean="0"/>
              <a:t>成功，</a:t>
            </a:r>
            <a:r>
              <a:rPr lang="zh-CN" altLang="en-US" dirty="0" smtClean="0"/>
              <a:t>初始值是</a:t>
            </a:r>
            <a:r>
              <a:rPr lang="en-US" altLang="zh-CN" dirty="0" smtClean="0"/>
              <a:t>0</a:t>
            </a:r>
            <a:endParaRPr lang="zh-CN" altLang="en-US" dirty="0"/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4094521" y="1"/>
            <a:ext cx="1917905" cy="759125"/>
          </a:xfrm>
          <a:prstGeom prst="rect">
            <a:avLst/>
          </a:prstGeom>
        </p:spPr>
        <p:txBody>
          <a:bodyPr anchor="ctr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zh-CN" altLang="en-US" dirty="0" smtClean="0"/>
              <a:t>参考资料</a:t>
            </a:r>
            <a:endParaRPr lang="zh-CN" altLang="en-US" dirty="0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130392"/>
              </p:ext>
            </p:extLst>
          </p:nvPr>
        </p:nvGraphicFramePr>
        <p:xfrm>
          <a:off x="6012426" y="153873"/>
          <a:ext cx="811161" cy="735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包装程序外壳对象" showAsIcon="1" r:id="rId3" imgW="914400" imgH="828720" progId="Package">
                  <p:embed/>
                </p:oleObj>
              </mc:Choice>
              <mc:Fallback>
                <p:oleObj name="包装程序外壳对象" showAsIcon="1" r:id="rId3" imgW="914400" imgH="8287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12426" y="153873"/>
                        <a:ext cx="811161" cy="735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873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540" y="777182"/>
            <a:ext cx="8660920" cy="416844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200" dirty="0" smtClean="0"/>
              <a:t>1.</a:t>
            </a:r>
            <a:r>
              <a:rPr lang="zh-CN" altLang="en-US" sz="1200" dirty="0" smtClean="0"/>
              <a:t>龙门模式寻相问题。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zh-CN" altLang="en-US" sz="1200" dirty="0" smtClean="0"/>
              <a:t>     如果是绝对编码器（旋转伺服），无需寻相。直线电机使用增量编码器时，必须搭配霍尔，设置正确的</a:t>
            </a:r>
            <a:r>
              <a:rPr lang="en-US" altLang="zh-CN" sz="1200" dirty="0" err="1" smtClean="0"/>
              <a:t>mfbdir</a:t>
            </a:r>
            <a:r>
              <a:rPr lang="zh-CN" altLang="en-US" sz="1200" dirty="0" smtClean="0"/>
              <a:t>值与匹配霍尔。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2.</a:t>
            </a:r>
            <a:r>
              <a:rPr lang="zh-CN" altLang="en-US" sz="1200" dirty="0" smtClean="0"/>
              <a:t>回零问题。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 </a:t>
            </a:r>
            <a:r>
              <a:rPr lang="zh-CN" altLang="en-US" sz="1200" dirty="0" smtClean="0"/>
              <a:t>主轴可以根据客户需要设置回零模式，从中必须设置</a:t>
            </a:r>
            <a:r>
              <a:rPr lang="en-US" altLang="zh-CN" sz="1200" dirty="0" smtClean="0"/>
              <a:t>35</a:t>
            </a:r>
            <a:r>
              <a:rPr lang="zh-CN" altLang="en-US" sz="1200" dirty="0" smtClean="0"/>
              <a:t>号回零模式，如果安装光电开关，必须接到主轴电机。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3.</a:t>
            </a:r>
            <a:r>
              <a:rPr lang="zh-CN" altLang="en-US" sz="1200" dirty="0" smtClean="0"/>
              <a:t>脉冲控制时，上电出现</a:t>
            </a:r>
            <a:r>
              <a:rPr lang="en-US" altLang="zh-CN" sz="1200" dirty="0" smtClean="0"/>
              <a:t>R25</a:t>
            </a:r>
            <a:r>
              <a:rPr lang="zh-CN" altLang="en-US" sz="1200" dirty="0" smtClean="0"/>
              <a:t>故障，控制器脉冲线连接到驱动器正确，驱动器未接清故障</a:t>
            </a:r>
            <a:r>
              <a:rPr lang="en-US" altLang="zh-CN" sz="1200" dirty="0" smtClean="0"/>
              <a:t>IO</a:t>
            </a:r>
            <a:r>
              <a:rPr lang="zh-CN" altLang="en-US" sz="1200" dirty="0" smtClean="0"/>
              <a:t>到控制器。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zh-CN" altLang="en-US" sz="1200" dirty="0" smtClean="0"/>
              <a:t>     可以将</a:t>
            </a:r>
            <a:r>
              <a:rPr lang="en-US" altLang="zh-CN" sz="1200" dirty="0" err="1"/>
              <a:t>ignorepdlb</a:t>
            </a:r>
            <a:r>
              <a:rPr lang="en-US" altLang="zh-CN" sz="1200" dirty="0"/>
              <a:t> </a:t>
            </a:r>
            <a:r>
              <a:rPr lang="en-US" altLang="zh-CN" sz="1200" dirty="0" smtClean="0"/>
              <a:t>=2</a:t>
            </a:r>
            <a:r>
              <a:rPr lang="zh-CN" altLang="en-US" sz="1200" dirty="0" smtClean="0"/>
              <a:t>，此时脉冲线检查功能屏蔽了，必须人为确认脉冲接线是否正确。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4.</a:t>
            </a:r>
            <a:r>
              <a:rPr lang="zh-CN" altLang="en-US" sz="1200" dirty="0" smtClean="0"/>
              <a:t>当启用编码器模拟的功能时，上位机接收的位置和目标位置不等。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 </a:t>
            </a:r>
            <a:r>
              <a:rPr lang="zh-CN" altLang="en-US" sz="1200" dirty="0" smtClean="0"/>
              <a:t>从控制原理可以知道，主轴的</a:t>
            </a:r>
            <a:r>
              <a:rPr lang="en-US" altLang="zh-CN" sz="1200" dirty="0" smtClean="0"/>
              <a:t>PFB</a:t>
            </a:r>
            <a:r>
              <a:rPr lang="zh-CN" altLang="en-US" sz="1200" dirty="0" smtClean="0"/>
              <a:t>是</a:t>
            </a:r>
            <a:r>
              <a:rPr lang="zh-CN" altLang="en-US" sz="1200" dirty="0"/>
              <a:t>（</a:t>
            </a:r>
            <a:r>
              <a:rPr lang="en-US" altLang="zh-CN" sz="1200" dirty="0"/>
              <a:t>Y1+Y2</a:t>
            </a:r>
            <a:r>
              <a:rPr lang="zh-CN" altLang="en-US" sz="1200" dirty="0"/>
              <a:t>）</a:t>
            </a:r>
            <a:r>
              <a:rPr lang="en-US" altLang="zh-CN" sz="1200" dirty="0"/>
              <a:t>/</a:t>
            </a:r>
            <a:r>
              <a:rPr lang="en-US" altLang="zh-CN" sz="1200" dirty="0" smtClean="0"/>
              <a:t>2</a:t>
            </a:r>
            <a:r>
              <a:rPr lang="zh-CN" altLang="en-US" sz="1200" dirty="0" smtClean="0"/>
              <a:t>，中线虚拟轴位置，若从轴到位置</a:t>
            </a:r>
            <a:r>
              <a:rPr lang="en-US" altLang="zh-CN" sz="1200" dirty="0" smtClean="0"/>
              <a:t>PE</a:t>
            </a:r>
            <a:r>
              <a:rPr lang="zh-CN" altLang="en-US" sz="1200" dirty="0" smtClean="0"/>
              <a:t>不等于</a:t>
            </a:r>
            <a:r>
              <a:rPr lang="en-US" altLang="zh-CN" sz="1200" dirty="0" smtClean="0"/>
              <a:t>0</a:t>
            </a:r>
            <a:r>
              <a:rPr lang="zh-CN" altLang="en-US" sz="1200" dirty="0" smtClean="0"/>
              <a:t>就会出现主轴实际位置与</a:t>
            </a:r>
            <a:r>
              <a:rPr lang="en-US" altLang="zh-CN" sz="1200" dirty="0" smtClean="0"/>
              <a:t>PFB</a:t>
            </a:r>
            <a:r>
              <a:rPr lang="zh-CN" altLang="en-US" sz="1200" dirty="0" smtClean="0"/>
              <a:t>值 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zh-CN" altLang="en-US" sz="1200" dirty="0" smtClean="0"/>
              <a:t>    不等的情况，通过降低从轴到位时</a:t>
            </a:r>
            <a:r>
              <a:rPr lang="en-US" altLang="zh-CN" sz="1200" dirty="0" smtClean="0"/>
              <a:t>PE</a:t>
            </a:r>
            <a:r>
              <a:rPr lang="zh-CN" altLang="en-US" sz="1200" dirty="0" smtClean="0"/>
              <a:t>值来解决。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5.</a:t>
            </a:r>
            <a:r>
              <a:rPr lang="zh-CN" altLang="en-US" sz="1200" dirty="0" smtClean="0"/>
              <a:t>高加速度，速度，负载重的情况怎么样调整使运动更平稳。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 </a:t>
            </a:r>
            <a:r>
              <a:rPr lang="zh-CN" altLang="en-US" sz="1200" dirty="0" smtClean="0"/>
              <a:t>加速度大，从轴响应没有主轴快，启动瞬间容易憋住，建议设置合适的加速度，开启平滑模式，加大平滑时间。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6.</a:t>
            </a:r>
            <a:r>
              <a:rPr lang="zh-CN" altLang="en-US" sz="1200" dirty="0" smtClean="0"/>
              <a:t>速度受限的情况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zh-CN" altLang="en-US" sz="1200" dirty="0" smtClean="0"/>
              <a:t>当提高速度到某值时，出现“</a:t>
            </a:r>
            <a:r>
              <a:rPr lang="en-US" altLang="zh-CN" sz="1200" dirty="0" smtClean="0"/>
              <a:t>J1</a:t>
            </a:r>
            <a:r>
              <a:rPr lang="zh-CN" altLang="en-US" sz="1200" dirty="0" smtClean="0"/>
              <a:t>”故障，从记录曲线看电流未饱和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zh-CN" altLang="en-US" sz="1200" dirty="0" smtClean="0"/>
              <a:t>    但实际电流无法与命令电流贴合，这种情况是电机反电动势已经饱和。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7.</a:t>
            </a:r>
            <a:r>
              <a:rPr lang="zh-CN" altLang="en-US" sz="1200" dirty="0" smtClean="0"/>
              <a:t>龙门回零成功后，</a:t>
            </a:r>
            <a:r>
              <a:rPr lang="en-US" altLang="zh-CN" sz="1200" dirty="0" smtClean="0"/>
              <a:t>Y1</a:t>
            </a:r>
            <a:r>
              <a:rPr lang="zh-CN" altLang="en-US" sz="1200" dirty="0" smtClean="0"/>
              <a:t>、</a:t>
            </a:r>
            <a:r>
              <a:rPr lang="en-US" altLang="zh-CN" sz="1200" dirty="0" smtClean="0"/>
              <a:t>Y2</a:t>
            </a:r>
            <a:r>
              <a:rPr lang="zh-CN" altLang="en-US" sz="1200" dirty="0" smtClean="0"/>
              <a:t>轴如何保证垂直度？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zh-CN" altLang="en-US" sz="1200" dirty="0" smtClean="0"/>
              <a:t>刚性龙门回零只参考一个零点，无法在软件上自动调整垂直度，只能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zh-CN" altLang="en-US" sz="1200" dirty="0" smtClean="0"/>
              <a:t>通过外部机械保证。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 smtClean="0"/>
              <a:t>8.</a:t>
            </a:r>
            <a:r>
              <a:rPr lang="zh-CN" altLang="en-US" sz="1200" dirty="0" smtClean="0"/>
              <a:t>带霍尔的直线电机，如果通过电机安装无法成功，霍尔设置错误，导致重启时相位角变化。</a:t>
            </a:r>
            <a:endParaRPr lang="en-US" altLang="zh-CN" sz="1200" dirty="0" smtClean="0"/>
          </a:p>
          <a:p>
            <a:pPr marL="0" indent="0">
              <a:buNone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zh-CN" altLang="en-US" sz="1200" dirty="0" smtClean="0"/>
              <a:t>手动设置霍尔，关闭上电使能，重启的时候执行电流环，如果曲线变化了，则是</a:t>
            </a:r>
            <a:r>
              <a:rPr lang="en-US" altLang="zh-CN" sz="1200" dirty="0" err="1" smtClean="0"/>
              <a:t>mfbdir</a:t>
            </a:r>
            <a:r>
              <a:rPr lang="zh-CN" altLang="en-US" sz="1200" smtClean="0"/>
              <a:t>设置错误了。</a:t>
            </a:r>
            <a:endParaRPr lang="zh-CN" altLang="en-US" sz="12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常见问题解答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64" y="3222215"/>
            <a:ext cx="2327691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8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6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votronix PPT Template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4194</TotalTime>
  <Words>1956</Words>
  <Application>Microsoft Office PowerPoint</Application>
  <PresentationFormat>全屏显示(16:9)</PresentationFormat>
  <Paragraphs>272</Paragraphs>
  <Slides>23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6" baseType="lpstr">
      <vt:lpstr>Servotronix PPT Template 2016</vt:lpstr>
      <vt:lpstr>包装程序外壳对象</vt:lpstr>
      <vt:lpstr>程序包</vt:lpstr>
      <vt:lpstr>PowerPoint 演示文稿</vt:lpstr>
      <vt:lpstr>龙门介绍</vt:lpstr>
      <vt:lpstr>PowerPoint 演示文稿</vt:lpstr>
      <vt:lpstr>详细步骤</vt:lpstr>
      <vt:lpstr>制作C3龙门数据传输线</vt:lpstr>
      <vt:lpstr>制作C8菊花链</vt:lpstr>
      <vt:lpstr>接线（脉冲）</vt:lpstr>
      <vt:lpstr>接线（总线）</vt:lpstr>
      <vt:lpstr>接线实物图（脉冲控制方式）</vt:lpstr>
      <vt:lpstr>升级CDHD2固件</vt:lpstr>
      <vt:lpstr>修改驱动器地址</vt:lpstr>
      <vt:lpstr>设置电机参数</vt:lpstr>
      <vt:lpstr>限定设置</vt:lpstr>
      <vt:lpstr>电机安装确认</vt:lpstr>
      <vt:lpstr>运行方向确认</vt:lpstr>
      <vt:lpstr>龙门模式设置（脚本方式）</vt:lpstr>
      <vt:lpstr>龙门模式设置（图形方式）</vt:lpstr>
      <vt:lpstr>初级增益写入（脚本写入）</vt:lpstr>
      <vt:lpstr>运行脚本采集双驱动变量数据</vt:lpstr>
      <vt:lpstr>原理图</vt:lpstr>
      <vt:lpstr>指令表</vt:lpstr>
      <vt:lpstr>常见问题解答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Bassan, Haim</dc:creator>
  <cp:lastModifiedBy>David Luo</cp:lastModifiedBy>
  <cp:revision>180</cp:revision>
  <cp:lastPrinted>2016-08-09T08:32:24Z</cp:lastPrinted>
  <dcterms:created xsi:type="dcterms:W3CDTF">2016-09-25T08:21:27Z</dcterms:created>
  <dcterms:modified xsi:type="dcterms:W3CDTF">2019-06-28T06:22:36Z</dcterms:modified>
</cp:coreProperties>
</file>