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95" r:id="rId3"/>
    <p:sldId id="320" r:id="rId4"/>
    <p:sldId id="304" r:id="rId5"/>
    <p:sldId id="298" r:id="rId6"/>
    <p:sldId id="300" r:id="rId7"/>
    <p:sldId id="306" r:id="rId8"/>
    <p:sldId id="299" r:id="rId9"/>
    <p:sldId id="297" r:id="rId10"/>
    <p:sldId id="307" r:id="rId11"/>
    <p:sldId id="308" r:id="rId12"/>
    <p:sldId id="309" r:id="rId13"/>
    <p:sldId id="301" r:id="rId14"/>
    <p:sldId id="315" r:id="rId15"/>
    <p:sldId id="314" r:id="rId16"/>
    <p:sldId id="312" r:id="rId17"/>
    <p:sldId id="316" r:id="rId18"/>
    <p:sldId id="318" r:id="rId19"/>
    <p:sldId id="319" r:id="rId20"/>
    <p:sldId id="321" r:id="rId21"/>
    <p:sldId id="311" r:id="rId22"/>
    <p:sldId id="263" r:id="rId23"/>
  </p:sldIdLst>
  <p:sldSz cx="9144000" cy="5143500" type="screen16x9"/>
  <p:notesSz cx="6669088" cy="97536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首页" id="{D4436127-7C3D-4554-B9EF-FB68F6128438}">
          <p14:sldIdLst>
            <p14:sldId id="256"/>
            <p14:sldId id="295"/>
            <p14:sldId id="320"/>
          </p14:sldIdLst>
        </p14:section>
        <p14:section name="目录" id="{3E75B02B-AF7F-4BA5-92C7-3C39729A3EEA}">
          <p14:sldIdLst>
            <p14:sldId id="304"/>
          </p14:sldIdLst>
        </p14:section>
        <p14:section name="制作C3和C8线" id="{6A391FB1-0606-4EAA-A686-6D11436850AF}">
          <p14:sldIdLst>
            <p14:sldId id="298"/>
          </p14:sldIdLst>
        </p14:section>
        <p14:section name="接线" id="{C42CC29E-FC1F-4355-B314-EC17713E49DD}">
          <p14:sldIdLst>
            <p14:sldId id="300"/>
            <p14:sldId id="306"/>
          </p14:sldIdLst>
        </p14:section>
        <p14:section name="固件升级" id="{594924A4-2E01-4B7B-91AE-9865493989F5}">
          <p14:sldIdLst>
            <p14:sldId id="299"/>
          </p14:sldIdLst>
        </p14:section>
        <p14:section name="设置地址" id="{85A7742E-EB0E-4A0F-87D2-5F3C40ED1F46}">
          <p14:sldIdLst>
            <p14:sldId id="297"/>
          </p14:sldIdLst>
        </p14:section>
        <p14:section name="设置电机参数" id="{DC0DC15A-E87B-44D3-B534-35D11D2ED566}">
          <p14:sldIdLst>
            <p14:sldId id="307"/>
          </p14:sldIdLst>
        </p14:section>
        <p14:section name="限定设置" id="{0F0CE216-E7B6-4434-9582-0627ED8F6983}">
          <p14:sldIdLst>
            <p14:sldId id="308"/>
          </p14:sldIdLst>
        </p14:section>
        <p14:section name="电流环确认和统一运动方向" id="{B3C00648-980C-4191-827A-11A6FDA226D6}">
          <p14:sldIdLst>
            <p14:sldId id="309"/>
            <p14:sldId id="301"/>
          </p14:sldIdLst>
        </p14:section>
        <p14:section name="龙门模式设置" id="{829D4907-866F-481B-82DA-9A1D2DE9231A}">
          <p14:sldIdLst>
            <p14:sldId id="315"/>
            <p14:sldId id="314"/>
          </p14:sldIdLst>
        </p14:section>
        <p14:section name="调整位置环增益" id="{0C7B4061-7E9A-4C47-8DDB-186BA4E66F75}">
          <p14:sldIdLst>
            <p14:sldId id="312"/>
            <p14:sldId id="316"/>
          </p14:sldIdLst>
        </p14:section>
        <p14:section name="位置控制原理" id="{76E354C0-F0FA-4379-9A26-14E206BE699B}">
          <p14:sldIdLst>
            <p14:sldId id="318"/>
            <p14:sldId id="319"/>
            <p14:sldId id="321"/>
            <p14:sldId id="311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748"/>
    <a:srgbClr val="075D4D"/>
    <a:srgbClr val="EBF8F4"/>
    <a:srgbClr val="878A8D"/>
    <a:srgbClr val="416BAB"/>
    <a:srgbClr val="10836D"/>
    <a:srgbClr val="02332A"/>
    <a:srgbClr val="1BA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65" autoAdjust="0"/>
    <p:restoredTop sz="78601" autoAdjust="0"/>
  </p:normalViewPr>
  <p:slideViewPr>
    <p:cSldViewPr snapToGrid="0" snapToObjects="1">
      <p:cViewPr varScale="1">
        <p:scale>
          <a:sx n="109" d="100"/>
          <a:sy n="109" d="100"/>
        </p:scale>
        <p:origin x="62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FC740BA-67B9-4241-A656-73B155E57883}" type="datetimeFigureOut">
              <a:rPr lang="en-US"/>
              <a:t>10/27/2022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821DC42-E572-4FA1-9572-806F680D218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9B950E-DEE0-4ADF-8BD3-396C6FA65082}" type="datetimeFigureOut">
              <a:rPr lang="en-US"/>
              <a:t>10/27/2022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1838"/>
            <a:ext cx="6500812" cy="3657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632325"/>
            <a:ext cx="5335588" cy="43894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3542665-F755-4F0F-812D-96AEBD2FDA58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746500" cy="51435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497263" y="2095500"/>
            <a:ext cx="976312" cy="9747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9" descr="logo-STX-col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/>
          <a:stretch>
            <a:fillRect/>
          </a:stretch>
        </p:blipFill>
        <p:spPr bwMode="auto">
          <a:xfrm>
            <a:off x="3848100" y="1828800"/>
            <a:ext cx="467201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logo-STX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94"/>
          <a:stretch>
            <a:fillRect/>
          </a:stretch>
        </p:blipFill>
        <p:spPr bwMode="auto">
          <a:xfrm>
            <a:off x="373063" y="1130300"/>
            <a:ext cx="2822575" cy="286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85537" y="3874748"/>
            <a:ext cx="4860925" cy="45696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75D4D"/>
              </a:buClr>
              <a:buNone/>
              <a:defRPr sz="2800" baseline="0"/>
            </a:lvl1pPr>
            <a:lvl2pPr marL="742950" indent="-285750">
              <a:buClr>
                <a:srgbClr val="075D4D"/>
              </a:buClr>
              <a:buFont typeface="Arial" panose="020B0604020202020204" pitchFamily="34" charset="0"/>
              <a:buChar char="•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7" descr="logo-STX-color-nota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41540" y="983654"/>
            <a:ext cx="8660920" cy="3674609"/>
          </a:xfrm>
          <a:prstGeom prst="rect">
            <a:avLst/>
          </a:prstGeom>
        </p:spPr>
        <p:txBody>
          <a:bodyPr/>
          <a:lstStyle>
            <a:lvl1pPr marL="187325" indent="-187325">
              <a:buClr>
                <a:srgbClr val="075D4D"/>
              </a:buClr>
              <a:defRPr sz="1800"/>
            </a:lvl1pPr>
            <a:lvl2pPr marL="742950" indent="-285750">
              <a:buClr>
                <a:srgbClr val="075D4D"/>
              </a:buClr>
              <a:buFont typeface="Arial" panose="020B0604020202020204" pitchFamily="34" charset="0"/>
              <a:buChar char="•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4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  <a:prstGeom prst="rect">
            <a:avLst/>
          </a:prstGeom>
        </p:spPr>
        <p:txBody>
          <a:bodyPr anchor="ctr"/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rtl="1">
              <a:defRPr/>
            </a:lvl1pPr>
          </a:lstStyle>
          <a:p>
            <a:pPr>
              <a:defRPr/>
            </a:pPr>
            <a:fld id="{D29FD8C9-7E83-4B66-B560-9F8628385D33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8" descr="logo-STX-color-nota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164" y="986008"/>
            <a:ext cx="8643670" cy="38314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  <a:prstGeom prst="rect">
            <a:avLst/>
          </a:prstGeom>
        </p:spPr>
        <p:txBody>
          <a:bodyPr anchor="ctr"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rtl="1">
              <a:defRPr sz="1200"/>
            </a:lvl1pPr>
          </a:lstStyle>
          <a:p>
            <a:pPr>
              <a:defRPr/>
            </a:pPr>
            <a:fld id="{AEA36B45-EBFA-4ECE-B89D-FF5C24054B2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58825"/>
            <a:ext cx="4605338" cy="439261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0" y="758825"/>
            <a:ext cx="4572000" cy="43926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8" descr="logo-STX-color-nota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4775" y="1299029"/>
            <a:ext cx="3913156" cy="2227262"/>
          </a:xfrm>
          <a:prstGeom prst="rect">
            <a:avLst/>
          </a:prstGeom>
        </p:spPr>
        <p:txBody>
          <a:bodyPr/>
          <a:lstStyle>
            <a:lvl1pPr marL="187325" indent="-187325">
              <a:buClr>
                <a:srgbClr val="075D4D"/>
              </a:buCl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901421" y="1299029"/>
            <a:ext cx="3913156" cy="2227262"/>
          </a:xfrm>
          <a:prstGeom prst="rect">
            <a:avLst/>
          </a:prstGeom>
        </p:spPr>
        <p:txBody>
          <a:bodyPr/>
          <a:lstStyle>
            <a:lvl1pPr marL="187325" indent="-187325">
              <a:buClr>
                <a:srgbClr val="075D4D"/>
              </a:buCl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4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  <a:prstGeom prst="rect">
            <a:avLst/>
          </a:prstGeom>
        </p:spPr>
        <p:txBody>
          <a:bodyPr anchor="ctr"/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rtl="1">
              <a:defRPr/>
            </a:lvl1pPr>
          </a:lstStyle>
          <a:p>
            <a:pPr>
              <a:defRPr/>
            </a:pPr>
            <a:fld id="{7101A63E-A7BD-41B5-A15C-25A04F704C41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875" y="0"/>
            <a:ext cx="9159875" cy="28956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15875" y="2895600"/>
            <a:ext cx="9159875" cy="22479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8" descr="logo-STX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94"/>
          <a:stretch>
            <a:fillRect/>
          </a:stretch>
        </p:blipFill>
        <p:spPr bwMode="auto">
          <a:xfrm>
            <a:off x="390525" y="2841625"/>
            <a:ext cx="244633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299" y="2452501"/>
            <a:ext cx="6756641" cy="993775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7" descr="logo-STX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50" y="1982788"/>
            <a:ext cx="549910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 descr="logo-STX-color-notag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89500"/>
            <a:ext cx="94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8"/>
          <p:cNvSpPr txBox="1"/>
          <p:nvPr/>
        </p:nvSpPr>
        <p:spPr>
          <a:xfrm>
            <a:off x="241300" y="984250"/>
            <a:ext cx="8661400" cy="3673475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latinLnBrk="0" hangingPunct="1">
              <a:spcBef>
                <a:spcPct val="20000"/>
              </a:spcBef>
              <a:buClr>
                <a:srgbClr val="075D4D"/>
              </a:buClr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/>
              <a:t>Click to edit text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Second level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dirty="0"/>
              <a:t>Third level</a:t>
            </a:r>
          </a:p>
          <a:p>
            <a:pPr lvl="3" fontAlgn="auto">
              <a:spcAft>
                <a:spcPts val="0"/>
              </a:spcAft>
              <a:defRPr/>
            </a:pPr>
            <a:r>
              <a:rPr lang="en-US" dirty="0"/>
              <a:t>Fourth level</a:t>
            </a:r>
          </a:p>
          <a:p>
            <a:pPr lvl="4" fontAlgn="auto">
              <a:spcAft>
                <a:spcPts val="0"/>
              </a:spcAft>
              <a:defRPr/>
            </a:pPr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7588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itle 4"/>
          <p:cNvSpPr txBox="1"/>
          <p:nvPr/>
        </p:nvSpPr>
        <p:spPr>
          <a:xfrm>
            <a:off x="628650" y="0"/>
            <a:ext cx="7886700" cy="758825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dirty="0"/>
              <a:t>Click to edit title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50275" y="4818063"/>
            <a:ext cx="542925" cy="273050"/>
          </a:xfrm>
          <a:prstGeom prst="rect">
            <a:avLst/>
          </a:prstGeom>
        </p:spPr>
        <p:txBody>
          <a:bodyPr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5385A96C-F3EB-4AA7-B39E-219A440AE4A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4009345" y="3495398"/>
            <a:ext cx="4652962" cy="111807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algn="l"/>
            <a:r>
              <a:rPr lang="en-US" altLang="zh-CN" sz="3200" dirty="0"/>
              <a:t>CDHD2</a:t>
            </a:r>
            <a:r>
              <a:rPr lang="zh-CN" altLang="en-US" sz="3200" dirty="0"/>
              <a:t>龙门调试</a:t>
            </a:r>
            <a:r>
              <a:rPr lang="en-US" altLang="zh-CN" sz="3200" dirty="0"/>
              <a:t>-</a:t>
            </a:r>
            <a:r>
              <a:rPr lang="zh-CN" altLang="en-US" sz="3200" dirty="0"/>
              <a:t>基于</a:t>
            </a:r>
            <a:r>
              <a:rPr lang="en-US" altLang="zh-CN" sz="3200" dirty="0"/>
              <a:t>Jordan  </a:t>
            </a:r>
            <a:r>
              <a:rPr lang="zh-CN" altLang="en-US" sz="3200" dirty="0"/>
              <a:t>修改</a:t>
            </a:r>
            <a:endParaRPr lang="en-US" altLang="zh-CN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6518787" y="4613476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日期：</a:t>
            </a:r>
            <a:r>
              <a:rPr lang="en-US" altLang="zh-CN" dirty="0"/>
              <a:t>2019.12.18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52399" y="983654"/>
            <a:ext cx="4530485" cy="3674609"/>
          </a:xfrm>
        </p:spPr>
        <p:txBody>
          <a:bodyPr/>
          <a:lstStyle/>
          <a:p>
            <a:endParaRPr lang="en-US" altLang="zh-CN" sz="1600" dirty="0"/>
          </a:p>
          <a:p>
            <a:r>
              <a:rPr lang="zh-CN" altLang="en-US" sz="1600" dirty="0"/>
              <a:t>传统龙门：两个平行线性轴（</a:t>
            </a:r>
            <a:r>
              <a:rPr lang="en-US" altLang="zh-CN" sz="1600" dirty="0"/>
              <a:t>Y1</a:t>
            </a:r>
            <a:r>
              <a:rPr lang="zh-CN" altLang="en-US" sz="1600" dirty="0"/>
              <a:t>和</a:t>
            </a:r>
            <a:r>
              <a:rPr lang="en-US" altLang="zh-CN" sz="1600" dirty="0"/>
              <a:t>Y2</a:t>
            </a:r>
            <a:r>
              <a:rPr lang="zh-CN" altLang="en-US" sz="1600" dirty="0"/>
              <a:t>）单独控制，可能会产生互相干扰，表现为振动、较高电流消耗、加速度和速度缓慢以及精确性下降。</a:t>
            </a:r>
            <a:endParaRPr lang="en-US" altLang="zh-CN" sz="1600" dirty="0"/>
          </a:p>
          <a:p>
            <a:r>
              <a:rPr lang="en-US" altLang="zh-CN" sz="1600" dirty="0"/>
              <a:t>CDHD2</a:t>
            </a:r>
            <a:r>
              <a:rPr lang="zh-CN" altLang="en-US" sz="1600" dirty="0"/>
              <a:t>龙门：系统通过两个协同工作并使用高速通信生成和控制沿</a:t>
            </a:r>
            <a:r>
              <a:rPr lang="en-US" altLang="zh-CN" sz="1600" dirty="0"/>
              <a:t>Y</a:t>
            </a:r>
            <a:r>
              <a:rPr lang="zh-CN" altLang="en-US" sz="1600" dirty="0"/>
              <a:t>轴运动的</a:t>
            </a:r>
            <a:r>
              <a:rPr lang="en-US" altLang="zh-CN" sz="1600" dirty="0"/>
              <a:t>CDHD2</a:t>
            </a:r>
            <a:r>
              <a:rPr lang="zh-CN" altLang="en-US" sz="1600" dirty="0"/>
              <a:t>驱动器，来同步两个</a:t>
            </a:r>
            <a:r>
              <a:rPr lang="en-US" altLang="zh-CN" sz="1600" dirty="0"/>
              <a:t>Y</a:t>
            </a:r>
            <a:r>
              <a:rPr lang="zh-CN" altLang="en-US" sz="1600" dirty="0"/>
              <a:t>轴。传输速率</a:t>
            </a:r>
            <a:r>
              <a:rPr lang="en-US" altLang="zh-CN" sz="1600" dirty="0"/>
              <a:t>10MHz</a:t>
            </a:r>
            <a:r>
              <a:rPr lang="zh-CN" altLang="en-US" sz="1600" dirty="0"/>
              <a:t>。</a:t>
            </a:r>
            <a:endParaRPr lang="en-US" altLang="zh-CN" sz="1600" dirty="0"/>
          </a:p>
          <a:p>
            <a:r>
              <a:rPr lang="zh-CN" altLang="en-US" sz="1600" dirty="0"/>
              <a:t>适用于旋转电机和直线电机。</a:t>
            </a:r>
            <a:endParaRPr lang="en-US" altLang="zh-CN" sz="1600" dirty="0"/>
          </a:p>
          <a:p>
            <a:r>
              <a:rPr lang="zh-CN" altLang="en-US" sz="1600" dirty="0"/>
              <a:t>两个</a:t>
            </a:r>
            <a:r>
              <a:rPr lang="en-US" altLang="zh-CN" sz="1600" dirty="0"/>
              <a:t>Y</a:t>
            </a:r>
            <a:r>
              <a:rPr lang="zh-CN" altLang="en-US" sz="1600" dirty="0"/>
              <a:t>轴必须是同样的反馈装置类型。</a:t>
            </a:r>
            <a:endParaRPr lang="en-US" altLang="zh-CN" sz="1600" dirty="0"/>
          </a:p>
          <a:p>
            <a:r>
              <a:rPr lang="zh-CN" altLang="en-US" sz="1600" dirty="0"/>
              <a:t>类型：支持刚性龙门和</a:t>
            </a:r>
            <a:r>
              <a:rPr lang="zh-CN" altLang="en-US" sz="1600" dirty="0">
                <a:solidFill>
                  <a:srgbClr val="FF0000"/>
                </a:solidFill>
              </a:rPr>
              <a:t>柔性龙门（开发中），</a:t>
            </a:r>
            <a:r>
              <a:rPr lang="zh-CN" altLang="en-US" sz="1600" dirty="0"/>
              <a:t>此文本只介绍刚性龙门调试。</a:t>
            </a:r>
            <a:endParaRPr lang="en-US" altLang="zh-CN" sz="16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龙门介绍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2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803" y="797226"/>
            <a:ext cx="4041197" cy="284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灯片编号占位符 3"/>
          <p:cNvSpPr txBox="1"/>
          <p:nvPr/>
        </p:nvSpPr>
        <p:spPr>
          <a:xfrm>
            <a:off x="8550275" y="4818063"/>
            <a:ext cx="542925" cy="2730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1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D29FD8C9-7E83-4B66-B560-9F8628385D33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标题 8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</p:spPr>
        <p:txBody>
          <a:bodyPr/>
          <a:lstStyle/>
          <a:p>
            <a:pPr algn="l"/>
            <a:r>
              <a:rPr lang="zh-CN" altLang="en-US" dirty="0"/>
              <a:t>原理图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4" y="797226"/>
            <a:ext cx="7629525" cy="3463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、必须使用</a:t>
            </a:r>
            <a:r>
              <a:rPr lang="en-US" altLang="zh-CN" dirty="0"/>
              <a:t>CDHD2</a:t>
            </a:r>
            <a:r>
              <a:rPr lang="zh-CN" altLang="en-US" dirty="0"/>
              <a:t>驱动器、驱动后缀为</a:t>
            </a:r>
            <a:r>
              <a:rPr lang="en-US" altLang="zh-CN" dirty="0"/>
              <a:t>-EC2/AP</a:t>
            </a:r>
          </a:p>
          <a:p>
            <a:r>
              <a:rPr lang="en-US" altLang="zh-CN" dirty="0"/>
              <a:t>2</a:t>
            </a:r>
            <a:r>
              <a:rPr lang="zh-CN" altLang="en-US" dirty="0"/>
              <a:t>、制作龙门数据传输线</a:t>
            </a:r>
            <a:r>
              <a:rPr lang="en-US" altLang="zh-CN" dirty="0"/>
              <a:t>C3</a:t>
            </a:r>
          </a:p>
          <a:p>
            <a:r>
              <a:rPr lang="en-US" altLang="zh-CN" dirty="0"/>
              <a:t>3</a:t>
            </a:r>
            <a:r>
              <a:rPr lang="zh-CN" altLang="en-US" dirty="0"/>
              <a:t>、制作菊花链</a:t>
            </a:r>
            <a:r>
              <a:rPr lang="en-US" altLang="zh-CN" dirty="0"/>
              <a:t>C8</a:t>
            </a:r>
            <a:r>
              <a:rPr lang="zh-CN" altLang="en-US" dirty="0"/>
              <a:t>，调试驱动器参数的时候必须有，需建议客户准备</a:t>
            </a:r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、正常连接电机与驱动器（电机与编码器匹配）</a:t>
            </a:r>
            <a:endParaRPr lang="en-US" altLang="zh-CN" dirty="0"/>
          </a:p>
          <a:p>
            <a:r>
              <a:rPr lang="en-US" altLang="zh-CN" dirty="0"/>
              <a:t>5</a:t>
            </a:r>
            <a:r>
              <a:rPr lang="zh-CN" altLang="en-US" dirty="0"/>
              <a:t>、升级驱动器固件，使用第二代驱动器最新固件，目前出厂时已是最新固件</a:t>
            </a:r>
            <a:endParaRPr lang="en-US" altLang="zh-CN" dirty="0"/>
          </a:p>
          <a:p>
            <a:r>
              <a:rPr lang="en-US" altLang="zh-CN" dirty="0"/>
              <a:t>6</a:t>
            </a:r>
            <a:r>
              <a:rPr lang="zh-CN" altLang="en-US" dirty="0"/>
              <a:t>、</a:t>
            </a:r>
            <a:r>
              <a:rPr lang="zh-CN" altLang="en-US" dirty="0">
                <a:sym typeface="+mn-ea"/>
              </a:rPr>
              <a:t>输入电机信息，执行电机确认或运行电流环脚本，保证电流环正常</a:t>
            </a:r>
          </a:p>
          <a:p>
            <a:r>
              <a:rPr lang="en-US" altLang="zh-CN" dirty="0"/>
              <a:t>7</a:t>
            </a:r>
            <a:r>
              <a:rPr lang="zh-CN" altLang="en-US" dirty="0"/>
              <a:t>、</a:t>
            </a:r>
            <a:r>
              <a:rPr lang="zh-CN" altLang="en-US" dirty="0">
                <a:sym typeface="+mn-ea"/>
              </a:rPr>
              <a:t>修改驱动器地址（两驱动器地址不能相同、且不能为</a:t>
            </a:r>
            <a:r>
              <a:rPr lang="en-US" altLang="zh-CN" dirty="0">
                <a:sym typeface="+mn-ea"/>
              </a:rPr>
              <a:t>0</a:t>
            </a:r>
            <a:r>
              <a:rPr lang="zh-CN" altLang="en-US" dirty="0">
                <a:sym typeface="+mn-ea"/>
              </a:rPr>
              <a:t>）</a:t>
            </a:r>
            <a:endParaRPr lang="en-US" altLang="zh-CN" dirty="0"/>
          </a:p>
          <a:p>
            <a:r>
              <a:rPr lang="en-US" altLang="zh-CN" dirty="0"/>
              <a:t>8</a:t>
            </a:r>
            <a:r>
              <a:rPr lang="zh-CN" altLang="en-US" dirty="0"/>
              <a:t>、设置合适的限定值（位置、速度、电流）</a:t>
            </a:r>
            <a:endParaRPr lang="en-US" altLang="zh-CN" dirty="0"/>
          </a:p>
          <a:p>
            <a:r>
              <a:rPr lang="en-US" altLang="zh-CN" dirty="0"/>
              <a:t>9</a:t>
            </a:r>
            <a:r>
              <a:rPr lang="zh-CN" altLang="en-US" dirty="0"/>
              <a:t>、确认电机运行方向，保证两个轴同向（即正负方向相同）</a:t>
            </a:r>
            <a:endParaRPr lang="en-US" altLang="zh-CN" dirty="0"/>
          </a:p>
          <a:p>
            <a:r>
              <a:rPr lang="en-US" altLang="zh-CN" dirty="0"/>
              <a:t>10</a:t>
            </a:r>
            <a:r>
              <a:rPr lang="zh-CN" altLang="en-US" dirty="0"/>
              <a:t>、龙门参数设置，切换到位置环</a:t>
            </a:r>
            <a:r>
              <a:rPr lang="en-US" altLang="zh-CN" dirty="0" err="1"/>
              <a:t>opmode</a:t>
            </a:r>
            <a:r>
              <a:rPr lang="en-US" altLang="zh-CN" dirty="0"/>
              <a:t> 8</a:t>
            </a:r>
          </a:p>
          <a:p>
            <a:r>
              <a:rPr lang="en-US" altLang="zh-CN" dirty="0"/>
              <a:t>11</a:t>
            </a:r>
            <a:r>
              <a:rPr lang="zh-CN" altLang="en-US" dirty="0"/>
              <a:t>、分别写入基本</a:t>
            </a:r>
            <a:r>
              <a:rPr lang="en-US" altLang="zh-CN" dirty="0"/>
              <a:t>HD</a:t>
            </a:r>
            <a:r>
              <a:rPr lang="zh-CN" altLang="en-US" dirty="0"/>
              <a:t>位置环增益，运行并进行参数调优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详细步骤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制作</a:t>
            </a:r>
            <a:r>
              <a:rPr lang="en-US" altLang="zh-CN" dirty="0"/>
              <a:t>C3</a:t>
            </a:r>
            <a:r>
              <a:rPr lang="zh-CN" altLang="en-US" dirty="0"/>
              <a:t>、</a:t>
            </a:r>
            <a:r>
              <a:rPr lang="en-US" altLang="zh-CN" dirty="0"/>
              <a:t>C8</a:t>
            </a:r>
            <a:r>
              <a:rPr lang="zh-CN" altLang="en-US" dirty="0"/>
              <a:t>龙门通讯线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74395" y="844611"/>
          <a:ext cx="5265176" cy="1487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6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6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6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6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053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龙门主轴（</a:t>
                      </a:r>
                      <a:r>
                        <a:rPr lang="en-US" sz="1100" u="none" strike="noStrike" dirty="0">
                          <a:effectLst/>
                        </a:rPr>
                        <a:t>Master)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龙门从轴（</a:t>
                      </a:r>
                      <a:r>
                        <a:rPr lang="en-US" sz="1100" u="none" strike="noStrike">
                          <a:effectLst/>
                        </a:rPr>
                        <a:t>diff)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双绞线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信号描述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>
                          <a:solidFill>
                            <a:srgbClr val="FF0000"/>
                          </a:solidFill>
                          <a:effectLst/>
                        </a:rPr>
                        <a:t>一组 双绞线</a:t>
                      </a:r>
                      <a:endParaRPr lang="zh-CN" altLang="en-US" sz="1400" b="1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串行数据</a:t>
                      </a:r>
                      <a:r>
                        <a:rPr lang="en-US" sz="1100" u="none" strike="noStrike">
                          <a:effectLst/>
                        </a:rPr>
                        <a:t>Tx+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串行数据</a:t>
                      </a:r>
                      <a:r>
                        <a:rPr lang="en-US" sz="1100" u="none" strike="noStrike">
                          <a:effectLst/>
                        </a:rPr>
                        <a:t>Tx-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4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</a:rPr>
                        <a:t>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>
                          <a:solidFill>
                            <a:srgbClr val="FF0000"/>
                          </a:solidFill>
                          <a:effectLst/>
                          <a:sym typeface="+mn-ea"/>
                        </a:rPr>
                        <a:t>一组 </a:t>
                      </a:r>
                      <a:r>
                        <a:rPr lang="zh-CN" altLang="en-US" sz="1400" b="1" u="none" strike="noStrike">
                          <a:solidFill>
                            <a:srgbClr val="FF0000"/>
                          </a:solidFill>
                          <a:effectLst/>
                        </a:rPr>
                        <a:t>双绞线</a:t>
                      </a:r>
                      <a:endParaRPr lang="zh-CN" altLang="en-US" sz="1400" b="1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串行数据</a:t>
                      </a:r>
                      <a:r>
                        <a:rPr lang="en-US" sz="1100" u="none" strike="noStrike">
                          <a:effectLst/>
                        </a:rPr>
                        <a:t>Rx+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4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12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</a:rPr>
                        <a:t>12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串行数据</a:t>
                      </a:r>
                      <a:r>
                        <a:rPr lang="en-US" sz="1100" u="none" strike="noStrike" dirty="0">
                          <a:effectLst/>
                        </a:rPr>
                        <a:t>Rx-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41300" y="2404110"/>
            <a:ext cx="8660765" cy="1010920"/>
          </a:xfrm>
        </p:spPr>
        <p:txBody>
          <a:bodyPr/>
          <a:lstStyle/>
          <a:p>
            <a:r>
              <a:rPr lang="en-US" altLang="zh-CN" dirty="0"/>
              <a:t>C3</a:t>
            </a:r>
            <a:r>
              <a:rPr lang="zh-CN" altLang="en-US" dirty="0"/>
              <a:t>线是主从轴通讯，分别将主轴（</a:t>
            </a:r>
            <a:r>
              <a:rPr lang="en-US" altLang="zh-CN" dirty="0"/>
              <a:t>Master</a:t>
            </a:r>
            <a:r>
              <a:rPr lang="zh-CN" altLang="en-US" dirty="0"/>
              <a:t>）和从轴（</a:t>
            </a:r>
            <a:r>
              <a:rPr lang="en-US" altLang="zh-CN" dirty="0"/>
              <a:t>Diff</a:t>
            </a:r>
            <a:r>
              <a:rPr lang="zh-CN" altLang="en-US" dirty="0"/>
              <a:t>）对应引脚连接起来。</a:t>
            </a:r>
            <a:endParaRPr lang="en-US" altLang="zh-CN" dirty="0"/>
          </a:p>
          <a:p>
            <a:r>
              <a:rPr lang="zh-CN" altLang="en-US" dirty="0"/>
              <a:t>必须使用双绞屏蔽线，屏蔽层必须接外壳。</a:t>
            </a:r>
            <a:endParaRPr lang="en-US" altLang="zh-CN" dirty="0"/>
          </a:p>
          <a:p>
            <a:r>
              <a:rPr lang="zh-CN" altLang="en-US" dirty="0"/>
              <a:t>作为龙门通讯数据传输，</a:t>
            </a:r>
            <a:r>
              <a:rPr lang="en-US" altLang="zh-CN" b="1" dirty="0"/>
              <a:t>GANTRYINTERFACE=0</a:t>
            </a:r>
          </a:p>
          <a:p>
            <a:endParaRPr lang="en-US" altLang="zh-CN" b="1" dirty="0"/>
          </a:p>
          <a:p>
            <a:endParaRPr lang="en-US" altLang="zh-CN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095" y="3487859"/>
            <a:ext cx="5080355" cy="160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6073140" y="983615"/>
            <a:ext cx="2828925" cy="3674745"/>
          </a:xfrm>
        </p:spPr>
        <p:txBody>
          <a:bodyPr/>
          <a:lstStyle/>
          <a:p>
            <a:r>
              <a:rPr lang="zh-CN" altLang="en-US" sz="1600" dirty="0"/>
              <a:t>按图所示中连接好驱动器</a:t>
            </a:r>
            <a:endParaRPr lang="en-US" altLang="zh-CN" sz="1600" dirty="0"/>
          </a:p>
          <a:p>
            <a:r>
              <a:rPr lang="en-US" altLang="zh-CN" sz="1600" dirty="0"/>
              <a:t>Y1</a:t>
            </a:r>
            <a:r>
              <a:rPr lang="zh-CN" altLang="en-US" sz="1600" dirty="0"/>
              <a:t>和</a:t>
            </a:r>
            <a:r>
              <a:rPr lang="en-US" altLang="zh-CN" sz="1600" dirty="0"/>
              <a:t>Y2</a:t>
            </a:r>
            <a:r>
              <a:rPr lang="zh-CN" altLang="en-US" sz="1600" dirty="0"/>
              <a:t>与可以自定义为主轴（</a:t>
            </a:r>
            <a:r>
              <a:rPr lang="en-US" altLang="zh-CN" sz="1600" dirty="0"/>
              <a:t>Master</a:t>
            </a:r>
            <a:r>
              <a:rPr lang="zh-CN" altLang="en-US" sz="1600" dirty="0"/>
              <a:t>）和从轴（</a:t>
            </a:r>
            <a:r>
              <a:rPr lang="en-US" altLang="zh-CN" sz="1600" dirty="0"/>
              <a:t>diff</a:t>
            </a:r>
            <a:r>
              <a:rPr lang="zh-CN" altLang="en-US" sz="1600" dirty="0"/>
              <a:t>），必须使用第二代驱动器（</a:t>
            </a:r>
            <a:r>
              <a:rPr lang="en-US" altLang="zh-CN" sz="1600" dirty="0"/>
              <a:t>CDHD2 </a:t>
            </a:r>
            <a:r>
              <a:rPr lang="zh-CN" altLang="en-US" sz="1600" dirty="0"/>
              <a:t>）</a:t>
            </a:r>
            <a:endParaRPr lang="en-US" altLang="zh-CN" sz="1600" dirty="0"/>
          </a:p>
          <a:p>
            <a:r>
              <a:rPr lang="en-US" altLang="zh-CN" sz="1600" dirty="0"/>
              <a:t>X</a:t>
            </a:r>
            <a:r>
              <a:rPr lang="zh-CN" altLang="en-US" sz="1600" dirty="0"/>
              <a:t>轴可以是第一代或第二代驱动器</a:t>
            </a:r>
            <a:endParaRPr lang="en-US" altLang="zh-CN" sz="1600" dirty="0"/>
          </a:p>
          <a:p>
            <a:r>
              <a:rPr lang="zh-CN" altLang="en-US" sz="1600" dirty="0"/>
              <a:t>菊花链在调试的时候使用</a:t>
            </a:r>
            <a:endParaRPr lang="en-US" altLang="zh-CN" sz="1600" dirty="0"/>
          </a:p>
          <a:p>
            <a:endParaRPr lang="zh-CN" altLang="en-US" sz="16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接线（脉冲）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62198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985" y="4146038"/>
            <a:ext cx="13239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71300" y="4216959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/>
              <a:t>菊花链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6324600" y="983654"/>
            <a:ext cx="2577859" cy="3674609"/>
          </a:xfrm>
        </p:spPr>
        <p:txBody>
          <a:bodyPr/>
          <a:lstStyle/>
          <a:p>
            <a:r>
              <a:rPr lang="zh-CN" altLang="en-US" dirty="0"/>
              <a:t>主轴差异轴都需要接网线</a:t>
            </a:r>
            <a:endParaRPr lang="en-US" altLang="zh-CN" dirty="0"/>
          </a:p>
          <a:p>
            <a:r>
              <a:rPr lang="zh-CN" altLang="en-US" dirty="0"/>
              <a:t>都需要设置驱动器地址</a:t>
            </a:r>
            <a:endParaRPr lang="en-US" altLang="zh-CN" dirty="0"/>
          </a:p>
          <a:p>
            <a:r>
              <a:rPr lang="zh-CN" altLang="en-US" dirty="0"/>
              <a:t>龙门数据传输通过</a:t>
            </a:r>
            <a:r>
              <a:rPr lang="en-US" altLang="zh-CN" dirty="0"/>
              <a:t>C3</a:t>
            </a:r>
            <a:r>
              <a:rPr lang="zh-CN" altLang="en-US" dirty="0"/>
              <a:t>口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接线（总线）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7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801"/>
            <a:ext cx="63246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6360795" y="972185"/>
            <a:ext cx="2610485" cy="3674745"/>
          </a:xfrm>
        </p:spPr>
        <p:txBody>
          <a:bodyPr/>
          <a:lstStyle/>
          <a:p>
            <a:r>
              <a:rPr lang="zh-CN" altLang="en-US" sz="1400" dirty="0"/>
              <a:t>分别升级龙门轴</a:t>
            </a:r>
            <a:r>
              <a:rPr lang="en-US" altLang="zh-CN" sz="1400" dirty="0"/>
              <a:t>CDHD2</a:t>
            </a:r>
            <a:r>
              <a:rPr lang="zh-CN" altLang="en-US" sz="1400" dirty="0"/>
              <a:t>固件</a:t>
            </a:r>
            <a:r>
              <a:rPr lang="en-US" altLang="zh-CN" sz="1400" dirty="0"/>
              <a:t>,</a:t>
            </a:r>
            <a:r>
              <a:rPr lang="zh-CN" altLang="zh-CN" sz="1400" dirty="0"/>
              <a:t>主从轴固件一致</a:t>
            </a:r>
            <a:endParaRPr lang="en-US" altLang="zh-CN" sz="1400" dirty="0"/>
          </a:p>
          <a:p>
            <a:r>
              <a:rPr lang="zh-CN" altLang="en-US" sz="1400" dirty="0"/>
              <a:t>升级固件时千万不能断开驱动器连接或关闭电源</a:t>
            </a:r>
            <a:endParaRPr lang="en-US" altLang="zh-CN" sz="1400" dirty="0"/>
          </a:p>
          <a:p>
            <a:r>
              <a:rPr lang="zh-CN" altLang="en-US" sz="1400" dirty="0"/>
              <a:t>升级完成后重启驱动器</a:t>
            </a:r>
            <a:endParaRPr lang="en-US" altLang="zh-CN" sz="1400" dirty="0"/>
          </a:p>
          <a:p>
            <a:r>
              <a:rPr lang="zh-CN" altLang="en-US" sz="1400" dirty="0"/>
              <a:t>固件举例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zh-CN" altLang="en-US" sz="1400" dirty="0"/>
              <a:t>若已是最新固件，则无需此操作</a:t>
            </a:r>
            <a:endParaRPr lang="en-US" altLang="zh-CN" sz="1400" dirty="0"/>
          </a:p>
          <a:p>
            <a:r>
              <a:rPr lang="zh-CN" altLang="en-US" sz="1400" dirty="0">
                <a:solidFill>
                  <a:srgbClr val="FF0000"/>
                </a:solidFill>
              </a:rPr>
              <a:t>注意：此时无需接菊花链</a:t>
            </a:r>
            <a:endParaRPr lang="en-US" altLang="zh-CN" sz="1400" dirty="0">
              <a:solidFill>
                <a:srgbClr val="FF0000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升级</a:t>
            </a:r>
            <a:r>
              <a:rPr lang="en-US" altLang="zh-CN" dirty="0"/>
              <a:t>CDHD2</a:t>
            </a:r>
            <a:r>
              <a:rPr lang="zh-CN" altLang="en-US" dirty="0"/>
              <a:t>固件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8</a:t>
            </a:fld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972185"/>
            <a:ext cx="5943600" cy="346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圆角矩形 5"/>
          <p:cNvSpPr/>
          <p:nvPr/>
        </p:nvSpPr>
        <p:spPr>
          <a:xfrm>
            <a:off x="247650" y="1581150"/>
            <a:ext cx="381000" cy="190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5057775" y="2638425"/>
            <a:ext cx="381000" cy="190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2571750" y="3619500"/>
            <a:ext cx="381000" cy="190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680190" y="983654"/>
            <a:ext cx="4222270" cy="3674609"/>
          </a:xfrm>
        </p:spPr>
        <p:txBody>
          <a:bodyPr/>
          <a:lstStyle/>
          <a:p>
            <a:r>
              <a:rPr lang="en-US" altLang="zh-CN" dirty="0"/>
              <a:t>1</a:t>
            </a:r>
            <a:r>
              <a:rPr lang="zh-CN" altLang="zh-CN" dirty="0"/>
              <a:t>、</a:t>
            </a:r>
            <a:r>
              <a:rPr lang="zh-CN" altLang="en-US" dirty="0"/>
              <a:t>在示波器的终端界面执行</a:t>
            </a:r>
            <a:r>
              <a:rPr lang="en-US" altLang="zh-CN" dirty="0" err="1"/>
              <a:t>addr</a:t>
            </a:r>
            <a:r>
              <a:rPr lang="en-US" altLang="zh-CN" dirty="0"/>
              <a:t> </a:t>
            </a:r>
            <a:r>
              <a:rPr lang="zh-CN" altLang="en-US" dirty="0"/>
              <a:t>指令，分别将主轴（</a:t>
            </a:r>
            <a:r>
              <a:rPr lang="en-US" altLang="zh-CN" dirty="0"/>
              <a:t>Master</a:t>
            </a:r>
            <a:r>
              <a:rPr lang="zh-CN" altLang="en-US" dirty="0"/>
              <a:t>）和差异轴（</a:t>
            </a:r>
            <a:r>
              <a:rPr lang="en-US" altLang="zh-CN" dirty="0"/>
              <a:t>diff</a:t>
            </a:r>
            <a:r>
              <a:rPr lang="zh-CN" altLang="en-US" dirty="0"/>
              <a:t>）设置为地址</a:t>
            </a:r>
            <a:r>
              <a:rPr lang="en-US" altLang="zh-CN" dirty="0"/>
              <a:t>1</a:t>
            </a:r>
            <a:r>
              <a:rPr lang="zh-CN" altLang="en-US" dirty="0"/>
              <a:t>和地址</a:t>
            </a:r>
            <a:r>
              <a:rPr lang="en-US" altLang="zh-CN" dirty="0"/>
              <a:t>2</a:t>
            </a:r>
          </a:p>
          <a:p>
            <a:r>
              <a:rPr lang="en-US" altLang="zh-CN" dirty="0"/>
              <a:t>2</a:t>
            </a:r>
            <a:r>
              <a:rPr lang="zh-CN" altLang="en-US" dirty="0"/>
              <a:t>、执行保存并重启驱动器、地址才有作用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、配置完主从地址后，插上菊花链，通过切换地址 链接到不同的驱动器</a:t>
            </a:r>
          </a:p>
          <a:p>
            <a:r>
              <a:rPr lang="en-US" altLang="zh-CN" dirty="0"/>
              <a:t>4</a:t>
            </a:r>
            <a:r>
              <a:rPr lang="zh-CN" altLang="en-US" dirty="0"/>
              <a:t>、切换方式：</a:t>
            </a:r>
            <a:r>
              <a:rPr lang="en-US" altLang="zh-CN" dirty="0">
                <a:solidFill>
                  <a:srgbClr val="FF0000"/>
                </a:solidFill>
              </a:rPr>
              <a:t>\1 ENTER</a:t>
            </a:r>
          </a:p>
          <a:p>
            <a:r>
              <a:rPr lang="en-US" altLang="zh-CN" dirty="0"/>
              <a:t>CDHD2</a:t>
            </a:r>
            <a:r>
              <a:rPr lang="zh-CN" altLang="en-US" dirty="0"/>
              <a:t>建议使用</a:t>
            </a:r>
            <a:r>
              <a:rPr lang="en-US" altLang="zh-CN" dirty="0"/>
              <a:t>servostudio2</a:t>
            </a:r>
            <a:r>
              <a:rPr lang="zh-CN" altLang="en-US" dirty="0"/>
              <a:t>软件调试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修改驱动器地址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9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40" y="983654"/>
            <a:ext cx="44386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圆角矩形 5"/>
          <p:cNvSpPr/>
          <p:nvPr/>
        </p:nvSpPr>
        <p:spPr>
          <a:xfrm>
            <a:off x="628650" y="2914650"/>
            <a:ext cx="514350" cy="190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2489440" y="1895475"/>
            <a:ext cx="653810" cy="6074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3143250" y="1704975"/>
            <a:ext cx="514350" cy="190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5494455" y="983654"/>
            <a:ext cx="3408004" cy="3674609"/>
          </a:xfrm>
        </p:spPr>
        <p:txBody>
          <a:bodyPr/>
          <a:lstStyle/>
          <a:p>
            <a:r>
              <a:rPr lang="zh-CN" altLang="en-US" sz="1600" dirty="0"/>
              <a:t>从电机库中选择电机模型，写入驱动器</a:t>
            </a:r>
            <a:endParaRPr lang="en-US" altLang="zh-CN" sz="1600" dirty="0"/>
          </a:p>
          <a:p>
            <a:r>
              <a:rPr lang="zh-CN" altLang="en-US" sz="1600" dirty="0"/>
              <a:t>若是第三方电机则点击新电机，根据电机厂商提供的资料填写</a:t>
            </a:r>
            <a:endParaRPr lang="en-US" altLang="zh-CN" sz="1600" dirty="0"/>
          </a:p>
          <a:p>
            <a:r>
              <a:rPr lang="zh-CN" altLang="en-US" sz="1600" dirty="0"/>
              <a:t>可以将已设置好电机参数的一个轴参数备份到电脑，切换到另一台轴导入驱动器参数，这样可以减少一些步骤</a:t>
            </a:r>
            <a:endParaRPr lang="en-US" altLang="zh-CN" sz="16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设置电机参数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10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42987"/>
            <a:ext cx="5494454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设置最大位置误差，先设置半圈或半个节距的值，位置环增益调好后可以设置到适当的值。</a:t>
            </a:r>
            <a:endParaRPr lang="en-US" altLang="zh-CN" dirty="0"/>
          </a:p>
          <a:p>
            <a:r>
              <a:rPr lang="zh-CN" altLang="en-US" dirty="0"/>
              <a:t>速度限定，初始值很小，如果不修改，很容易就报“</a:t>
            </a:r>
            <a:r>
              <a:rPr lang="en-US" altLang="zh-CN" dirty="0"/>
              <a:t>J</a:t>
            </a:r>
            <a:r>
              <a:rPr lang="zh-CN" altLang="en-US" dirty="0"/>
              <a:t>”故障。出于安全考虑，设置小于额定转速的值，最终位置环增益调好后可以设置到适当的值或最大值。</a:t>
            </a:r>
            <a:endParaRPr lang="en-US" altLang="zh-CN" dirty="0"/>
          </a:p>
          <a:p>
            <a:r>
              <a:rPr lang="zh-CN" altLang="en-US" dirty="0"/>
              <a:t>电流限定，初始值是</a:t>
            </a:r>
            <a:r>
              <a:rPr lang="en-US" altLang="zh-CN" dirty="0"/>
              <a:t>0</a:t>
            </a:r>
            <a:r>
              <a:rPr lang="zh-CN" altLang="en-US" dirty="0"/>
              <a:t>，出于安全考虑，建议设置到额定电流值，根据负载情况适当调整。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限定设置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41300" y="983615"/>
            <a:ext cx="8660765" cy="2072005"/>
          </a:xfrm>
        </p:spPr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  <a:sym typeface="+mn-ea"/>
              </a:rPr>
              <a:t>注意：操作皆在电流环（</a:t>
            </a:r>
            <a:r>
              <a:rPr lang="en-US" altLang="zh-CN" dirty="0" err="1">
                <a:solidFill>
                  <a:srgbClr val="FF0000"/>
                </a:solidFill>
                <a:sym typeface="+mn-ea"/>
              </a:rPr>
              <a:t>opmode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=2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）下进行，若在位置环或速度环下进行，可能出现飞车事故</a:t>
            </a:r>
            <a:endParaRPr lang="zh-CN" altLang="en-US" dirty="0"/>
          </a:p>
          <a:p>
            <a:r>
              <a:rPr lang="zh-CN" altLang="en-US" dirty="0"/>
              <a:t>不建议在龙门结构上执行电机自动确认程序，需要手动确认电机</a:t>
            </a:r>
            <a:endParaRPr lang="en-US" altLang="zh-CN" dirty="0"/>
          </a:p>
          <a:p>
            <a:r>
              <a:rPr lang="zh-CN" altLang="en-US" dirty="0"/>
              <a:t>旋转电机：用</a:t>
            </a:r>
            <a:r>
              <a:rPr lang="en-US" altLang="zh-CN" dirty="0"/>
              <a:t>zero</a:t>
            </a:r>
            <a:r>
              <a:rPr lang="zh-CN" altLang="en-US" dirty="0"/>
              <a:t>模式找到相位角，并设置正确的</a:t>
            </a:r>
            <a:r>
              <a:rPr lang="en-US" altLang="zh-CN" dirty="0" err="1"/>
              <a:t>mfbdir</a:t>
            </a:r>
            <a:r>
              <a:rPr lang="zh-CN" altLang="en-US" dirty="0"/>
              <a:t>值。</a:t>
            </a:r>
            <a:endParaRPr lang="en-US" altLang="zh-CN" dirty="0"/>
          </a:p>
          <a:p>
            <a:r>
              <a:rPr lang="zh-CN" altLang="en-US" dirty="0"/>
              <a:t>直线电机：</a:t>
            </a:r>
            <a:r>
              <a:rPr lang="zh-CN" altLang="en-US" dirty="0">
                <a:sym typeface="+mn-ea"/>
              </a:rPr>
              <a:t>若不带霍尔，则执行</a:t>
            </a:r>
            <a:r>
              <a:rPr lang="en-US" altLang="zh-CN" dirty="0" err="1">
                <a:sym typeface="+mn-ea"/>
              </a:rPr>
              <a:t>phasefind</a:t>
            </a:r>
            <a:r>
              <a:rPr lang="zh-CN" altLang="en-US" dirty="0">
                <a:sym typeface="+mn-ea"/>
              </a:rPr>
              <a:t>命令即可，前提</a:t>
            </a:r>
            <a:r>
              <a:rPr lang="en-US" altLang="zh-CN" dirty="0" err="1">
                <a:sym typeface="+mn-ea"/>
              </a:rPr>
              <a:t>mfbdir</a:t>
            </a:r>
            <a:r>
              <a:rPr lang="zh-CN" altLang="en-US" dirty="0">
                <a:sym typeface="+mn-ea"/>
              </a:rPr>
              <a:t>值要正确。</a:t>
            </a:r>
            <a:endParaRPr lang="zh-CN" altLang="en-US" dirty="0"/>
          </a:p>
          <a:p>
            <a:r>
              <a:rPr lang="zh-CN" altLang="en-US" dirty="0"/>
              <a:t>                      若带霍尔，则需要用</a:t>
            </a:r>
            <a:r>
              <a:rPr lang="en-US" altLang="zh-CN" dirty="0"/>
              <a:t>zero</a:t>
            </a:r>
            <a:r>
              <a:rPr lang="zh-CN" altLang="en-US" dirty="0"/>
              <a:t>模式找到相位角，并设置正确的</a:t>
            </a:r>
            <a:r>
              <a:rPr lang="en-US" altLang="zh-CN" dirty="0" err="1"/>
              <a:t>mfbdir</a:t>
            </a:r>
            <a:r>
              <a:rPr lang="zh-CN" altLang="en-US" dirty="0"/>
              <a:t>值。</a:t>
            </a:r>
          </a:p>
          <a:p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                  </a:t>
            </a:r>
          </a:p>
          <a:p>
            <a:pPr marL="0" indent="0">
              <a:buNone/>
            </a:pPr>
            <a:r>
              <a:rPr lang="zh-CN" altLang="en-US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电机安装确认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65402" y="2911683"/>
            <a:ext cx="5409898" cy="1850817"/>
          </a:xfrm>
        </p:spPr>
        <p:txBody>
          <a:bodyPr/>
          <a:lstStyle/>
          <a:p>
            <a:r>
              <a:rPr lang="zh-CN" altLang="en-US" sz="1600" dirty="0"/>
              <a:t>连接</a:t>
            </a:r>
            <a:r>
              <a:rPr lang="en-US" altLang="zh-CN" sz="1600" dirty="0"/>
              <a:t>1</a:t>
            </a:r>
            <a:r>
              <a:rPr lang="zh-CN" altLang="en-US" sz="1600" dirty="0"/>
              <a:t>号地址主轴，把差异轴（</a:t>
            </a:r>
            <a:r>
              <a:rPr lang="en-US" altLang="zh-CN" sz="1600" dirty="0"/>
              <a:t>2</a:t>
            </a:r>
            <a:r>
              <a:rPr lang="zh-CN" altLang="en-US" sz="1600" dirty="0"/>
              <a:t>号）动力线拔出（禁止模式关闭也可以），在</a:t>
            </a:r>
            <a:r>
              <a:rPr lang="en-US" altLang="zh-CN" sz="1600" dirty="0"/>
              <a:t>1</a:t>
            </a:r>
            <a:r>
              <a:rPr lang="zh-CN" altLang="en-US" sz="1600" dirty="0"/>
              <a:t>号地址的专家界面执行电流环脚本，观察正电流运行的方向，并记录正方向。</a:t>
            </a:r>
            <a:endParaRPr lang="en-US" altLang="zh-CN" sz="1600" dirty="0"/>
          </a:p>
          <a:p>
            <a:r>
              <a:rPr lang="zh-CN" altLang="en-US" sz="1600" dirty="0"/>
              <a:t>连接</a:t>
            </a:r>
            <a:r>
              <a:rPr lang="en-US" altLang="zh-CN" sz="1600" dirty="0"/>
              <a:t>2</a:t>
            </a:r>
            <a:r>
              <a:rPr lang="zh-CN" altLang="en-US" sz="1600" dirty="0"/>
              <a:t>号驱动，将差异轴</a:t>
            </a:r>
            <a:r>
              <a:rPr lang="en-US" altLang="zh-CN" sz="1600" dirty="0"/>
              <a:t>2</a:t>
            </a:r>
            <a:r>
              <a:rPr lang="zh-CN" altLang="en-US" sz="1600" dirty="0"/>
              <a:t>号动力线接上，拔出主轴</a:t>
            </a:r>
            <a:r>
              <a:rPr lang="en-US" altLang="zh-CN" sz="1600" dirty="0"/>
              <a:t>1</a:t>
            </a:r>
            <a:r>
              <a:rPr lang="zh-CN" altLang="en-US" sz="1600" dirty="0"/>
              <a:t>号驱动器电机动力线，连接从轴</a:t>
            </a:r>
            <a:r>
              <a:rPr lang="en-US" altLang="zh-CN" sz="1600" dirty="0"/>
              <a:t>2</a:t>
            </a:r>
            <a:r>
              <a:rPr lang="zh-CN" altLang="en-US" sz="1600" dirty="0"/>
              <a:t>号的专家界面，执行电流环，若与主轴的正方向相反则，修改差异轴方向。</a:t>
            </a:r>
            <a:endParaRPr lang="en-US" altLang="zh-CN" sz="1600" dirty="0"/>
          </a:p>
          <a:p>
            <a:r>
              <a:rPr lang="zh-CN" altLang="en-US" sz="1600" dirty="0">
                <a:solidFill>
                  <a:srgbClr val="FF0000"/>
                </a:solidFill>
              </a:rPr>
              <a:t>注意电流环一定要在不同位置执行出图示曲线。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运行方向确认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70600" y="792480"/>
            <a:ext cx="292735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k</a:t>
            </a:r>
          </a:p>
          <a:p>
            <a:r>
              <a:rPr lang="en-US" altLang="zh-CN" dirty="0" err="1"/>
              <a:t>opmode</a:t>
            </a:r>
            <a:r>
              <a:rPr lang="en-US" altLang="zh-CN" dirty="0"/>
              <a:t> 2</a:t>
            </a:r>
          </a:p>
          <a:p>
            <a:r>
              <a:rPr lang="en-US" altLang="zh-CN" dirty="0" err="1"/>
              <a:t>recoff</a:t>
            </a:r>
            <a:endParaRPr lang="en-US" altLang="zh-CN" dirty="0"/>
          </a:p>
          <a:p>
            <a:r>
              <a:rPr lang="en-US" altLang="zh-CN" dirty="0"/>
              <a:t>record 12 1000 "</a:t>
            </a:r>
            <a:r>
              <a:rPr lang="en-US" altLang="zh-CN" dirty="0" err="1"/>
              <a:t>icmd</a:t>
            </a:r>
            <a:r>
              <a:rPr lang="en-US" altLang="zh-CN" dirty="0"/>
              <a:t> "</a:t>
            </a:r>
            <a:r>
              <a:rPr lang="en-US" altLang="zh-CN" dirty="0" err="1"/>
              <a:t>iq</a:t>
            </a:r>
            <a:r>
              <a:rPr lang="en-US" altLang="zh-CN" dirty="0"/>
              <a:t> "v</a:t>
            </a:r>
          </a:p>
          <a:p>
            <a:r>
              <a:rPr lang="en-US" altLang="zh-CN" dirty="0" err="1"/>
              <a:t>rectrig</a:t>
            </a:r>
            <a:r>
              <a:rPr lang="en-US" altLang="zh-CN" dirty="0"/>
              <a:t> "</a:t>
            </a:r>
            <a:r>
              <a:rPr lang="en-US" altLang="zh-CN" dirty="0" err="1"/>
              <a:t>imm</a:t>
            </a:r>
            <a:endParaRPr lang="en-US" altLang="zh-CN" dirty="0"/>
          </a:p>
          <a:p>
            <a:r>
              <a:rPr lang="en-US" altLang="zh-CN" dirty="0" err="1"/>
              <a:t>en</a:t>
            </a:r>
            <a:endParaRPr lang="en-US" altLang="zh-CN" dirty="0"/>
          </a:p>
          <a:p>
            <a:r>
              <a:rPr lang="en-US" altLang="zh-CN" dirty="0"/>
              <a:t>t 0.8   ;</a:t>
            </a:r>
            <a:r>
              <a:rPr lang="zh-CN" altLang="en-US" dirty="0"/>
              <a:t>根据负载适当调整值</a:t>
            </a:r>
            <a:endParaRPr lang="en-US" altLang="zh-CN" dirty="0"/>
          </a:p>
          <a:p>
            <a:r>
              <a:rPr lang="en-US" altLang="zh-CN" dirty="0"/>
              <a:t>#Delay 30</a:t>
            </a:r>
          </a:p>
          <a:p>
            <a:r>
              <a:rPr lang="en-US" altLang="zh-CN" dirty="0"/>
              <a:t>t 0</a:t>
            </a:r>
          </a:p>
          <a:p>
            <a:r>
              <a:rPr lang="en-US" altLang="zh-CN" dirty="0"/>
              <a:t>#Delay 10</a:t>
            </a:r>
          </a:p>
          <a:p>
            <a:r>
              <a:rPr lang="en-US" altLang="zh-CN" dirty="0"/>
              <a:t>t -0.8   ;</a:t>
            </a:r>
            <a:r>
              <a:rPr lang="zh-CN" altLang="en-US" dirty="0"/>
              <a:t>根据负载适当调整值</a:t>
            </a:r>
            <a:endParaRPr lang="en-US" altLang="zh-CN" dirty="0"/>
          </a:p>
          <a:p>
            <a:r>
              <a:rPr lang="en-US" altLang="zh-CN" dirty="0"/>
              <a:t>#Delay 30</a:t>
            </a:r>
          </a:p>
          <a:p>
            <a:r>
              <a:rPr lang="en-US" altLang="zh-CN" dirty="0"/>
              <a:t>k</a:t>
            </a:r>
          </a:p>
          <a:p>
            <a:r>
              <a:rPr lang="en-US" altLang="zh-CN" dirty="0"/>
              <a:t>#Plot</a:t>
            </a:r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9" y="792370"/>
            <a:ext cx="5794496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通过界面设置龙门参数 </a:t>
            </a:r>
            <a:r>
              <a:rPr lang="en-US" altLang="zh-CN" dirty="0"/>
              <a:t>-</a:t>
            </a:r>
            <a:r>
              <a:rPr lang="zh-CN" altLang="en-US" dirty="0"/>
              <a:t> 设置基本参数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灯片编号占位符 3"/>
          <p:cNvSpPr txBox="1"/>
          <p:nvPr/>
        </p:nvSpPr>
        <p:spPr>
          <a:xfrm>
            <a:off x="8550275" y="4818063"/>
            <a:ext cx="542925" cy="2730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1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D29FD8C9-7E83-4B66-B560-9F8628385D33}" type="slidenum">
              <a:rPr lang="en-US" smtClean="0"/>
              <a:t>14</a:t>
            </a:fld>
            <a:endParaRPr lang="en-US" dirty="0"/>
          </a:p>
        </p:txBody>
      </p:sp>
      <p:sp>
        <p:nvSpPr>
          <p:cNvPr id="9" name="文本占位符 1"/>
          <p:cNvSpPr txBox="1"/>
          <p:nvPr/>
        </p:nvSpPr>
        <p:spPr>
          <a:xfrm>
            <a:off x="419100" y="996056"/>
            <a:ext cx="4200526" cy="3677544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主轴参数设置</a:t>
            </a:r>
            <a:endParaRPr lang="en-US" altLang="zh-CN" dirty="0"/>
          </a:p>
          <a:p>
            <a:r>
              <a:rPr lang="zh-CN" altLang="en-US" dirty="0"/>
              <a:t>位置环界面</a:t>
            </a:r>
            <a:r>
              <a:rPr lang="en-US" altLang="zh-CN" dirty="0"/>
              <a:t>&gt;&gt; </a:t>
            </a:r>
            <a:r>
              <a:rPr lang="zh-CN" altLang="en-US" dirty="0"/>
              <a:t>位置控制器方式</a:t>
            </a:r>
            <a:r>
              <a:rPr lang="en-US" altLang="zh-CN" dirty="0"/>
              <a:t>&gt;&gt;5-HD controller</a:t>
            </a:r>
          </a:p>
          <a:p>
            <a:r>
              <a:rPr lang="zh-CN" altLang="en-US" dirty="0"/>
              <a:t>工作模式界面</a:t>
            </a:r>
            <a:r>
              <a:rPr lang="en-US" altLang="zh-CN" dirty="0"/>
              <a:t>&gt;&gt; </a:t>
            </a:r>
            <a:r>
              <a:rPr lang="zh-CN" altLang="en-US" dirty="0"/>
              <a:t>工作模式</a:t>
            </a:r>
            <a:r>
              <a:rPr lang="en-US" altLang="zh-CN" dirty="0"/>
              <a:t>&gt;&gt;</a:t>
            </a:r>
            <a:r>
              <a:rPr lang="zh-CN" altLang="en-US" dirty="0"/>
              <a:t>串行位置</a:t>
            </a:r>
            <a:endParaRPr lang="en-US" altLang="zh-CN" dirty="0"/>
          </a:p>
          <a:p>
            <a:r>
              <a:rPr lang="zh-CN" altLang="en-US" dirty="0"/>
              <a:t>回零界面</a:t>
            </a:r>
            <a:r>
              <a:rPr lang="en-US" altLang="zh-CN" dirty="0"/>
              <a:t>&gt;&gt; </a:t>
            </a:r>
            <a:r>
              <a:rPr lang="zh-CN" altLang="en-US" dirty="0"/>
              <a:t>回零类型</a:t>
            </a:r>
            <a:r>
              <a:rPr lang="en-US" altLang="zh-CN" dirty="0"/>
              <a:t>&gt;&gt;</a:t>
            </a:r>
            <a:r>
              <a:rPr lang="zh-CN" altLang="en-US" dirty="0"/>
              <a:t>可以从</a:t>
            </a:r>
            <a:r>
              <a:rPr lang="en-US" altLang="zh-CN" dirty="0"/>
              <a:t>35</a:t>
            </a:r>
            <a:r>
              <a:rPr lang="zh-CN" altLang="en-US" dirty="0"/>
              <a:t>种模式中选择任意一种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10" name="文本占位符 1"/>
          <p:cNvSpPr txBox="1"/>
          <p:nvPr/>
        </p:nvSpPr>
        <p:spPr>
          <a:xfrm>
            <a:off x="4648319" y="896998"/>
            <a:ext cx="4200526" cy="3674609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从轴参数设置</a:t>
            </a:r>
            <a:endParaRPr lang="en-US" altLang="zh-CN" dirty="0"/>
          </a:p>
          <a:p>
            <a:r>
              <a:rPr lang="zh-CN" altLang="en-US" dirty="0"/>
              <a:t>位置环界面</a:t>
            </a:r>
            <a:r>
              <a:rPr lang="en-US" altLang="zh-CN" dirty="0"/>
              <a:t>&gt;&gt; </a:t>
            </a:r>
            <a:r>
              <a:rPr lang="zh-CN" altLang="en-US" dirty="0"/>
              <a:t>位置控制器方式</a:t>
            </a:r>
            <a:r>
              <a:rPr lang="en-US" altLang="zh-CN" dirty="0"/>
              <a:t>&gt;&gt;5-HD controller</a:t>
            </a:r>
          </a:p>
          <a:p>
            <a:r>
              <a:rPr lang="zh-CN" altLang="en-US" dirty="0"/>
              <a:t>工作模式界面</a:t>
            </a:r>
            <a:r>
              <a:rPr lang="en-US" altLang="zh-CN" dirty="0"/>
              <a:t>&gt;&gt; </a:t>
            </a:r>
            <a:r>
              <a:rPr lang="zh-CN" altLang="en-US" dirty="0"/>
              <a:t>工作模式</a:t>
            </a:r>
            <a:r>
              <a:rPr lang="en-US" altLang="zh-CN" dirty="0"/>
              <a:t>&gt;&gt;</a:t>
            </a:r>
            <a:r>
              <a:rPr lang="zh-CN" altLang="en-US" dirty="0"/>
              <a:t>串行位置</a:t>
            </a:r>
            <a:endParaRPr lang="en-US" altLang="zh-CN" dirty="0"/>
          </a:p>
          <a:p>
            <a:r>
              <a:rPr lang="zh-CN" altLang="en-US" dirty="0"/>
              <a:t>回零界面</a:t>
            </a:r>
            <a:r>
              <a:rPr lang="en-US" altLang="zh-CN" dirty="0"/>
              <a:t>&gt;&gt; </a:t>
            </a:r>
            <a:r>
              <a:rPr lang="zh-CN" altLang="en-US" dirty="0"/>
              <a:t>回零类型</a:t>
            </a:r>
            <a:r>
              <a:rPr lang="en-US" altLang="zh-CN" dirty="0"/>
              <a:t>&gt;&gt;</a:t>
            </a:r>
            <a:r>
              <a:rPr lang="zh-CN" altLang="en-US" dirty="0"/>
              <a:t>设置为</a:t>
            </a:r>
            <a:r>
              <a:rPr lang="en-US" altLang="zh-CN" dirty="0"/>
              <a:t>35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7830" y="1"/>
            <a:ext cx="8447520" cy="759125"/>
          </a:xfrm>
        </p:spPr>
        <p:txBody>
          <a:bodyPr/>
          <a:lstStyle/>
          <a:p>
            <a:pPr algn="l"/>
            <a:r>
              <a:rPr lang="zh-CN" altLang="en-US" dirty="0"/>
              <a:t>通过界面设置龙门参数 </a:t>
            </a:r>
            <a:r>
              <a:rPr lang="en-US" altLang="zh-CN" dirty="0"/>
              <a:t>- </a:t>
            </a:r>
            <a:r>
              <a:rPr lang="zh-CN" altLang="en-US" dirty="0"/>
              <a:t>基本参数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文本占位符 1"/>
          <p:cNvSpPr txBox="1">
            <a:spLocks noGrp="1"/>
          </p:cNvSpPr>
          <p:nvPr>
            <p:ph type="body" sz="quarter" idx="10"/>
          </p:nvPr>
        </p:nvSpPr>
        <p:spPr>
          <a:xfrm>
            <a:off x="67830" y="897656"/>
            <a:ext cx="1704975" cy="3674609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/>
              <a:t>首先将电机推到极限位置</a:t>
            </a:r>
            <a:endParaRPr lang="en-US" altLang="zh-CN" sz="1600" dirty="0"/>
          </a:p>
          <a:p>
            <a:r>
              <a:rPr lang="zh-CN" altLang="en-US" sz="1600" dirty="0"/>
              <a:t>龙门架界面，如右图</a:t>
            </a:r>
            <a:endParaRPr lang="en-US" altLang="zh-CN" sz="1600" dirty="0"/>
          </a:p>
          <a:p>
            <a:r>
              <a:rPr lang="zh-CN" altLang="en-US" sz="1600" dirty="0"/>
              <a:t>选择主从轴</a:t>
            </a:r>
            <a:r>
              <a:rPr lang="en-US" altLang="zh-CN" sz="1600" dirty="0"/>
              <a:t>1</a:t>
            </a:r>
            <a:r>
              <a:rPr lang="zh-CN" altLang="en-US" sz="1600" dirty="0"/>
              <a:t>，从轴</a:t>
            </a:r>
            <a:r>
              <a:rPr lang="en-US" altLang="zh-CN" sz="1600" dirty="0"/>
              <a:t>2</a:t>
            </a:r>
          </a:p>
          <a:p>
            <a:r>
              <a:rPr lang="zh-CN" altLang="en-US" sz="1600" dirty="0"/>
              <a:t>选择龙门类型</a:t>
            </a:r>
            <a:r>
              <a:rPr lang="en-US" altLang="zh-CN" sz="1600" dirty="0"/>
              <a:t>0</a:t>
            </a:r>
          </a:p>
          <a:p>
            <a:r>
              <a:rPr lang="zh-CN" altLang="en-US" sz="1600" dirty="0"/>
              <a:t>龙门指令类型</a:t>
            </a:r>
            <a:r>
              <a:rPr lang="en-US" altLang="zh-CN" sz="1600" dirty="0"/>
              <a:t>1</a:t>
            </a:r>
          </a:p>
          <a:p>
            <a:r>
              <a:rPr lang="zh-CN" altLang="en-US" sz="1600" dirty="0"/>
              <a:t>设置龙门通信接口</a:t>
            </a:r>
            <a:r>
              <a:rPr lang="en-US" altLang="zh-CN" sz="1600" dirty="0"/>
              <a:t>C3</a:t>
            </a:r>
          </a:p>
          <a:p>
            <a:pPr marL="0" indent="0">
              <a:buNone/>
            </a:pP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288" y="759126"/>
            <a:ext cx="7173912" cy="4297299"/>
          </a:xfrm>
          <a:prstGeom prst="rect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1041041" y="1685925"/>
            <a:ext cx="425810" cy="25169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6543040" y="983615"/>
            <a:ext cx="2320925" cy="3987165"/>
          </a:xfrm>
        </p:spPr>
        <p:txBody>
          <a:bodyPr/>
          <a:lstStyle/>
          <a:p>
            <a:r>
              <a:rPr lang="en-US" altLang="zh-CN" dirty="0"/>
              <a:t>\2</a:t>
            </a:r>
          </a:p>
          <a:p>
            <a:r>
              <a:rPr lang="en-US" altLang="zh-CN" dirty="0">
                <a:sym typeface="+mn-ea"/>
              </a:rPr>
              <a:t>K</a:t>
            </a:r>
            <a:endParaRPr lang="en-US" altLang="zh-CN" dirty="0"/>
          </a:p>
          <a:p>
            <a:r>
              <a:rPr lang="en-US" altLang="zh-CN" dirty="0">
                <a:sym typeface="+mn-ea"/>
              </a:rPr>
              <a:t>#Delay 100</a:t>
            </a:r>
            <a:endParaRPr lang="en-US" altLang="zh-CN" dirty="0"/>
          </a:p>
          <a:p>
            <a:r>
              <a:rPr lang="en-US" altLang="zh-CN" dirty="0">
                <a:sym typeface="+mn-ea"/>
              </a:rPr>
              <a:t>CLEARFAULTS </a:t>
            </a:r>
            <a:endParaRPr lang="en-US" altLang="zh-CN" dirty="0"/>
          </a:p>
          <a:p>
            <a:r>
              <a:rPr lang="en-US" altLang="zh-CN" dirty="0"/>
              <a:t>KNLUSERGAIN 0.1</a:t>
            </a:r>
          </a:p>
          <a:p>
            <a:r>
              <a:rPr lang="en-US" altLang="zh-CN"/>
              <a:t>NLTFDESIGNMODE </a:t>
            </a:r>
            <a:r>
              <a:rPr lang="en-US" altLang="zh-CN" dirty="0"/>
              <a:t>1</a:t>
            </a:r>
          </a:p>
          <a:p>
            <a:r>
              <a:rPr lang="en-US" altLang="zh-CN" dirty="0"/>
              <a:t>NLTFBW 600</a:t>
            </a:r>
          </a:p>
          <a:p>
            <a:r>
              <a:rPr lang="en-US" altLang="zh-CN" dirty="0"/>
              <a:t>KNLD 32</a:t>
            </a:r>
          </a:p>
          <a:p>
            <a:r>
              <a:rPr lang="en-US" altLang="zh-CN" dirty="0"/>
              <a:t>KNLP 8</a:t>
            </a:r>
          </a:p>
          <a:p>
            <a:r>
              <a:rPr lang="en-US" altLang="zh-CN" dirty="0"/>
              <a:t>KNLI 0</a:t>
            </a:r>
          </a:p>
          <a:p>
            <a:r>
              <a:rPr lang="en-US" altLang="zh-CN" dirty="0"/>
              <a:t>KNLIV 0</a:t>
            </a:r>
          </a:p>
          <a:p>
            <a:r>
              <a:rPr lang="en-US" altLang="zh-CN" dirty="0"/>
              <a:t>KNLVFF 1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初级增益写入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文本占位符 1"/>
          <p:cNvSpPr txBox="1"/>
          <p:nvPr/>
        </p:nvSpPr>
        <p:spPr>
          <a:xfrm>
            <a:off x="485774" y="983653"/>
            <a:ext cx="4562475" cy="3674609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/>
              <a:t>\1</a:t>
            </a:r>
          </a:p>
          <a:p>
            <a:r>
              <a:rPr lang="en-US" altLang="zh-CN" sz="1600" dirty="0"/>
              <a:t>K</a:t>
            </a:r>
          </a:p>
          <a:p>
            <a:r>
              <a:rPr lang="en-US" altLang="zh-CN" sz="1600" dirty="0"/>
              <a:t>#Delay 100</a:t>
            </a:r>
          </a:p>
          <a:p>
            <a:r>
              <a:rPr lang="en-US" altLang="zh-CN" sz="1600" dirty="0"/>
              <a:t>CLEARFAULTS </a:t>
            </a:r>
          </a:p>
          <a:p>
            <a:r>
              <a:rPr lang="en-US" altLang="zh-CN" sz="1600" dirty="0"/>
              <a:t>KNLUSERGAIN 1</a:t>
            </a:r>
          </a:p>
          <a:p>
            <a:r>
              <a:rPr lang="en-US" altLang="zh-CN" sz="1600" dirty="0"/>
              <a:t>NLTFDESIGNMODE 1  ;</a:t>
            </a:r>
            <a:r>
              <a:rPr lang="zh-CN" altLang="en-US" sz="1600" dirty="0"/>
              <a:t>基于频率的滤波器</a:t>
            </a:r>
          </a:p>
          <a:p>
            <a:r>
              <a:rPr lang="en-US" altLang="zh-CN" sz="1600" dirty="0"/>
              <a:t>NLTFBW 600</a:t>
            </a:r>
          </a:p>
          <a:p>
            <a:r>
              <a:rPr lang="en-US" altLang="zh-CN" sz="1600" dirty="0"/>
              <a:t>KNLD 32</a:t>
            </a:r>
          </a:p>
          <a:p>
            <a:r>
              <a:rPr lang="en-US" altLang="zh-CN" sz="1600" dirty="0"/>
              <a:t>KNLP 16</a:t>
            </a:r>
          </a:p>
          <a:p>
            <a:r>
              <a:rPr lang="en-US" altLang="zh-CN" sz="1600" dirty="0"/>
              <a:t>KNLI 0</a:t>
            </a:r>
          </a:p>
          <a:p>
            <a:r>
              <a:rPr lang="en-US" altLang="zh-CN" sz="1600" dirty="0"/>
              <a:t>KNLIV 0</a:t>
            </a:r>
          </a:p>
          <a:p>
            <a:r>
              <a:rPr lang="en-US" altLang="zh-CN" sz="1600" dirty="0"/>
              <a:t>KNLVFF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450" y="365760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在专家界面运行脚本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9126"/>
            <a:ext cx="6918036" cy="4245771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采集数据方式</a:t>
            </a:r>
            <a:r>
              <a:rPr lang="en-US" altLang="zh-CN" dirty="0"/>
              <a:t>1-</a:t>
            </a:r>
            <a:r>
              <a:rPr lang="zh-CN" altLang="en-US" dirty="0"/>
              <a:t>通过</a:t>
            </a:r>
            <a:r>
              <a:rPr lang="en-US" altLang="zh-CN" dirty="0"/>
              <a:t>servostudio2 </a:t>
            </a:r>
            <a:r>
              <a:rPr lang="zh-CN" altLang="en-US" dirty="0"/>
              <a:t>采集图像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文本占位符 1"/>
          <p:cNvSpPr txBox="1">
            <a:spLocks noGrp="1"/>
          </p:cNvSpPr>
          <p:nvPr>
            <p:ph type="body" sz="quarter" idx="10"/>
          </p:nvPr>
        </p:nvSpPr>
        <p:spPr>
          <a:xfrm>
            <a:off x="7264544" y="885290"/>
            <a:ext cx="1704975" cy="2430565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主轴记录变量</a:t>
            </a:r>
            <a:br>
              <a:rPr lang="en-US" altLang="zh-CN" dirty="0"/>
            </a:br>
            <a:r>
              <a:rPr lang="en-US" altLang="zh-CN" dirty="0"/>
              <a:t>PTPVCMD,ICMD</a:t>
            </a:r>
          </a:p>
          <a:p>
            <a:pPr marL="0" indent="0">
              <a:buNone/>
            </a:pPr>
            <a:r>
              <a:rPr lang="en-US" altLang="zh-CN" dirty="0"/>
              <a:t>PE,V</a:t>
            </a:r>
          </a:p>
          <a:p>
            <a:pPr marL="0" indent="0">
              <a:buNone/>
            </a:pPr>
            <a:r>
              <a:rPr lang="zh-CN" altLang="en-US" dirty="0"/>
              <a:t>从轴记录变量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ICMD,PE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645" y="3348038"/>
            <a:ext cx="2381250" cy="17430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057400" y="995758"/>
            <a:ext cx="2533650" cy="3674609"/>
          </a:xfrm>
        </p:spPr>
        <p:txBody>
          <a:bodyPr/>
          <a:lstStyle/>
          <a:p>
            <a:r>
              <a:rPr lang="en-US" altLang="zh-CN" dirty="0"/>
              <a:t>\1</a:t>
            </a:r>
            <a:endParaRPr lang="zh-CN" altLang="zh-CN" dirty="0"/>
          </a:p>
          <a:p>
            <a:r>
              <a:rPr lang="en-US" altLang="zh-CN" dirty="0"/>
              <a:t>GANTRYTYPE 0</a:t>
            </a:r>
            <a:endParaRPr lang="zh-CN" altLang="zh-CN" dirty="0"/>
          </a:p>
          <a:p>
            <a:r>
              <a:rPr lang="en-US" altLang="zh-CN" dirty="0"/>
              <a:t>OPMODE 8</a:t>
            </a:r>
            <a:endParaRPr lang="zh-CN" altLang="zh-CN" dirty="0"/>
          </a:p>
          <a:p>
            <a:r>
              <a:rPr lang="en-US" altLang="zh-CN" dirty="0"/>
              <a:t>POSCONTROLMODE 5</a:t>
            </a:r>
            <a:endParaRPr lang="zh-CN" altLang="zh-CN" dirty="0"/>
          </a:p>
          <a:p>
            <a:r>
              <a:rPr lang="en-US" altLang="zh-CN" dirty="0"/>
              <a:t>HOMETYPE 35</a:t>
            </a:r>
            <a:r>
              <a:rPr lang="zh-CN" altLang="en-US" dirty="0"/>
              <a:t>（用户定义）</a:t>
            </a:r>
            <a:endParaRPr lang="zh-CN" altLang="zh-CN" dirty="0"/>
          </a:p>
          <a:p>
            <a:r>
              <a:rPr lang="en-US" altLang="zh-CN" dirty="0"/>
              <a:t>GANTRYINTERFACE 0</a:t>
            </a:r>
            <a:endParaRPr lang="zh-CN" altLang="zh-CN" dirty="0"/>
          </a:p>
          <a:p>
            <a:r>
              <a:rPr lang="en-US" altLang="zh-CN" dirty="0"/>
              <a:t>GANTRYCMDTYPE 1</a:t>
            </a:r>
            <a:endParaRPr lang="zh-CN" altLang="zh-CN" dirty="0"/>
          </a:p>
          <a:p>
            <a:r>
              <a:rPr lang="en-US" altLang="zh-CN" dirty="0"/>
              <a:t>GANTRYMODE 1</a:t>
            </a:r>
            <a:endParaRPr lang="zh-CN" altLang="zh-CN" dirty="0"/>
          </a:p>
          <a:p>
            <a:endParaRPr lang="zh-CN" altLang="en-US" dirty="0"/>
          </a:p>
        </p:txBody>
      </p:sp>
      <p:sp>
        <p:nvSpPr>
          <p:cNvPr id="6" name="标题 2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</p:spPr>
        <p:txBody>
          <a:bodyPr/>
          <a:lstStyle/>
          <a:p>
            <a:pPr algn="l"/>
            <a:r>
              <a:rPr lang="zh-CN" altLang="en-US" dirty="0"/>
              <a:t>通过脚本设置龙门参数</a:t>
            </a:r>
          </a:p>
        </p:txBody>
      </p:sp>
      <p:sp>
        <p:nvSpPr>
          <p:cNvPr id="7" name="灯片编号占位符 3"/>
          <p:cNvSpPr txBox="1"/>
          <p:nvPr/>
        </p:nvSpPr>
        <p:spPr>
          <a:xfrm>
            <a:off x="8550275" y="4818063"/>
            <a:ext cx="542925" cy="2730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1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D29FD8C9-7E83-4B66-B560-9F8628385D33}" type="slidenum">
              <a:rPr lang="en-US" smtClean="0"/>
              <a:t>18</a:t>
            </a:fld>
            <a:endParaRPr lang="en-US" dirty="0"/>
          </a:p>
        </p:txBody>
      </p:sp>
      <p:sp>
        <p:nvSpPr>
          <p:cNvPr id="8" name="文本占位符 1"/>
          <p:cNvSpPr txBox="1"/>
          <p:nvPr/>
        </p:nvSpPr>
        <p:spPr>
          <a:xfrm>
            <a:off x="4442064" y="1019966"/>
            <a:ext cx="4651135" cy="3674609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\2                              </a:t>
            </a:r>
            <a:r>
              <a:rPr lang="zh-CN" altLang="en-US" dirty="0"/>
              <a:t>；切换驱动器地址</a:t>
            </a:r>
            <a:endParaRPr lang="zh-CN" altLang="zh-CN" dirty="0"/>
          </a:p>
          <a:p>
            <a:r>
              <a:rPr lang="en-US" altLang="zh-CN" dirty="0"/>
              <a:t>GANTRYTYPE 0        </a:t>
            </a:r>
            <a:r>
              <a:rPr lang="zh-CN" altLang="en-US" dirty="0"/>
              <a:t>；刚性龙门模式</a:t>
            </a:r>
            <a:endParaRPr lang="zh-CN" altLang="zh-CN" dirty="0"/>
          </a:p>
          <a:p>
            <a:r>
              <a:rPr lang="en-US" altLang="zh-CN" dirty="0"/>
              <a:t>OPMODE 8               </a:t>
            </a:r>
            <a:r>
              <a:rPr lang="zh-CN" altLang="en-US" dirty="0"/>
              <a:t>；必须设置位置环</a:t>
            </a:r>
            <a:endParaRPr lang="zh-CN" altLang="zh-CN" dirty="0"/>
          </a:p>
          <a:p>
            <a:r>
              <a:rPr lang="en-US" altLang="zh-CN" dirty="0"/>
              <a:t>POSCONTROLMODE 5  </a:t>
            </a:r>
            <a:r>
              <a:rPr lang="zh-CN" altLang="en-US" dirty="0"/>
              <a:t>；</a:t>
            </a:r>
            <a:r>
              <a:rPr lang="en-US" altLang="zh-CN" dirty="0"/>
              <a:t>HD</a:t>
            </a:r>
            <a:r>
              <a:rPr lang="zh-CN" altLang="en-US" dirty="0"/>
              <a:t>控制器</a:t>
            </a:r>
            <a:endParaRPr lang="zh-CN" altLang="zh-CN" dirty="0"/>
          </a:p>
          <a:p>
            <a:r>
              <a:rPr lang="en-US" altLang="zh-CN" dirty="0"/>
              <a:t>HOMETYPE 35           </a:t>
            </a:r>
            <a:r>
              <a:rPr lang="zh-CN" altLang="en-US" dirty="0"/>
              <a:t>；回零模式</a:t>
            </a:r>
            <a:endParaRPr lang="zh-CN" altLang="zh-CN" dirty="0"/>
          </a:p>
          <a:p>
            <a:r>
              <a:rPr lang="en-US" altLang="zh-CN" dirty="0"/>
              <a:t>GANTRYALIGNMODE 0 </a:t>
            </a:r>
            <a:r>
              <a:rPr lang="zh-CN" altLang="en-US" dirty="0"/>
              <a:t>；对齐模式</a:t>
            </a:r>
            <a:endParaRPr lang="zh-CN" altLang="zh-CN" dirty="0"/>
          </a:p>
          <a:p>
            <a:r>
              <a:rPr lang="en-US" altLang="zh-CN" dirty="0"/>
              <a:t>GANTRYINTERFACE 0   </a:t>
            </a:r>
            <a:r>
              <a:rPr lang="zh-CN" altLang="en-US" dirty="0"/>
              <a:t>；</a:t>
            </a:r>
            <a:r>
              <a:rPr lang="en-US" altLang="zh-CN" dirty="0"/>
              <a:t>C3</a:t>
            </a:r>
            <a:r>
              <a:rPr lang="zh-CN" altLang="en-US" dirty="0"/>
              <a:t>口传输龙门数据</a:t>
            </a:r>
            <a:endParaRPr lang="zh-CN" altLang="zh-CN" dirty="0"/>
          </a:p>
          <a:p>
            <a:r>
              <a:rPr lang="en-US" altLang="zh-CN" dirty="0"/>
              <a:t>GANTRYCMDTYPE 1  </a:t>
            </a:r>
            <a:r>
              <a:rPr lang="zh-CN" altLang="en-US" dirty="0"/>
              <a:t>；命令类型</a:t>
            </a:r>
            <a:endParaRPr lang="zh-CN" altLang="zh-CN" dirty="0"/>
          </a:p>
          <a:p>
            <a:r>
              <a:rPr lang="en-US" altLang="zh-CN" dirty="0"/>
              <a:t>GANTRYMODE 2      </a:t>
            </a:r>
            <a:r>
              <a:rPr lang="zh-CN" altLang="en-US" dirty="0"/>
              <a:t>；主和差异轴定义</a:t>
            </a:r>
            <a:endParaRPr lang="zh-CN" altLang="zh-CN" dirty="0"/>
          </a:p>
        </p:txBody>
      </p:sp>
      <p:sp>
        <p:nvSpPr>
          <p:cNvPr id="9" name="文本占位符 1"/>
          <p:cNvSpPr txBox="1"/>
          <p:nvPr/>
        </p:nvSpPr>
        <p:spPr>
          <a:xfrm>
            <a:off x="419100" y="996056"/>
            <a:ext cx="1727080" cy="3674609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首先将电机推到极限位置</a:t>
            </a:r>
            <a:endParaRPr lang="en-US" altLang="zh-CN" dirty="0"/>
          </a:p>
          <a:p>
            <a:r>
              <a:rPr lang="zh-CN" altLang="en-US" dirty="0"/>
              <a:t>在专家窗口执行脚本程序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灯片编号占位符 3"/>
          <p:cNvSpPr txBox="1"/>
          <p:nvPr/>
        </p:nvSpPr>
        <p:spPr>
          <a:xfrm>
            <a:off x="8550275" y="4818063"/>
            <a:ext cx="542925" cy="2730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1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D29FD8C9-7E83-4B66-B560-9F8628385D33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41540" y="983654"/>
            <a:ext cx="4663835" cy="3674609"/>
          </a:xfrm>
        </p:spPr>
        <p:txBody>
          <a:bodyPr/>
          <a:lstStyle/>
          <a:p>
            <a:r>
              <a:rPr lang="en-US" altLang="zh-CN" dirty="0"/>
              <a:t>\1</a:t>
            </a:r>
          </a:p>
          <a:p>
            <a:r>
              <a:rPr lang="en-US" altLang="zh-CN" dirty="0" err="1"/>
              <a:t>en</a:t>
            </a:r>
            <a:endParaRPr lang="en-US" altLang="zh-CN" dirty="0"/>
          </a:p>
          <a:p>
            <a:r>
              <a:rPr lang="en-US" altLang="zh-CN" dirty="0"/>
              <a:t>#Delay 200</a:t>
            </a:r>
          </a:p>
          <a:p>
            <a:r>
              <a:rPr lang="en-US" altLang="zh-CN" dirty="0"/>
              <a:t>\2</a:t>
            </a:r>
          </a:p>
          <a:p>
            <a:r>
              <a:rPr lang="en-US" altLang="zh-CN" dirty="0" err="1"/>
              <a:t>recoff</a:t>
            </a:r>
            <a:endParaRPr lang="en-US" altLang="zh-CN" dirty="0"/>
          </a:p>
          <a:p>
            <a:r>
              <a:rPr lang="en-US" altLang="zh-CN" dirty="0"/>
              <a:t>record 32 2000 "</a:t>
            </a:r>
            <a:r>
              <a:rPr lang="en-US" altLang="zh-CN" dirty="0" err="1"/>
              <a:t>icmd</a:t>
            </a:r>
            <a:r>
              <a:rPr lang="en-US" altLang="zh-CN" dirty="0"/>
              <a:t> "v "</a:t>
            </a:r>
            <a:r>
              <a:rPr lang="en-US" altLang="zh-CN" dirty="0" err="1"/>
              <a:t>iq</a:t>
            </a:r>
            <a:r>
              <a:rPr lang="en-US" altLang="zh-CN" dirty="0"/>
              <a:t> "</a:t>
            </a:r>
            <a:r>
              <a:rPr lang="en-US" altLang="zh-CN" dirty="0" err="1"/>
              <a:t>pe</a:t>
            </a:r>
            <a:endParaRPr lang="en-US" altLang="zh-CN" dirty="0"/>
          </a:p>
          <a:p>
            <a:r>
              <a:rPr lang="en-US" altLang="zh-CN" dirty="0" err="1"/>
              <a:t>rectrig</a:t>
            </a:r>
            <a:r>
              <a:rPr lang="en-US" altLang="zh-CN" dirty="0"/>
              <a:t> "</a:t>
            </a:r>
            <a:r>
              <a:rPr lang="en-US" altLang="zh-CN" dirty="0" err="1"/>
              <a:t>comm</a:t>
            </a:r>
            <a:r>
              <a:rPr lang="en-US" altLang="zh-CN" dirty="0"/>
              <a:t> 0 0 1</a:t>
            </a:r>
          </a:p>
          <a:p>
            <a:r>
              <a:rPr lang="en-US" altLang="zh-CN" dirty="0"/>
              <a:t>\1</a:t>
            </a:r>
          </a:p>
          <a:p>
            <a:r>
              <a:rPr lang="en-US" altLang="zh-CN" dirty="0" err="1"/>
              <a:t>recoff</a:t>
            </a:r>
            <a:endParaRPr lang="en-US" altLang="zh-CN" dirty="0"/>
          </a:p>
          <a:p>
            <a:r>
              <a:rPr lang="en-US" altLang="zh-CN" dirty="0"/>
              <a:t>record 32 2000 "</a:t>
            </a:r>
            <a:r>
              <a:rPr lang="en-US" altLang="zh-CN" dirty="0" err="1"/>
              <a:t>ptpvcmd</a:t>
            </a:r>
            <a:r>
              <a:rPr lang="en-US" altLang="zh-CN" dirty="0"/>
              <a:t> "</a:t>
            </a:r>
            <a:r>
              <a:rPr lang="en-US" altLang="zh-CN" dirty="0" err="1"/>
              <a:t>icmd</a:t>
            </a:r>
            <a:r>
              <a:rPr lang="en-US" altLang="zh-CN" dirty="0"/>
              <a:t> "v "</a:t>
            </a:r>
            <a:r>
              <a:rPr lang="en-US" altLang="zh-CN" dirty="0" err="1"/>
              <a:t>iq</a:t>
            </a:r>
            <a:r>
              <a:rPr lang="en-US" altLang="zh-CN" dirty="0"/>
              <a:t> "</a:t>
            </a:r>
            <a:r>
              <a:rPr lang="en-US" altLang="zh-CN" dirty="0" err="1"/>
              <a:t>pe</a:t>
            </a:r>
            <a:endParaRPr lang="en-US" altLang="zh-CN" dirty="0"/>
          </a:p>
          <a:p>
            <a:r>
              <a:rPr lang="en-US" altLang="zh-CN" dirty="0" err="1"/>
              <a:t>rectrig</a:t>
            </a:r>
            <a:r>
              <a:rPr lang="en-US" altLang="zh-CN" dirty="0"/>
              <a:t> "IMM</a:t>
            </a:r>
            <a:endParaRPr lang="zh-CN" altLang="en-US" dirty="0"/>
          </a:p>
        </p:txBody>
      </p:sp>
      <p:sp>
        <p:nvSpPr>
          <p:cNvPr id="7" name="标题 2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59125"/>
          </a:xfrm>
        </p:spPr>
        <p:txBody>
          <a:bodyPr/>
          <a:lstStyle/>
          <a:p>
            <a:pPr algn="l"/>
            <a:r>
              <a:rPr lang="zh-CN" altLang="en-US" dirty="0"/>
              <a:t>采集数据方式</a:t>
            </a:r>
            <a:r>
              <a:rPr lang="en-US" altLang="zh-CN" dirty="0"/>
              <a:t>2-</a:t>
            </a:r>
            <a:r>
              <a:rPr lang="zh-CN" altLang="en-US" dirty="0"/>
              <a:t>运行脚本采集双驱动变量数据</a:t>
            </a:r>
          </a:p>
        </p:txBody>
      </p:sp>
      <p:sp>
        <p:nvSpPr>
          <p:cNvPr id="8" name="灯片编号占位符 3"/>
          <p:cNvSpPr txBox="1"/>
          <p:nvPr/>
        </p:nvSpPr>
        <p:spPr>
          <a:xfrm>
            <a:off x="8550275" y="4818063"/>
            <a:ext cx="542925" cy="2730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1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D29FD8C9-7E83-4B66-B560-9F8628385D33}" type="slidenum">
              <a:rPr lang="en-US" smtClean="0"/>
              <a:t>19</a:t>
            </a:fld>
            <a:endParaRPr lang="en-US" dirty="0"/>
          </a:p>
        </p:txBody>
      </p:sp>
      <p:sp>
        <p:nvSpPr>
          <p:cNvPr id="9" name="文本占位符 1"/>
          <p:cNvSpPr txBox="1"/>
          <p:nvPr/>
        </p:nvSpPr>
        <p:spPr>
          <a:xfrm>
            <a:off x="4905375" y="1062432"/>
            <a:ext cx="3965335" cy="3674609"/>
          </a:xfrm>
          <a:prstGeom prst="rect">
            <a:avLst/>
          </a:prstGeom>
        </p:spPr>
        <p:txBody>
          <a:bodyPr/>
          <a:lstStyle>
            <a:lvl1pPr marL="187325" indent="-1873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75D4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moveinc</a:t>
            </a:r>
            <a:r>
              <a:rPr lang="en-US" altLang="zh-CN" dirty="0"/>
              <a:t> -600 1300</a:t>
            </a:r>
          </a:p>
          <a:p>
            <a:r>
              <a:rPr lang="en-US" altLang="zh-CN" dirty="0"/>
              <a:t>#while stopped ==0</a:t>
            </a:r>
          </a:p>
          <a:p>
            <a:r>
              <a:rPr lang="en-US" altLang="zh-CN" dirty="0"/>
              <a:t>#</a:t>
            </a:r>
            <a:r>
              <a:rPr lang="en-US" altLang="zh-CN" dirty="0" err="1"/>
              <a:t>End_While</a:t>
            </a:r>
            <a:endParaRPr lang="en-US" altLang="zh-CN" dirty="0"/>
          </a:p>
          <a:p>
            <a:r>
              <a:rPr lang="en-US" altLang="zh-CN" dirty="0" err="1"/>
              <a:t>moveinc</a:t>
            </a:r>
            <a:r>
              <a:rPr lang="en-US" altLang="zh-CN" dirty="0"/>
              <a:t> 600 1300</a:t>
            </a:r>
          </a:p>
          <a:p>
            <a:r>
              <a:rPr lang="en-US" altLang="zh-CN" dirty="0"/>
              <a:t>#while stopped ==0</a:t>
            </a:r>
          </a:p>
          <a:p>
            <a:r>
              <a:rPr lang="en-US" altLang="zh-CN" dirty="0"/>
              <a:t>#</a:t>
            </a:r>
            <a:r>
              <a:rPr lang="en-US" altLang="zh-CN" dirty="0" err="1"/>
              <a:t>End_While</a:t>
            </a:r>
            <a:endParaRPr lang="en-US" altLang="zh-CN" dirty="0"/>
          </a:p>
          <a:p>
            <a:r>
              <a:rPr lang="en-US" altLang="zh-CN" dirty="0"/>
              <a:t>k</a:t>
            </a:r>
          </a:p>
          <a:p>
            <a:r>
              <a:rPr lang="en-US" altLang="zh-CN" dirty="0"/>
              <a:t>\2</a:t>
            </a:r>
          </a:p>
          <a:p>
            <a:r>
              <a:rPr lang="en-US" altLang="zh-CN" dirty="0"/>
              <a:t>#Plot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前面只是龙门基本功能配置和初始增益参数设置。</a:t>
            </a:r>
            <a:endParaRPr lang="en-US" altLang="zh-CN" dirty="0"/>
          </a:p>
          <a:p>
            <a:r>
              <a:rPr lang="zh-CN" altLang="en-US" dirty="0"/>
              <a:t>龙门调试和单轴调试</a:t>
            </a:r>
            <a:r>
              <a:rPr lang="en-US" altLang="zh-CN" dirty="0"/>
              <a:t>HD</a:t>
            </a:r>
            <a:r>
              <a:rPr lang="zh-CN" altLang="en-US" dirty="0"/>
              <a:t>步骤一样。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龙门参数调试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462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指令表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9FD8C9-7E83-4B66-B560-9F8628385D33}" type="slidenum">
              <a:rPr lang="en-US" smtClean="0"/>
              <a:t>21</a:t>
            </a:fld>
            <a:endParaRPr 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203349"/>
              </p:ext>
            </p:extLst>
          </p:nvPr>
        </p:nvGraphicFramePr>
        <p:xfrm>
          <a:off x="77372" y="819143"/>
          <a:ext cx="9015829" cy="3951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0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3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5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65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9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 dirty="0" err="1">
                          <a:effectLst/>
                        </a:rPr>
                        <a:t>VarCom</a:t>
                      </a:r>
                      <a:endParaRPr 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描述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VarCom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描述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3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GANTRYMODE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定义是否对两个龙门电动机位置的平均值或值差应用位置回路。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GANTRYMSTRICMD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龙门主控制器生成的电流命令（只读）。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62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GANTRYCMDTYPE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定义龙门驱动器如何响应参照命令。定义驱动器将通过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GANTRYDIFFICMD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龙门差动控制器生成的电流命令（只读）。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62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EtherCAT/CANopen</a:t>
                      </a:r>
                      <a:r>
                        <a:rPr lang="zh-CN" altLang="en-US" sz="900" u="none" strike="noStrike">
                          <a:effectLst/>
                        </a:rPr>
                        <a:t>对象和编码器模拟报告的位置反馈值。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GANTRYALIGN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启动对准龙门</a:t>
                      </a:r>
                      <a:r>
                        <a:rPr lang="en-US" altLang="zh-CN" sz="900" u="none" strike="noStrike">
                          <a:effectLst/>
                        </a:rPr>
                        <a:t>Y</a:t>
                      </a:r>
                      <a:r>
                        <a:rPr lang="zh-CN" altLang="en-US" sz="900" u="none" strike="noStrike">
                          <a:effectLst/>
                        </a:rPr>
                        <a:t>轴程序。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GANTRYALIGNMODE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定义柔性龙门系统的对准方法。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GANTRYALIGNED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表示龙门</a:t>
                      </a:r>
                      <a:r>
                        <a:rPr lang="en-US" altLang="zh-CN" sz="900" u="none" strike="noStrike">
                          <a:effectLst/>
                        </a:rPr>
                        <a:t>Y</a:t>
                      </a:r>
                      <a:r>
                        <a:rPr lang="zh-CN" altLang="en-US" sz="900" u="none" strike="noStrike">
                          <a:effectLst/>
                        </a:rPr>
                        <a:t>轴是否对准（只读）。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GANTRYTYPE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定义龙门结构为刚性或柔性。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GANTRYFINDOFF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表示查找</a:t>
                      </a:r>
                      <a:r>
                        <a:rPr lang="en-US" altLang="zh-CN" sz="900" u="none" strike="noStrike">
                          <a:effectLst/>
                        </a:rPr>
                        <a:t>Y1</a:t>
                      </a:r>
                      <a:r>
                        <a:rPr lang="zh-CN" altLang="en-US" sz="900" u="none" strike="noStrike">
                          <a:effectLst/>
                        </a:rPr>
                        <a:t>和</a:t>
                      </a:r>
                      <a:r>
                        <a:rPr lang="en-US" altLang="zh-CN" sz="900" u="none" strike="noStrike">
                          <a:effectLst/>
                        </a:rPr>
                        <a:t>Y2</a:t>
                      </a:r>
                      <a:r>
                        <a:rPr lang="zh-CN" altLang="en-US" sz="900" u="none" strike="noStrike">
                          <a:effectLst/>
                        </a:rPr>
                        <a:t>参照点差值（距离）程序。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 dirty="0">
                          <a:effectLst/>
                        </a:rPr>
                        <a:t>GANTRYCOMMSTATE</a:t>
                      </a:r>
                      <a:endParaRPr 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表示龙门驱动器是否正在通信。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GANTRYFINDOFFST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表示龙门偏移查找程序状态。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GANTRYINTERFACE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定义连接龙门驱动器之间的通信电缆使用的控制器接口。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GANTRYOFFSET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900" u="none" strike="noStrike">
                          <a:effectLst/>
                        </a:rPr>
                        <a:t>Y1</a:t>
                      </a:r>
                      <a:r>
                        <a:rPr lang="zh-CN" altLang="en-US" sz="900" u="none" strike="noStrike">
                          <a:effectLst/>
                        </a:rPr>
                        <a:t>和</a:t>
                      </a:r>
                      <a:r>
                        <a:rPr lang="en-US" altLang="zh-CN" sz="900" u="none" strike="noStrike">
                          <a:effectLst/>
                        </a:rPr>
                        <a:t>Y2</a:t>
                      </a:r>
                      <a:r>
                        <a:rPr lang="zh-CN" altLang="en-US" sz="900" u="none" strike="noStrike">
                          <a:effectLst/>
                        </a:rPr>
                        <a:t>参照点之间的距离差。柔性龙门系统所需值。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GANTRYMSTRPFB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龙门主位置反馈值</a:t>
                      </a:r>
                      <a:r>
                        <a:rPr lang="en-US" altLang="zh-CN" sz="900" u="none" strike="noStrike" dirty="0">
                          <a:effectLst/>
                        </a:rPr>
                        <a:t>=</a:t>
                      </a:r>
                      <a:r>
                        <a:rPr lang="zh-CN" altLang="en-US" sz="900" u="none" strike="noStrike" dirty="0">
                          <a:effectLst/>
                        </a:rPr>
                        <a:t>（</a:t>
                      </a:r>
                      <a:r>
                        <a:rPr lang="en-US" altLang="zh-CN" sz="900" u="none" strike="noStrike" dirty="0">
                          <a:effectLst/>
                        </a:rPr>
                        <a:t>Y1+Y2</a:t>
                      </a:r>
                      <a:r>
                        <a:rPr lang="zh-CN" altLang="en-US" sz="900" u="none" strike="noStrike" dirty="0">
                          <a:effectLst/>
                        </a:rPr>
                        <a:t>）</a:t>
                      </a:r>
                      <a:r>
                        <a:rPr lang="en-US" altLang="zh-CN" sz="900" u="none" strike="noStrike" dirty="0">
                          <a:effectLst/>
                        </a:rPr>
                        <a:t>/2</a:t>
                      </a:r>
                      <a:r>
                        <a:rPr lang="zh-CN" altLang="en-US" sz="900" u="none" strike="noStrike" dirty="0">
                          <a:effectLst/>
                        </a:rPr>
                        <a:t>（只读）。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GANTRYOFFSETST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表示存储的</a:t>
                      </a:r>
                      <a:r>
                        <a:rPr lang="en-US" sz="900" u="none" strike="noStrike">
                          <a:effectLst/>
                        </a:rPr>
                        <a:t>GANTRYOFFSET</a:t>
                      </a:r>
                      <a:r>
                        <a:rPr lang="zh-CN" altLang="en-US" sz="900" u="none" strike="noStrike">
                          <a:effectLst/>
                        </a:rPr>
                        <a:t>值是否有效，是否可用于对准程序。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GANTRYDIFFPFB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龙门差动位置反馈值</a:t>
                      </a:r>
                      <a:r>
                        <a:rPr lang="en-US" altLang="zh-CN" sz="900" u="none" strike="noStrike" dirty="0">
                          <a:effectLst/>
                        </a:rPr>
                        <a:t>=</a:t>
                      </a:r>
                      <a:r>
                        <a:rPr lang="zh-CN" altLang="en-US" sz="900" u="none" strike="noStrike" dirty="0">
                          <a:effectLst/>
                        </a:rPr>
                        <a:t>（</a:t>
                      </a:r>
                      <a:r>
                        <a:rPr lang="en-US" altLang="zh-CN" sz="900" u="none" strike="noStrike" dirty="0">
                          <a:effectLst/>
                        </a:rPr>
                        <a:t>Y1-Y2</a:t>
                      </a:r>
                      <a:r>
                        <a:rPr lang="zh-CN" altLang="en-US" sz="900" u="none" strike="noStrike" dirty="0">
                          <a:effectLst/>
                        </a:rPr>
                        <a:t>）（只读）。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GANTRYPRTNRMFB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第二（配对）龙门电动机位置（只读）。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6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GANTRYMSTRVFB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龙门主位置反馈值</a:t>
                      </a:r>
                      <a:r>
                        <a:rPr lang="en-US" altLang="zh-CN" sz="900" u="none" strike="noStrike" dirty="0">
                          <a:effectLst/>
                        </a:rPr>
                        <a:t>=</a:t>
                      </a:r>
                      <a:r>
                        <a:rPr lang="zh-CN" altLang="en-US" sz="900" u="none" strike="noStrike" dirty="0">
                          <a:effectLst/>
                        </a:rPr>
                        <a:t>（</a:t>
                      </a:r>
                      <a:r>
                        <a:rPr lang="en-US" altLang="zh-CN" sz="900" u="none" strike="noStrike" dirty="0">
                          <a:effectLst/>
                        </a:rPr>
                        <a:t>V1+V2</a:t>
                      </a:r>
                      <a:r>
                        <a:rPr lang="zh-CN" altLang="en-US" sz="900" u="none" strike="noStrike" dirty="0">
                          <a:effectLst/>
                        </a:rPr>
                        <a:t>）</a:t>
                      </a:r>
                      <a:r>
                        <a:rPr lang="en-US" altLang="zh-CN" sz="900" u="none" strike="noStrike" dirty="0">
                          <a:effectLst/>
                        </a:rPr>
                        <a:t>/2</a:t>
                      </a:r>
                      <a:r>
                        <a:rPr lang="zh-CN" altLang="en-US" sz="900" u="none" strike="noStrike" dirty="0">
                          <a:effectLst/>
                        </a:rPr>
                        <a:t>（只读）。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GANTRYPRTNRICMD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>
                          <a:effectLst/>
                        </a:rPr>
                        <a:t>第二（配对）龙门轴电流命令（只读）。</a:t>
                      </a:r>
                      <a:endParaRPr lang="zh-CN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3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GANTRYDIFFVFB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龙门差动位置反馈值</a:t>
                      </a:r>
                      <a:r>
                        <a:rPr lang="en-US" altLang="zh-CN" sz="900" u="none" strike="noStrike" dirty="0">
                          <a:effectLst/>
                        </a:rPr>
                        <a:t>=</a:t>
                      </a:r>
                      <a:r>
                        <a:rPr lang="zh-CN" altLang="en-US" sz="900" u="none" strike="noStrike" dirty="0">
                          <a:effectLst/>
                        </a:rPr>
                        <a:t>（</a:t>
                      </a:r>
                      <a:r>
                        <a:rPr lang="en-US" altLang="zh-CN" sz="900" u="none" strike="noStrike" dirty="0">
                          <a:effectLst/>
                        </a:rPr>
                        <a:t>V1-V2</a:t>
                      </a:r>
                      <a:r>
                        <a:rPr lang="zh-CN" altLang="en-US" sz="900" u="none" strike="noStrike" dirty="0">
                          <a:effectLst/>
                        </a:rPr>
                        <a:t>）（只读）。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>
                          <a:effectLst/>
                        </a:rPr>
                        <a:t>GANTRYPRTNRVFB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900" u="none" strike="noStrike" dirty="0">
                          <a:effectLst/>
                        </a:rPr>
                        <a:t>第二（配对）龙门电动机速度（只读）。</a:t>
                      </a:r>
                      <a:endParaRPr lang="zh-CN" alt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012cb66-58e5-49d5-9e44-ea7f047dfb78}"/>
</p:tagLst>
</file>

<file path=ppt/theme/theme1.xml><?xml version="1.0" encoding="utf-8"?>
<a:theme xmlns:a="http://schemas.openxmlformats.org/drawingml/2006/main" name="Servotronix PPT Template 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1738</Words>
  <Application>Microsoft Office PowerPoint</Application>
  <PresentationFormat>全屏显示(16:9)</PresentationFormat>
  <Paragraphs>273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6" baseType="lpstr">
      <vt:lpstr>宋体</vt:lpstr>
      <vt:lpstr>Arial</vt:lpstr>
      <vt:lpstr>Calibri</vt:lpstr>
      <vt:lpstr>Servotronix PPT Template 2016</vt:lpstr>
      <vt:lpstr>PowerPoint 演示文稿</vt:lpstr>
      <vt:lpstr>龙门介绍</vt:lpstr>
      <vt:lpstr>原理图</vt:lpstr>
      <vt:lpstr>详细步骤</vt:lpstr>
      <vt:lpstr>制作C3、C8龙门通讯线</vt:lpstr>
      <vt:lpstr>接线（脉冲）</vt:lpstr>
      <vt:lpstr>接线（总线）</vt:lpstr>
      <vt:lpstr>升级CDHD2固件</vt:lpstr>
      <vt:lpstr>修改驱动器地址</vt:lpstr>
      <vt:lpstr>设置电机参数</vt:lpstr>
      <vt:lpstr>限定设置</vt:lpstr>
      <vt:lpstr>电机安装确认</vt:lpstr>
      <vt:lpstr>运行方向确认</vt:lpstr>
      <vt:lpstr>通过界面设置龙门参数 - 设置基本参数1</vt:lpstr>
      <vt:lpstr>通过界面设置龙门参数 - 基本参数2</vt:lpstr>
      <vt:lpstr>初级增益写入</vt:lpstr>
      <vt:lpstr>采集数据方式1-通过servostudio2 采集图像</vt:lpstr>
      <vt:lpstr>通过脚本设置龙门参数</vt:lpstr>
      <vt:lpstr>采集数据方式2-运行脚本采集双驱动变量数据</vt:lpstr>
      <vt:lpstr>龙门参数调试</vt:lpstr>
      <vt:lpstr>指令表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Bassan, Haim</dc:creator>
  <cp:lastModifiedBy>wu peter</cp:lastModifiedBy>
  <cp:revision>201</cp:revision>
  <cp:lastPrinted>2016-08-09T08:32:00Z</cp:lastPrinted>
  <dcterms:created xsi:type="dcterms:W3CDTF">2016-09-25T08:21:00Z</dcterms:created>
  <dcterms:modified xsi:type="dcterms:W3CDTF">2022-10-27T10:16:22Z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