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handoutMasterIdLst>
    <p:handoutMasterId r:id="rId38"/>
  </p:handoutMasterIdLst>
  <p:sldIdLst>
    <p:sldId id="276" r:id="rId2"/>
    <p:sldId id="279" r:id="rId3"/>
    <p:sldId id="282" r:id="rId4"/>
    <p:sldId id="308" r:id="rId5"/>
    <p:sldId id="283" r:id="rId6"/>
    <p:sldId id="284" r:id="rId7"/>
    <p:sldId id="287" r:id="rId8"/>
    <p:sldId id="285" r:id="rId9"/>
    <p:sldId id="288" r:id="rId10"/>
    <p:sldId id="286" r:id="rId11"/>
    <p:sldId id="292" r:id="rId12"/>
    <p:sldId id="289" r:id="rId13"/>
    <p:sldId id="293" r:id="rId14"/>
    <p:sldId id="290" r:id="rId15"/>
    <p:sldId id="291" r:id="rId16"/>
    <p:sldId id="295" r:id="rId17"/>
    <p:sldId id="319" r:id="rId18"/>
    <p:sldId id="296" r:id="rId19"/>
    <p:sldId id="307" r:id="rId20"/>
    <p:sldId id="320" r:id="rId21"/>
    <p:sldId id="323" r:id="rId22"/>
    <p:sldId id="298" r:id="rId23"/>
    <p:sldId id="299" r:id="rId24"/>
    <p:sldId id="321" r:id="rId25"/>
    <p:sldId id="312" r:id="rId26"/>
    <p:sldId id="310" r:id="rId27"/>
    <p:sldId id="301" r:id="rId28"/>
    <p:sldId id="304" r:id="rId29"/>
    <p:sldId id="305" r:id="rId30"/>
    <p:sldId id="329" r:id="rId31"/>
    <p:sldId id="318" r:id="rId32"/>
    <p:sldId id="311" r:id="rId33"/>
    <p:sldId id="313" r:id="rId34"/>
    <p:sldId id="280" r:id="rId35"/>
    <p:sldId id="278" r:id="rId36"/>
  </p:sldIdLst>
  <p:sldSz cx="9144000" cy="5143500" type="screen16x9"/>
  <p:notesSz cx="6669088" cy="9926638"/>
  <p:defaultTextStyle>
    <a:defPPr>
      <a:defRPr lang="en-US"/>
    </a:defPPr>
    <a:lvl1pPr algn="ctr" defTabSz="457200" rtl="1" fontAlgn="base">
      <a:spcBef>
        <a:spcPct val="0"/>
      </a:spcBef>
      <a:spcAft>
        <a:spcPct val="0"/>
      </a:spcAft>
      <a:defRPr kern="1200">
        <a:solidFill>
          <a:schemeClr val="tx1"/>
        </a:solidFill>
        <a:latin typeface="Arial" charset="0"/>
        <a:ea typeface="+mn-ea"/>
        <a:cs typeface="Arial" charset="0"/>
      </a:defRPr>
    </a:lvl1pPr>
    <a:lvl2pPr marL="457200" algn="ctr" defTabSz="457200" rtl="1" fontAlgn="base">
      <a:spcBef>
        <a:spcPct val="0"/>
      </a:spcBef>
      <a:spcAft>
        <a:spcPct val="0"/>
      </a:spcAft>
      <a:defRPr kern="1200">
        <a:solidFill>
          <a:schemeClr val="tx1"/>
        </a:solidFill>
        <a:latin typeface="Arial" charset="0"/>
        <a:ea typeface="+mn-ea"/>
        <a:cs typeface="Arial" charset="0"/>
      </a:defRPr>
    </a:lvl2pPr>
    <a:lvl3pPr marL="914400" algn="ctr" defTabSz="457200" rtl="1" fontAlgn="base">
      <a:spcBef>
        <a:spcPct val="0"/>
      </a:spcBef>
      <a:spcAft>
        <a:spcPct val="0"/>
      </a:spcAft>
      <a:defRPr kern="1200">
        <a:solidFill>
          <a:schemeClr val="tx1"/>
        </a:solidFill>
        <a:latin typeface="Arial" charset="0"/>
        <a:ea typeface="+mn-ea"/>
        <a:cs typeface="Arial" charset="0"/>
      </a:defRPr>
    </a:lvl3pPr>
    <a:lvl4pPr marL="1371600" algn="ctr" defTabSz="457200" rtl="1" fontAlgn="base">
      <a:spcBef>
        <a:spcPct val="0"/>
      </a:spcBef>
      <a:spcAft>
        <a:spcPct val="0"/>
      </a:spcAft>
      <a:defRPr kern="1200">
        <a:solidFill>
          <a:schemeClr val="tx1"/>
        </a:solidFill>
        <a:latin typeface="Arial" charset="0"/>
        <a:ea typeface="+mn-ea"/>
        <a:cs typeface="Arial" charset="0"/>
      </a:defRPr>
    </a:lvl4pPr>
    <a:lvl5pPr marL="1828800" algn="ctr" defTabSz="457200" rtl="1" fontAlgn="base">
      <a:spcBef>
        <a:spcPct val="0"/>
      </a:spcBef>
      <a:spcAft>
        <a:spcPct val="0"/>
      </a:spcAft>
      <a:defRPr kern="1200">
        <a:solidFill>
          <a:schemeClr val="tx1"/>
        </a:solidFill>
        <a:latin typeface="Arial" charset="0"/>
        <a:ea typeface="+mn-ea"/>
        <a:cs typeface="Arial" charset="0"/>
      </a:defRPr>
    </a:lvl5pPr>
    <a:lvl6pPr marL="2286000" algn="r" defTabSz="914400" rtl="1" eaLnBrk="1" latinLnBrk="0" hangingPunct="1">
      <a:defRPr kern="1200">
        <a:solidFill>
          <a:schemeClr val="tx1"/>
        </a:solidFill>
        <a:latin typeface="Arial" charset="0"/>
        <a:ea typeface="+mn-ea"/>
        <a:cs typeface="Arial" charset="0"/>
      </a:defRPr>
    </a:lvl6pPr>
    <a:lvl7pPr marL="2743200" algn="r" defTabSz="914400" rtl="1" eaLnBrk="1" latinLnBrk="0" hangingPunct="1">
      <a:defRPr kern="1200">
        <a:solidFill>
          <a:schemeClr val="tx1"/>
        </a:solidFill>
        <a:latin typeface="Arial" charset="0"/>
        <a:ea typeface="+mn-ea"/>
        <a:cs typeface="Arial" charset="0"/>
      </a:defRPr>
    </a:lvl7pPr>
    <a:lvl8pPr marL="3200400" algn="r" defTabSz="914400" rtl="1" eaLnBrk="1" latinLnBrk="0" hangingPunct="1">
      <a:defRPr kern="1200">
        <a:solidFill>
          <a:schemeClr val="tx1"/>
        </a:solidFill>
        <a:latin typeface="Arial" charset="0"/>
        <a:ea typeface="+mn-ea"/>
        <a:cs typeface="Arial" charset="0"/>
      </a:defRPr>
    </a:lvl8pPr>
    <a:lvl9pPr marL="3657600" algn="r" defTabSz="914400" rtl="1"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fael, Hagit" initials="RH" lastIdx="1" clrIdx="0">
    <p:extLst>
      <p:ext uri="{19B8F6BF-5375-455C-9EA6-DF929625EA0E}">
        <p15:presenceInfo xmlns:p15="http://schemas.microsoft.com/office/powerpoint/2012/main" userId="S-1-5-21-4118746070-3964542159-1188581501-16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748"/>
    <a:srgbClr val="075D4D"/>
    <a:srgbClr val="086E6E"/>
    <a:srgbClr val="BABABA"/>
    <a:srgbClr val="BEBEBE"/>
    <a:srgbClr val="AEAEAE"/>
    <a:srgbClr val="FFFFFF"/>
    <a:srgbClr val="F7F7F7"/>
    <a:srgbClr val="EBF8F4"/>
    <a:srgbClr val="878A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13" autoAdjust="0"/>
    <p:restoredTop sz="81600" autoAdjust="0"/>
  </p:normalViewPr>
  <p:slideViewPr>
    <p:cSldViewPr snapToGrid="0" snapToObjects="1">
      <p:cViewPr varScale="1">
        <p:scale>
          <a:sx n="93" d="100"/>
          <a:sy n="93" d="100"/>
        </p:scale>
        <p:origin x="798" y="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60" d="100"/>
          <a:sy n="60" d="100"/>
        </p:scale>
        <p:origin x="-2910" y="-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250" cy="496009"/>
          </a:xfrm>
          <a:prstGeom prst="rect">
            <a:avLst/>
          </a:prstGeom>
        </p:spPr>
        <p:txBody>
          <a:bodyPr vert="horz" lIns="92812" tIns="46406" rIns="92812" bIns="46406" rtlCol="0"/>
          <a:lstStyle>
            <a:lvl1pPr algn="l">
              <a:defRPr sz="1200"/>
            </a:lvl1pPr>
          </a:lstStyle>
          <a:p>
            <a:endParaRPr lang="en-US"/>
          </a:p>
        </p:txBody>
      </p:sp>
      <p:sp>
        <p:nvSpPr>
          <p:cNvPr id="3" name="Date Placeholder 2"/>
          <p:cNvSpPr>
            <a:spLocks noGrp="1"/>
          </p:cNvSpPr>
          <p:nvPr>
            <p:ph type="dt" sz="quarter" idx="1"/>
          </p:nvPr>
        </p:nvSpPr>
        <p:spPr>
          <a:xfrm>
            <a:off x="3778250" y="1"/>
            <a:ext cx="2889250" cy="496009"/>
          </a:xfrm>
          <a:prstGeom prst="rect">
            <a:avLst/>
          </a:prstGeom>
        </p:spPr>
        <p:txBody>
          <a:bodyPr vert="horz" lIns="92812" tIns="46406" rIns="92812" bIns="46406" rtlCol="0"/>
          <a:lstStyle>
            <a:lvl1pPr algn="r">
              <a:defRPr sz="1200"/>
            </a:lvl1pPr>
          </a:lstStyle>
          <a:p>
            <a:fld id="{75EB629C-92F0-4B2C-9DA5-E63489E8854D}" type="datetimeFigureOut">
              <a:rPr lang="en-US" smtClean="0"/>
              <a:t>9/8/2019</a:t>
            </a:fld>
            <a:endParaRPr lang="en-US"/>
          </a:p>
        </p:txBody>
      </p:sp>
      <p:sp>
        <p:nvSpPr>
          <p:cNvPr id="4" name="Footer Placeholder 3"/>
          <p:cNvSpPr>
            <a:spLocks noGrp="1"/>
          </p:cNvSpPr>
          <p:nvPr>
            <p:ph type="ftr" sz="quarter" idx="2"/>
          </p:nvPr>
        </p:nvSpPr>
        <p:spPr>
          <a:xfrm>
            <a:off x="0" y="9429014"/>
            <a:ext cx="2889250" cy="496009"/>
          </a:xfrm>
          <a:prstGeom prst="rect">
            <a:avLst/>
          </a:prstGeom>
        </p:spPr>
        <p:txBody>
          <a:bodyPr vert="horz" lIns="92812" tIns="46406" rIns="92812" bIns="46406" rtlCol="0" anchor="b"/>
          <a:lstStyle>
            <a:lvl1pPr algn="l">
              <a:defRPr sz="1200"/>
            </a:lvl1pPr>
          </a:lstStyle>
          <a:p>
            <a:endParaRPr lang="en-US"/>
          </a:p>
        </p:txBody>
      </p:sp>
      <p:sp>
        <p:nvSpPr>
          <p:cNvPr id="5" name="Slide Number Placeholder 4"/>
          <p:cNvSpPr>
            <a:spLocks noGrp="1"/>
          </p:cNvSpPr>
          <p:nvPr>
            <p:ph type="sldNum" sz="quarter" idx="3"/>
          </p:nvPr>
        </p:nvSpPr>
        <p:spPr>
          <a:xfrm>
            <a:off x="3778250" y="9429014"/>
            <a:ext cx="2889250" cy="496009"/>
          </a:xfrm>
          <a:prstGeom prst="rect">
            <a:avLst/>
          </a:prstGeom>
        </p:spPr>
        <p:txBody>
          <a:bodyPr vert="horz" lIns="92812" tIns="46406" rIns="92812" bIns="46406" rtlCol="0" anchor="b"/>
          <a:lstStyle>
            <a:lvl1pPr algn="r">
              <a:defRPr sz="1200"/>
            </a:lvl1pPr>
          </a:lstStyle>
          <a:p>
            <a:fld id="{42B567C1-DB9D-4371-8714-E1F05DE9E74B}" type="slidenum">
              <a:rPr lang="en-US" smtClean="0"/>
              <a:t>‹#›</a:t>
            </a:fld>
            <a:endParaRPr lang="en-US"/>
          </a:p>
        </p:txBody>
      </p:sp>
    </p:spTree>
    <p:extLst>
      <p:ext uri="{BB962C8B-B14F-4D97-AF65-F5344CB8AC3E}">
        <p14:creationId xmlns:p14="http://schemas.microsoft.com/office/powerpoint/2010/main" val="568595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250" cy="496009"/>
          </a:xfrm>
          <a:prstGeom prst="rect">
            <a:avLst/>
          </a:prstGeom>
        </p:spPr>
        <p:txBody>
          <a:bodyPr vert="horz" lIns="92812" tIns="46406" rIns="92812" bIns="46406"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778250" y="1"/>
            <a:ext cx="2889250" cy="496009"/>
          </a:xfrm>
          <a:prstGeom prst="rect">
            <a:avLst/>
          </a:prstGeom>
        </p:spPr>
        <p:txBody>
          <a:bodyPr vert="horz" lIns="92812" tIns="46406" rIns="92812" bIns="46406" rtlCol="0"/>
          <a:lstStyle>
            <a:lvl1pPr algn="r" rtl="0" fontAlgn="auto">
              <a:spcBef>
                <a:spcPts val="0"/>
              </a:spcBef>
              <a:spcAft>
                <a:spcPts val="0"/>
              </a:spcAft>
              <a:defRPr sz="1200" smtClean="0">
                <a:latin typeface="+mn-lt"/>
                <a:cs typeface="+mn-cs"/>
              </a:defRPr>
            </a:lvl1pPr>
          </a:lstStyle>
          <a:p>
            <a:pPr>
              <a:defRPr/>
            </a:pPr>
            <a:fld id="{E45427B5-E67B-437A-832B-178B2A8F39A4}" type="datetimeFigureOut">
              <a:rPr lang="en-US"/>
              <a:pPr>
                <a:defRPr/>
              </a:pPr>
              <a:t>9/8/2019</a:t>
            </a:fld>
            <a:endParaRPr lang="en-US" dirty="0"/>
          </a:p>
        </p:txBody>
      </p:sp>
      <p:sp>
        <p:nvSpPr>
          <p:cNvPr id="4" name="Slide Image Placeholder 3"/>
          <p:cNvSpPr>
            <a:spLocks noGrp="1" noRot="1" noChangeAspect="1"/>
          </p:cNvSpPr>
          <p:nvPr>
            <p:ph type="sldImg" idx="2"/>
          </p:nvPr>
        </p:nvSpPr>
        <p:spPr>
          <a:xfrm>
            <a:off x="26988" y="746125"/>
            <a:ext cx="6615112" cy="3721100"/>
          </a:xfrm>
          <a:prstGeom prst="rect">
            <a:avLst/>
          </a:prstGeom>
          <a:noFill/>
          <a:ln w="12700">
            <a:solidFill>
              <a:prstClr val="black"/>
            </a:solidFill>
          </a:ln>
        </p:spPr>
        <p:txBody>
          <a:bodyPr vert="horz" lIns="92812" tIns="46406" rIns="92812" bIns="46406" rtlCol="0" anchor="ctr"/>
          <a:lstStyle/>
          <a:p>
            <a:pPr lvl="0"/>
            <a:endParaRPr lang="en-US" noProof="0" dirty="0"/>
          </a:p>
        </p:txBody>
      </p:sp>
      <p:sp>
        <p:nvSpPr>
          <p:cNvPr id="5" name="Notes Placeholder 4"/>
          <p:cNvSpPr>
            <a:spLocks noGrp="1"/>
          </p:cNvSpPr>
          <p:nvPr>
            <p:ph type="body" sz="quarter" idx="3"/>
          </p:nvPr>
        </p:nvSpPr>
        <p:spPr>
          <a:xfrm>
            <a:off x="666750" y="4714506"/>
            <a:ext cx="5335588" cy="4467311"/>
          </a:xfrm>
          <a:prstGeom prst="rect">
            <a:avLst/>
          </a:prstGeom>
        </p:spPr>
        <p:txBody>
          <a:bodyPr vert="horz" lIns="92812" tIns="46406" rIns="92812" bIns="4640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9014"/>
            <a:ext cx="2889250" cy="496009"/>
          </a:xfrm>
          <a:prstGeom prst="rect">
            <a:avLst/>
          </a:prstGeom>
        </p:spPr>
        <p:txBody>
          <a:bodyPr vert="horz" lIns="92812" tIns="46406" rIns="92812" bIns="46406"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778250" y="9429014"/>
            <a:ext cx="2889250" cy="496009"/>
          </a:xfrm>
          <a:prstGeom prst="rect">
            <a:avLst/>
          </a:prstGeom>
        </p:spPr>
        <p:txBody>
          <a:bodyPr vert="horz" wrap="square" lIns="92812" tIns="46406" rIns="92812" bIns="46406" numCol="1" anchor="b" anchorCtr="0" compatLnSpc="1">
            <a:prstTxWarp prst="textNoShape">
              <a:avLst/>
            </a:prstTxWarp>
          </a:bodyPr>
          <a:lstStyle>
            <a:lvl1pPr algn="r" rtl="0">
              <a:defRPr sz="1200">
                <a:latin typeface="Calibri" pitchFamily="34" charset="0"/>
              </a:defRPr>
            </a:lvl1pPr>
          </a:lstStyle>
          <a:p>
            <a:fld id="{AB24367C-9FBC-4F84-87A2-24D4EC46A9A1}" type="slidenum">
              <a:rPr lang="he-IL"/>
              <a:pPr/>
              <a:t>‹#›</a:t>
            </a:fld>
            <a:endParaRPr lang="en-US" dirty="0"/>
          </a:p>
        </p:txBody>
      </p:sp>
    </p:spTree>
    <p:extLst>
      <p:ext uri="{BB962C8B-B14F-4D97-AF65-F5344CB8AC3E}">
        <p14:creationId xmlns:p14="http://schemas.microsoft.com/office/powerpoint/2010/main" val="298404181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rtl="1" eaLnBrk="0" hangingPunct="0">
              <a:defRPr>
                <a:solidFill>
                  <a:schemeClr val="tx1"/>
                </a:solidFill>
                <a:latin typeface="Arial" panose="020B0604020202020204" pitchFamily="34" charset="0"/>
                <a:cs typeface="Arial" panose="020B0604020202020204" pitchFamily="34" charset="0"/>
              </a:defRPr>
            </a:lvl1pPr>
            <a:lvl2pPr marL="754094" indent="-290036" algn="ctr" rtl="1" eaLnBrk="0" hangingPunct="0">
              <a:defRPr>
                <a:solidFill>
                  <a:schemeClr val="tx1"/>
                </a:solidFill>
                <a:latin typeface="Arial" panose="020B0604020202020204" pitchFamily="34" charset="0"/>
                <a:cs typeface="Arial" panose="020B0604020202020204" pitchFamily="34" charset="0"/>
              </a:defRPr>
            </a:lvl2pPr>
            <a:lvl3pPr marL="1160145" indent="-232029" algn="ctr" rtl="1" eaLnBrk="0" hangingPunct="0">
              <a:defRPr>
                <a:solidFill>
                  <a:schemeClr val="tx1"/>
                </a:solidFill>
                <a:latin typeface="Arial" panose="020B0604020202020204" pitchFamily="34" charset="0"/>
                <a:cs typeface="Arial" panose="020B0604020202020204" pitchFamily="34" charset="0"/>
              </a:defRPr>
            </a:lvl3pPr>
            <a:lvl4pPr marL="1624203" indent="-232029" algn="ctr" rtl="1" eaLnBrk="0" hangingPunct="0">
              <a:defRPr>
                <a:solidFill>
                  <a:schemeClr val="tx1"/>
                </a:solidFill>
                <a:latin typeface="Arial" panose="020B0604020202020204" pitchFamily="34" charset="0"/>
                <a:cs typeface="Arial" panose="020B0604020202020204" pitchFamily="34" charset="0"/>
              </a:defRPr>
            </a:lvl4pPr>
            <a:lvl5pPr marL="2088261" indent="-232029" algn="ctr" rtl="1" eaLnBrk="0" hangingPunct="0">
              <a:defRPr>
                <a:solidFill>
                  <a:schemeClr val="tx1"/>
                </a:solidFill>
                <a:latin typeface="Arial" panose="020B0604020202020204" pitchFamily="34" charset="0"/>
                <a:cs typeface="Arial" panose="020B0604020202020204" pitchFamily="34" charset="0"/>
              </a:defRPr>
            </a:lvl5pPr>
            <a:lvl6pPr marL="2552319" indent="-232029" algn="ctr" defTabSz="464058"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16377" indent="-232029" algn="ctr" defTabSz="464058"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80435" indent="-232029" algn="ctr" defTabSz="464058"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44493" indent="-232029" algn="ctr" defTabSz="464058"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0" eaLnBrk="1" hangingPunct="1"/>
            <a:fld id="{3E794521-F487-431A-A494-5E645AF481E6}" type="slidenum">
              <a:rPr lang="he-IL" altLang="en-US">
                <a:latin typeface="Calibri" panose="020F0502020204030204" pitchFamily="34" charset="0"/>
              </a:rPr>
              <a:pPr algn="r" rtl="0" eaLnBrk="1" hangingPunct="1"/>
              <a:t>1</a:t>
            </a:fld>
            <a:endParaRPr lang="en-US" altLang="en-US">
              <a:latin typeface="Calibri" panose="020F0502020204030204" pitchFamily="34" charset="0"/>
            </a:endParaRPr>
          </a:p>
        </p:txBody>
      </p:sp>
    </p:spTree>
    <p:extLst>
      <p:ext uri="{BB962C8B-B14F-4D97-AF65-F5344CB8AC3E}">
        <p14:creationId xmlns:p14="http://schemas.microsoft.com/office/powerpoint/2010/main" val="218120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4367C-9FBC-4F84-87A2-24D4EC46A9A1}" type="slidenum">
              <a:rPr lang="he-IL" smtClean="0"/>
              <a:pPr/>
              <a:t>2</a:t>
            </a:fld>
            <a:endParaRPr lang="en-US" dirty="0"/>
          </a:p>
        </p:txBody>
      </p:sp>
    </p:spTree>
    <p:extLst>
      <p:ext uri="{BB962C8B-B14F-4D97-AF65-F5344CB8AC3E}">
        <p14:creationId xmlns:p14="http://schemas.microsoft.com/office/powerpoint/2010/main" val="3540140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4367C-9FBC-4F84-87A2-24D4EC46A9A1}" type="slidenum">
              <a:rPr lang="he-IL" smtClean="0"/>
              <a:pPr/>
              <a:t>4</a:t>
            </a:fld>
            <a:endParaRPr lang="en-US" dirty="0"/>
          </a:p>
        </p:txBody>
      </p:sp>
    </p:spTree>
    <p:extLst>
      <p:ext uri="{BB962C8B-B14F-4D97-AF65-F5344CB8AC3E}">
        <p14:creationId xmlns:p14="http://schemas.microsoft.com/office/powerpoint/2010/main" val="3976346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4367C-9FBC-4F84-87A2-24D4EC46A9A1}" type="slidenum">
              <a:rPr lang="he-IL" smtClean="0"/>
              <a:pPr/>
              <a:t>5</a:t>
            </a:fld>
            <a:endParaRPr lang="en-US" dirty="0"/>
          </a:p>
        </p:txBody>
      </p:sp>
    </p:spTree>
    <p:extLst>
      <p:ext uri="{BB962C8B-B14F-4D97-AF65-F5344CB8AC3E}">
        <p14:creationId xmlns:p14="http://schemas.microsoft.com/office/powerpoint/2010/main" val="1376112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KNLUSERGAIN </a:t>
            </a:r>
            <a:r>
              <a:rPr lang="zh-CN" altLang="en-US" dirty="0" smtClean="0"/>
              <a:t>自适应增益比例因子</a:t>
            </a:r>
            <a:endParaRPr lang="en-US" dirty="0"/>
          </a:p>
          <a:p>
            <a:r>
              <a:rPr lang="en-US" dirty="0"/>
              <a:t>REDUCING USER GAIN WILL REDUCE THE BW (CONTROL CAPABILITIES) OF THE SYSTEM.</a:t>
            </a:r>
          </a:p>
          <a:p>
            <a:r>
              <a:rPr lang="en-US" dirty="0"/>
              <a:t>INCREASING USER GAIN WILL INCREASE THE BW (CONTROL CAPABILITIES) OF THE SYSTEM.</a:t>
            </a:r>
          </a:p>
          <a:p>
            <a:r>
              <a:rPr lang="zh-CN" altLang="en-US" dirty="0" smtClean="0"/>
              <a:t>降低使用增益将降低系统的带宽（控制能力）；增加用户增益将增加系统的带宽（控制能力）。</a:t>
            </a:r>
            <a:endParaRPr lang="en-US" dirty="0"/>
          </a:p>
          <a:p>
            <a:r>
              <a:rPr lang="en-US" dirty="0" smtClean="0"/>
              <a:t>LMJR </a:t>
            </a:r>
            <a:r>
              <a:rPr lang="zh-CN" altLang="en-US" dirty="0" smtClean="0"/>
              <a:t>负载惯量比</a:t>
            </a:r>
            <a:r>
              <a:rPr lang="en-US" altLang="zh-CN" dirty="0" smtClean="0"/>
              <a:t>/</a:t>
            </a:r>
            <a:r>
              <a:rPr lang="zh-CN" altLang="en-US" dirty="0" smtClean="0"/>
              <a:t>质量比</a:t>
            </a:r>
            <a:endParaRPr lang="en-US" dirty="0"/>
          </a:p>
          <a:p>
            <a:r>
              <a:rPr lang="en-US" dirty="0"/>
              <a:t>HIGH VALUE WILL MAKE IT HARD TO REACH STIFF CONTROL I.E. WE WILL GET A MORE FLEXIBLE OPERATION OF THE SYSTEM DUE TO LACK OF STIFF CONTROL.</a:t>
            </a:r>
          </a:p>
          <a:p>
            <a:r>
              <a:rPr lang="en-US" dirty="0"/>
              <a:t>IT IS VERY IMPORTANT TO SET THIS PARAMETER AS TRUE AS POSSIBLE TO THE SYSTEM DUE TO IT HIGH EFFECT ON THE CONTROL OF THE SYSTEM</a:t>
            </a:r>
            <a:r>
              <a:rPr lang="en-US" dirty="0" smtClean="0"/>
              <a:t>.</a:t>
            </a:r>
          </a:p>
          <a:p>
            <a:r>
              <a:rPr lang="zh-CN" altLang="en-US" dirty="0" smtClean="0"/>
              <a:t>高设置值会很难控制高刚性，由于缺乏刚性控制，系统会有更灵活的操作。设置这个参数非常重要，越真实越好高效率控制系统。</a:t>
            </a:r>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14</a:t>
            </a:fld>
            <a:endParaRPr lang="en-US" dirty="0"/>
          </a:p>
        </p:txBody>
      </p:sp>
    </p:spTree>
    <p:extLst>
      <p:ext uri="{BB962C8B-B14F-4D97-AF65-F5344CB8AC3E}">
        <p14:creationId xmlns:p14="http://schemas.microsoft.com/office/powerpoint/2010/main" val="2265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lvl="1" indent="0">
              <a:buClr>
                <a:srgbClr val="006666"/>
              </a:buClr>
              <a:buNone/>
            </a:pPr>
            <a:endParaRPr lang="en-US" sz="1600"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15</a:t>
            </a:fld>
            <a:endParaRPr lang="en-US" dirty="0"/>
          </a:p>
        </p:txBody>
      </p:sp>
    </p:spTree>
    <p:extLst>
      <p:ext uri="{BB962C8B-B14F-4D97-AF65-F5344CB8AC3E}">
        <p14:creationId xmlns:p14="http://schemas.microsoft.com/office/powerpoint/2010/main" val="1614849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16</a:t>
            </a:fld>
            <a:endParaRPr lang="en-US" dirty="0"/>
          </a:p>
        </p:txBody>
      </p:sp>
    </p:spTree>
    <p:extLst>
      <p:ext uri="{BB962C8B-B14F-4D97-AF65-F5344CB8AC3E}">
        <p14:creationId xmlns:p14="http://schemas.microsoft.com/office/powerpoint/2010/main" val="995137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Short </a:t>
            </a:r>
            <a:r>
              <a:rPr lang="en-US" sz="1800" dirty="0" smtClean="0"/>
              <a:t>Hands </a:t>
            </a:r>
            <a:r>
              <a:rPr lang="en-US" sz="1800" dirty="0"/>
              <a:t>on, on the DEMO units in order to get the feel on what each gain </a:t>
            </a:r>
            <a:r>
              <a:rPr lang="en-US" sz="1800" dirty="0" smtClean="0"/>
              <a:t>does</a:t>
            </a:r>
          </a:p>
          <a:p>
            <a:r>
              <a:rPr lang="zh-CN" altLang="en-US" sz="1800" dirty="0" smtClean="0"/>
              <a:t>简要实操，在</a:t>
            </a:r>
            <a:r>
              <a:rPr lang="en-US" altLang="zh-CN" sz="1800" dirty="0" smtClean="0"/>
              <a:t>DEMO</a:t>
            </a:r>
            <a:r>
              <a:rPr lang="zh-CN" altLang="en-US" sz="1800" dirty="0" smtClean="0"/>
              <a:t>演示，以获得每个增益实际效果。</a:t>
            </a:r>
            <a:endParaRPr lang="en-US" sz="1800"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17</a:t>
            </a:fld>
            <a:endParaRPr lang="en-US" dirty="0"/>
          </a:p>
        </p:txBody>
      </p:sp>
    </p:spTree>
    <p:extLst>
      <p:ext uri="{BB962C8B-B14F-4D97-AF65-F5344CB8AC3E}">
        <p14:creationId xmlns:p14="http://schemas.microsoft.com/office/powerpoint/2010/main" val="2881068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18</a:t>
            </a:fld>
            <a:endParaRPr lang="en-US" dirty="0"/>
          </a:p>
        </p:txBody>
      </p:sp>
    </p:spTree>
    <p:extLst>
      <p:ext uri="{BB962C8B-B14F-4D97-AF65-F5344CB8AC3E}">
        <p14:creationId xmlns:p14="http://schemas.microsoft.com/office/powerpoint/2010/main" val="4131627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3200" dirty="0"/>
              <a:t>lower bandwidth to provide high frequencies attenuation, but allow system </a:t>
            </a:r>
            <a:r>
              <a:rPr lang="en-US" sz="3200" dirty="0" smtClean="0"/>
              <a:t>margin</a:t>
            </a:r>
          </a:p>
          <a:p>
            <a:pPr marL="0" marR="0" lvl="0" indent="0" algn="l" defTabSz="457200" rtl="0" eaLnBrk="1" fontAlgn="base" latinLnBrk="0" hangingPunct="1">
              <a:lnSpc>
                <a:spcPct val="100000"/>
              </a:lnSpc>
              <a:spcBef>
                <a:spcPct val="30000"/>
              </a:spcBef>
              <a:spcAft>
                <a:spcPct val="0"/>
              </a:spcAft>
              <a:buClrTx/>
              <a:buSzTx/>
              <a:buFontTx/>
              <a:buNone/>
              <a:tabLst/>
              <a:defRPr/>
            </a:pPr>
            <a:r>
              <a:rPr lang="zh-CN" altLang="en-US" sz="3200" dirty="0" smtClean="0"/>
              <a:t>较低的带宽提供高频衰减，但允许系统裕量</a:t>
            </a:r>
            <a:endParaRPr lang="en-US" sz="3200" kern="1200" dirty="0" smtClean="0">
              <a:solidFill>
                <a:schemeClr val="tx1"/>
              </a:solidFill>
              <a:effectLst/>
              <a:latin typeface="+mn-lt"/>
              <a:ea typeface="+mn-ea"/>
              <a:cs typeface="+mn-cs"/>
            </a:endParaRPr>
          </a:p>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In </a:t>
            </a:r>
            <a:r>
              <a:rPr lang="en-US" sz="1200" kern="1200" dirty="0">
                <a:solidFill>
                  <a:schemeClr val="tx1"/>
                </a:solidFill>
                <a:effectLst/>
                <a:latin typeface="+mn-lt"/>
                <a:ea typeface="+mn-ea"/>
                <a:cs typeface="+mn-cs"/>
              </a:rPr>
              <a:t>regards to the torque filter, reducing the bandwidth also reduce the gain margin and phase margin of the system. So we want it </a:t>
            </a:r>
            <a:r>
              <a:rPr lang="en-US" sz="1200" kern="1200" dirty="0" err="1">
                <a:solidFill>
                  <a:schemeClr val="tx1"/>
                </a:solidFill>
                <a:effectLst/>
                <a:latin typeface="+mn-lt"/>
                <a:ea typeface="+mn-ea"/>
                <a:cs typeface="+mn-cs"/>
              </a:rPr>
              <a:t>lower,,,,but</a:t>
            </a:r>
            <a:r>
              <a:rPr lang="en-US" sz="1200" kern="1200" dirty="0">
                <a:solidFill>
                  <a:schemeClr val="tx1"/>
                </a:solidFill>
                <a:effectLst/>
                <a:latin typeface="+mn-lt"/>
                <a:ea typeface="+mn-ea"/>
                <a:cs typeface="+mn-cs"/>
              </a:rPr>
              <a:t> still not too tight to have some margins in the system</a:t>
            </a:r>
          </a:p>
          <a:p>
            <a:pPr marL="0" marR="0" lvl="0" indent="0" algn="l" defTabSz="457200" rtl="0" eaLnBrk="1" fontAlgn="base" latinLnBrk="0" hangingPunct="1">
              <a:lnSpc>
                <a:spcPct val="100000"/>
              </a:lnSpc>
              <a:spcBef>
                <a:spcPct val="30000"/>
              </a:spcBef>
              <a:spcAft>
                <a:spcPct val="0"/>
              </a:spcAft>
              <a:buClrTx/>
              <a:buSzTx/>
              <a:buFontTx/>
              <a:buNone/>
              <a:tabLst/>
              <a:defRPr/>
            </a:pPr>
            <a:r>
              <a:rPr lang="zh-CN" altLang="en-US" sz="3200" dirty="0" smtClean="0"/>
              <a:t>在转矩滤波器方面，减小带宽也降低了系统的增益裕量和相位裕量。所以我们希望它更低，但是，但是仍然不能太低以保证系统中有足够的裕量</a:t>
            </a:r>
            <a:endParaRPr lang="en-US" sz="3200" dirty="0"/>
          </a:p>
          <a:p>
            <a:pPr marL="0" marR="0" lvl="0" indent="0" algn="l" defTabSz="457200" rtl="0" eaLnBrk="1" fontAlgn="base" latinLnBrk="0" hangingPunct="1">
              <a:lnSpc>
                <a:spcPct val="100000"/>
              </a:lnSpc>
              <a:spcBef>
                <a:spcPct val="30000"/>
              </a:spcBef>
              <a:spcAft>
                <a:spcPct val="0"/>
              </a:spcAft>
              <a:buClrTx/>
              <a:buSzTx/>
              <a:buFontTx/>
              <a:buNone/>
              <a:tabLst/>
              <a:defRPr/>
            </a:pPr>
            <a:r>
              <a:rPr lang="en-US" sz="2400" dirty="0"/>
              <a:t>These set of parameters helps us define a specific Bandwidth with a maximum efficiency </a:t>
            </a:r>
          </a:p>
          <a:p>
            <a:r>
              <a:rPr lang="en-US" sz="2400" dirty="0"/>
              <a:t>These 2 parameters change together according to the following table</a:t>
            </a:r>
            <a:r>
              <a:rPr lang="en-US" sz="2400" dirty="0" smtClean="0"/>
              <a:t>:</a:t>
            </a:r>
          </a:p>
          <a:p>
            <a:r>
              <a:rPr lang="zh-CN" altLang="en-US" sz="2400" dirty="0" smtClean="0"/>
              <a:t>这些参数集帮助我们以最高的效率定义特定的带宽</a:t>
            </a:r>
          </a:p>
          <a:p>
            <a:r>
              <a:rPr lang="zh-CN" altLang="en-US" sz="2400" dirty="0" smtClean="0"/>
              <a:t>这两个参数根据下表一起改变：</a:t>
            </a:r>
            <a:endParaRPr lang="en-US" sz="2400" dirty="0"/>
          </a:p>
          <a:p>
            <a:r>
              <a:rPr lang="en-US" sz="2400" dirty="0"/>
              <a:t>Notice that when T1 decreases so do the damping parameter</a:t>
            </a:r>
            <a:r>
              <a:rPr lang="en-US" sz="2400" dirty="0" smtClean="0"/>
              <a:t>.</a:t>
            </a:r>
          </a:p>
          <a:p>
            <a:r>
              <a:rPr lang="zh-CN" altLang="en-US" sz="2400" dirty="0" smtClean="0"/>
              <a:t>注意，当</a:t>
            </a:r>
            <a:r>
              <a:rPr lang="en-US" altLang="zh-CN" sz="2400" dirty="0" smtClean="0"/>
              <a:t>T1</a:t>
            </a:r>
            <a:r>
              <a:rPr lang="zh-CN" altLang="en-US" sz="2400" dirty="0" smtClean="0"/>
              <a:t>减小时，阻尼参数也会减小</a:t>
            </a:r>
            <a:endParaRPr lang="en-US" sz="2400" dirty="0"/>
          </a:p>
          <a:p>
            <a:endParaRPr lang="en-US" sz="2400"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20</a:t>
            </a:fld>
            <a:endParaRPr lang="en-US" dirty="0"/>
          </a:p>
        </p:txBody>
      </p:sp>
    </p:spTree>
    <p:extLst>
      <p:ext uri="{BB962C8B-B14F-4D97-AF65-F5344CB8AC3E}">
        <p14:creationId xmlns:p14="http://schemas.microsoft.com/office/powerpoint/2010/main" val="2296674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VERY HIGH FREQUENCIES YOU CAN SET THE BW TO BE VERY WIDE. FOR EXAMPLE 1200Hz NOTCH 500Hz BW</a:t>
            </a:r>
          </a:p>
          <a:p>
            <a:r>
              <a:rPr lang="zh-CN" altLang="en-US" dirty="0" smtClean="0"/>
              <a:t>对于很高的频率，你可以将</a:t>
            </a:r>
            <a:r>
              <a:rPr lang="en-US" altLang="zh-CN" dirty="0" smtClean="0"/>
              <a:t>BW</a:t>
            </a:r>
            <a:r>
              <a:rPr lang="zh-CN" altLang="en-US" dirty="0" smtClean="0"/>
              <a:t>设置得很宽，例如</a:t>
            </a:r>
            <a:r>
              <a:rPr lang="en-US" altLang="zh-CN" dirty="0" smtClean="0"/>
              <a:t>1200Hz</a:t>
            </a:r>
            <a:r>
              <a:rPr lang="zh-CN" altLang="en-US" dirty="0" smtClean="0"/>
              <a:t>陷波</a:t>
            </a:r>
            <a:r>
              <a:rPr lang="en-US" altLang="zh-CN" dirty="0" smtClean="0"/>
              <a:t>500Hz BW</a:t>
            </a:r>
            <a:endParaRPr lang="en-US" dirty="0"/>
          </a:p>
          <a:p>
            <a:r>
              <a:rPr lang="en-US" dirty="0"/>
              <a:t>THE GOAL IS TO DAMP THE HIGH FREQUENCIES.</a:t>
            </a:r>
          </a:p>
          <a:p>
            <a:r>
              <a:rPr lang="zh-CN" altLang="en-US" dirty="0" smtClean="0"/>
              <a:t>目标是抑制高频率。</a:t>
            </a:r>
            <a:endParaRPr lang="en-US" dirty="0"/>
          </a:p>
          <a:p>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22</a:t>
            </a:fld>
            <a:endParaRPr lang="en-US" dirty="0"/>
          </a:p>
        </p:txBody>
      </p:sp>
    </p:spTree>
    <p:extLst>
      <p:ext uri="{BB962C8B-B14F-4D97-AF65-F5344CB8AC3E}">
        <p14:creationId xmlns:p14="http://schemas.microsoft.com/office/powerpoint/2010/main" val="366344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SCALING OF THE ANTI VIB GAIN PARAMETER BETWEEN AV 1 2 AND </a:t>
            </a:r>
            <a:r>
              <a:rPr lang="en-US" dirty="0" smtClean="0"/>
              <a:t>3</a:t>
            </a:r>
          </a:p>
          <a:p>
            <a:r>
              <a:rPr lang="zh-CN" altLang="en-US" dirty="0" smtClean="0"/>
              <a:t>抑振滤波器抗振增益参数的不同标度</a:t>
            </a:r>
            <a:endParaRPr lang="en-US" dirty="0"/>
          </a:p>
          <a:p>
            <a:r>
              <a:rPr lang="en-US" dirty="0"/>
              <a:t>NLANTIVIBGAIN 0-200 </a:t>
            </a:r>
            <a:r>
              <a:rPr lang="en-US" dirty="0" smtClean="0"/>
              <a:t>  </a:t>
            </a:r>
            <a:r>
              <a:rPr lang="en-US" altLang="zh-CN" dirty="0" smtClean="0"/>
              <a:t>【HZ】</a:t>
            </a:r>
            <a:endParaRPr lang="en-US" dirty="0"/>
          </a:p>
          <a:p>
            <a:pPr marL="0" marR="0" indent="0" algn="l" defTabSz="457200" rtl="0" eaLnBrk="1" fontAlgn="base" latinLnBrk="0" hangingPunct="1">
              <a:lnSpc>
                <a:spcPct val="100000"/>
              </a:lnSpc>
              <a:spcBef>
                <a:spcPct val="30000"/>
              </a:spcBef>
              <a:spcAft>
                <a:spcPct val="0"/>
              </a:spcAft>
              <a:buClrTx/>
              <a:buSzTx/>
              <a:buFontTx/>
              <a:buNone/>
              <a:tabLst/>
              <a:defRPr/>
            </a:pPr>
            <a:r>
              <a:rPr lang="en-US" dirty="0"/>
              <a:t>NLANTIVIBGAIN2 </a:t>
            </a:r>
            <a:r>
              <a:rPr lang="en-US" dirty="0" smtClean="0"/>
              <a:t>0-10   </a:t>
            </a:r>
            <a:r>
              <a:rPr lang="en-US" altLang="zh-CN" dirty="0" smtClean="0"/>
              <a:t>【HZ】</a:t>
            </a:r>
          </a:p>
          <a:p>
            <a:pPr marL="0" marR="0" indent="0" algn="l" defTabSz="457200" rtl="0" eaLnBrk="1" fontAlgn="base" latinLnBrk="0" hangingPunct="1">
              <a:lnSpc>
                <a:spcPct val="100000"/>
              </a:lnSpc>
              <a:spcBef>
                <a:spcPct val="30000"/>
              </a:spcBef>
              <a:spcAft>
                <a:spcPct val="0"/>
              </a:spcAft>
              <a:buClrTx/>
              <a:buSzTx/>
              <a:buFontTx/>
              <a:buNone/>
              <a:tabLst/>
              <a:defRPr/>
            </a:pPr>
            <a:r>
              <a:rPr lang="en-US" dirty="0" smtClean="0"/>
              <a:t>NLANTIVIBGAIN3 0-10   </a:t>
            </a:r>
            <a:r>
              <a:rPr lang="en-US" altLang="zh-CN" dirty="0" smtClean="0"/>
              <a:t>【HZ】</a:t>
            </a:r>
            <a:endParaRPr lang="en-US" dirty="0"/>
          </a:p>
          <a:p>
            <a:r>
              <a:rPr lang="en-US" dirty="0"/>
              <a:t>AV2 AND 3 ARE THE LATEST VERSIONS FOR AV.</a:t>
            </a:r>
          </a:p>
          <a:p>
            <a:r>
              <a:rPr lang="zh-CN" altLang="en-US" dirty="0" smtClean="0"/>
              <a:t>抑振滤波器</a:t>
            </a:r>
            <a:r>
              <a:rPr lang="en-US" altLang="zh-CN" dirty="0" smtClean="0"/>
              <a:t>2/3</a:t>
            </a:r>
            <a:r>
              <a:rPr lang="zh-CN" altLang="en-US" dirty="0" smtClean="0"/>
              <a:t>是最新版本的。</a:t>
            </a:r>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23</a:t>
            </a:fld>
            <a:endParaRPr lang="en-US" dirty="0"/>
          </a:p>
        </p:txBody>
      </p:sp>
    </p:spTree>
    <p:extLst>
      <p:ext uri="{BB962C8B-B14F-4D97-AF65-F5344CB8AC3E}">
        <p14:creationId xmlns:p14="http://schemas.microsoft.com/office/powerpoint/2010/main" val="3730113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Short Hands on, on the DEMO units in order to understand the BW effect on the </a:t>
            </a:r>
            <a:r>
              <a:rPr lang="en-US" sz="1800" dirty="0" smtClean="0"/>
              <a:t>gains</a:t>
            </a:r>
          </a:p>
          <a:p>
            <a:pPr marL="0" marR="0" indent="0" algn="l" defTabSz="457200" rtl="0" eaLnBrk="1" fontAlgn="base" latinLnBrk="0" hangingPunct="1">
              <a:lnSpc>
                <a:spcPct val="100000"/>
              </a:lnSpc>
              <a:spcBef>
                <a:spcPct val="30000"/>
              </a:spcBef>
              <a:spcAft>
                <a:spcPct val="0"/>
              </a:spcAft>
              <a:buClrTx/>
              <a:buSzTx/>
              <a:buFontTx/>
              <a:buNone/>
              <a:tabLst/>
              <a:defRPr/>
            </a:pPr>
            <a:r>
              <a:rPr lang="zh-CN" altLang="en-US" sz="1800" dirty="0" smtClean="0"/>
              <a:t>简要实操，在</a:t>
            </a:r>
            <a:r>
              <a:rPr lang="en-US" altLang="zh-CN" sz="1800" dirty="0" smtClean="0"/>
              <a:t>DEMO</a:t>
            </a:r>
            <a:r>
              <a:rPr lang="zh-CN" altLang="en-US" sz="1800" dirty="0" smtClean="0"/>
              <a:t>演示，以获得每个增益实际效果。</a:t>
            </a:r>
            <a:endParaRPr lang="en-US" altLang="zh-CN" sz="1800" dirty="0" smtClean="0"/>
          </a:p>
          <a:p>
            <a:endParaRPr lang="en-US" sz="1800"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24</a:t>
            </a:fld>
            <a:endParaRPr lang="en-US" dirty="0"/>
          </a:p>
        </p:txBody>
      </p:sp>
    </p:spTree>
    <p:extLst>
      <p:ext uri="{BB962C8B-B14F-4D97-AF65-F5344CB8AC3E}">
        <p14:creationId xmlns:p14="http://schemas.microsoft.com/office/powerpoint/2010/main" val="1492758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t>Helps to eliminates vibrations at the beginning of the motion (acceleration)</a:t>
            </a:r>
          </a:p>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t>Helps reduce overshoot at the end of the motion (deceleration) how ever we will “pay” with longer settling time. It will create an undershoot thus eliminating the overshoot at the end of the motion</a:t>
            </a:r>
            <a:r>
              <a:rPr lang="en-US" sz="1200" dirty="0" smtClean="0"/>
              <a:t>.</a:t>
            </a:r>
          </a:p>
          <a:p>
            <a:pPr marL="0" marR="0" lvl="0" indent="0" algn="l" defTabSz="457200" rtl="0" eaLnBrk="1" fontAlgn="base" latinLnBrk="0" hangingPunct="1">
              <a:lnSpc>
                <a:spcPct val="100000"/>
              </a:lnSpc>
              <a:spcBef>
                <a:spcPct val="30000"/>
              </a:spcBef>
              <a:spcAft>
                <a:spcPct val="0"/>
              </a:spcAft>
              <a:buClrTx/>
              <a:buSzTx/>
              <a:buFontTx/>
              <a:buNone/>
              <a:tabLst/>
              <a:defRPr/>
            </a:pPr>
            <a:r>
              <a:rPr lang="zh-CN" altLang="en-US" sz="1200" dirty="0" smtClean="0"/>
              <a:t>有助于消除运动开始时的振动（加速度）。</a:t>
            </a:r>
            <a:endParaRPr lang="en-US" altLang="zh-CN" sz="1200" dirty="0" smtClean="0"/>
          </a:p>
          <a:p>
            <a:pPr marL="0" marR="0" lvl="0" indent="0" algn="l" defTabSz="457200" rtl="0" eaLnBrk="1" fontAlgn="base" latinLnBrk="0" hangingPunct="1">
              <a:lnSpc>
                <a:spcPct val="100000"/>
              </a:lnSpc>
              <a:spcBef>
                <a:spcPct val="30000"/>
              </a:spcBef>
              <a:spcAft>
                <a:spcPct val="0"/>
              </a:spcAft>
              <a:buClrTx/>
              <a:buSzTx/>
              <a:buFontTx/>
              <a:buNone/>
              <a:tabLst/>
              <a:defRPr/>
            </a:pPr>
            <a:r>
              <a:rPr lang="zh-CN" altLang="en-US" sz="1200" dirty="0" smtClean="0"/>
              <a:t>帮助减少结束时的超调（减速）如何我们将“执行”更长的整定时间。在运动结束，这将减少过冲从而消除了超调。</a:t>
            </a:r>
            <a:endParaRPr lang="en-US" sz="1200" dirty="0"/>
          </a:p>
          <a:p>
            <a:pPr marL="0" marR="0" lvl="0" indent="0" algn="l" defTabSz="457200" rtl="0" eaLnBrk="1" fontAlgn="base" latinLnBrk="0" hangingPunct="1">
              <a:lnSpc>
                <a:spcPct val="100000"/>
              </a:lnSpc>
              <a:spcBef>
                <a:spcPct val="30000"/>
              </a:spcBef>
              <a:spcAft>
                <a:spcPct val="0"/>
              </a:spcAft>
              <a:buClrTx/>
              <a:buSzTx/>
              <a:buFontTx/>
              <a:buNone/>
              <a:tabLst/>
              <a:defRPr/>
            </a:pPr>
            <a:endParaRPr lang="en-US" sz="1200" dirty="0"/>
          </a:p>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t>We’ve come to realize that this feature is not as dominant </a:t>
            </a:r>
            <a:r>
              <a:rPr lang="zh-CN" altLang="en-US" sz="1200" dirty="0" smtClean="0"/>
              <a:t>。</a:t>
            </a:r>
            <a:endParaRPr lang="en-US" altLang="zh-CN" sz="1200" dirty="0" smtClean="0"/>
          </a:p>
          <a:p>
            <a:pPr marL="0" marR="0" lvl="0" indent="0" algn="l" defTabSz="457200" rtl="0" eaLnBrk="1" fontAlgn="base" latinLnBrk="0" hangingPunct="1">
              <a:lnSpc>
                <a:spcPct val="100000"/>
              </a:lnSpc>
              <a:spcBef>
                <a:spcPct val="30000"/>
              </a:spcBef>
              <a:spcAft>
                <a:spcPct val="0"/>
              </a:spcAft>
              <a:buClrTx/>
              <a:buSzTx/>
              <a:buFontTx/>
              <a:buNone/>
              <a:tabLst/>
              <a:defRPr/>
            </a:pPr>
            <a:r>
              <a:rPr lang="zh-CN" altLang="en-US" sz="1200" dirty="0" smtClean="0"/>
              <a:t>我们已经意识到这个特性并不那么重要</a:t>
            </a:r>
            <a:endParaRPr lang="en-US" sz="1200"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25</a:t>
            </a:fld>
            <a:endParaRPr lang="en-US" dirty="0"/>
          </a:p>
        </p:txBody>
      </p:sp>
    </p:spTree>
    <p:extLst>
      <p:ext uri="{BB962C8B-B14F-4D97-AF65-F5344CB8AC3E}">
        <p14:creationId xmlns:p14="http://schemas.microsoft.com/office/powerpoint/2010/main" val="548118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i="0" u="none" strike="noStrike" kern="1200" baseline="0" dirty="0">
                <a:solidFill>
                  <a:schemeClr val="tx1"/>
                </a:solidFill>
                <a:latin typeface="+mn-lt"/>
                <a:ea typeface="+mn-ea"/>
                <a:cs typeface="+mn-cs"/>
              </a:rPr>
              <a:t>My system has flexibility, and overshoots at the end of the movement. How can I avoid overshoot?</a:t>
            </a:r>
            <a:endParaRPr lang="en-US" sz="1200" dirty="0"/>
          </a:p>
          <a:p>
            <a:pPr marL="0" indent="0">
              <a:buNone/>
            </a:pPr>
            <a:r>
              <a:rPr lang="en-US" sz="1200" dirty="0"/>
              <a:t>Use a low value of acceleration filter NLAFFPHZ and decrease NLPEAFF. This will create an undershoot before the stop and eliminate the overshoot.</a:t>
            </a:r>
          </a:p>
          <a:p>
            <a:pPr>
              <a:buClr>
                <a:srgbClr val="006666"/>
              </a:buClr>
            </a:pPr>
            <a:r>
              <a:rPr lang="en-US" sz="1200" b="1" dirty="0" smtClean="0"/>
              <a:t>NLPEDFFRATIO</a:t>
            </a:r>
            <a:endParaRPr lang="en-US" sz="1200" b="1" dirty="0"/>
          </a:p>
          <a:p>
            <a:pPr marL="0" indent="0">
              <a:buNone/>
            </a:pPr>
            <a:r>
              <a:rPr lang="en-US" sz="1200" dirty="0"/>
              <a:t>HD Acceleration/Deceleration Spring Filter Gain</a:t>
            </a:r>
          </a:p>
          <a:p>
            <a:pPr rtl="0" eaLnBrk="1" fontAlgn="t" latinLnBrk="0" hangingPunct="1"/>
            <a:r>
              <a:rPr lang="en-US" sz="1200" b="0" i="0" u="none" strike="noStrike" kern="1200" dirty="0" smtClean="0">
                <a:solidFill>
                  <a:schemeClr val="tx1"/>
                </a:solidFill>
                <a:effectLst/>
                <a:latin typeface="+mn-lt"/>
                <a:ea typeface="+mn-ea"/>
                <a:cs typeface="+mn-cs"/>
              </a:rPr>
              <a:t>0 </a:t>
            </a:r>
            <a:r>
              <a:rPr lang="en-US" sz="1200" b="0" i="0" u="none" strike="noStrike" kern="1200" dirty="0">
                <a:solidFill>
                  <a:schemeClr val="tx1"/>
                </a:solidFill>
                <a:effectLst/>
                <a:latin typeface="+mn-lt"/>
                <a:ea typeface="+mn-ea"/>
                <a:cs typeface="+mn-cs"/>
              </a:rPr>
              <a:t>NLPEAFF used only during acceleration.</a:t>
            </a:r>
          </a:p>
          <a:p>
            <a:pPr rtl="0" eaLnBrk="1" fontAlgn="t" latinLnBrk="0" hangingPunct="1"/>
            <a:r>
              <a:rPr lang="en-US" sz="1200" b="0" i="0" u="none" strike="noStrike" kern="1200" dirty="0">
                <a:solidFill>
                  <a:schemeClr val="tx1"/>
                </a:solidFill>
                <a:effectLst/>
                <a:latin typeface="+mn-lt"/>
                <a:ea typeface="+mn-ea"/>
                <a:cs typeface="+mn-cs"/>
              </a:rPr>
              <a:t>0&lt;n&lt;1 NLPEAFF used during acceleration. </a:t>
            </a:r>
            <a:r>
              <a:rPr lang="en-US" sz="1200" b="0" i="1" u="none" strike="noStrike" kern="1200" dirty="0">
                <a:solidFill>
                  <a:schemeClr val="tx1"/>
                </a:solidFill>
                <a:effectLst/>
                <a:latin typeface="+mn-lt"/>
                <a:ea typeface="+mn-ea"/>
                <a:cs typeface="+mn-cs"/>
              </a:rPr>
              <a:t>n</a:t>
            </a:r>
            <a:r>
              <a:rPr lang="en-US" sz="1200" b="0" i="0" u="none" strike="noStrike" kern="1200" dirty="0">
                <a:solidFill>
                  <a:schemeClr val="tx1"/>
                </a:solidFill>
                <a:effectLst/>
                <a:latin typeface="+mn-lt"/>
                <a:ea typeface="+mn-ea"/>
                <a:cs typeface="+mn-cs"/>
              </a:rPr>
              <a:t> × NLPEAFF used during deceleration.</a:t>
            </a:r>
          </a:p>
          <a:p>
            <a:pPr rtl="0" eaLnBrk="1" fontAlgn="t" latinLnBrk="0" hangingPunct="1"/>
            <a:r>
              <a:rPr lang="en-US" sz="1200" b="0" i="0" u="none" strike="noStrike" kern="1200" dirty="0">
                <a:solidFill>
                  <a:schemeClr val="tx1"/>
                </a:solidFill>
                <a:effectLst/>
                <a:latin typeface="+mn-lt"/>
                <a:ea typeface="+mn-ea"/>
                <a:cs typeface="+mn-cs"/>
              </a:rPr>
              <a:t>1 NLPEAFF used during both acceleration and deceleration.</a:t>
            </a:r>
          </a:p>
          <a:p>
            <a:pPr rtl="0" eaLnBrk="1" fontAlgn="t" latinLnBrk="0" hangingPunct="1"/>
            <a:r>
              <a:rPr lang="en-US" sz="1200" b="0" i="0" u="none" strike="noStrike" kern="1200" dirty="0">
                <a:solidFill>
                  <a:schemeClr val="tx1"/>
                </a:solidFill>
                <a:effectLst/>
                <a:latin typeface="+mn-lt"/>
                <a:ea typeface="+mn-ea"/>
                <a:cs typeface="+mn-cs"/>
              </a:rPr>
              <a:t>1&lt;n&lt;2 NLPEAFF used during deceleration. (2-</a:t>
            </a:r>
            <a:r>
              <a:rPr lang="en-US" sz="1200" b="0" i="1" u="none" strike="noStrike" kern="1200" dirty="0">
                <a:solidFill>
                  <a:schemeClr val="tx1"/>
                </a:solidFill>
                <a:effectLst/>
                <a:latin typeface="+mn-lt"/>
                <a:ea typeface="+mn-ea"/>
                <a:cs typeface="+mn-cs"/>
              </a:rPr>
              <a:t>n</a:t>
            </a:r>
            <a:r>
              <a:rPr lang="en-US" sz="1200" b="0" i="0" u="none" strike="noStrike" kern="1200" dirty="0">
                <a:solidFill>
                  <a:schemeClr val="tx1"/>
                </a:solidFill>
                <a:effectLst/>
                <a:latin typeface="+mn-lt"/>
                <a:ea typeface="+mn-ea"/>
                <a:cs typeface="+mn-cs"/>
              </a:rPr>
              <a:t>) × NLPEAFF used during acceleration.</a:t>
            </a:r>
          </a:p>
          <a:p>
            <a:pPr rtl="0" eaLnBrk="1" fontAlgn="t" latinLnBrk="0" hangingPunct="1"/>
            <a:r>
              <a:rPr lang="en-US" sz="1200" b="0" i="0" u="none" strike="noStrike" kern="1200" dirty="0">
                <a:solidFill>
                  <a:schemeClr val="tx1"/>
                </a:solidFill>
                <a:effectLst/>
                <a:latin typeface="+mn-lt"/>
                <a:ea typeface="+mn-ea"/>
                <a:cs typeface="+mn-cs"/>
              </a:rPr>
              <a:t>2 NLPEAFF used only during deceleration</a:t>
            </a:r>
            <a:r>
              <a:rPr lang="en-US" sz="1200" b="0" i="0" u="none" strike="noStrike" kern="1200" dirty="0" smtClean="0">
                <a:solidFill>
                  <a:schemeClr val="tx1"/>
                </a:solidFill>
                <a:effectLst/>
                <a:latin typeface="+mn-lt"/>
                <a:ea typeface="+mn-ea"/>
                <a:cs typeface="+mn-cs"/>
              </a:rPr>
              <a:t>.</a:t>
            </a:r>
          </a:p>
          <a:p>
            <a:pPr rtl="0" eaLnBrk="1" fontAlgn="t" latinLnBrk="0" hangingPunct="1"/>
            <a:r>
              <a:rPr lang="zh-CN" altLang="en-US" sz="1200" b="0" i="0" u="none" strike="noStrike" kern="1200" dirty="0" smtClean="0">
                <a:solidFill>
                  <a:schemeClr val="tx1"/>
                </a:solidFill>
                <a:effectLst/>
                <a:latin typeface="+mn-lt"/>
                <a:ea typeface="+mn-ea"/>
                <a:cs typeface="+mn-cs"/>
              </a:rPr>
              <a:t>我的系统很灵活，在动作结束时过冲。我如何才能避免超调？采用低值加速滤波器</a:t>
            </a:r>
            <a:r>
              <a:rPr lang="en-US" altLang="zh-CN" sz="1200" b="0" i="0" u="none" strike="noStrike" kern="1200" dirty="0" smtClean="0">
                <a:solidFill>
                  <a:schemeClr val="tx1"/>
                </a:solidFill>
                <a:effectLst/>
                <a:latin typeface="+mn-lt"/>
                <a:ea typeface="+mn-ea"/>
                <a:cs typeface="+mn-cs"/>
              </a:rPr>
              <a:t>NLAFFPHZ</a:t>
            </a:r>
            <a:r>
              <a:rPr lang="zh-CN" altLang="en-US" sz="1200" b="0" i="0" u="none" strike="noStrike" kern="1200" dirty="0" smtClean="0">
                <a:solidFill>
                  <a:schemeClr val="tx1"/>
                </a:solidFill>
                <a:effectLst/>
                <a:latin typeface="+mn-lt"/>
                <a:ea typeface="+mn-ea"/>
                <a:cs typeface="+mn-cs"/>
              </a:rPr>
              <a:t>，降低</a:t>
            </a:r>
            <a:r>
              <a:rPr lang="en-US" altLang="zh-CN" sz="1200" b="0" i="0" u="none" strike="noStrike" kern="1200" dirty="0" smtClean="0">
                <a:solidFill>
                  <a:schemeClr val="tx1"/>
                </a:solidFill>
                <a:effectLst/>
                <a:latin typeface="+mn-lt"/>
                <a:ea typeface="+mn-ea"/>
                <a:cs typeface="+mn-cs"/>
              </a:rPr>
              <a:t>NLPEAFF</a:t>
            </a:r>
            <a:r>
              <a:rPr lang="zh-CN" altLang="en-US" sz="1200" b="0" i="0" u="none" strike="noStrike" kern="1200" dirty="0" smtClean="0">
                <a:solidFill>
                  <a:schemeClr val="tx1"/>
                </a:solidFill>
                <a:effectLst/>
                <a:latin typeface="+mn-lt"/>
                <a:ea typeface="+mn-ea"/>
                <a:cs typeface="+mn-cs"/>
              </a:rPr>
              <a:t>。这将创建一个下冲之前停止和消除超调。</a:t>
            </a:r>
            <a:endParaRPr lang="en-US" altLang="zh-CN" sz="1200" b="0" i="0" u="none" strike="noStrike" kern="1200" smtClean="0">
              <a:solidFill>
                <a:schemeClr val="tx1"/>
              </a:solidFill>
              <a:effectLst/>
              <a:latin typeface="+mn-lt"/>
              <a:ea typeface="+mn-ea"/>
              <a:cs typeface="+mn-cs"/>
            </a:endParaRPr>
          </a:p>
          <a:p>
            <a:pPr rtl="0" eaLnBrk="1" fontAlgn="t" latinLnBrk="0" hangingPunct="1"/>
            <a:r>
              <a:rPr lang="en-US" altLang="zh-CN" sz="1200" b="0" i="0" u="none" strike="noStrike" kern="1200" smtClean="0">
                <a:solidFill>
                  <a:schemeClr val="tx1"/>
                </a:solidFill>
                <a:effectLst/>
                <a:latin typeface="+mn-lt"/>
                <a:ea typeface="+mn-ea"/>
                <a:cs typeface="+mn-cs"/>
              </a:rPr>
              <a:t>NLPEDFFRATIO</a:t>
            </a:r>
            <a:r>
              <a:rPr lang="zh-CN" altLang="en-US" sz="1200" b="0" i="0" u="none" strike="noStrike" kern="1200" dirty="0" smtClean="0">
                <a:solidFill>
                  <a:schemeClr val="tx1"/>
                </a:solidFill>
                <a:effectLst/>
                <a:latin typeface="+mn-lt"/>
                <a:ea typeface="+mn-ea"/>
                <a:cs typeface="+mn-cs"/>
              </a:rPr>
              <a:t>加减速弹簧滤波增益</a:t>
            </a:r>
            <a:endParaRPr lang="en-US" altLang="zh-CN" sz="1200" b="0" i="0" u="none" strike="noStrike" kern="1200" dirty="0" smtClean="0">
              <a:solidFill>
                <a:schemeClr val="tx1"/>
              </a:solidFill>
              <a:effectLst/>
              <a:latin typeface="+mn-lt"/>
              <a:ea typeface="+mn-ea"/>
              <a:cs typeface="+mn-cs"/>
            </a:endParaRPr>
          </a:p>
          <a:p>
            <a:pPr rtl="0" eaLnBrk="1" fontAlgn="t" latinLnBrk="0" hangingPunct="1"/>
            <a:r>
              <a:rPr lang="en-US" altLang="zh-CN" sz="1200" b="0" i="0" u="none" strike="noStrike" kern="1200" dirty="0" smtClean="0">
                <a:solidFill>
                  <a:schemeClr val="tx1"/>
                </a:solidFill>
                <a:effectLst/>
                <a:latin typeface="+mn-lt"/>
                <a:ea typeface="+mn-ea"/>
                <a:cs typeface="+mn-cs"/>
              </a:rPr>
              <a:t>0 NLPEAFF</a:t>
            </a:r>
            <a:r>
              <a:rPr lang="zh-CN" altLang="en-US" sz="1200" b="0" i="0" u="none" strike="noStrike" kern="1200" dirty="0" smtClean="0">
                <a:solidFill>
                  <a:schemeClr val="tx1"/>
                </a:solidFill>
                <a:effectLst/>
                <a:latin typeface="+mn-lt"/>
                <a:ea typeface="+mn-ea"/>
                <a:cs typeface="+mn-cs"/>
              </a:rPr>
              <a:t>只在加速时使用：</a:t>
            </a:r>
            <a:r>
              <a:rPr lang="en-US" altLang="zh-CN" sz="1200" b="0" i="0" u="none" strike="noStrike" kern="1200" dirty="0" smtClean="0">
                <a:solidFill>
                  <a:schemeClr val="tx1"/>
                </a:solidFill>
                <a:effectLst/>
                <a:latin typeface="+mn-lt"/>
                <a:ea typeface="+mn-ea"/>
                <a:cs typeface="+mn-cs"/>
              </a:rPr>
              <a:t>0&lt;n&lt;1</a:t>
            </a:r>
            <a:r>
              <a:rPr lang="zh-CN" altLang="en-US" sz="1200" b="0" i="0" u="none" strike="noStrike" kern="1200" dirty="0" smtClean="0">
                <a:solidFill>
                  <a:schemeClr val="tx1"/>
                </a:solidFill>
                <a:effectLst/>
                <a:latin typeface="+mn-lt"/>
                <a:ea typeface="+mn-ea"/>
                <a:cs typeface="+mn-cs"/>
              </a:rPr>
              <a:t>的</a:t>
            </a:r>
            <a:r>
              <a:rPr lang="en-US" altLang="zh-CN" sz="1200" b="0" i="0" u="none" strike="noStrike" kern="1200" dirty="0" smtClean="0">
                <a:solidFill>
                  <a:schemeClr val="tx1"/>
                </a:solidFill>
                <a:effectLst/>
                <a:latin typeface="+mn-lt"/>
                <a:ea typeface="+mn-ea"/>
                <a:cs typeface="+mn-cs"/>
              </a:rPr>
              <a:t>NLPEAFF</a:t>
            </a:r>
            <a:r>
              <a:rPr lang="zh-CN" altLang="en-US" sz="1200" b="0" i="0" u="none" strike="noStrike" kern="1200" dirty="0" smtClean="0">
                <a:solidFill>
                  <a:schemeClr val="tx1"/>
                </a:solidFill>
                <a:effectLst/>
                <a:latin typeface="+mn-lt"/>
                <a:ea typeface="+mn-ea"/>
                <a:cs typeface="+mn-cs"/>
              </a:rPr>
              <a:t>在加速过程中使用，（</a:t>
            </a:r>
            <a:r>
              <a:rPr lang="en-US" altLang="zh-CN" sz="1200" b="0" i="0" u="none" strike="noStrike" kern="1200" dirty="0" smtClean="0">
                <a:solidFill>
                  <a:schemeClr val="tx1"/>
                </a:solidFill>
                <a:effectLst/>
                <a:latin typeface="+mn-lt"/>
                <a:ea typeface="+mn-ea"/>
                <a:cs typeface="+mn-cs"/>
              </a:rPr>
              <a:t>2~n</a:t>
            </a:r>
            <a:r>
              <a:rPr lang="zh-CN" altLang="en-US" sz="1200" b="0" i="0" u="none" strike="noStrike" kern="1200" dirty="0" smtClean="0">
                <a:solidFill>
                  <a:schemeClr val="tx1"/>
                </a:solidFill>
                <a:effectLst/>
                <a:latin typeface="+mn-lt"/>
                <a:ea typeface="+mn-ea"/>
                <a:cs typeface="+mn-cs"/>
              </a:rPr>
              <a:t>）</a:t>
            </a:r>
            <a:r>
              <a:rPr lang="en-US" altLang="zh-CN" sz="1200" b="0" i="0" u="none" strike="noStrike" kern="1200" dirty="0" smtClean="0">
                <a:solidFill>
                  <a:schemeClr val="tx1"/>
                </a:solidFill>
                <a:effectLst/>
                <a:latin typeface="+mn-lt"/>
                <a:ea typeface="+mn-ea"/>
                <a:cs typeface="+mn-cs"/>
              </a:rPr>
              <a:t>×NLPEAFF</a:t>
            </a:r>
            <a:r>
              <a:rPr lang="zh-CN" altLang="en-US" sz="1200" b="0" i="0" u="none" strike="noStrike" kern="1200" dirty="0" smtClean="0">
                <a:solidFill>
                  <a:schemeClr val="tx1"/>
                </a:solidFill>
                <a:effectLst/>
                <a:latin typeface="+mn-lt"/>
                <a:ea typeface="+mn-ea"/>
                <a:cs typeface="+mn-cs"/>
              </a:rPr>
              <a:t>用于减速。</a:t>
            </a:r>
            <a:endParaRPr lang="en-US" altLang="zh-CN" sz="1200" b="0" i="0" u="none" strike="noStrike" kern="1200" dirty="0" smtClean="0">
              <a:solidFill>
                <a:schemeClr val="tx1"/>
              </a:solidFill>
              <a:effectLst/>
              <a:latin typeface="+mn-lt"/>
              <a:ea typeface="+mn-ea"/>
              <a:cs typeface="+mn-cs"/>
            </a:endParaRPr>
          </a:p>
          <a:p>
            <a:pPr rtl="0" eaLnBrk="1" fontAlgn="t" latinLnBrk="0" hangingPunct="1"/>
            <a:r>
              <a:rPr lang="en-US" altLang="zh-CN" sz="1200" b="0" i="0" u="none" strike="noStrike" kern="1200" dirty="0" smtClean="0">
                <a:solidFill>
                  <a:schemeClr val="tx1"/>
                </a:solidFill>
                <a:effectLst/>
                <a:latin typeface="+mn-lt"/>
                <a:ea typeface="+mn-ea"/>
                <a:cs typeface="+mn-cs"/>
              </a:rPr>
              <a:t>1 NLPEAFF</a:t>
            </a:r>
            <a:r>
              <a:rPr lang="zh-CN" altLang="en-US" sz="1200" b="0" i="0" u="none" strike="noStrike" kern="1200" dirty="0" smtClean="0">
                <a:solidFill>
                  <a:schemeClr val="tx1"/>
                </a:solidFill>
                <a:effectLst/>
                <a:latin typeface="+mn-lt"/>
                <a:ea typeface="+mn-ea"/>
                <a:cs typeface="+mn-cs"/>
              </a:rPr>
              <a:t>用于加速和减速：</a:t>
            </a:r>
            <a:r>
              <a:rPr lang="en-US" altLang="zh-CN" sz="1200" b="0" i="0" u="none" strike="noStrike" kern="1200" dirty="0" smtClean="0">
                <a:solidFill>
                  <a:schemeClr val="tx1"/>
                </a:solidFill>
                <a:effectLst/>
                <a:latin typeface="+mn-lt"/>
                <a:ea typeface="+mn-ea"/>
                <a:cs typeface="+mn-cs"/>
              </a:rPr>
              <a:t>1&lt;n&lt;2</a:t>
            </a:r>
            <a:r>
              <a:rPr lang="zh-CN" altLang="en-US" sz="1200" b="0" i="0" u="none" strike="noStrike" kern="1200" dirty="0" smtClean="0">
                <a:solidFill>
                  <a:schemeClr val="tx1"/>
                </a:solidFill>
                <a:effectLst/>
                <a:latin typeface="+mn-lt"/>
                <a:ea typeface="+mn-ea"/>
                <a:cs typeface="+mn-cs"/>
              </a:rPr>
              <a:t>的减速过程中使用的</a:t>
            </a:r>
            <a:r>
              <a:rPr lang="en-US" altLang="zh-CN" sz="1200" b="0" i="0" u="none" strike="noStrike" kern="1200" dirty="0" smtClean="0">
                <a:solidFill>
                  <a:schemeClr val="tx1"/>
                </a:solidFill>
                <a:effectLst/>
                <a:latin typeface="+mn-lt"/>
                <a:ea typeface="+mn-ea"/>
                <a:cs typeface="+mn-cs"/>
              </a:rPr>
              <a:t>NLPEAFF</a:t>
            </a:r>
            <a:r>
              <a:rPr lang="zh-CN" altLang="en-US" sz="1200" b="0" i="0" u="none" strike="noStrike" kern="1200" dirty="0" smtClean="0">
                <a:solidFill>
                  <a:schemeClr val="tx1"/>
                </a:solidFill>
                <a:effectLst/>
                <a:latin typeface="+mn-lt"/>
                <a:ea typeface="+mn-ea"/>
                <a:cs typeface="+mn-cs"/>
              </a:rPr>
              <a:t>，（</a:t>
            </a:r>
            <a:r>
              <a:rPr lang="en-US" altLang="zh-CN" sz="1200" b="0" i="0" u="none" strike="noStrike" kern="1200" dirty="0" smtClean="0">
                <a:solidFill>
                  <a:schemeClr val="tx1"/>
                </a:solidFill>
                <a:effectLst/>
                <a:latin typeface="+mn-lt"/>
                <a:ea typeface="+mn-ea"/>
                <a:cs typeface="+mn-cs"/>
              </a:rPr>
              <a:t>2-n</a:t>
            </a:r>
            <a:r>
              <a:rPr lang="zh-CN" altLang="en-US" sz="1200" b="0" i="0" u="none" strike="noStrike" kern="1200" dirty="0" smtClean="0">
                <a:solidFill>
                  <a:schemeClr val="tx1"/>
                </a:solidFill>
                <a:effectLst/>
                <a:latin typeface="+mn-lt"/>
                <a:ea typeface="+mn-ea"/>
                <a:cs typeface="+mn-cs"/>
              </a:rPr>
              <a:t>）</a:t>
            </a:r>
            <a:r>
              <a:rPr lang="en-US" altLang="zh-CN" sz="1200" b="0" i="0" u="none" strike="noStrike" kern="1200" dirty="0" smtClean="0">
                <a:solidFill>
                  <a:schemeClr val="tx1"/>
                </a:solidFill>
                <a:effectLst/>
                <a:latin typeface="+mn-lt"/>
                <a:ea typeface="+mn-ea"/>
                <a:cs typeface="+mn-cs"/>
              </a:rPr>
              <a:t>×NLPEAFF</a:t>
            </a:r>
            <a:r>
              <a:rPr lang="zh-CN" altLang="en-US" sz="1200" b="0" i="0" u="none" strike="noStrike" kern="1200" dirty="0" smtClean="0">
                <a:solidFill>
                  <a:schemeClr val="tx1"/>
                </a:solidFill>
                <a:effectLst/>
                <a:latin typeface="+mn-lt"/>
                <a:ea typeface="+mn-ea"/>
                <a:cs typeface="+mn-cs"/>
              </a:rPr>
              <a:t>用于加速过程。</a:t>
            </a:r>
            <a:endParaRPr lang="en-US" altLang="zh-CN" sz="1200" b="0" i="0" u="none" strike="noStrike" kern="1200" dirty="0" smtClean="0">
              <a:solidFill>
                <a:schemeClr val="tx1"/>
              </a:solidFill>
              <a:effectLst/>
              <a:latin typeface="+mn-lt"/>
              <a:ea typeface="+mn-ea"/>
              <a:cs typeface="+mn-cs"/>
            </a:endParaRPr>
          </a:p>
          <a:p>
            <a:pPr rtl="0" eaLnBrk="1" fontAlgn="t" latinLnBrk="0" hangingPunct="1"/>
            <a:r>
              <a:rPr lang="en-US" altLang="zh-CN" sz="1200" b="0" i="0" u="none" strike="noStrike" kern="1200" dirty="0" smtClean="0">
                <a:solidFill>
                  <a:schemeClr val="tx1"/>
                </a:solidFill>
                <a:effectLst/>
                <a:latin typeface="+mn-lt"/>
                <a:ea typeface="+mn-ea"/>
                <a:cs typeface="+mn-cs"/>
              </a:rPr>
              <a:t>2 </a:t>
            </a:r>
            <a:r>
              <a:rPr lang="zh-CN" altLang="en-US" sz="1200" b="0" i="0" u="none" strike="noStrike" kern="1200" dirty="0" smtClean="0">
                <a:solidFill>
                  <a:schemeClr val="tx1"/>
                </a:solidFill>
                <a:effectLst/>
                <a:latin typeface="+mn-lt"/>
                <a:ea typeface="+mn-ea"/>
                <a:cs typeface="+mn-cs"/>
              </a:rPr>
              <a:t>在减速时使用。</a:t>
            </a:r>
            <a:endParaRPr lang="en-US" sz="1200" b="0" i="0" u="none" strike="noStrike" kern="1200" dirty="0">
              <a:solidFill>
                <a:schemeClr val="tx1"/>
              </a:solidFill>
              <a:effectLst/>
              <a:latin typeface="+mn-lt"/>
              <a:ea typeface="+mn-ea"/>
              <a:cs typeface="+mn-cs"/>
            </a:endParaRPr>
          </a:p>
          <a:p>
            <a:pPr marL="0" indent="0">
              <a:buNone/>
            </a:pPr>
            <a:endParaRPr lang="en-US" sz="1200"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26</a:t>
            </a:fld>
            <a:endParaRPr lang="en-US" dirty="0"/>
          </a:p>
        </p:txBody>
      </p:sp>
    </p:spTree>
    <p:extLst>
      <p:ext uri="{BB962C8B-B14F-4D97-AF65-F5344CB8AC3E}">
        <p14:creationId xmlns:p14="http://schemas.microsoft.com/office/powerpoint/2010/main" val="47430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27</a:t>
            </a:fld>
            <a:endParaRPr lang="en-US" dirty="0"/>
          </a:p>
        </p:txBody>
      </p:sp>
    </p:spTree>
    <p:extLst>
      <p:ext uri="{BB962C8B-B14F-4D97-AF65-F5344CB8AC3E}">
        <p14:creationId xmlns:p14="http://schemas.microsoft.com/office/powerpoint/2010/main" val="1092344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28</a:t>
            </a:fld>
            <a:endParaRPr lang="en-US" dirty="0"/>
          </a:p>
        </p:txBody>
      </p:sp>
    </p:spTree>
    <p:extLst>
      <p:ext uri="{BB962C8B-B14F-4D97-AF65-F5344CB8AC3E}">
        <p14:creationId xmlns:p14="http://schemas.microsoft.com/office/powerpoint/2010/main" val="3473759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SMOOTHING ADDS DELAY TO THE SYSTEM</a:t>
            </a:r>
            <a:r>
              <a:rPr lang="en-US" dirty="0" smtClean="0"/>
              <a:t>.</a:t>
            </a:r>
          </a:p>
          <a:p>
            <a:r>
              <a:rPr lang="zh-CN" altLang="en-US" dirty="0" smtClean="0"/>
              <a:t>平滑增加系统延迟。</a:t>
            </a:r>
            <a:endParaRPr lang="en-US" dirty="0"/>
          </a:p>
          <a:p>
            <a:r>
              <a:rPr lang="en-US" dirty="0"/>
              <a:t>LOOK AT THE PROFILE TRAJECTORY. IT IS VERY IMPORTANT THE COMMAND GIVEN BY THE CONTROLLER IS GOOD i.e. no steps, no jumps…</a:t>
            </a:r>
          </a:p>
          <a:p>
            <a:r>
              <a:rPr lang="zh-CN" altLang="en-US" dirty="0" smtClean="0"/>
              <a:t>看看剖面轨迹。控制器发出的命令非常重要，比如即没有步骤，没有跳跃。</a:t>
            </a:r>
            <a:endParaRPr lang="en-US" dirty="0"/>
          </a:p>
          <a:p>
            <a:r>
              <a:rPr lang="en-US" dirty="0"/>
              <a:t>BEFORE ACTIVATING THE SMOOTHING CHECK THAT THE QUALITY OF PROFILE TRAJECTORY IS GOOD</a:t>
            </a:r>
            <a:r>
              <a:rPr lang="en-US" dirty="0" smtClean="0"/>
              <a:t>.</a:t>
            </a:r>
          </a:p>
          <a:p>
            <a:r>
              <a:rPr lang="zh-CN" altLang="en-US" dirty="0" smtClean="0"/>
              <a:t>在激活平滑检查之前，轮廓轨迹的质量是好的</a:t>
            </a:r>
            <a:endParaRPr lang="en-US" dirty="0"/>
          </a:p>
          <a:p>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29</a:t>
            </a:fld>
            <a:endParaRPr lang="en-US" dirty="0"/>
          </a:p>
        </p:txBody>
      </p:sp>
    </p:spTree>
    <p:extLst>
      <p:ext uri="{BB962C8B-B14F-4D97-AF65-F5344CB8AC3E}">
        <p14:creationId xmlns:p14="http://schemas.microsoft.com/office/powerpoint/2010/main" val="86458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setting torque filter look at the current, the signal should not be noisy.. If it is it will show on the velocity ripple and position error.</a:t>
            </a:r>
          </a:p>
          <a:p>
            <a:r>
              <a:rPr lang="zh-CN" altLang="en-US" dirty="0" smtClean="0"/>
              <a:t>当设置转矩滤波器看电流时，信号不应该有杂音。如果是它，将显示在速度波动和位置误差。</a:t>
            </a:r>
            <a:endParaRPr lang="en-US" dirty="0"/>
          </a:p>
          <a:p>
            <a:r>
              <a:rPr lang="en-US" dirty="0"/>
              <a:t>IF YOU HAVE LOW\HIGH FREQ VIBRATIONS, USE ANTI-VIB \NOTCH FILTERS TO REDUCE THE FREQ.</a:t>
            </a:r>
          </a:p>
          <a:p>
            <a:r>
              <a:rPr lang="zh-CN" altLang="en-US" dirty="0" smtClean="0"/>
              <a:t>如果你有低频</a:t>
            </a:r>
            <a:r>
              <a:rPr lang="en-US" altLang="zh-CN" dirty="0" smtClean="0"/>
              <a:t>/</a:t>
            </a:r>
            <a:r>
              <a:rPr lang="zh-CN" altLang="en-US" dirty="0" smtClean="0"/>
              <a:t>高频率振动，使用抑振</a:t>
            </a:r>
            <a:r>
              <a:rPr lang="en-US" altLang="zh-CN" dirty="0" smtClean="0"/>
              <a:t>/</a:t>
            </a:r>
            <a:r>
              <a:rPr lang="zh-CN" altLang="en-US" dirty="0" smtClean="0"/>
              <a:t>抗振降低</a:t>
            </a:r>
            <a:endParaRPr lang="en-US" altLang="zh-CN" dirty="0" smtClean="0"/>
          </a:p>
          <a:p>
            <a:r>
              <a:rPr lang="en-US" dirty="0" smtClean="0"/>
              <a:t>YOU </a:t>
            </a:r>
            <a:r>
              <a:rPr lang="en-US" dirty="0"/>
              <a:t>MIGTH NEED\ BE ABLE TO MODIEFY THE LPF BETWEEN OTHER STAGES TO REACH THE REQUIRED BW (WE DON’T KNOW WHAT IT IS WE NEED TO FIND IT</a:t>
            </a:r>
            <a:r>
              <a:rPr lang="en-US" dirty="0" smtClean="0"/>
              <a:t>)</a:t>
            </a:r>
          </a:p>
          <a:p>
            <a:r>
              <a:rPr lang="zh-CN" altLang="en-US" dirty="0" smtClean="0"/>
              <a:t>你需要能够调整其他阶段之间的</a:t>
            </a:r>
            <a:r>
              <a:rPr lang="en-US" altLang="zh-CN" dirty="0" smtClean="0"/>
              <a:t>LPF</a:t>
            </a:r>
            <a:r>
              <a:rPr lang="zh-CN" altLang="en-US" dirty="0" smtClean="0"/>
              <a:t>达到规定的重量（我们不知道）我们需要找到它的是什么</a:t>
            </a:r>
            <a:r>
              <a:rPr lang="en-US" altLang="zh-CN" dirty="0" smtClean="0"/>
              <a:t>)</a:t>
            </a:r>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31</a:t>
            </a:fld>
            <a:endParaRPr lang="en-US" dirty="0"/>
          </a:p>
        </p:txBody>
      </p:sp>
    </p:spTree>
    <p:extLst>
      <p:ext uri="{BB962C8B-B14F-4D97-AF65-F5344CB8AC3E}">
        <p14:creationId xmlns:p14="http://schemas.microsoft.com/office/powerpoint/2010/main" val="1469480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INCREASING IT TOO MUCH WILL CAUSE THE POSITION ERROR GRAPH TO FLIP</a:t>
            </a:r>
            <a:r>
              <a:rPr lang="en-US" dirty="0" smtClean="0"/>
              <a:t>.</a:t>
            </a:r>
          </a:p>
          <a:p>
            <a:r>
              <a:rPr lang="zh-CN" altLang="en-US" dirty="0" smtClean="0"/>
              <a:t>过多的增加会导致位置误差图翻转。</a:t>
            </a:r>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32</a:t>
            </a:fld>
            <a:endParaRPr lang="en-US" dirty="0"/>
          </a:p>
        </p:txBody>
      </p:sp>
    </p:spTree>
    <p:extLst>
      <p:ext uri="{BB962C8B-B14F-4D97-AF65-F5344CB8AC3E}">
        <p14:creationId xmlns:p14="http://schemas.microsoft.com/office/powerpoint/2010/main" val="3064331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33</a:t>
            </a:fld>
            <a:endParaRPr lang="en-US" dirty="0"/>
          </a:p>
        </p:txBody>
      </p:sp>
    </p:spTree>
    <p:extLst>
      <p:ext uri="{BB962C8B-B14F-4D97-AF65-F5344CB8AC3E}">
        <p14:creationId xmlns:p14="http://schemas.microsoft.com/office/powerpoint/2010/main" val="2393844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CONTROL LOOP SAMPLE RATE WAS INCREASED THUS ALLOWING US TO RESPOND FASTER TO DISTURBANCES AND CLOSE THE ERROR QUICKER</a:t>
            </a:r>
            <a:r>
              <a:rPr lang="en-US" dirty="0" smtClean="0"/>
              <a:t>.</a:t>
            </a:r>
          </a:p>
          <a:p>
            <a:r>
              <a:rPr lang="zh-CN" altLang="en-US" dirty="0" smtClean="0"/>
              <a:t>增加控制回路采样率从而允许我们对指令做出更快的响应，更快地关闭错误。</a:t>
            </a:r>
            <a:endParaRPr lang="en-US" dirty="0"/>
          </a:p>
          <a:p>
            <a:r>
              <a:rPr lang="en-US" dirty="0"/>
              <a:t>WE INCREASED THE BW THUS ALLOWING US TO INCREASE THE GAIN VALUE.</a:t>
            </a:r>
          </a:p>
          <a:p>
            <a:r>
              <a:rPr lang="zh-CN" altLang="en-US" dirty="0" smtClean="0"/>
              <a:t>我们增加带宽从而允许我们增益值。</a:t>
            </a:r>
            <a:endParaRPr lang="en-US" dirty="0"/>
          </a:p>
        </p:txBody>
      </p:sp>
      <p:sp>
        <p:nvSpPr>
          <p:cNvPr id="4" name="Slide Number Placeholder 3"/>
          <p:cNvSpPr>
            <a:spLocks noGrp="1"/>
          </p:cNvSpPr>
          <p:nvPr>
            <p:ph type="sldNum" sz="quarter" idx="10"/>
          </p:nvPr>
        </p:nvSpPr>
        <p:spPr/>
        <p:txBody>
          <a:bodyPr/>
          <a:lstStyle/>
          <a:p>
            <a:fld id="{AB24367C-9FBC-4F84-87A2-24D4EC46A9A1}" type="slidenum">
              <a:rPr lang="he-IL" smtClean="0"/>
              <a:pPr/>
              <a:t>34</a:t>
            </a:fld>
            <a:endParaRPr lang="en-US" dirty="0"/>
          </a:p>
        </p:txBody>
      </p:sp>
    </p:spTree>
    <p:extLst>
      <p:ext uri="{BB962C8B-B14F-4D97-AF65-F5344CB8AC3E}">
        <p14:creationId xmlns:p14="http://schemas.microsoft.com/office/powerpoint/2010/main" val="4782763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6"/>
          <p:cNvSpPr/>
          <p:nvPr userDrawn="1"/>
        </p:nvSpPr>
        <p:spPr>
          <a:xfrm>
            <a:off x="0" y="0"/>
            <a:ext cx="3746500" cy="5143500"/>
          </a:xfrm>
          <a:prstGeom prst="rect">
            <a:avLst/>
          </a:prstGeom>
          <a:gradFill flip="none" rotWithShape="1">
            <a:gsLst>
              <a:gs pos="0">
                <a:srgbClr val="15826B"/>
              </a:gs>
              <a:gs pos="97000">
                <a:srgbClr val="055748"/>
              </a:gs>
            </a:gsLst>
            <a:lin ang="11340000" scaled="0"/>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sp>
        <p:nvSpPr>
          <p:cNvPr id="3" name="Oval 7"/>
          <p:cNvSpPr/>
          <p:nvPr userDrawn="1"/>
        </p:nvSpPr>
        <p:spPr>
          <a:xfrm>
            <a:off x="3497263" y="2095500"/>
            <a:ext cx="976312" cy="97472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pic>
        <p:nvPicPr>
          <p:cNvPr id="4" name="Picture 8" descr="logo-STX-color.png"/>
          <p:cNvPicPr>
            <a:picLocks noChangeAspect="1"/>
          </p:cNvPicPr>
          <p:nvPr userDrawn="1"/>
        </p:nvPicPr>
        <p:blipFill>
          <a:blip r:embed="rId2"/>
          <a:srcRect l="23692"/>
          <a:stretch>
            <a:fillRect/>
          </a:stretch>
        </p:blipFill>
        <p:spPr bwMode="auto">
          <a:xfrm>
            <a:off x="3848100" y="1828800"/>
            <a:ext cx="4672013" cy="1512888"/>
          </a:xfrm>
          <a:prstGeom prst="rect">
            <a:avLst/>
          </a:prstGeom>
          <a:noFill/>
          <a:ln w="9525">
            <a:noFill/>
            <a:miter lim="800000"/>
            <a:headEnd/>
            <a:tailEnd/>
          </a:ln>
        </p:spPr>
      </p:pic>
      <p:pic>
        <p:nvPicPr>
          <p:cNvPr id="5" name="Picture 9" descr="logo-STX-white.png"/>
          <p:cNvPicPr>
            <a:picLocks noChangeAspect="1"/>
          </p:cNvPicPr>
          <p:nvPr userDrawn="1"/>
        </p:nvPicPr>
        <p:blipFill>
          <a:blip r:embed="rId3"/>
          <a:srcRect r="75694"/>
          <a:stretch>
            <a:fillRect/>
          </a:stretch>
        </p:blipFill>
        <p:spPr bwMode="auto">
          <a:xfrm>
            <a:off x="373063" y="1130300"/>
            <a:ext cx="2822575" cy="2868613"/>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1">
    <p:spTree>
      <p:nvGrpSpPr>
        <p:cNvPr id="1" name=""/>
        <p:cNvGrpSpPr/>
        <p:nvPr/>
      </p:nvGrpSpPr>
      <p:grpSpPr>
        <a:xfrm>
          <a:off x="0" y="0"/>
          <a:ext cx="0" cy="0"/>
          <a:chOff x="0" y="0"/>
          <a:chExt cx="0" cy="0"/>
        </a:xfrm>
      </p:grpSpPr>
      <p:pic>
        <p:nvPicPr>
          <p:cNvPr id="4" name="Picture 7" descr="logo-STX-color-notag.pn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2226" y="4889500"/>
            <a:ext cx="919162" cy="215900"/>
          </a:xfrm>
          <a:prstGeom prst="rect">
            <a:avLst/>
          </a:prstGeom>
          <a:noFill/>
          <a:ln w="9525">
            <a:noFill/>
            <a:miter lim="800000"/>
            <a:headEnd/>
            <a:tailEnd/>
          </a:ln>
        </p:spPr>
      </p:pic>
      <p:sp>
        <p:nvSpPr>
          <p:cNvPr id="5" name="Rectangle 2"/>
          <p:cNvSpPr/>
          <p:nvPr userDrawn="1"/>
        </p:nvSpPr>
        <p:spPr>
          <a:xfrm rot="5400000">
            <a:off x="3825239" y="-3825237"/>
            <a:ext cx="1493522" cy="9144000"/>
          </a:xfrm>
          <a:prstGeom prst="rect">
            <a:avLst/>
          </a:prstGeom>
          <a:gradFill flip="none" rotWithShape="1">
            <a:gsLst>
              <a:gs pos="0">
                <a:srgbClr val="15826B"/>
              </a:gs>
              <a:gs pos="97000">
                <a:srgbClr val="055748"/>
              </a:gs>
            </a:gsLst>
            <a:lin ang="1134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sp>
        <p:nvSpPr>
          <p:cNvPr id="19" name="Content Placeholder 2"/>
          <p:cNvSpPr>
            <a:spLocks noGrp="1"/>
          </p:cNvSpPr>
          <p:nvPr>
            <p:ph idx="1"/>
          </p:nvPr>
        </p:nvSpPr>
        <p:spPr>
          <a:xfrm>
            <a:off x="628650" y="1615761"/>
            <a:ext cx="7886700" cy="30165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Date Placeholder 3"/>
          <p:cNvSpPr>
            <a:spLocks noGrp="1"/>
          </p:cNvSpPr>
          <p:nvPr>
            <p:ph type="dt" sz="half" idx="10"/>
          </p:nvPr>
        </p:nvSpPr>
        <p:spPr>
          <a:xfrm>
            <a:off x="628650" y="4767263"/>
            <a:ext cx="2057400" cy="274637"/>
          </a:xfrm>
        </p:spPr>
        <p:txBody>
          <a:bodyPr/>
          <a:lstStyle>
            <a:lvl1pPr algn="r">
              <a:defRPr/>
            </a:lvl1pPr>
          </a:lstStyle>
          <a:p>
            <a:fld id="{18C52F57-2051-4E5D-B00A-2C530E78CB4D}" type="datetimeFigureOut">
              <a:rPr lang="en-US" smtClean="0"/>
              <a:pPr/>
              <a:t>9/8/2019</a:t>
            </a:fld>
            <a:endParaRPr lang="en-US"/>
          </a:p>
        </p:txBody>
      </p:sp>
      <p:sp>
        <p:nvSpPr>
          <p:cNvPr id="21" name="Footer Placeholder 4"/>
          <p:cNvSpPr>
            <a:spLocks noGrp="1"/>
          </p:cNvSpPr>
          <p:nvPr>
            <p:ph type="ftr" sz="quarter" idx="11"/>
          </p:nvPr>
        </p:nvSpPr>
        <p:spPr>
          <a:xfrm>
            <a:off x="3028950" y="4767263"/>
            <a:ext cx="3086100" cy="274637"/>
          </a:xfrm>
        </p:spPr>
        <p:txBody>
          <a:bodyPr/>
          <a:lstStyle/>
          <a:p>
            <a:endParaRPr lang="en-US"/>
          </a:p>
        </p:txBody>
      </p:sp>
      <p:sp>
        <p:nvSpPr>
          <p:cNvPr id="22" name="Slide Number Placeholder 5"/>
          <p:cNvSpPr>
            <a:spLocks noGrp="1"/>
          </p:cNvSpPr>
          <p:nvPr>
            <p:ph type="sldNum" sz="quarter" idx="12"/>
          </p:nvPr>
        </p:nvSpPr>
        <p:spPr>
          <a:xfrm>
            <a:off x="6457950" y="4767263"/>
            <a:ext cx="2057400" cy="274637"/>
          </a:xfrm>
        </p:spPr>
        <p:txBody>
          <a:bodyPr/>
          <a:lstStyle/>
          <a:p>
            <a:fld id="{D9B9B423-6015-4090-A8C6-DD3B36DD2343}" type="slidenum">
              <a:rPr lang="en-US" smtClean="0"/>
              <a:t>‹#›</a:t>
            </a:fld>
            <a:endParaRPr lang="en-US"/>
          </a:p>
        </p:txBody>
      </p:sp>
      <p:sp>
        <p:nvSpPr>
          <p:cNvPr id="23" name="Title 1"/>
          <p:cNvSpPr>
            <a:spLocks noGrp="1"/>
          </p:cNvSpPr>
          <p:nvPr>
            <p:ph type="title"/>
          </p:nvPr>
        </p:nvSpPr>
        <p:spPr>
          <a:xfrm>
            <a:off x="628650" y="274638"/>
            <a:ext cx="7886700" cy="993775"/>
          </a:xfrm>
          <a:prstGeom prst="rect">
            <a:avLst/>
          </a:prstGeom>
        </p:spPr>
        <p:txBody>
          <a:bodyPr/>
          <a:lstStyle>
            <a:lvl1pPr>
              <a:defRPr>
                <a:solidFill>
                  <a:schemeClr val="bg1"/>
                </a:solidFill>
              </a:defRPr>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2">
    <p:spTree>
      <p:nvGrpSpPr>
        <p:cNvPr id="1" name=""/>
        <p:cNvGrpSpPr/>
        <p:nvPr/>
      </p:nvGrpSpPr>
      <p:grpSpPr>
        <a:xfrm>
          <a:off x="0" y="0"/>
          <a:ext cx="0" cy="0"/>
          <a:chOff x="0" y="0"/>
          <a:chExt cx="0" cy="0"/>
        </a:xfrm>
      </p:grpSpPr>
      <p:sp>
        <p:nvSpPr>
          <p:cNvPr id="5" name="Rectangle 3"/>
          <p:cNvSpPr/>
          <p:nvPr userDrawn="1"/>
        </p:nvSpPr>
        <p:spPr>
          <a:xfrm>
            <a:off x="0" y="0"/>
            <a:ext cx="9144000" cy="923925"/>
          </a:xfrm>
          <a:prstGeom prst="rect">
            <a:avLst/>
          </a:prstGeom>
          <a:gradFill flip="none" rotWithShape="1">
            <a:gsLst>
              <a:gs pos="0">
                <a:srgbClr val="15826B"/>
              </a:gs>
              <a:gs pos="97000">
                <a:srgbClr val="055748"/>
              </a:gs>
            </a:gsLst>
            <a:lin ang="11340000" scaled="0"/>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pic>
        <p:nvPicPr>
          <p:cNvPr id="9" name="Picture 7" descr="logo-STX-color-notag.pn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2226" y="4889500"/>
            <a:ext cx="919162" cy="215900"/>
          </a:xfrm>
          <a:prstGeom prst="rect">
            <a:avLst/>
          </a:prstGeom>
          <a:noFill/>
          <a:ln w="9525">
            <a:noFill/>
            <a:miter lim="800000"/>
            <a:headEnd/>
            <a:tailEnd/>
          </a:ln>
        </p:spPr>
      </p:pic>
      <p:sp>
        <p:nvSpPr>
          <p:cNvPr id="10" name="Content Placeholder 2"/>
          <p:cNvSpPr>
            <a:spLocks noGrp="1"/>
          </p:cNvSpPr>
          <p:nvPr>
            <p:ph idx="1"/>
          </p:nvPr>
        </p:nvSpPr>
        <p:spPr>
          <a:xfrm>
            <a:off x="628650" y="1046162"/>
            <a:ext cx="7886700" cy="35861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p:cNvSpPr>
            <a:spLocks noGrp="1"/>
          </p:cNvSpPr>
          <p:nvPr>
            <p:ph type="dt" sz="half" idx="10"/>
          </p:nvPr>
        </p:nvSpPr>
        <p:spPr>
          <a:xfrm>
            <a:off x="628650" y="4767263"/>
            <a:ext cx="2057400" cy="274637"/>
          </a:xfrm>
        </p:spPr>
        <p:txBody>
          <a:bodyPr/>
          <a:lstStyle>
            <a:lvl1pPr algn="r">
              <a:defRPr/>
            </a:lvl1pPr>
          </a:lstStyle>
          <a:p>
            <a:fld id="{18C52F57-2051-4E5D-B00A-2C530E78CB4D}" type="datetimeFigureOut">
              <a:rPr lang="en-US" smtClean="0"/>
              <a:pPr/>
              <a:t>9/8/2019</a:t>
            </a:fld>
            <a:endParaRPr lang="en-US"/>
          </a:p>
        </p:txBody>
      </p:sp>
      <p:sp>
        <p:nvSpPr>
          <p:cNvPr id="12" name="Footer Placeholder 4"/>
          <p:cNvSpPr>
            <a:spLocks noGrp="1"/>
          </p:cNvSpPr>
          <p:nvPr>
            <p:ph type="ftr" sz="quarter" idx="11"/>
          </p:nvPr>
        </p:nvSpPr>
        <p:spPr>
          <a:xfrm>
            <a:off x="3028950" y="4767263"/>
            <a:ext cx="3086100" cy="274637"/>
          </a:xfrm>
        </p:spPr>
        <p:txBody>
          <a:bodyPr/>
          <a:lstStyle/>
          <a:p>
            <a:endParaRPr lang="en-US"/>
          </a:p>
        </p:txBody>
      </p:sp>
      <p:sp>
        <p:nvSpPr>
          <p:cNvPr id="13" name="Slide Number Placeholder 5"/>
          <p:cNvSpPr>
            <a:spLocks noGrp="1"/>
          </p:cNvSpPr>
          <p:nvPr>
            <p:ph type="sldNum" sz="quarter" idx="12"/>
          </p:nvPr>
        </p:nvSpPr>
        <p:spPr>
          <a:xfrm>
            <a:off x="6457950" y="4767263"/>
            <a:ext cx="2057400" cy="274637"/>
          </a:xfrm>
        </p:spPr>
        <p:txBody>
          <a:bodyPr/>
          <a:lstStyle/>
          <a:p>
            <a:fld id="{D9B9B423-6015-4090-A8C6-DD3B36DD2343}" type="slidenum">
              <a:rPr lang="en-US" smtClean="0"/>
              <a:t>‹#›</a:t>
            </a:fld>
            <a:endParaRPr lang="en-US"/>
          </a:p>
        </p:txBody>
      </p:sp>
      <p:sp>
        <p:nvSpPr>
          <p:cNvPr id="14" name="Title 1"/>
          <p:cNvSpPr>
            <a:spLocks noGrp="1"/>
          </p:cNvSpPr>
          <p:nvPr>
            <p:ph type="title"/>
          </p:nvPr>
        </p:nvSpPr>
        <p:spPr>
          <a:xfrm>
            <a:off x="628650" y="0"/>
            <a:ext cx="7886700" cy="923925"/>
          </a:xfrm>
          <a:prstGeom prst="rect">
            <a:avLst/>
          </a:prstGeom>
        </p:spPr>
        <p:txBody>
          <a:bodyPr/>
          <a:lstStyle>
            <a:lvl1pPr>
              <a:defRPr>
                <a:solidFill>
                  <a:schemeClr val="bg1"/>
                </a:solidFill>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3" name="Rectangle 1"/>
          <p:cNvSpPr/>
          <p:nvPr userDrawn="1"/>
        </p:nvSpPr>
        <p:spPr>
          <a:xfrm>
            <a:off x="0" y="923925"/>
            <a:ext cx="4602163" cy="4227513"/>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rtl="0" fontAlgn="auto">
              <a:spcBef>
                <a:spcPts val="0"/>
              </a:spcBef>
              <a:spcAft>
                <a:spcPts val="0"/>
              </a:spcAft>
              <a:defRPr/>
            </a:pPr>
            <a:endParaRPr lang="en-US" dirty="0"/>
          </a:p>
        </p:txBody>
      </p:sp>
      <p:sp>
        <p:nvSpPr>
          <p:cNvPr id="4" name="Rectangle 2"/>
          <p:cNvSpPr/>
          <p:nvPr userDrawn="1"/>
        </p:nvSpPr>
        <p:spPr>
          <a:xfrm>
            <a:off x="4605338" y="923925"/>
            <a:ext cx="4538662" cy="4227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rtl="0" fontAlgn="auto">
              <a:spcBef>
                <a:spcPts val="0"/>
              </a:spcBef>
              <a:spcAft>
                <a:spcPts val="0"/>
              </a:spcAft>
              <a:defRPr/>
            </a:pPr>
            <a:endParaRPr lang="en-US" dirty="0"/>
          </a:p>
        </p:txBody>
      </p:sp>
      <p:sp>
        <p:nvSpPr>
          <p:cNvPr id="5" name="Rectangle 3"/>
          <p:cNvSpPr/>
          <p:nvPr userDrawn="1"/>
        </p:nvSpPr>
        <p:spPr>
          <a:xfrm>
            <a:off x="0" y="0"/>
            <a:ext cx="9144000" cy="923925"/>
          </a:xfrm>
          <a:prstGeom prst="rect">
            <a:avLst/>
          </a:prstGeom>
          <a:gradFill flip="none" rotWithShape="1">
            <a:gsLst>
              <a:gs pos="0">
                <a:srgbClr val="15826B"/>
              </a:gs>
              <a:gs pos="97000">
                <a:srgbClr val="055748"/>
              </a:gs>
            </a:gsLst>
            <a:lin ang="11340000" scaled="0"/>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pic>
        <p:nvPicPr>
          <p:cNvPr id="9" name="Picture 7" descr="logo-STX-color-notag.pn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2226" y="4889500"/>
            <a:ext cx="919162" cy="215900"/>
          </a:xfrm>
          <a:prstGeom prst="rect">
            <a:avLst/>
          </a:prstGeom>
          <a:noFill/>
          <a:ln w="9525">
            <a:noFill/>
            <a:miter lim="800000"/>
            <a:headEnd/>
            <a:tailEnd/>
          </a:ln>
        </p:spPr>
      </p:pic>
      <p:sp>
        <p:nvSpPr>
          <p:cNvPr id="10" name="Content Placeholder 2"/>
          <p:cNvSpPr>
            <a:spLocks noGrp="1"/>
          </p:cNvSpPr>
          <p:nvPr>
            <p:ph idx="1"/>
          </p:nvPr>
        </p:nvSpPr>
        <p:spPr>
          <a:xfrm>
            <a:off x="628650" y="1046162"/>
            <a:ext cx="3973513" cy="35861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p:cNvSpPr>
            <a:spLocks noGrp="1"/>
          </p:cNvSpPr>
          <p:nvPr>
            <p:ph type="dt" sz="half" idx="10"/>
          </p:nvPr>
        </p:nvSpPr>
        <p:spPr>
          <a:xfrm>
            <a:off x="628650" y="4767263"/>
            <a:ext cx="2057400" cy="274637"/>
          </a:xfrm>
        </p:spPr>
        <p:txBody>
          <a:bodyPr/>
          <a:lstStyle>
            <a:lvl1pPr algn="r">
              <a:defRPr/>
            </a:lvl1pPr>
          </a:lstStyle>
          <a:p>
            <a:fld id="{18C52F57-2051-4E5D-B00A-2C530E78CB4D}" type="datetimeFigureOut">
              <a:rPr lang="en-US" smtClean="0"/>
              <a:pPr/>
              <a:t>9/8/2019</a:t>
            </a:fld>
            <a:endParaRPr lang="en-US"/>
          </a:p>
        </p:txBody>
      </p:sp>
      <p:sp>
        <p:nvSpPr>
          <p:cNvPr id="12" name="Footer Placeholder 4"/>
          <p:cNvSpPr>
            <a:spLocks noGrp="1"/>
          </p:cNvSpPr>
          <p:nvPr>
            <p:ph type="ftr" sz="quarter" idx="11"/>
          </p:nvPr>
        </p:nvSpPr>
        <p:spPr>
          <a:xfrm>
            <a:off x="3028950" y="4767263"/>
            <a:ext cx="3086100" cy="274637"/>
          </a:xfrm>
        </p:spPr>
        <p:txBody>
          <a:bodyPr/>
          <a:lstStyle/>
          <a:p>
            <a:endParaRPr lang="en-US"/>
          </a:p>
        </p:txBody>
      </p:sp>
      <p:sp>
        <p:nvSpPr>
          <p:cNvPr id="13" name="Slide Number Placeholder 5"/>
          <p:cNvSpPr>
            <a:spLocks noGrp="1"/>
          </p:cNvSpPr>
          <p:nvPr>
            <p:ph type="sldNum" sz="quarter" idx="12"/>
          </p:nvPr>
        </p:nvSpPr>
        <p:spPr>
          <a:xfrm>
            <a:off x="6457950" y="4767263"/>
            <a:ext cx="2057400" cy="274637"/>
          </a:xfrm>
        </p:spPr>
        <p:txBody>
          <a:bodyPr/>
          <a:lstStyle/>
          <a:p>
            <a:fld id="{D9B9B423-6015-4090-A8C6-DD3B36DD2343}" type="slidenum">
              <a:rPr lang="en-US" smtClean="0"/>
              <a:t>‹#›</a:t>
            </a:fld>
            <a:endParaRPr lang="en-US"/>
          </a:p>
        </p:txBody>
      </p:sp>
      <p:sp>
        <p:nvSpPr>
          <p:cNvPr id="14" name="Title 1"/>
          <p:cNvSpPr>
            <a:spLocks noGrp="1"/>
          </p:cNvSpPr>
          <p:nvPr>
            <p:ph type="title"/>
          </p:nvPr>
        </p:nvSpPr>
        <p:spPr>
          <a:xfrm>
            <a:off x="628650" y="0"/>
            <a:ext cx="7886700" cy="923925"/>
          </a:xfrm>
          <a:prstGeom prst="rect">
            <a:avLst/>
          </a:prstGeom>
        </p:spPr>
        <p:txBody>
          <a:bodyPr/>
          <a:lstStyle>
            <a:lvl1pPr>
              <a:defRPr>
                <a:solidFill>
                  <a:srgbClr val="FFC000"/>
                </a:solidFill>
              </a:defRPr>
            </a:lvl1pPr>
          </a:lstStyle>
          <a:p>
            <a:r>
              <a:rPr lang="en-US"/>
              <a:t>Click to edit Master title style</a:t>
            </a:r>
            <a:endParaRPr lang="en-US" dirty="0"/>
          </a:p>
        </p:txBody>
      </p:sp>
      <p:sp>
        <p:nvSpPr>
          <p:cNvPr id="15" name="Content Placeholder 2"/>
          <p:cNvSpPr>
            <a:spLocks noGrp="1"/>
          </p:cNvSpPr>
          <p:nvPr>
            <p:ph idx="13"/>
          </p:nvPr>
        </p:nvSpPr>
        <p:spPr>
          <a:xfrm>
            <a:off x="4602163" y="1046162"/>
            <a:ext cx="3913187" cy="35861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04920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yback">
    <p:spTree>
      <p:nvGrpSpPr>
        <p:cNvPr id="1" name=""/>
        <p:cNvGrpSpPr/>
        <p:nvPr/>
      </p:nvGrpSpPr>
      <p:grpSpPr>
        <a:xfrm>
          <a:off x="0" y="0"/>
          <a:ext cx="0" cy="0"/>
          <a:chOff x="0" y="0"/>
          <a:chExt cx="0" cy="0"/>
        </a:xfrm>
      </p:grpSpPr>
      <p:sp>
        <p:nvSpPr>
          <p:cNvPr id="4" name="Rectangle 2"/>
          <p:cNvSpPr/>
          <p:nvPr userDrawn="1"/>
        </p:nvSpPr>
        <p:spPr>
          <a:xfrm>
            <a:off x="0" y="0"/>
            <a:ext cx="9144000" cy="5168900"/>
          </a:xfrm>
          <a:prstGeom prst="rect">
            <a:avLst/>
          </a:prstGeom>
          <a:gradFill flip="none" rotWithShape="1">
            <a:gsLst>
              <a:gs pos="0">
                <a:srgbClr val="15826B"/>
              </a:gs>
              <a:gs pos="97000">
                <a:srgbClr val="055748"/>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sp>
        <p:nvSpPr>
          <p:cNvPr id="5" name="Rectangle 3"/>
          <p:cNvSpPr/>
          <p:nvPr userDrawn="1"/>
        </p:nvSpPr>
        <p:spPr>
          <a:xfrm>
            <a:off x="0" y="679450"/>
            <a:ext cx="9144000" cy="448945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sp>
        <p:nvSpPr>
          <p:cNvPr id="6" name="Rectangle 4"/>
          <p:cNvSpPr/>
          <p:nvPr userDrawn="1"/>
        </p:nvSpPr>
        <p:spPr>
          <a:xfrm>
            <a:off x="0" y="4779963"/>
            <a:ext cx="9144000" cy="388937"/>
          </a:xfrm>
          <a:prstGeom prst="rect">
            <a:avLst/>
          </a:prstGeom>
          <a:gradFill flip="none" rotWithShape="1">
            <a:gsLst>
              <a:gs pos="0">
                <a:srgbClr val="15826B"/>
              </a:gs>
              <a:gs pos="97000">
                <a:srgbClr val="055748"/>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pic>
        <p:nvPicPr>
          <p:cNvPr id="9" name="Picture 5" descr="logo-STX-white-notag.pn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30163" y="4887913"/>
            <a:ext cx="889000" cy="215900"/>
          </a:xfrm>
          <a:prstGeom prst="rect">
            <a:avLst/>
          </a:prstGeom>
          <a:noFill/>
          <a:ln w="9525">
            <a:noFill/>
            <a:miter lim="800000"/>
            <a:headEnd/>
            <a:tailEnd/>
          </a:ln>
        </p:spPr>
      </p:pic>
      <p:sp>
        <p:nvSpPr>
          <p:cNvPr id="10" name="Content Placeholder 2"/>
          <p:cNvSpPr>
            <a:spLocks noGrp="1"/>
          </p:cNvSpPr>
          <p:nvPr>
            <p:ph idx="1"/>
          </p:nvPr>
        </p:nvSpPr>
        <p:spPr>
          <a:xfrm>
            <a:off x="628650" y="787401"/>
            <a:ext cx="7886700" cy="38449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p:cNvSpPr>
            <a:spLocks noGrp="1"/>
          </p:cNvSpPr>
          <p:nvPr>
            <p:ph type="dt" sz="half" idx="10"/>
          </p:nvPr>
        </p:nvSpPr>
        <p:spPr>
          <a:xfrm>
            <a:off x="628650" y="4848543"/>
            <a:ext cx="2057400" cy="274637"/>
          </a:xfrm>
        </p:spPr>
        <p:txBody>
          <a:bodyPr/>
          <a:lstStyle>
            <a:lvl1pPr algn="r">
              <a:defRPr/>
            </a:lvl1pPr>
          </a:lstStyle>
          <a:p>
            <a:fld id="{18C52F57-2051-4E5D-B00A-2C530E78CB4D}" type="datetimeFigureOut">
              <a:rPr lang="en-US" smtClean="0"/>
              <a:pPr/>
              <a:t>9/8/2019</a:t>
            </a:fld>
            <a:endParaRPr lang="en-US" dirty="0"/>
          </a:p>
        </p:txBody>
      </p:sp>
      <p:sp>
        <p:nvSpPr>
          <p:cNvPr id="12" name="Footer Placeholder 4"/>
          <p:cNvSpPr>
            <a:spLocks noGrp="1"/>
          </p:cNvSpPr>
          <p:nvPr>
            <p:ph type="ftr" sz="quarter" idx="11"/>
          </p:nvPr>
        </p:nvSpPr>
        <p:spPr>
          <a:xfrm>
            <a:off x="3028950" y="4848543"/>
            <a:ext cx="3086100" cy="274637"/>
          </a:xfrm>
        </p:spPr>
        <p:txBody>
          <a:bodyPr/>
          <a:lstStyle/>
          <a:p>
            <a:endParaRPr lang="en-US"/>
          </a:p>
        </p:txBody>
      </p:sp>
      <p:sp>
        <p:nvSpPr>
          <p:cNvPr id="13" name="Slide Number Placeholder 5"/>
          <p:cNvSpPr>
            <a:spLocks noGrp="1"/>
          </p:cNvSpPr>
          <p:nvPr>
            <p:ph type="sldNum" sz="quarter" idx="12"/>
          </p:nvPr>
        </p:nvSpPr>
        <p:spPr>
          <a:xfrm>
            <a:off x="6457950" y="4848543"/>
            <a:ext cx="2057400" cy="274637"/>
          </a:xfrm>
        </p:spPr>
        <p:txBody>
          <a:bodyPr/>
          <a:lstStyle/>
          <a:p>
            <a:fld id="{D9B9B423-6015-4090-A8C6-DD3B36DD2343}" type="slidenum">
              <a:rPr lang="en-US" smtClean="0"/>
              <a:t>‹#›</a:t>
            </a:fld>
            <a:endParaRPr lang="en-US"/>
          </a:p>
        </p:txBody>
      </p:sp>
      <p:sp>
        <p:nvSpPr>
          <p:cNvPr id="14" name="Title 1"/>
          <p:cNvSpPr>
            <a:spLocks noGrp="1"/>
          </p:cNvSpPr>
          <p:nvPr>
            <p:ph type="title"/>
          </p:nvPr>
        </p:nvSpPr>
        <p:spPr>
          <a:xfrm>
            <a:off x="628650" y="319"/>
            <a:ext cx="7886700" cy="679132"/>
          </a:xfrm>
          <a:prstGeom prst="rect">
            <a:avLst/>
          </a:prstGeom>
        </p:spPr>
        <p:txBody>
          <a:bodyPr/>
          <a:lstStyle>
            <a:lvl1pPr>
              <a:defRPr>
                <a:solidFill>
                  <a:schemeClr val="bg1"/>
                </a:solidFill>
              </a:defRPr>
            </a:lvl1p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3" name="Rectangle 52"/>
          <p:cNvSpPr/>
          <p:nvPr userDrawn="1"/>
        </p:nvSpPr>
        <p:spPr>
          <a:xfrm>
            <a:off x="0" y="0"/>
            <a:ext cx="9144000" cy="923925"/>
          </a:xfrm>
          <a:prstGeom prst="rect">
            <a:avLst/>
          </a:prstGeom>
          <a:gradFill flip="none" rotWithShape="1">
            <a:gsLst>
              <a:gs pos="0">
                <a:srgbClr val="15826B"/>
              </a:gs>
              <a:gs pos="97000">
                <a:srgbClr val="055748"/>
              </a:gs>
            </a:gsLst>
            <a:lin ang="11340000" scaled="0"/>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rtl="0" fontAlgn="auto">
              <a:spcBef>
                <a:spcPts val="0"/>
              </a:spcBef>
              <a:spcAft>
                <a:spcPts val="0"/>
              </a:spcAft>
              <a:defRPr/>
            </a:pPr>
            <a:endParaRPr lang="en-US" dirty="0"/>
          </a:p>
        </p:txBody>
      </p:sp>
      <p:sp>
        <p:nvSpPr>
          <p:cNvPr id="29" name="Freeform 5"/>
          <p:cNvSpPr>
            <a:spLocks/>
          </p:cNvSpPr>
          <p:nvPr userDrawn="1"/>
        </p:nvSpPr>
        <p:spPr bwMode="auto">
          <a:xfrm rot="10800000" flipH="1">
            <a:off x="1230314" y="1109711"/>
            <a:ext cx="7485049" cy="848064"/>
          </a:xfrm>
          <a:custGeom>
            <a:avLst/>
            <a:gdLst>
              <a:gd name="T0" fmla="*/ 251 w 301"/>
              <a:gd name="T1" fmla="*/ 0 h 101"/>
              <a:gd name="T2" fmla="*/ 251 w 301"/>
              <a:gd name="T3" fmla="*/ 0 h 101"/>
              <a:gd name="T4" fmla="*/ 0 w 301"/>
              <a:gd name="T5" fmla="*/ 0 h 101"/>
              <a:gd name="T6" fmla="*/ 24 w 301"/>
              <a:gd name="T7" fmla="*/ 51 h 101"/>
              <a:gd name="T8" fmla="*/ 0 w 301"/>
              <a:gd name="T9" fmla="*/ 101 h 101"/>
              <a:gd name="T10" fmla="*/ 251 w 301"/>
              <a:gd name="T11" fmla="*/ 101 h 101"/>
              <a:gd name="T12" fmla="*/ 301 w 301"/>
              <a:gd name="T13" fmla="*/ 51 h 101"/>
              <a:gd name="T14" fmla="*/ 251 w 301"/>
              <a:gd name="T15" fmla="*/ 0 h 101"/>
              <a:gd name="connsiteX0" fmla="*/ 8339 w 19021"/>
              <a:gd name="connsiteY0" fmla="*/ 0 h 10000"/>
              <a:gd name="connsiteX1" fmla="*/ 8339 w 19021"/>
              <a:gd name="connsiteY1" fmla="*/ 0 h 10000"/>
              <a:gd name="connsiteX2" fmla="*/ 0 w 19021"/>
              <a:gd name="connsiteY2" fmla="*/ 0 h 10000"/>
              <a:gd name="connsiteX3" fmla="*/ 797 w 19021"/>
              <a:gd name="connsiteY3" fmla="*/ 5050 h 10000"/>
              <a:gd name="connsiteX4" fmla="*/ 0 w 19021"/>
              <a:gd name="connsiteY4" fmla="*/ 10000 h 10000"/>
              <a:gd name="connsiteX5" fmla="*/ 8339 w 19021"/>
              <a:gd name="connsiteY5" fmla="*/ 10000 h 10000"/>
              <a:gd name="connsiteX6" fmla="*/ 19021 w 19021"/>
              <a:gd name="connsiteY6" fmla="*/ 4651 h 10000"/>
              <a:gd name="connsiteX7" fmla="*/ 8339 w 19021"/>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8339 w 29863"/>
              <a:gd name="connsiteY5" fmla="*/ 10000 h 10000"/>
              <a:gd name="connsiteX6" fmla="*/ 29863 w 29863"/>
              <a:gd name="connsiteY6" fmla="*/ 4751 h 10000"/>
              <a:gd name="connsiteX7" fmla="*/ 8339 w 29863"/>
              <a:gd name="connsiteY7" fmla="*/ 0 h 10000"/>
              <a:gd name="connsiteX0" fmla="*/ 8339 w 30716"/>
              <a:gd name="connsiteY0" fmla="*/ 0 h 10000"/>
              <a:gd name="connsiteX1" fmla="*/ 8339 w 30716"/>
              <a:gd name="connsiteY1" fmla="*/ 0 h 10000"/>
              <a:gd name="connsiteX2" fmla="*/ 0 w 30716"/>
              <a:gd name="connsiteY2" fmla="*/ 0 h 10000"/>
              <a:gd name="connsiteX3" fmla="*/ 797 w 30716"/>
              <a:gd name="connsiteY3" fmla="*/ 5050 h 10000"/>
              <a:gd name="connsiteX4" fmla="*/ 0 w 30716"/>
              <a:gd name="connsiteY4" fmla="*/ 10000 h 10000"/>
              <a:gd name="connsiteX5" fmla="*/ 26211 w 30716"/>
              <a:gd name="connsiteY5" fmla="*/ 9850 h 10000"/>
              <a:gd name="connsiteX6" fmla="*/ 29863 w 30716"/>
              <a:gd name="connsiteY6" fmla="*/ 4751 h 10000"/>
              <a:gd name="connsiteX7" fmla="*/ 8339 w 30716"/>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25672 w 29882"/>
              <a:gd name="connsiteY0" fmla="*/ 482 h 10033"/>
              <a:gd name="connsiteX1" fmla="*/ 8339 w 29882"/>
              <a:gd name="connsiteY1" fmla="*/ 33 h 10033"/>
              <a:gd name="connsiteX2" fmla="*/ 0 w 29882"/>
              <a:gd name="connsiteY2" fmla="*/ 33 h 10033"/>
              <a:gd name="connsiteX3" fmla="*/ 797 w 29882"/>
              <a:gd name="connsiteY3" fmla="*/ 5083 h 10033"/>
              <a:gd name="connsiteX4" fmla="*/ 0 w 29882"/>
              <a:gd name="connsiteY4" fmla="*/ 10033 h 10033"/>
              <a:gd name="connsiteX5" fmla="*/ 26211 w 29882"/>
              <a:gd name="connsiteY5" fmla="*/ 9883 h 10033"/>
              <a:gd name="connsiteX6" fmla="*/ 29863 w 29882"/>
              <a:gd name="connsiteY6" fmla="*/ 4784 h 10033"/>
              <a:gd name="connsiteX7" fmla="*/ 25672 w 29882"/>
              <a:gd name="connsiteY7" fmla="*/ 482 h 10033"/>
              <a:gd name="connsiteX0" fmla="*/ 27662 w 29888"/>
              <a:gd name="connsiteY0" fmla="*/ 322 h 10023"/>
              <a:gd name="connsiteX1" fmla="*/ 8339 w 29888"/>
              <a:gd name="connsiteY1" fmla="*/ 23 h 10023"/>
              <a:gd name="connsiteX2" fmla="*/ 0 w 29888"/>
              <a:gd name="connsiteY2" fmla="*/ 23 h 10023"/>
              <a:gd name="connsiteX3" fmla="*/ 797 w 29888"/>
              <a:gd name="connsiteY3" fmla="*/ 5073 h 10023"/>
              <a:gd name="connsiteX4" fmla="*/ 0 w 29888"/>
              <a:gd name="connsiteY4" fmla="*/ 10023 h 10023"/>
              <a:gd name="connsiteX5" fmla="*/ 26211 w 29888"/>
              <a:gd name="connsiteY5" fmla="*/ 9873 h 10023"/>
              <a:gd name="connsiteX6" fmla="*/ 29863 w 29888"/>
              <a:gd name="connsiteY6" fmla="*/ 4774 h 10023"/>
              <a:gd name="connsiteX7" fmla="*/ 27662 w 29888"/>
              <a:gd name="connsiteY7" fmla="*/ 322 h 10023"/>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4"/>
              <a:gd name="connsiteY0" fmla="*/ 249 h 10000"/>
              <a:gd name="connsiteX1" fmla="*/ 8339 w 29864"/>
              <a:gd name="connsiteY1" fmla="*/ 0 h 10000"/>
              <a:gd name="connsiteX2" fmla="*/ 0 w 29864"/>
              <a:gd name="connsiteY2" fmla="*/ 0 h 10000"/>
              <a:gd name="connsiteX3" fmla="*/ 797 w 29864"/>
              <a:gd name="connsiteY3" fmla="*/ 5050 h 10000"/>
              <a:gd name="connsiteX4" fmla="*/ 0 w 29864"/>
              <a:gd name="connsiteY4" fmla="*/ 10000 h 10000"/>
              <a:gd name="connsiteX5" fmla="*/ 26211 w 29864"/>
              <a:gd name="connsiteY5" fmla="*/ 9850 h 10000"/>
              <a:gd name="connsiteX6" fmla="*/ 29863 w 29864"/>
              <a:gd name="connsiteY6" fmla="*/ 4751 h 10000"/>
              <a:gd name="connsiteX7" fmla="*/ 26330 w 29864"/>
              <a:gd name="connsiteY7" fmla="*/ 249 h 10000"/>
              <a:gd name="connsiteX0" fmla="*/ 26330 w 30148"/>
              <a:gd name="connsiteY0" fmla="*/ 249 h 10000"/>
              <a:gd name="connsiteX1" fmla="*/ 8339 w 30148"/>
              <a:gd name="connsiteY1" fmla="*/ 0 h 10000"/>
              <a:gd name="connsiteX2" fmla="*/ 0 w 30148"/>
              <a:gd name="connsiteY2" fmla="*/ 0 h 10000"/>
              <a:gd name="connsiteX3" fmla="*/ 797 w 30148"/>
              <a:gd name="connsiteY3" fmla="*/ 5050 h 10000"/>
              <a:gd name="connsiteX4" fmla="*/ 0 w 30148"/>
              <a:gd name="connsiteY4" fmla="*/ 10000 h 10000"/>
              <a:gd name="connsiteX5" fmla="*/ 27678 w 30148"/>
              <a:gd name="connsiteY5" fmla="*/ 9900 h 10000"/>
              <a:gd name="connsiteX6" fmla="*/ 29863 w 30148"/>
              <a:gd name="connsiteY6" fmla="*/ 4751 h 10000"/>
              <a:gd name="connsiteX7" fmla="*/ 26330 w 30148"/>
              <a:gd name="connsiteY7" fmla="*/ 249 h 10000"/>
              <a:gd name="connsiteX0" fmla="*/ 26330 w 29906"/>
              <a:gd name="connsiteY0" fmla="*/ 249 h 10000"/>
              <a:gd name="connsiteX1" fmla="*/ 8339 w 29906"/>
              <a:gd name="connsiteY1" fmla="*/ 0 h 10000"/>
              <a:gd name="connsiteX2" fmla="*/ 0 w 29906"/>
              <a:gd name="connsiteY2" fmla="*/ 0 h 10000"/>
              <a:gd name="connsiteX3" fmla="*/ 797 w 29906"/>
              <a:gd name="connsiteY3" fmla="*/ 5050 h 10000"/>
              <a:gd name="connsiteX4" fmla="*/ 0 w 29906"/>
              <a:gd name="connsiteY4" fmla="*/ 10000 h 10000"/>
              <a:gd name="connsiteX5" fmla="*/ 27678 w 29906"/>
              <a:gd name="connsiteY5" fmla="*/ 9900 h 10000"/>
              <a:gd name="connsiteX6" fmla="*/ 29863 w 29906"/>
              <a:gd name="connsiteY6" fmla="*/ 4751 h 10000"/>
              <a:gd name="connsiteX7" fmla="*/ 26330 w 29906"/>
              <a:gd name="connsiteY7" fmla="*/ 249 h 10000"/>
              <a:gd name="connsiteX0" fmla="*/ 26330 w 29896"/>
              <a:gd name="connsiteY0" fmla="*/ 249 h 10000"/>
              <a:gd name="connsiteX1" fmla="*/ 8339 w 29896"/>
              <a:gd name="connsiteY1" fmla="*/ 0 h 10000"/>
              <a:gd name="connsiteX2" fmla="*/ 0 w 29896"/>
              <a:gd name="connsiteY2" fmla="*/ 0 h 10000"/>
              <a:gd name="connsiteX3" fmla="*/ 797 w 29896"/>
              <a:gd name="connsiteY3" fmla="*/ 5050 h 10000"/>
              <a:gd name="connsiteX4" fmla="*/ 0 w 29896"/>
              <a:gd name="connsiteY4" fmla="*/ 10000 h 10000"/>
              <a:gd name="connsiteX5" fmla="*/ 27678 w 29896"/>
              <a:gd name="connsiteY5" fmla="*/ 9900 h 10000"/>
              <a:gd name="connsiteX6" fmla="*/ 29863 w 29896"/>
              <a:gd name="connsiteY6" fmla="*/ 4751 h 10000"/>
              <a:gd name="connsiteX7" fmla="*/ 26330 w 2989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8134 w 29920"/>
              <a:gd name="connsiteY0" fmla="*/ 249 h 10000"/>
              <a:gd name="connsiteX1" fmla="*/ 8339 w 29920"/>
              <a:gd name="connsiteY1" fmla="*/ 0 h 10000"/>
              <a:gd name="connsiteX2" fmla="*/ 0 w 29920"/>
              <a:gd name="connsiteY2" fmla="*/ 0 h 10000"/>
              <a:gd name="connsiteX3" fmla="*/ 797 w 29920"/>
              <a:gd name="connsiteY3" fmla="*/ 5050 h 10000"/>
              <a:gd name="connsiteX4" fmla="*/ 0 w 29920"/>
              <a:gd name="connsiteY4" fmla="*/ 10000 h 10000"/>
              <a:gd name="connsiteX5" fmla="*/ 27678 w 29920"/>
              <a:gd name="connsiteY5" fmla="*/ 9900 h 10000"/>
              <a:gd name="connsiteX6" fmla="*/ 29863 w 29920"/>
              <a:gd name="connsiteY6" fmla="*/ 4751 h 10000"/>
              <a:gd name="connsiteX7" fmla="*/ 28134 w 29920"/>
              <a:gd name="connsiteY7" fmla="*/ 249 h 10000"/>
              <a:gd name="connsiteX0" fmla="*/ 28134 w 29869"/>
              <a:gd name="connsiteY0" fmla="*/ 249 h 10000"/>
              <a:gd name="connsiteX1" fmla="*/ 8339 w 29869"/>
              <a:gd name="connsiteY1" fmla="*/ 0 h 10000"/>
              <a:gd name="connsiteX2" fmla="*/ 0 w 29869"/>
              <a:gd name="connsiteY2" fmla="*/ 0 h 10000"/>
              <a:gd name="connsiteX3" fmla="*/ 797 w 29869"/>
              <a:gd name="connsiteY3" fmla="*/ 5050 h 10000"/>
              <a:gd name="connsiteX4" fmla="*/ 0 w 29869"/>
              <a:gd name="connsiteY4" fmla="*/ 10000 h 10000"/>
              <a:gd name="connsiteX5" fmla="*/ 27678 w 29869"/>
              <a:gd name="connsiteY5" fmla="*/ 9900 h 10000"/>
              <a:gd name="connsiteX6" fmla="*/ 29863 w 29869"/>
              <a:gd name="connsiteY6" fmla="*/ 4751 h 10000"/>
              <a:gd name="connsiteX7" fmla="*/ 28134 w 29869"/>
              <a:gd name="connsiteY7" fmla="*/ 249 h 10000"/>
              <a:gd name="connsiteX0" fmla="*/ 2813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8159 w 29866"/>
              <a:gd name="connsiteY5" fmla="*/ 9975 h 10000"/>
              <a:gd name="connsiteX6" fmla="*/ 29863 w 29866"/>
              <a:gd name="connsiteY6" fmla="*/ 4751 h 10000"/>
              <a:gd name="connsiteX7" fmla="*/ 28134 w 29866"/>
              <a:gd name="connsiteY7" fmla="*/ 249 h 10000"/>
              <a:gd name="connsiteX0" fmla="*/ 2813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8159 w 29863"/>
              <a:gd name="connsiteY5" fmla="*/ 9975 h 10000"/>
              <a:gd name="connsiteX6" fmla="*/ 29863 w 29863"/>
              <a:gd name="connsiteY6" fmla="*/ 4751 h 10000"/>
              <a:gd name="connsiteX7" fmla="*/ 28134 w 29863"/>
              <a:gd name="connsiteY7" fmla="*/ 249 h 10000"/>
              <a:gd name="connsiteX0" fmla="*/ 28134 w 30896"/>
              <a:gd name="connsiteY0" fmla="*/ 466 h 10535"/>
              <a:gd name="connsiteX1" fmla="*/ 8339 w 30896"/>
              <a:gd name="connsiteY1" fmla="*/ 217 h 10535"/>
              <a:gd name="connsiteX2" fmla="*/ 0 w 30896"/>
              <a:gd name="connsiteY2" fmla="*/ 217 h 10535"/>
              <a:gd name="connsiteX3" fmla="*/ 797 w 30896"/>
              <a:gd name="connsiteY3" fmla="*/ 5267 h 10535"/>
              <a:gd name="connsiteX4" fmla="*/ 0 w 30896"/>
              <a:gd name="connsiteY4" fmla="*/ 10217 h 10535"/>
              <a:gd name="connsiteX5" fmla="*/ 28159 w 30896"/>
              <a:gd name="connsiteY5" fmla="*/ 10192 h 10535"/>
              <a:gd name="connsiteX6" fmla="*/ 29812 w 30896"/>
              <a:gd name="connsiteY6" fmla="*/ 5642 h 10535"/>
              <a:gd name="connsiteX7" fmla="*/ 28134 w 30896"/>
              <a:gd name="connsiteY7" fmla="*/ 466 h 10535"/>
              <a:gd name="connsiteX0" fmla="*/ 28134 w 30314"/>
              <a:gd name="connsiteY0" fmla="*/ 466 h 10217"/>
              <a:gd name="connsiteX1" fmla="*/ 8339 w 30314"/>
              <a:gd name="connsiteY1" fmla="*/ 217 h 10217"/>
              <a:gd name="connsiteX2" fmla="*/ 0 w 30314"/>
              <a:gd name="connsiteY2" fmla="*/ 217 h 10217"/>
              <a:gd name="connsiteX3" fmla="*/ 797 w 30314"/>
              <a:gd name="connsiteY3" fmla="*/ 5267 h 10217"/>
              <a:gd name="connsiteX4" fmla="*/ 0 w 30314"/>
              <a:gd name="connsiteY4" fmla="*/ 10217 h 10217"/>
              <a:gd name="connsiteX5" fmla="*/ 28159 w 30314"/>
              <a:gd name="connsiteY5" fmla="*/ 10192 h 10217"/>
              <a:gd name="connsiteX6" fmla="*/ 29812 w 30314"/>
              <a:gd name="connsiteY6" fmla="*/ 5642 h 10217"/>
              <a:gd name="connsiteX7" fmla="*/ 28134 w 30314"/>
              <a:gd name="connsiteY7" fmla="*/ 466 h 10217"/>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12" h="10000">
                <a:moveTo>
                  <a:pt x="28134" y="249"/>
                </a:moveTo>
                <a:cubicBezTo>
                  <a:pt x="26731" y="94"/>
                  <a:pt x="13028" y="41"/>
                  <a:pt x="8339" y="0"/>
                </a:cubicBezTo>
                <a:lnTo>
                  <a:pt x="0" y="0"/>
                </a:lnTo>
                <a:cubicBezTo>
                  <a:pt x="465" y="1287"/>
                  <a:pt x="797" y="3069"/>
                  <a:pt x="797" y="5050"/>
                </a:cubicBezTo>
                <a:cubicBezTo>
                  <a:pt x="797" y="7030"/>
                  <a:pt x="498" y="8812"/>
                  <a:pt x="0" y="10000"/>
                </a:cubicBezTo>
                <a:lnTo>
                  <a:pt x="28159" y="9975"/>
                </a:lnTo>
                <a:cubicBezTo>
                  <a:pt x="29360" y="9962"/>
                  <a:pt x="29816" y="7046"/>
                  <a:pt x="29812" y="5425"/>
                </a:cubicBezTo>
                <a:cubicBezTo>
                  <a:pt x="29808" y="3804"/>
                  <a:pt x="29537" y="404"/>
                  <a:pt x="28134" y="249"/>
                </a:cubicBezTo>
                <a:close/>
              </a:path>
            </a:pathLst>
          </a:custGeom>
          <a:gradFill flip="none" rotWithShape="1">
            <a:gsLst>
              <a:gs pos="0">
                <a:schemeClr val="bg1"/>
              </a:gs>
              <a:gs pos="100000">
                <a:schemeClr val="bg1">
                  <a:lumMod val="95000"/>
                </a:schemeClr>
              </a:gs>
            </a:gsLst>
            <a:lin ang="16200000" scaled="0"/>
            <a:tileRect/>
          </a:gradFill>
          <a:ln w="3175" cmpd="sng">
            <a:noFill/>
          </a:ln>
          <a:effectLst>
            <a:outerShdw blurRad="50800" dist="38100" dir="4500000" algn="tl" rotWithShape="0">
              <a:srgbClr val="000000">
                <a:alpha val="43000"/>
              </a:srgbClr>
            </a:outerShdw>
          </a:effectLs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30" name="Group 29"/>
          <p:cNvGrpSpPr/>
          <p:nvPr userDrawn="1"/>
        </p:nvGrpSpPr>
        <p:grpSpPr>
          <a:xfrm>
            <a:off x="406401" y="1112134"/>
            <a:ext cx="880147" cy="880147"/>
            <a:chOff x="2733900" y="442397"/>
            <a:chExt cx="842406" cy="842406"/>
          </a:xfrm>
        </p:grpSpPr>
        <p:sp>
          <p:nvSpPr>
            <p:cNvPr id="31" name="Oval 30"/>
            <p:cNvSpPr/>
            <p:nvPr/>
          </p:nvSpPr>
          <p:spPr>
            <a:xfrm>
              <a:off x="2812203" y="520700"/>
              <a:ext cx="685800" cy="6858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2733900" y="442397"/>
              <a:ext cx="842406" cy="842406"/>
            </a:xfrm>
            <a:prstGeom prst="ellipse">
              <a:avLst/>
            </a:prstGeom>
            <a:noFill/>
            <a:ln w="19050" cmpd="sng">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 name="Group 34"/>
          <p:cNvGrpSpPr/>
          <p:nvPr userDrawn="1"/>
        </p:nvGrpSpPr>
        <p:grpSpPr>
          <a:xfrm>
            <a:off x="8001002" y="2056166"/>
            <a:ext cx="880147" cy="880147"/>
            <a:chOff x="2733900" y="442397"/>
            <a:chExt cx="842406" cy="842406"/>
          </a:xfrm>
        </p:grpSpPr>
        <p:sp>
          <p:nvSpPr>
            <p:cNvPr id="36" name="Oval 35"/>
            <p:cNvSpPr/>
            <p:nvPr/>
          </p:nvSpPr>
          <p:spPr>
            <a:xfrm>
              <a:off x="2812203" y="520700"/>
              <a:ext cx="685800" cy="685800"/>
            </a:xfrm>
            <a:prstGeom prst="ellipse">
              <a:avLst/>
            </a:prstGeom>
            <a:solidFill>
              <a:schemeClr val="accent6">
                <a:lumMod val="75000"/>
              </a:schemeClr>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37" name="Oval 36"/>
            <p:cNvSpPr/>
            <p:nvPr/>
          </p:nvSpPr>
          <p:spPr>
            <a:xfrm>
              <a:off x="2733900" y="442397"/>
              <a:ext cx="842406" cy="842406"/>
            </a:xfrm>
            <a:prstGeom prst="ellipse">
              <a:avLst/>
            </a:prstGeom>
            <a:noFill/>
            <a:ln w="19050" cmpd="sng">
              <a:solidFill>
                <a:schemeClr val="accent6">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lumMod val="75000"/>
                  </a:schemeClr>
                </a:solidFill>
              </a:endParaRPr>
            </a:p>
          </p:txBody>
        </p:sp>
      </p:grpSp>
      <p:sp>
        <p:nvSpPr>
          <p:cNvPr id="38" name="Freeform 5"/>
          <p:cNvSpPr>
            <a:spLocks/>
          </p:cNvSpPr>
          <p:nvPr userDrawn="1"/>
        </p:nvSpPr>
        <p:spPr bwMode="auto">
          <a:xfrm rot="10800000">
            <a:off x="604851" y="2066355"/>
            <a:ext cx="7485049" cy="848064"/>
          </a:xfrm>
          <a:custGeom>
            <a:avLst/>
            <a:gdLst>
              <a:gd name="T0" fmla="*/ 251 w 301"/>
              <a:gd name="T1" fmla="*/ 0 h 101"/>
              <a:gd name="T2" fmla="*/ 251 w 301"/>
              <a:gd name="T3" fmla="*/ 0 h 101"/>
              <a:gd name="T4" fmla="*/ 0 w 301"/>
              <a:gd name="T5" fmla="*/ 0 h 101"/>
              <a:gd name="T6" fmla="*/ 24 w 301"/>
              <a:gd name="T7" fmla="*/ 51 h 101"/>
              <a:gd name="T8" fmla="*/ 0 w 301"/>
              <a:gd name="T9" fmla="*/ 101 h 101"/>
              <a:gd name="T10" fmla="*/ 251 w 301"/>
              <a:gd name="T11" fmla="*/ 101 h 101"/>
              <a:gd name="T12" fmla="*/ 301 w 301"/>
              <a:gd name="T13" fmla="*/ 51 h 101"/>
              <a:gd name="T14" fmla="*/ 251 w 301"/>
              <a:gd name="T15" fmla="*/ 0 h 101"/>
              <a:gd name="connsiteX0" fmla="*/ 8339 w 19021"/>
              <a:gd name="connsiteY0" fmla="*/ 0 h 10000"/>
              <a:gd name="connsiteX1" fmla="*/ 8339 w 19021"/>
              <a:gd name="connsiteY1" fmla="*/ 0 h 10000"/>
              <a:gd name="connsiteX2" fmla="*/ 0 w 19021"/>
              <a:gd name="connsiteY2" fmla="*/ 0 h 10000"/>
              <a:gd name="connsiteX3" fmla="*/ 797 w 19021"/>
              <a:gd name="connsiteY3" fmla="*/ 5050 h 10000"/>
              <a:gd name="connsiteX4" fmla="*/ 0 w 19021"/>
              <a:gd name="connsiteY4" fmla="*/ 10000 h 10000"/>
              <a:gd name="connsiteX5" fmla="*/ 8339 w 19021"/>
              <a:gd name="connsiteY5" fmla="*/ 10000 h 10000"/>
              <a:gd name="connsiteX6" fmla="*/ 19021 w 19021"/>
              <a:gd name="connsiteY6" fmla="*/ 4651 h 10000"/>
              <a:gd name="connsiteX7" fmla="*/ 8339 w 19021"/>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8339 w 29863"/>
              <a:gd name="connsiteY5" fmla="*/ 10000 h 10000"/>
              <a:gd name="connsiteX6" fmla="*/ 29863 w 29863"/>
              <a:gd name="connsiteY6" fmla="*/ 4751 h 10000"/>
              <a:gd name="connsiteX7" fmla="*/ 8339 w 29863"/>
              <a:gd name="connsiteY7" fmla="*/ 0 h 10000"/>
              <a:gd name="connsiteX0" fmla="*/ 8339 w 30716"/>
              <a:gd name="connsiteY0" fmla="*/ 0 h 10000"/>
              <a:gd name="connsiteX1" fmla="*/ 8339 w 30716"/>
              <a:gd name="connsiteY1" fmla="*/ 0 h 10000"/>
              <a:gd name="connsiteX2" fmla="*/ 0 w 30716"/>
              <a:gd name="connsiteY2" fmla="*/ 0 h 10000"/>
              <a:gd name="connsiteX3" fmla="*/ 797 w 30716"/>
              <a:gd name="connsiteY3" fmla="*/ 5050 h 10000"/>
              <a:gd name="connsiteX4" fmla="*/ 0 w 30716"/>
              <a:gd name="connsiteY4" fmla="*/ 10000 h 10000"/>
              <a:gd name="connsiteX5" fmla="*/ 26211 w 30716"/>
              <a:gd name="connsiteY5" fmla="*/ 9850 h 10000"/>
              <a:gd name="connsiteX6" fmla="*/ 29863 w 30716"/>
              <a:gd name="connsiteY6" fmla="*/ 4751 h 10000"/>
              <a:gd name="connsiteX7" fmla="*/ 8339 w 30716"/>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25672 w 29882"/>
              <a:gd name="connsiteY0" fmla="*/ 482 h 10033"/>
              <a:gd name="connsiteX1" fmla="*/ 8339 w 29882"/>
              <a:gd name="connsiteY1" fmla="*/ 33 h 10033"/>
              <a:gd name="connsiteX2" fmla="*/ 0 w 29882"/>
              <a:gd name="connsiteY2" fmla="*/ 33 h 10033"/>
              <a:gd name="connsiteX3" fmla="*/ 797 w 29882"/>
              <a:gd name="connsiteY3" fmla="*/ 5083 h 10033"/>
              <a:gd name="connsiteX4" fmla="*/ 0 w 29882"/>
              <a:gd name="connsiteY4" fmla="*/ 10033 h 10033"/>
              <a:gd name="connsiteX5" fmla="*/ 26211 w 29882"/>
              <a:gd name="connsiteY5" fmla="*/ 9883 h 10033"/>
              <a:gd name="connsiteX6" fmla="*/ 29863 w 29882"/>
              <a:gd name="connsiteY6" fmla="*/ 4784 h 10033"/>
              <a:gd name="connsiteX7" fmla="*/ 25672 w 29882"/>
              <a:gd name="connsiteY7" fmla="*/ 482 h 10033"/>
              <a:gd name="connsiteX0" fmla="*/ 27662 w 29888"/>
              <a:gd name="connsiteY0" fmla="*/ 322 h 10023"/>
              <a:gd name="connsiteX1" fmla="*/ 8339 w 29888"/>
              <a:gd name="connsiteY1" fmla="*/ 23 h 10023"/>
              <a:gd name="connsiteX2" fmla="*/ 0 w 29888"/>
              <a:gd name="connsiteY2" fmla="*/ 23 h 10023"/>
              <a:gd name="connsiteX3" fmla="*/ 797 w 29888"/>
              <a:gd name="connsiteY3" fmla="*/ 5073 h 10023"/>
              <a:gd name="connsiteX4" fmla="*/ 0 w 29888"/>
              <a:gd name="connsiteY4" fmla="*/ 10023 h 10023"/>
              <a:gd name="connsiteX5" fmla="*/ 26211 w 29888"/>
              <a:gd name="connsiteY5" fmla="*/ 9873 h 10023"/>
              <a:gd name="connsiteX6" fmla="*/ 29863 w 29888"/>
              <a:gd name="connsiteY6" fmla="*/ 4774 h 10023"/>
              <a:gd name="connsiteX7" fmla="*/ 27662 w 29888"/>
              <a:gd name="connsiteY7" fmla="*/ 322 h 10023"/>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4"/>
              <a:gd name="connsiteY0" fmla="*/ 249 h 10000"/>
              <a:gd name="connsiteX1" fmla="*/ 8339 w 29864"/>
              <a:gd name="connsiteY1" fmla="*/ 0 h 10000"/>
              <a:gd name="connsiteX2" fmla="*/ 0 w 29864"/>
              <a:gd name="connsiteY2" fmla="*/ 0 h 10000"/>
              <a:gd name="connsiteX3" fmla="*/ 797 w 29864"/>
              <a:gd name="connsiteY3" fmla="*/ 5050 h 10000"/>
              <a:gd name="connsiteX4" fmla="*/ 0 w 29864"/>
              <a:gd name="connsiteY4" fmla="*/ 10000 h 10000"/>
              <a:gd name="connsiteX5" fmla="*/ 26211 w 29864"/>
              <a:gd name="connsiteY5" fmla="*/ 9850 h 10000"/>
              <a:gd name="connsiteX6" fmla="*/ 29863 w 29864"/>
              <a:gd name="connsiteY6" fmla="*/ 4751 h 10000"/>
              <a:gd name="connsiteX7" fmla="*/ 26330 w 29864"/>
              <a:gd name="connsiteY7" fmla="*/ 249 h 10000"/>
              <a:gd name="connsiteX0" fmla="*/ 26330 w 30148"/>
              <a:gd name="connsiteY0" fmla="*/ 249 h 10000"/>
              <a:gd name="connsiteX1" fmla="*/ 8339 w 30148"/>
              <a:gd name="connsiteY1" fmla="*/ 0 h 10000"/>
              <a:gd name="connsiteX2" fmla="*/ 0 w 30148"/>
              <a:gd name="connsiteY2" fmla="*/ 0 h 10000"/>
              <a:gd name="connsiteX3" fmla="*/ 797 w 30148"/>
              <a:gd name="connsiteY3" fmla="*/ 5050 h 10000"/>
              <a:gd name="connsiteX4" fmla="*/ 0 w 30148"/>
              <a:gd name="connsiteY4" fmla="*/ 10000 h 10000"/>
              <a:gd name="connsiteX5" fmla="*/ 27678 w 30148"/>
              <a:gd name="connsiteY5" fmla="*/ 9900 h 10000"/>
              <a:gd name="connsiteX6" fmla="*/ 29863 w 30148"/>
              <a:gd name="connsiteY6" fmla="*/ 4751 h 10000"/>
              <a:gd name="connsiteX7" fmla="*/ 26330 w 30148"/>
              <a:gd name="connsiteY7" fmla="*/ 249 h 10000"/>
              <a:gd name="connsiteX0" fmla="*/ 26330 w 29906"/>
              <a:gd name="connsiteY0" fmla="*/ 249 h 10000"/>
              <a:gd name="connsiteX1" fmla="*/ 8339 w 29906"/>
              <a:gd name="connsiteY1" fmla="*/ 0 h 10000"/>
              <a:gd name="connsiteX2" fmla="*/ 0 w 29906"/>
              <a:gd name="connsiteY2" fmla="*/ 0 h 10000"/>
              <a:gd name="connsiteX3" fmla="*/ 797 w 29906"/>
              <a:gd name="connsiteY3" fmla="*/ 5050 h 10000"/>
              <a:gd name="connsiteX4" fmla="*/ 0 w 29906"/>
              <a:gd name="connsiteY4" fmla="*/ 10000 h 10000"/>
              <a:gd name="connsiteX5" fmla="*/ 27678 w 29906"/>
              <a:gd name="connsiteY5" fmla="*/ 9900 h 10000"/>
              <a:gd name="connsiteX6" fmla="*/ 29863 w 29906"/>
              <a:gd name="connsiteY6" fmla="*/ 4751 h 10000"/>
              <a:gd name="connsiteX7" fmla="*/ 26330 w 29906"/>
              <a:gd name="connsiteY7" fmla="*/ 249 h 10000"/>
              <a:gd name="connsiteX0" fmla="*/ 26330 w 29896"/>
              <a:gd name="connsiteY0" fmla="*/ 249 h 10000"/>
              <a:gd name="connsiteX1" fmla="*/ 8339 w 29896"/>
              <a:gd name="connsiteY1" fmla="*/ 0 h 10000"/>
              <a:gd name="connsiteX2" fmla="*/ 0 w 29896"/>
              <a:gd name="connsiteY2" fmla="*/ 0 h 10000"/>
              <a:gd name="connsiteX3" fmla="*/ 797 w 29896"/>
              <a:gd name="connsiteY3" fmla="*/ 5050 h 10000"/>
              <a:gd name="connsiteX4" fmla="*/ 0 w 29896"/>
              <a:gd name="connsiteY4" fmla="*/ 10000 h 10000"/>
              <a:gd name="connsiteX5" fmla="*/ 27678 w 29896"/>
              <a:gd name="connsiteY5" fmla="*/ 9900 h 10000"/>
              <a:gd name="connsiteX6" fmla="*/ 29863 w 29896"/>
              <a:gd name="connsiteY6" fmla="*/ 4751 h 10000"/>
              <a:gd name="connsiteX7" fmla="*/ 26330 w 2989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8134 w 29920"/>
              <a:gd name="connsiteY0" fmla="*/ 249 h 10000"/>
              <a:gd name="connsiteX1" fmla="*/ 8339 w 29920"/>
              <a:gd name="connsiteY1" fmla="*/ 0 h 10000"/>
              <a:gd name="connsiteX2" fmla="*/ 0 w 29920"/>
              <a:gd name="connsiteY2" fmla="*/ 0 h 10000"/>
              <a:gd name="connsiteX3" fmla="*/ 797 w 29920"/>
              <a:gd name="connsiteY3" fmla="*/ 5050 h 10000"/>
              <a:gd name="connsiteX4" fmla="*/ 0 w 29920"/>
              <a:gd name="connsiteY4" fmla="*/ 10000 h 10000"/>
              <a:gd name="connsiteX5" fmla="*/ 27678 w 29920"/>
              <a:gd name="connsiteY5" fmla="*/ 9900 h 10000"/>
              <a:gd name="connsiteX6" fmla="*/ 29863 w 29920"/>
              <a:gd name="connsiteY6" fmla="*/ 4751 h 10000"/>
              <a:gd name="connsiteX7" fmla="*/ 28134 w 29920"/>
              <a:gd name="connsiteY7" fmla="*/ 249 h 10000"/>
              <a:gd name="connsiteX0" fmla="*/ 28134 w 29869"/>
              <a:gd name="connsiteY0" fmla="*/ 249 h 10000"/>
              <a:gd name="connsiteX1" fmla="*/ 8339 w 29869"/>
              <a:gd name="connsiteY1" fmla="*/ 0 h 10000"/>
              <a:gd name="connsiteX2" fmla="*/ 0 w 29869"/>
              <a:gd name="connsiteY2" fmla="*/ 0 h 10000"/>
              <a:gd name="connsiteX3" fmla="*/ 797 w 29869"/>
              <a:gd name="connsiteY3" fmla="*/ 5050 h 10000"/>
              <a:gd name="connsiteX4" fmla="*/ 0 w 29869"/>
              <a:gd name="connsiteY4" fmla="*/ 10000 h 10000"/>
              <a:gd name="connsiteX5" fmla="*/ 27678 w 29869"/>
              <a:gd name="connsiteY5" fmla="*/ 9900 h 10000"/>
              <a:gd name="connsiteX6" fmla="*/ 29863 w 29869"/>
              <a:gd name="connsiteY6" fmla="*/ 4751 h 10000"/>
              <a:gd name="connsiteX7" fmla="*/ 28134 w 29869"/>
              <a:gd name="connsiteY7" fmla="*/ 249 h 10000"/>
              <a:gd name="connsiteX0" fmla="*/ 2813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8159 w 29866"/>
              <a:gd name="connsiteY5" fmla="*/ 9975 h 10000"/>
              <a:gd name="connsiteX6" fmla="*/ 29863 w 29866"/>
              <a:gd name="connsiteY6" fmla="*/ 4751 h 10000"/>
              <a:gd name="connsiteX7" fmla="*/ 28134 w 29866"/>
              <a:gd name="connsiteY7" fmla="*/ 249 h 10000"/>
              <a:gd name="connsiteX0" fmla="*/ 2813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8159 w 29863"/>
              <a:gd name="connsiteY5" fmla="*/ 9975 h 10000"/>
              <a:gd name="connsiteX6" fmla="*/ 29863 w 29863"/>
              <a:gd name="connsiteY6" fmla="*/ 4751 h 10000"/>
              <a:gd name="connsiteX7" fmla="*/ 28134 w 29863"/>
              <a:gd name="connsiteY7" fmla="*/ 249 h 10000"/>
              <a:gd name="connsiteX0" fmla="*/ 28134 w 30896"/>
              <a:gd name="connsiteY0" fmla="*/ 466 h 10535"/>
              <a:gd name="connsiteX1" fmla="*/ 8339 w 30896"/>
              <a:gd name="connsiteY1" fmla="*/ 217 h 10535"/>
              <a:gd name="connsiteX2" fmla="*/ 0 w 30896"/>
              <a:gd name="connsiteY2" fmla="*/ 217 h 10535"/>
              <a:gd name="connsiteX3" fmla="*/ 797 w 30896"/>
              <a:gd name="connsiteY3" fmla="*/ 5267 h 10535"/>
              <a:gd name="connsiteX4" fmla="*/ 0 w 30896"/>
              <a:gd name="connsiteY4" fmla="*/ 10217 h 10535"/>
              <a:gd name="connsiteX5" fmla="*/ 28159 w 30896"/>
              <a:gd name="connsiteY5" fmla="*/ 10192 h 10535"/>
              <a:gd name="connsiteX6" fmla="*/ 29812 w 30896"/>
              <a:gd name="connsiteY6" fmla="*/ 5642 h 10535"/>
              <a:gd name="connsiteX7" fmla="*/ 28134 w 30896"/>
              <a:gd name="connsiteY7" fmla="*/ 466 h 10535"/>
              <a:gd name="connsiteX0" fmla="*/ 28134 w 30314"/>
              <a:gd name="connsiteY0" fmla="*/ 466 h 10217"/>
              <a:gd name="connsiteX1" fmla="*/ 8339 w 30314"/>
              <a:gd name="connsiteY1" fmla="*/ 217 h 10217"/>
              <a:gd name="connsiteX2" fmla="*/ 0 w 30314"/>
              <a:gd name="connsiteY2" fmla="*/ 217 h 10217"/>
              <a:gd name="connsiteX3" fmla="*/ 797 w 30314"/>
              <a:gd name="connsiteY3" fmla="*/ 5267 h 10217"/>
              <a:gd name="connsiteX4" fmla="*/ 0 w 30314"/>
              <a:gd name="connsiteY4" fmla="*/ 10217 h 10217"/>
              <a:gd name="connsiteX5" fmla="*/ 28159 w 30314"/>
              <a:gd name="connsiteY5" fmla="*/ 10192 h 10217"/>
              <a:gd name="connsiteX6" fmla="*/ 29812 w 30314"/>
              <a:gd name="connsiteY6" fmla="*/ 5642 h 10217"/>
              <a:gd name="connsiteX7" fmla="*/ 28134 w 30314"/>
              <a:gd name="connsiteY7" fmla="*/ 466 h 10217"/>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12" h="10000">
                <a:moveTo>
                  <a:pt x="28134" y="249"/>
                </a:moveTo>
                <a:cubicBezTo>
                  <a:pt x="26731" y="94"/>
                  <a:pt x="13028" y="41"/>
                  <a:pt x="8339" y="0"/>
                </a:cubicBezTo>
                <a:lnTo>
                  <a:pt x="0" y="0"/>
                </a:lnTo>
                <a:cubicBezTo>
                  <a:pt x="465" y="1287"/>
                  <a:pt x="797" y="3069"/>
                  <a:pt x="797" y="5050"/>
                </a:cubicBezTo>
                <a:cubicBezTo>
                  <a:pt x="797" y="7030"/>
                  <a:pt x="498" y="8812"/>
                  <a:pt x="0" y="10000"/>
                </a:cubicBezTo>
                <a:lnTo>
                  <a:pt x="28159" y="9975"/>
                </a:lnTo>
                <a:cubicBezTo>
                  <a:pt x="29360" y="9962"/>
                  <a:pt x="29816" y="7046"/>
                  <a:pt x="29812" y="5425"/>
                </a:cubicBezTo>
                <a:cubicBezTo>
                  <a:pt x="29808" y="3804"/>
                  <a:pt x="29537" y="404"/>
                  <a:pt x="28134" y="249"/>
                </a:cubicBezTo>
                <a:close/>
              </a:path>
            </a:pathLst>
          </a:custGeom>
          <a:gradFill flip="none" rotWithShape="1">
            <a:gsLst>
              <a:gs pos="0">
                <a:schemeClr val="bg1"/>
              </a:gs>
              <a:gs pos="100000">
                <a:schemeClr val="bg1">
                  <a:lumMod val="95000"/>
                </a:schemeClr>
              </a:gs>
            </a:gsLst>
            <a:lin ang="16200000" scaled="0"/>
            <a:tileRect/>
          </a:gradFill>
          <a:ln w="3175" cmpd="sng">
            <a:noFill/>
          </a:ln>
          <a:effectLst>
            <a:outerShdw blurRad="50800" dist="38100" dir="4500000" algn="tl" rotWithShape="0">
              <a:srgbClr val="000000">
                <a:alpha val="43000"/>
              </a:srgbClr>
            </a:outerShdw>
          </a:effectLs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41" name="Freeform 5"/>
          <p:cNvSpPr>
            <a:spLocks/>
          </p:cNvSpPr>
          <p:nvPr userDrawn="1"/>
        </p:nvSpPr>
        <p:spPr bwMode="auto">
          <a:xfrm rot="10800000" flipH="1">
            <a:off x="1230314" y="3035699"/>
            <a:ext cx="7485049" cy="848064"/>
          </a:xfrm>
          <a:custGeom>
            <a:avLst/>
            <a:gdLst>
              <a:gd name="T0" fmla="*/ 251 w 301"/>
              <a:gd name="T1" fmla="*/ 0 h 101"/>
              <a:gd name="T2" fmla="*/ 251 w 301"/>
              <a:gd name="T3" fmla="*/ 0 h 101"/>
              <a:gd name="T4" fmla="*/ 0 w 301"/>
              <a:gd name="T5" fmla="*/ 0 h 101"/>
              <a:gd name="T6" fmla="*/ 24 w 301"/>
              <a:gd name="T7" fmla="*/ 51 h 101"/>
              <a:gd name="T8" fmla="*/ 0 w 301"/>
              <a:gd name="T9" fmla="*/ 101 h 101"/>
              <a:gd name="T10" fmla="*/ 251 w 301"/>
              <a:gd name="T11" fmla="*/ 101 h 101"/>
              <a:gd name="T12" fmla="*/ 301 w 301"/>
              <a:gd name="T13" fmla="*/ 51 h 101"/>
              <a:gd name="T14" fmla="*/ 251 w 301"/>
              <a:gd name="T15" fmla="*/ 0 h 101"/>
              <a:gd name="connsiteX0" fmla="*/ 8339 w 19021"/>
              <a:gd name="connsiteY0" fmla="*/ 0 h 10000"/>
              <a:gd name="connsiteX1" fmla="*/ 8339 w 19021"/>
              <a:gd name="connsiteY1" fmla="*/ 0 h 10000"/>
              <a:gd name="connsiteX2" fmla="*/ 0 w 19021"/>
              <a:gd name="connsiteY2" fmla="*/ 0 h 10000"/>
              <a:gd name="connsiteX3" fmla="*/ 797 w 19021"/>
              <a:gd name="connsiteY3" fmla="*/ 5050 h 10000"/>
              <a:gd name="connsiteX4" fmla="*/ 0 w 19021"/>
              <a:gd name="connsiteY4" fmla="*/ 10000 h 10000"/>
              <a:gd name="connsiteX5" fmla="*/ 8339 w 19021"/>
              <a:gd name="connsiteY5" fmla="*/ 10000 h 10000"/>
              <a:gd name="connsiteX6" fmla="*/ 19021 w 19021"/>
              <a:gd name="connsiteY6" fmla="*/ 4651 h 10000"/>
              <a:gd name="connsiteX7" fmla="*/ 8339 w 19021"/>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8339 w 29863"/>
              <a:gd name="connsiteY5" fmla="*/ 10000 h 10000"/>
              <a:gd name="connsiteX6" fmla="*/ 29863 w 29863"/>
              <a:gd name="connsiteY6" fmla="*/ 4751 h 10000"/>
              <a:gd name="connsiteX7" fmla="*/ 8339 w 29863"/>
              <a:gd name="connsiteY7" fmla="*/ 0 h 10000"/>
              <a:gd name="connsiteX0" fmla="*/ 8339 w 30716"/>
              <a:gd name="connsiteY0" fmla="*/ 0 h 10000"/>
              <a:gd name="connsiteX1" fmla="*/ 8339 w 30716"/>
              <a:gd name="connsiteY1" fmla="*/ 0 h 10000"/>
              <a:gd name="connsiteX2" fmla="*/ 0 w 30716"/>
              <a:gd name="connsiteY2" fmla="*/ 0 h 10000"/>
              <a:gd name="connsiteX3" fmla="*/ 797 w 30716"/>
              <a:gd name="connsiteY3" fmla="*/ 5050 h 10000"/>
              <a:gd name="connsiteX4" fmla="*/ 0 w 30716"/>
              <a:gd name="connsiteY4" fmla="*/ 10000 h 10000"/>
              <a:gd name="connsiteX5" fmla="*/ 26211 w 30716"/>
              <a:gd name="connsiteY5" fmla="*/ 9850 h 10000"/>
              <a:gd name="connsiteX6" fmla="*/ 29863 w 30716"/>
              <a:gd name="connsiteY6" fmla="*/ 4751 h 10000"/>
              <a:gd name="connsiteX7" fmla="*/ 8339 w 30716"/>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25672 w 29882"/>
              <a:gd name="connsiteY0" fmla="*/ 482 h 10033"/>
              <a:gd name="connsiteX1" fmla="*/ 8339 w 29882"/>
              <a:gd name="connsiteY1" fmla="*/ 33 h 10033"/>
              <a:gd name="connsiteX2" fmla="*/ 0 w 29882"/>
              <a:gd name="connsiteY2" fmla="*/ 33 h 10033"/>
              <a:gd name="connsiteX3" fmla="*/ 797 w 29882"/>
              <a:gd name="connsiteY3" fmla="*/ 5083 h 10033"/>
              <a:gd name="connsiteX4" fmla="*/ 0 w 29882"/>
              <a:gd name="connsiteY4" fmla="*/ 10033 h 10033"/>
              <a:gd name="connsiteX5" fmla="*/ 26211 w 29882"/>
              <a:gd name="connsiteY5" fmla="*/ 9883 h 10033"/>
              <a:gd name="connsiteX6" fmla="*/ 29863 w 29882"/>
              <a:gd name="connsiteY6" fmla="*/ 4784 h 10033"/>
              <a:gd name="connsiteX7" fmla="*/ 25672 w 29882"/>
              <a:gd name="connsiteY7" fmla="*/ 482 h 10033"/>
              <a:gd name="connsiteX0" fmla="*/ 27662 w 29888"/>
              <a:gd name="connsiteY0" fmla="*/ 322 h 10023"/>
              <a:gd name="connsiteX1" fmla="*/ 8339 w 29888"/>
              <a:gd name="connsiteY1" fmla="*/ 23 h 10023"/>
              <a:gd name="connsiteX2" fmla="*/ 0 w 29888"/>
              <a:gd name="connsiteY2" fmla="*/ 23 h 10023"/>
              <a:gd name="connsiteX3" fmla="*/ 797 w 29888"/>
              <a:gd name="connsiteY3" fmla="*/ 5073 h 10023"/>
              <a:gd name="connsiteX4" fmla="*/ 0 w 29888"/>
              <a:gd name="connsiteY4" fmla="*/ 10023 h 10023"/>
              <a:gd name="connsiteX5" fmla="*/ 26211 w 29888"/>
              <a:gd name="connsiteY5" fmla="*/ 9873 h 10023"/>
              <a:gd name="connsiteX6" fmla="*/ 29863 w 29888"/>
              <a:gd name="connsiteY6" fmla="*/ 4774 h 10023"/>
              <a:gd name="connsiteX7" fmla="*/ 27662 w 29888"/>
              <a:gd name="connsiteY7" fmla="*/ 322 h 10023"/>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4"/>
              <a:gd name="connsiteY0" fmla="*/ 249 h 10000"/>
              <a:gd name="connsiteX1" fmla="*/ 8339 w 29864"/>
              <a:gd name="connsiteY1" fmla="*/ 0 h 10000"/>
              <a:gd name="connsiteX2" fmla="*/ 0 w 29864"/>
              <a:gd name="connsiteY2" fmla="*/ 0 h 10000"/>
              <a:gd name="connsiteX3" fmla="*/ 797 w 29864"/>
              <a:gd name="connsiteY3" fmla="*/ 5050 h 10000"/>
              <a:gd name="connsiteX4" fmla="*/ 0 w 29864"/>
              <a:gd name="connsiteY4" fmla="*/ 10000 h 10000"/>
              <a:gd name="connsiteX5" fmla="*/ 26211 w 29864"/>
              <a:gd name="connsiteY5" fmla="*/ 9850 h 10000"/>
              <a:gd name="connsiteX6" fmla="*/ 29863 w 29864"/>
              <a:gd name="connsiteY6" fmla="*/ 4751 h 10000"/>
              <a:gd name="connsiteX7" fmla="*/ 26330 w 29864"/>
              <a:gd name="connsiteY7" fmla="*/ 249 h 10000"/>
              <a:gd name="connsiteX0" fmla="*/ 26330 w 30148"/>
              <a:gd name="connsiteY0" fmla="*/ 249 h 10000"/>
              <a:gd name="connsiteX1" fmla="*/ 8339 w 30148"/>
              <a:gd name="connsiteY1" fmla="*/ 0 h 10000"/>
              <a:gd name="connsiteX2" fmla="*/ 0 w 30148"/>
              <a:gd name="connsiteY2" fmla="*/ 0 h 10000"/>
              <a:gd name="connsiteX3" fmla="*/ 797 w 30148"/>
              <a:gd name="connsiteY3" fmla="*/ 5050 h 10000"/>
              <a:gd name="connsiteX4" fmla="*/ 0 w 30148"/>
              <a:gd name="connsiteY4" fmla="*/ 10000 h 10000"/>
              <a:gd name="connsiteX5" fmla="*/ 27678 w 30148"/>
              <a:gd name="connsiteY5" fmla="*/ 9900 h 10000"/>
              <a:gd name="connsiteX6" fmla="*/ 29863 w 30148"/>
              <a:gd name="connsiteY6" fmla="*/ 4751 h 10000"/>
              <a:gd name="connsiteX7" fmla="*/ 26330 w 30148"/>
              <a:gd name="connsiteY7" fmla="*/ 249 h 10000"/>
              <a:gd name="connsiteX0" fmla="*/ 26330 w 29906"/>
              <a:gd name="connsiteY0" fmla="*/ 249 h 10000"/>
              <a:gd name="connsiteX1" fmla="*/ 8339 w 29906"/>
              <a:gd name="connsiteY1" fmla="*/ 0 h 10000"/>
              <a:gd name="connsiteX2" fmla="*/ 0 w 29906"/>
              <a:gd name="connsiteY2" fmla="*/ 0 h 10000"/>
              <a:gd name="connsiteX3" fmla="*/ 797 w 29906"/>
              <a:gd name="connsiteY3" fmla="*/ 5050 h 10000"/>
              <a:gd name="connsiteX4" fmla="*/ 0 w 29906"/>
              <a:gd name="connsiteY4" fmla="*/ 10000 h 10000"/>
              <a:gd name="connsiteX5" fmla="*/ 27678 w 29906"/>
              <a:gd name="connsiteY5" fmla="*/ 9900 h 10000"/>
              <a:gd name="connsiteX6" fmla="*/ 29863 w 29906"/>
              <a:gd name="connsiteY6" fmla="*/ 4751 h 10000"/>
              <a:gd name="connsiteX7" fmla="*/ 26330 w 29906"/>
              <a:gd name="connsiteY7" fmla="*/ 249 h 10000"/>
              <a:gd name="connsiteX0" fmla="*/ 26330 w 29896"/>
              <a:gd name="connsiteY0" fmla="*/ 249 h 10000"/>
              <a:gd name="connsiteX1" fmla="*/ 8339 w 29896"/>
              <a:gd name="connsiteY1" fmla="*/ 0 h 10000"/>
              <a:gd name="connsiteX2" fmla="*/ 0 w 29896"/>
              <a:gd name="connsiteY2" fmla="*/ 0 h 10000"/>
              <a:gd name="connsiteX3" fmla="*/ 797 w 29896"/>
              <a:gd name="connsiteY3" fmla="*/ 5050 h 10000"/>
              <a:gd name="connsiteX4" fmla="*/ 0 w 29896"/>
              <a:gd name="connsiteY4" fmla="*/ 10000 h 10000"/>
              <a:gd name="connsiteX5" fmla="*/ 27678 w 29896"/>
              <a:gd name="connsiteY5" fmla="*/ 9900 h 10000"/>
              <a:gd name="connsiteX6" fmla="*/ 29863 w 29896"/>
              <a:gd name="connsiteY6" fmla="*/ 4751 h 10000"/>
              <a:gd name="connsiteX7" fmla="*/ 26330 w 2989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8134 w 29920"/>
              <a:gd name="connsiteY0" fmla="*/ 249 h 10000"/>
              <a:gd name="connsiteX1" fmla="*/ 8339 w 29920"/>
              <a:gd name="connsiteY1" fmla="*/ 0 h 10000"/>
              <a:gd name="connsiteX2" fmla="*/ 0 w 29920"/>
              <a:gd name="connsiteY2" fmla="*/ 0 h 10000"/>
              <a:gd name="connsiteX3" fmla="*/ 797 w 29920"/>
              <a:gd name="connsiteY3" fmla="*/ 5050 h 10000"/>
              <a:gd name="connsiteX4" fmla="*/ 0 w 29920"/>
              <a:gd name="connsiteY4" fmla="*/ 10000 h 10000"/>
              <a:gd name="connsiteX5" fmla="*/ 27678 w 29920"/>
              <a:gd name="connsiteY5" fmla="*/ 9900 h 10000"/>
              <a:gd name="connsiteX6" fmla="*/ 29863 w 29920"/>
              <a:gd name="connsiteY6" fmla="*/ 4751 h 10000"/>
              <a:gd name="connsiteX7" fmla="*/ 28134 w 29920"/>
              <a:gd name="connsiteY7" fmla="*/ 249 h 10000"/>
              <a:gd name="connsiteX0" fmla="*/ 28134 w 29869"/>
              <a:gd name="connsiteY0" fmla="*/ 249 h 10000"/>
              <a:gd name="connsiteX1" fmla="*/ 8339 w 29869"/>
              <a:gd name="connsiteY1" fmla="*/ 0 h 10000"/>
              <a:gd name="connsiteX2" fmla="*/ 0 w 29869"/>
              <a:gd name="connsiteY2" fmla="*/ 0 h 10000"/>
              <a:gd name="connsiteX3" fmla="*/ 797 w 29869"/>
              <a:gd name="connsiteY3" fmla="*/ 5050 h 10000"/>
              <a:gd name="connsiteX4" fmla="*/ 0 w 29869"/>
              <a:gd name="connsiteY4" fmla="*/ 10000 h 10000"/>
              <a:gd name="connsiteX5" fmla="*/ 27678 w 29869"/>
              <a:gd name="connsiteY5" fmla="*/ 9900 h 10000"/>
              <a:gd name="connsiteX6" fmla="*/ 29863 w 29869"/>
              <a:gd name="connsiteY6" fmla="*/ 4751 h 10000"/>
              <a:gd name="connsiteX7" fmla="*/ 28134 w 29869"/>
              <a:gd name="connsiteY7" fmla="*/ 249 h 10000"/>
              <a:gd name="connsiteX0" fmla="*/ 2813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8159 w 29866"/>
              <a:gd name="connsiteY5" fmla="*/ 9975 h 10000"/>
              <a:gd name="connsiteX6" fmla="*/ 29863 w 29866"/>
              <a:gd name="connsiteY6" fmla="*/ 4751 h 10000"/>
              <a:gd name="connsiteX7" fmla="*/ 28134 w 29866"/>
              <a:gd name="connsiteY7" fmla="*/ 249 h 10000"/>
              <a:gd name="connsiteX0" fmla="*/ 2813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8159 w 29863"/>
              <a:gd name="connsiteY5" fmla="*/ 9975 h 10000"/>
              <a:gd name="connsiteX6" fmla="*/ 29863 w 29863"/>
              <a:gd name="connsiteY6" fmla="*/ 4751 h 10000"/>
              <a:gd name="connsiteX7" fmla="*/ 28134 w 29863"/>
              <a:gd name="connsiteY7" fmla="*/ 249 h 10000"/>
              <a:gd name="connsiteX0" fmla="*/ 28134 w 30896"/>
              <a:gd name="connsiteY0" fmla="*/ 466 h 10535"/>
              <a:gd name="connsiteX1" fmla="*/ 8339 w 30896"/>
              <a:gd name="connsiteY1" fmla="*/ 217 h 10535"/>
              <a:gd name="connsiteX2" fmla="*/ 0 w 30896"/>
              <a:gd name="connsiteY2" fmla="*/ 217 h 10535"/>
              <a:gd name="connsiteX3" fmla="*/ 797 w 30896"/>
              <a:gd name="connsiteY3" fmla="*/ 5267 h 10535"/>
              <a:gd name="connsiteX4" fmla="*/ 0 w 30896"/>
              <a:gd name="connsiteY4" fmla="*/ 10217 h 10535"/>
              <a:gd name="connsiteX5" fmla="*/ 28159 w 30896"/>
              <a:gd name="connsiteY5" fmla="*/ 10192 h 10535"/>
              <a:gd name="connsiteX6" fmla="*/ 29812 w 30896"/>
              <a:gd name="connsiteY6" fmla="*/ 5642 h 10535"/>
              <a:gd name="connsiteX7" fmla="*/ 28134 w 30896"/>
              <a:gd name="connsiteY7" fmla="*/ 466 h 10535"/>
              <a:gd name="connsiteX0" fmla="*/ 28134 w 30314"/>
              <a:gd name="connsiteY0" fmla="*/ 466 h 10217"/>
              <a:gd name="connsiteX1" fmla="*/ 8339 w 30314"/>
              <a:gd name="connsiteY1" fmla="*/ 217 h 10217"/>
              <a:gd name="connsiteX2" fmla="*/ 0 w 30314"/>
              <a:gd name="connsiteY2" fmla="*/ 217 h 10217"/>
              <a:gd name="connsiteX3" fmla="*/ 797 w 30314"/>
              <a:gd name="connsiteY3" fmla="*/ 5267 h 10217"/>
              <a:gd name="connsiteX4" fmla="*/ 0 w 30314"/>
              <a:gd name="connsiteY4" fmla="*/ 10217 h 10217"/>
              <a:gd name="connsiteX5" fmla="*/ 28159 w 30314"/>
              <a:gd name="connsiteY5" fmla="*/ 10192 h 10217"/>
              <a:gd name="connsiteX6" fmla="*/ 29812 w 30314"/>
              <a:gd name="connsiteY6" fmla="*/ 5642 h 10217"/>
              <a:gd name="connsiteX7" fmla="*/ 28134 w 30314"/>
              <a:gd name="connsiteY7" fmla="*/ 466 h 10217"/>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12" h="10000">
                <a:moveTo>
                  <a:pt x="28134" y="249"/>
                </a:moveTo>
                <a:cubicBezTo>
                  <a:pt x="26731" y="94"/>
                  <a:pt x="13028" y="41"/>
                  <a:pt x="8339" y="0"/>
                </a:cubicBezTo>
                <a:lnTo>
                  <a:pt x="0" y="0"/>
                </a:lnTo>
                <a:cubicBezTo>
                  <a:pt x="465" y="1287"/>
                  <a:pt x="797" y="3069"/>
                  <a:pt x="797" y="5050"/>
                </a:cubicBezTo>
                <a:cubicBezTo>
                  <a:pt x="797" y="7030"/>
                  <a:pt x="498" y="8812"/>
                  <a:pt x="0" y="10000"/>
                </a:cubicBezTo>
                <a:lnTo>
                  <a:pt x="28159" y="9975"/>
                </a:lnTo>
                <a:cubicBezTo>
                  <a:pt x="29360" y="9962"/>
                  <a:pt x="29816" y="7046"/>
                  <a:pt x="29812" y="5425"/>
                </a:cubicBezTo>
                <a:cubicBezTo>
                  <a:pt x="29808" y="3804"/>
                  <a:pt x="29537" y="404"/>
                  <a:pt x="28134" y="249"/>
                </a:cubicBezTo>
                <a:close/>
              </a:path>
            </a:pathLst>
          </a:custGeom>
          <a:gradFill flip="none" rotWithShape="1">
            <a:gsLst>
              <a:gs pos="0">
                <a:schemeClr val="bg1"/>
              </a:gs>
              <a:gs pos="100000">
                <a:schemeClr val="bg1">
                  <a:lumMod val="95000"/>
                </a:schemeClr>
              </a:gs>
            </a:gsLst>
            <a:lin ang="16200000" scaled="0"/>
            <a:tileRect/>
          </a:gradFill>
          <a:ln w="3175" cmpd="sng">
            <a:noFill/>
          </a:ln>
          <a:effectLst>
            <a:outerShdw blurRad="50800" dist="38100" dir="4500000" algn="tl" rotWithShape="0">
              <a:srgbClr val="000000">
                <a:alpha val="43000"/>
              </a:srgbClr>
            </a:outerShdw>
          </a:effectLst>
          <a:extLst/>
        </p:spPr>
        <p:txBody>
          <a:bodyPr vert="horz" wrap="square" lIns="91440" tIns="45720" rIns="91440" bIns="45720" numCol="1" anchor="t" anchorCtr="0" compatLnSpc="1">
            <a:prstTxWarp prst="textNoShape">
              <a:avLst/>
            </a:prstTxWarp>
          </a:bodyPr>
          <a:lstStyle/>
          <a:p>
            <a:endParaRPr lang="en-US">
              <a:latin typeface="+mn-lt"/>
            </a:endParaRPr>
          </a:p>
        </p:txBody>
      </p:sp>
      <p:grpSp>
        <p:nvGrpSpPr>
          <p:cNvPr id="42" name="Group 41"/>
          <p:cNvGrpSpPr/>
          <p:nvPr userDrawn="1"/>
        </p:nvGrpSpPr>
        <p:grpSpPr>
          <a:xfrm>
            <a:off x="406401" y="3036181"/>
            <a:ext cx="880147" cy="880147"/>
            <a:chOff x="2733900" y="442397"/>
            <a:chExt cx="842406" cy="842406"/>
          </a:xfrm>
        </p:grpSpPr>
        <p:sp>
          <p:nvSpPr>
            <p:cNvPr id="43" name="Oval 42"/>
            <p:cNvSpPr/>
            <p:nvPr/>
          </p:nvSpPr>
          <p:spPr>
            <a:xfrm>
              <a:off x="2812203" y="520700"/>
              <a:ext cx="685800" cy="685800"/>
            </a:xfrm>
            <a:prstGeom prst="ellipse">
              <a:avLst/>
            </a:prstGeom>
            <a:solidFill>
              <a:srgbClr val="1BA9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2733900" y="442397"/>
              <a:ext cx="842406" cy="842406"/>
            </a:xfrm>
            <a:prstGeom prst="ellipse">
              <a:avLst/>
            </a:prstGeom>
            <a:noFill/>
            <a:ln w="19050" cmpd="sng">
              <a:solidFill>
                <a:srgbClr val="1BA98B"/>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7" name="Group 46"/>
          <p:cNvGrpSpPr/>
          <p:nvPr userDrawn="1"/>
        </p:nvGrpSpPr>
        <p:grpSpPr>
          <a:xfrm>
            <a:off x="8001002" y="3978097"/>
            <a:ext cx="880147" cy="880147"/>
            <a:chOff x="2733900" y="442397"/>
            <a:chExt cx="842406" cy="842406"/>
          </a:xfrm>
        </p:grpSpPr>
        <p:sp>
          <p:nvSpPr>
            <p:cNvPr id="48" name="Oval 47"/>
            <p:cNvSpPr/>
            <p:nvPr/>
          </p:nvSpPr>
          <p:spPr>
            <a:xfrm>
              <a:off x="2812203" y="520700"/>
              <a:ext cx="685800" cy="685800"/>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2733900" y="442397"/>
              <a:ext cx="842406" cy="842406"/>
            </a:xfrm>
            <a:prstGeom prst="ellipse">
              <a:avLst/>
            </a:prstGeom>
            <a:noFill/>
            <a:ln w="19050" cmpd="sng">
              <a:solidFill>
                <a:srgbClr val="008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0" name="Freeform 5"/>
          <p:cNvSpPr>
            <a:spLocks/>
          </p:cNvSpPr>
          <p:nvPr userDrawn="1"/>
        </p:nvSpPr>
        <p:spPr bwMode="auto">
          <a:xfrm rot="10800000">
            <a:off x="604851" y="4005043"/>
            <a:ext cx="7485049" cy="848064"/>
          </a:xfrm>
          <a:custGeom>
            <a:avLst/>
            <a:gdLst>
              <a:gd name="T0" fmla="*/ 251 w 301"/>
              <a:gd name="T1" fmla="*/ 0 h 101"/>
              <a:gd name="T2" fmla="*/ 251 w 301"/>
              <a:gd name="T3" fmla="*/ 0 h 101"/>
              <a:gd name="T4" fmla="*/ 0 w 301"/>
              <a:gd name="T5" fmla="*/ 0 h 101"/>
              <a:gd name="T6" fmla="*/ 24 w 301"/>
              <a:gd name="T7" fmla="*/ 51 h 101"/>
              <a:gd name="T8" fmla="*/ 0 w 301"/>
              <a:gd name="T9" fmla="*/ 101 h 101"/>
              <a:gd name="T10" fmla="*/ 251 w 301"/>
              <a:gd name="T11" fmla="*/ 101 h 101"/>
              <a:gd name="T12" fmla="*/ 301 w 301"/>
              <a:gd name="T13" fmla="*/ 51 h 101"/>
              <a:gd name="T14" fmla="*/ 251 w 301"/>
              <a:gd name="T15" fmla="*/ 0 h 101"/>
              <a:gd name="connsiteX0" fmla="*/ 8339 w 19021"/>
              <a:gd name="connsiteY0" fmla="*/ 0 h 10000"/>
              <a:gd name="connsiteX1" fmla="*/ 8339 w 19021"/>
              <a:gd name="connsiteY1" fmla="*/ 0 h 10000"/>
              <a:gd name="connsiteX2" fmla="*/ 0 w 19021"/>
              <a:gd name="connsiteY2" fmla="*/ 0 h 10000"/>
              <a:gd name="connsiteX3" fmla="*/ 797 w 19021"/>
              <a:gd name="connsiteY3" fmla="*/ 5050 h 10000"/>
              <a:gd name="connsiteX4" fmla="*/ 0 w 19021"/>
              <a:gd name="connsiteY4" fmla="*/ 10000 h 10000"/>
              <a:gd name="connsiteX5" fmla="*/ 8339 w 19021"/>
              <a:gd name="connsiteY5" fmla="*/ 10000 h 10000"/>
              <a:gd name="connsiteX6" fmla="*/ 19021 w 19021"/>
              <a:gd name="connsiteY6" fmla="*/ 4651 h 10000"/>
              <a:gd name="connsiteX7" fmla="*/ 8339 w 19021"/>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8339 w 29863"/>
              <a:gd name="connsiteY5" fmla="*/ 10000 h 10000"/>
              <a:gd name="connsiteX6" fmla="*/ 29863 w 29863"/>
              <a:gd name="connsiteY6" fmla="*/ 4751 h 10000"/>
              <a:gd name="connsiteX7" fmla="*/ 8339 w 29863"/>
              <a:gd name="connsiteY7" fmla="*/ 0 h 10000"/>
              <a:gd name="connsiteX0" fmla="*/ 8339 w 30716"/>
              <a:gd name="connsiteY0" fmla="*/ 0 h 10000"/>
              <a:gd name="connsiteX1" fmla="*/ 8339 w 30716"/>
              <a:gd name="connsiteY1" fmla="*/ 0 h 10000"/>
              <a:gd name="connsiteX2" fmla="*/ 0 w 30716"/>
              <a:gd name="connsiteY2" fmla="*/ 0 h 10000"/>
              <a:gd name="connsiteX3" fmla="*/ 797 w 30716"/>
              <a:gd name="connsiteY3" fmla="*/ 5050 h 10000"/>
              <a:gd name="connsiteX4" fmla="*/ 0 w 30716"/>
              <a:gd name="connsiteY4" fmla="*/ 10000 h 10000"/>
              <a:gd name="connsiteX5" fmla="*/ 26211 w 30716"/>
              <a:gd name="connsiteY5" fmla="*/ 9850 h 10000"/>
              <a:gd name="connsiteX6" fmla="*/ 29863 w 30716"/>
              <a:gd name="connsiteY6" fmla="*/ 4751 h 10000"/>
              <a:gd name="connsiteX7" fmla="*/ 8339 w 30716"/>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25672 w 29882"/>
              <a:gd name="connsiteY0" fmla="*/ 482 h 10033"/>
              <a:gd name="connsiteX1" fmla="*/ 8339 w 29882"/>
              <a:gd name="connsiteY1" fmla="*/ 33 h 10033"/>
              <a:gd name="connsiteX2" fmla="*/ 0 w 29882"/>
              <a:gd name="connsiteY2" fmla="*/ 33 h 10033"/>
              <a:gd name="connsiteX3" fmla="*/ 797 w 29882"/>
              <a:gd name="connsiteY3" fmla="*/ 5083 h 10033"/>
              <a:gd name="connsiteX4" fmla="*/ 0 w 29882"/>
              <a:gd name="connsiteY4" fmla="*/ 10033 h 10033"/>
              <a:gd name="connsiteX5" fmla="*/ 26211 w 29882"/>
              <a:gd name="connsiteY5" fmla="*/ 9883 h 10033"/>
              <a:gd name="connsiteX6" fmla="*/ 29863 w 29882"/>
              <a:gd name="connsiteY6" fmla="*/ 4784 h 10033"/>
              <a:gd name="connsiteX7" fmla="*/ 25672 w 29882"/>
              <a:gd name="connsiteY7" fmla="*/ 482 h 10033"/>
              <a:gd name="connsiteX0" fmla="*/ 27662 w 29888"/>
              <a:gd name="connsiteY0" fmla="*/ 322 h 10023"/>
              <a:gd name="connsiteX1" fmla="*/ 8339 w 29888"/>
              <a:gd name="connsiteY1" fmla="*/ 23 h 10023"/>
              <a:gd name="connsiteX2" fmla="*/ 0 w 29888"/>
              <a:gd name="connsiteY2" fmla="*/ 23 h 10023"/>
              <a:gd name="connsiteX3" fmla="*/ 797 w 29888"/>
              <a:gd name="connsiteY3" fmla="*/ 5073 h 10023"/>
              <a:gd name="connsiteX4" fmla="*/ 0 w 29888"/>
              <a:gd name="connsiteY4" fmla="*/ 10023 h 10023"/>
              <a:gd name="connsiteX5" fmla="*/ 26211 w 29888"/>
              <a:gd name="connsiteY5" fmla="*/ 9873 h 10023"/>
              <a:gd name="connsiteX6" fmla="*/ 29863 w 29888"/>
              <a:gd name="connsiteY6" fmla="*/ 4774 h 10023"/>
              <a:gd name="connsiteX7" fmla="*/ 27662 w 29888"/>
              <a:gd name="connsiteY7" fmla="*/ 322 h 10023"/>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4"/>
              <a:gd name="connsiteY0" fmla="*/ 249 h 10000"/>
              <a:gd name="connsiteX1" fmla="*/ 8339 w 29864"/>
              <a:gd name="connsiteY1" fmla="*/ 0 h 10000"/>
              <a:gd name="connsiteX2" fmla="*/ 0 w 29864"/>
              <a:gd name="connsiteY2" fmla="*/ 0 h 10000"/>
              <a:gd name="connsiteX3" fmla="*/ 797 w 29864"/>
              <a:gd name="connsiteY3" fmla="*/ 5050 h 10000"/>
              <a:gd name="connsiteX4" fmla="*/ 0 w 29864"/>
              <a:gd name="connsiteY4" fmla="*/ 10000 h 10000"/>
              <a:gd name="connsiteX5" fmla="*/ 26211 w 29864"/>
              <a:gd name="connsiteY5" fmla="*/ 9850 h 10000"/>
              <a:gd name="connsiteX6" fmla="*/ 29863 w 29864"/>
              <a:gd name="connsiteY6" fmla="*/ 4751 h 10000"/>
              <a:gd name="connsiteX7" fmla="*/ 26330 w 29864"/>
              <a:gd name="connsiteY7" fmla="*/ 249 h 10000"/>
              <a:gd name="connsiteX0" fmla="*/ 26330 w 30148"/>
              <a:gd name="connsiteY0" fmla="*/ 249 h 10000"/>
              <a:gd name="connsiteX1" fmla="*/ 8339 w 30148"/>
              <a:gd name="connsiteY1" fmla="*/ 0 h 10000"/>
              <a:gd name="connsiteX2" fmla="*/ 0 w 30148"/>
              <a:gd name="connsiteY2" fmla="*/ 0 h 10000"/>
              <a:gd name="connsiteX3" fmla="*/ 797 w 30148"/>
              <a:gd name="connsiteY3" fmla="*/ 5050 h 10000"/>
              <a:gd name="connsiteX4" fmla="*/ 0 w 30148"/>
              <a:gd name="connsiteY4" fmla="*/ 10000 h 10000"/>
              <a:gd name="connsiteX5" fmla="*/ 27678 w 30148"/>
              <a:gd name="connsiteY5" fmla="*/ 9900 h 10000"/>
              <a:gd name="connsiteX6" fmla="*/ 29863 w 30148"/>
              <a:gd name="connsiteY6" fmla="*/ 4751 h 10000"/>
              <a:gd name="connsiteX7" fmla="*/ 26330 w 30148"/>
              <a:gd name="connsiteY7" fmla="*/ 249 h 10000"/>
              <a:gd name="connsiteX0" fmla="*/ 26330 w 29906"/>
              <a:gd name="connsiteY0" fmla="*/ 249 h 10000"/>
              <a:gd name="connsiteX1" fmla="*/ 8339 w 29906"/>
              <a:gd name="connsiteY1" fmla="*/ 0 h 10000"/>
              <a:gd name="connsiteX2" fmla="*/ 0 w 29906"/>
              <a:gd name="connsiteY2" fmla="*/ 0 h 10000"/>
              <a:gd name="connsiteX3" fmla="*/ 797 w 29906"/>
              <a:gd name="connsiteY3" fmla="*/ 5050 h 10000"/>
              <a:gd name="connsiteX4" fmla="*/ 0 w 29906"/>
              <a:gd name="connsiteY4" fmla="*/ 10000 h 10000"/>
              <a:gd name="connsiteX5" fmla="*/ 27678 w 29906"/>
              <a:gd name="connsiteY5" fmla="*/ 9900 h 10000"/>
              <a:gd name="connsiteX6" fmla="*/ 29863 w 29906"/>
              <a:gd name="connsiteY6" fmla="*/ 4751 h 10000"/>
              <a:gd name="connsiteX7" fmla="*/ 26330 w 29906"/>
              <a:gd name="connsiteY7" fmla="*/ 249 h 10000"/>
              <a:gd name="connsiteX0" fmla="*/ 26330 w 29896"/>
              <a:gd name="connsiteY0" fmla="*/ 249 h 10000"/>
              <a:gd name="connsiteX1" fmla="*/ 8339 w 29896"/>
              <a:gd name="connsiteY1" fmla="*/ 0 h 10000"/>
              <a:gd name="connsiteX2" fmla="*/ 0 w 29896"/>
              <a:gd name="connsiteY2" fmla="*/ 0 h 10000"/>
              <a:gd name="connsiteX3" fmla="*/ 797 w 29896"/>
              <a:gd name="connsiteY3" fmla="*/ 5050 h 10000"/>
              <a:gd name="connsiteX4" fmla="*/ 0 w 29896"/>
              <a:gd name="connsiteY4" fmla="*/ 10000 h 10000"/>
              <a:gd name="connsiteX5" fmla="*/ 27678 w 29896"/>
              <a:gd name="connsiteY5" fmla="*/ 9900 h 10000"/>
              <a:gd name="connsiteX6" fmla="*/ 29863 w 29896"/>
              <a:gd name="connsiteY6" fmla="*/ 4751 h 10000"/>
              <a:gd name="connsiteX7" fmla="*/ 26330 w 2989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8134 w 29920"/>
              <a:gd name="connsiteY0" fmla="*/ 249 h 10000"/>
              <a:gd name="connsiteX1" fmla="*/ 8339 w 29920"/>
              <a:gd name="connsiteY1" fmla="*/ 0 h 10000"/>
              <a:gd name="connsiteX2" fmla="*/ 0 w 29920"/>
              <a:gd name="connsiteY2" fmla="*/ 0 h 10000"/>
              <a:gd name="connsiteX3" fmla="*/ 797 w 29920"/>
              <a:gd name="connsiteY3" fmla="*/ 5050 h 10000"/>
              <a:gd name="connsiteX4" fmla="*/ 0 w 29920"/>
              <a:gd name="connsiteY4" fmla="*/ 10000 h 10000"/>
              <a:gd name="connsiteX5" fmla="*/ 27678 w 29920"/>
              <a:gd name="connsiteY5" fmla="*/ 9900 h 10000"/>
              <a:gd name="connsiteX6" fmla="*/ 29863 w 29920"/>
              <a:gd name="connsiteY6" fmla="*/ 4751 h 10000"/>
              <a:gd name="connsiteX7" fmla="*/ 28134 w 29920"/>
              <a:gd name="connsiteY7" fmla="*/ 249 h 10000"/>
              <a:gd name="connsiteX0" fmla="*/ 28134 w 29869"/>
              <a:gd name="connsiteY0" fmla="*/ 249 h 10000"/>
              <a:gd name="connsiteX1" fmla="*/ 8339 w 29869"/>
              <a:gd name="connsiteY1" fmla="*/ 0 h 10000"/>
              <a:gd name="connsiteX2" fmla="*/ 0 w 29869"/>
              <a:gd name="connsiteY2" fmla="*/ 0 h 10000"/>
              <a:gd name="connsiteX3" fmla="*/ 797 w 29869"/>
              <a:gd name="connsiteY3" fmla="*/ 5050 h 10000"/>
              <a:gd name="connsiteX4" fmla="*/ 0 w 29869"/>
              <a:gd name="connsiteY4" fmla="*/ 10000 h 10000"/>
              <a:gd name="connsiteX5" fmla="*/ 27678 w 29869"/>
              <a:gd name="connsiteY5" fmla="*/ 9900 h 10000"/>
              <a:gd name="connsiteX6" fmla="*/ 29863 w 29869"/>
              <a:gd name="connsiteY6" fmla="*/ 4751 h 10000"/>
              <a:gd name="connsiteX7" fmla="*/ 28134 w 29869"/>
              <a:gd name="connsiteY7" fmla="*/ 249 h 10000"/>
              <a:gd name="connsiteX0" fmla="*/ 2813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8159 w 29866"/>
              <a:gd name="connsiteY5" fmla="*/ 9975 h 10000"/>
              <a:gd name="connsiteX6" fmla="*/ 29863 w 29866"/>
              <a:gd name="connsiteY6" fmla="*/ 4751 h 10000"/>
              <a:gd name="connsiteX7" fmla="*/ 28134 w 29866"/>
              <a:gd name="connsiteY7" fmla="*/ 249 h 10000"/>
              <a:gd name="connsiteX0" fmla="*/ 2813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8159 w 29863"/>
              <a:gd name="connsiteY5" fmla="*/ 9975 h 10000"/>
              <a:gd name="connsiteX6" fmla="*/ 29863 w 29863"/>
              <a:gd name="connsiteY6" fmla="*/ 4751 h 10000"/>
              <a:gd name="connsiteX7" fmla="*/ 28134 w 29863"/>
              <a:gd name="connsiteY7" fmla="*/ 249 h 10000"/>
              <a:gd name="connsiteX0" fmla="*/ 28134 w 30896"/>
              <a:gd name="connsiteY0" fmla="*/ 466 h 10535"/>
              <a:gd name="connsiteX1" fmla="*/ 8339 w 30896"/>
              <a:gd name="connsiteY1" fmla="*/ 217 h 10535"/>
              <a:gd name="connsiteX2" fmla="*/ 0 w 30896"/>
              <a:gd name="connsiteY2" fmla="*/ 217 h 10535"/>
              <a:gd name="connsiteX3" fmla="*/ 797 w 30896"/>
              <a:gd name="connsiteY3" fmla="*/ 5267 h 10535"/>
              <a:gd name="connsiteX4" fmla="*/ 0 w 30896"/>
              <a:gd name="connsiteY4" fmla="*/ 10217 h 10535"/>
              <a:gd name="connsiteX5" fmla="*/ 28159 w 30896"/>
              <a:gd name="connsiteY5" fmla="*/ 10192 h 10535"/>
              <a:gd name="connsiteX6" fmla="*/ 29812 w 30896"/>
              <a:gd name="connsiteY6" fmla="*/ 5642 h 10535"/>
              <a:gd name="connsiteX7" fmla="*/ 28134 w 30896"/>
              <a:gd name="connsiteY7" fmla="*/ 466 h 10535"/>
              <a:gd name="connsiteX0" fmla="*/ 28134 w 30314"/>
              <a:gd name="connsiteY0" fmla="*/ 466 h 10217"/>
              <a:gd name="connsiteX1" fmla="*/ 8339 w 30314"/>
              <a:gd name="connsiteY1" fmla="*/ 217 h 10217"/>
              <a:gd name="connsiteX2" fmla="*/ 0 w 30314"/>
              <a:gd name="connsiteY2" fmla="*/ 217 h 10217"/>
              <a:gd name="connsiteX3" fmla="*/ 797 w 30314"/>
              <a:gd name="connsiteY3" fmla="*/ 5267 h 10217"/>
              <a:gd name="connsiteX4" fmla="*/ 0 w 30314"/>
              <a:gd name="connsiteY4" fmla="*/ 10217 h 10217"/>
              <a:gd name="connsiteX5" fmla="*/ 28159 w 30314"/>
              <a:gd name="connsiteY5" fmla="*/ 10192 h 10217"/>
              <a:gd name="connsiteX6" fmla="*/ 29812 w 30314"/>
              <a:gd name="connsiteY6" fmla="*/ 5642 h 10217"/>
              <a:gd name="connsiteX7" fmla="*/ 28134 w 30314"/>
              <a:gd name="connsiteY7" fmla="*/ 466 h 10217"/>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12" h="10000">
                <a:moveTo>
                  <a:pt x="28134" y="249"/>
                </a:moveTo>
                <a:cubicBezTo>
                  <a:pt x="26731" y="94"/>
                  <a:pt x="13028" y="41"/>
                  <a:pt x="8339" y="0"/>
                </a:cubicBezTo>
                <a:lnTo>
                  <a:pt x="0" y="0"/>
                </a:lnTo>
                <a:cubicBezTo>
                  <a:pt x="465" y="1287"/>
                  <a:pt x="797" y="3069"/>
                  <a:pt x="797" y="5050"/>
                </a:cubicBezTo>
                <a:cubicBezTo>
                  <a:pt x="797" y="7030"/>
                  <a:pt x="498" y="8812"/>
                  <a:pt x="0" y="10000"/>
                </a:cubicBezTo>
                <a:lnTo>
                  <a:pt x="28159" y="9975"/>
                </a:lnTo>
                <a:cubicBezTo>
                  <a:pt x="29360" y="9962"/>
                  <a:pt x="29816" y="7046"/>
                  <a:pt x="29812" y="5425"/>
                </a:cubicBezTo>
                <a:cubicBezTo>
                  <a:pt x="29808" y="3804"/>
                  <a:pt x="29537" y="404"/>
                  <a:pt x="28134" y="249"/>
                </a:cubicBezTo>
                <a:close/>
              </a:path>
            </a:pathLst>
          </a:custGeom>
          <a:gradFill flip="none" rotWithShape="1">
            <a:gsLst>
              <a:gs pos="0">
                <a:schemeClr val="bg1"/>
              </a:gs>
              <a:gs pos="100000">
                <a:schemeClr val="bg1">
                  <a:lumMod val="95000"/>
                </a:schemeClr>
              </a:gs>
            </a:gsLst>
            <a:lin ang="16200000" scaled="0"/>
            <a:tileRect/>
          </a:gradFill>
          <a:ln w="3175" cmpd="sng">
            <a:noFill/>
          </a:ln>
          <a:effectLst>
            <a:outerShdw blurRad="50800" dist="38100" dir="4500000" algn="tl" rotWithShape="0">
              <a:srgbClr val="000000">
                <a:alpha val="43000"/>
              </a:srgbClr>
            </a:outerShdw>
          </a:effectLst>
          <a:extLst/>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56" name="Date Placeholder 3"/>
          <p:cNvSpPr>
            <a:spLocks noGrp="1"/>
          </p:cNvSpPr>
          <p:nvPr>
            <p:ph type="dt" sz="half" idx="10"/>
          </p:nvPr>
        </p:nvSpPr>
        <p:spPr>
          <a:xfrm>
            <a:off x="628650" y="4868863"/>
            <a:ext cx="2057400" cy="274637"/>
          </a:xfrm>
        </p:spPr>
        <p:txBody>
          <a:bodyPr/>
          <a:lstStyle/>
          <a:p>
            <a:fld id="{18C52F57-2051-4E5D-B00A-2C530E78CB4D}" type="datetimeFigureOut">
              <a:rPr lang="en-US" smtClean="0"/>
              <a:t>9/8/2019</a:t>
            </a:fld>
            <a:endParaRPr lang="en-US"/>
          </a:p>
        </p:txBody>
      </p:sp>
      <p:sp>
        <p:nvSpPr>
          <p:cNvPr id="57" name="Footer Placeholder 4"/>
          <p:cNvSpPr>
            <a:spLocks noGrp="1"/>
          </p:cNvSpPr>
          <p:nvPr>
            <p:ph type="ftr" sz="quarter" idx="11"/>
          </p:nvPr>
        </p:nvSpPr>
        <p:spPr>
          <a:xfrm>
            <a:off x="3028950" y="4868863"/>
            <a:ext cx="3086100" cy="274637"/>
          </a:xfrm>
        </p:spPr>
        <p:txBody>
          <a:bodyPr/>
          <a:lstStyle/>
          <a:p>
            <a:endParaRPr lang="en-US"/>
          </a:p>
        </p:txBody>
      </p:sp>
      <p:sp>
        <p:nvSpPr>
          <p:cNvPr id="58" name="Slide Number Placeholder 5"/>
          <p:cNvSpPr>
            <a:spLocks noGrp="1"/>
          </p:cNvSpPr>
          <p:nvPr>
            <p:ph type="sldNum" sz="quarter" idx="12"/>
          </p:nvPr>
        </p:nvSpPr>
        <p:spPr>
          <a:xfrm>
            <a:off x="6457950" y="4868863"/>
            <a:ext cx="2057400" cy="274637"/>
          </a:xfrm>
        </p:spPr>
        <p:txBody>
          <a:bodyPr/>
          <a:lstStyle/>
          <a:p>
            <a:fld id="{D9B9B423-6015-4090-A8C6-DD3B36DD2343}" type="slidenum">
              <a:rPr lang="en-US" smtClean="0"/>
              <a:t>‹#›</a:t>
            </a:fld>
            <a:endParaRPr lang="en-US"/>
          </a:p>
        </p:txBody>
      </p:sp>
      <p:sp>
        <p:nvSpPr>
          <p:cNvPr id="59" name="Title 1"/>
          <p:cNvSpPr>
            <a:spLocks noGrp="1"/>
          </p:cNvSpPr>
          <p:nvPr>
            <p:ph type="title"/>
          </p:nvPr>
        </p:nvSpPr>
        <p:spPr>
          <a:xfrm>
            <a:off x="628650" y="319"/>
            <a:ext cx="7886700" cy="920600"/>
          </a:xfrm>
          <a:prstGeom prst="rect">
            <a:avLst/>
          </a:prstGeom>
        </p:spPr>
        <p:txBody>
          <a:bodyPr/>
          <a:lstStyle>
            <a:lvl1pPr>
              <a:defRPr>
                <a:solidFill>
                  <a:schemeClr val="bg1"/>
                </a:solidFill>
              </a:defRPr>
            </a:lvl1pPr>
          </a:lstStyle>
          <a:p>
            <a:r>
              <a:rPr lang="en-US"/>
              <a:t>Click to edit Master title style</a:t>
            </a:r>
            <a:endParaRPr lang="en-US" dirty="0"/>
          </a:p>
        </p:txBody>
      </p:sp>
      <p:sp>
        <p:nvSpPr>
          <p:cNvPr id="68" name="Content Placeholder 2"/>
          <p:cNvSpPr>
            <a:spLocks noGrp="1"/>
          </p:cNvSpPr>
          <p:nvPr>
            <p:ph idx="1"/>
          </p:nvPr>
        </p:nvSpPr>
        <p:spPr>
          <a:xfrm>
            <a:off x="1286548" y="1076643"/>
            <a:ext cx="7146991" cy="864308"/>
          </a:xfrm>
        </p:spPr>
        <p:txBody>
          <a:bodyPr/>
          <a:lstStyle>
            <a:lvl1pPr>
              <a:defRPr/>
            </a:lvl1pPr>
          </a:lstStyle>
          <a:p>
            <a:pPr lvl="0"/>
            <a:r>
              <a:rPr lang="en-US"/>
              <a:t>Edit Master text styles</a:t>
            </a:r>
          </a:p>
        </p:txBody>
      </p:sp>
      <p:sp>
        <p:nvSpPr>
          <p:cNvPr id="69" name="Content Placeholder 2"/>
          <p:cNvSpPr>
            <a:spLocks noGrp="1"/>
          </p:cNvSpPr>
          <p:nvPr>
            <p:ph idx="13"/>
          </p:nvPr>
        </p:nvSpPr>
        <p:spPr>
          <a:xfrm>
            <a:off x="1286548" y="2032187"/>
            <a:ext cx="7146991" cy="864308"/>
          </a:xfrm>
        </p:spPr>
        <p:txBody>
          <a:bodyPr/>
          <a:lstStyle>
            <a:lvl1pPr>
              <a:defRPr/>
            </a:lvl1pPr>
          </a:lstStyle>
          <a:p>
            <a:pPr lvl="0"/>
            <a:r>
              <a:rPr lang="en-US"/>
              <a:t>Edit Master text styles</a:t>
            </a:r>
          </a:p>
        </p:txBody>
      </p:sp>
      <p:sp>
        <p:nvSpPr>
          <p:cNvPr id="70" name="Content Placeholder 2"/>
          <p:cNvSpPr>
            <a:spLocks noGrp="1"/>
          </p:cNvSpPr>
          <p:nvPr>
            <p:ph idx="14"/>
          </p:nvPr>
        </p:nvSpPr>
        <p:spPr>
          <a:xfrm>
            <a:off x="1286548" y="2987731"/>
            <a:ext cx="7146991" cy="864308"/>
          </a:xfrm>
        </p:spPr>
        <p:txBody>
          <a:bodyPr/>
          <a:lstStyle>
            <a:lvl1pPr>
              <a:defRPr/>
            </a:lvl1pPr>
          </a:lstStyle>
          <a:p>
            <a:pPr lvl="0"/>
            <a:r>
              <a:rPr lang="en-US"/>
              <a:t>Edit Master text styles</a:t>
            </a:r>
          </a:p>
        </p:txBody>
      </p:sp>
      <p:sp>
        <p:nvSpPr>
          <p:cNvPr id="71" name="Content Placeholder 2"/>
          <p:cNvSpPr>
            <a:spLocks noGrp="1"/>
          </p:cNvSpPr>
          <p:nvPr>
            <p:ph idx="15"/>
          </p:nvPr>
        </p:nvSpPr>
        <p:spPr>
          <a:xfrm>
            <a:off x="1286548" y="3943274"/>
            <a:ext cx="7146991" cy="864308"/>
          </a:xfrm>
        </p:spPr>
        <p:txBody>
          <a:bodyPr/>
          <a:lstStyle>
            <a:lvl1pPr>
              <a:defRPr/>
            </a:lvl1pPr>
          </a:lstStyle>
          <a:p>
            <a:pPr lvl="0"/>
            <a:r>
              <a:rPr lang="en-US"/>
              <a:t>Edit Master text styles</a:t>
            </a:r>
          </a:p>
        </p:txBody>
      </p:sp>
    </p:spTree>
    <p:extLst>
      <p:ext uri="{BB962C8B-B14F-4D97-AF65-F5344CB8AC3E}">
        <p14:creationId xmlns:p14="http://schemas.microsoft.com/office/powerpoint/2010/main" val="3275526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pic>
        <p:nvPicPr>
          <p:cNvPr id="4" name="Picture 7" descr="logo-STX-color-notag.pn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2226" y="4889500"/>
            <a:ext cx="919162" cy="215900"/>
          </a:xfrm>
          <a:prstGeom prst="rect">
            <a:avLst/>
          </a:prstGeom>
          <a:noFill/>
          <a:ln w="9525">
            <a:noFill/>
            <a:miter lim="800000"/>
            <a:headEnd/>
            <a:tailEnd/>
          </a:ln>
        </p:spPr>
      </p:pic>
      <p:sp>
        <p:nvSpPr>
          <p:cNvPr id="3" name="Content Placeholder 2"/>
          <p:cNvSpPr>
            <a:spLocks noGrp="1"/>
          </p:cNvSpPr>
          <p:nvPr>
            <p:ph idx="1"/>
          </p:nvPr>
        </p:nvSpPr>
        <p:spPr>
          <a:xfrm>
            <a:off x="628650" y="1370013"/>
            <a:ext cx="7886700" cy="326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28650" y="4767263"/>
            <a:ext cx="2057400" cy="274637"/>
          </a:xfrm>
        </p:spPr>
        <p:txBody>
          <a:bodyPr/>
          <a:lstStyle>
            <a:lvl1pPr algn="r">
              <a:defRPr/>
            </a:lvl1pPr>
          </a:lstStyle>
          <a:p>
            <a:fld id="{18C52F57-2051-4E5D-B00A-2C530E78CB4D}" type="datetimeFigureOut">
              <a:rPr lang="en-US" smtClean="0"/>
              <a:pPr/>
              <a:t>9/8/2019</a:t>
            </a:fld>
            <a:endParaRPr lang="en-US"/>
          </a:p>
        </p:txBody>
      </p:sp>
      <p:sp>
        <p:nvSpPr>
          <p:cNvPr id="6" name="Footer Placeholder 4"/>
          <p:cNvSpPr>
            <a:spLocks noGrp="1"/>
          </p:cNvSpPr>
          <p:nvPr>
            <p:ph type="ftr" sz="quarter" idx="11"/>
          </p:nvPr>
        </p:nvSpPr>
        <p:spPr>
          <a:xfrm>
            <a:off x="3028950" y="4767263"/>
            <a:ext cx="3086100" cy="274637"/>
          </a:xfrm>
        </p:spPr>
        <p:txBody>
          <a:bodyPr/>
          <a:lstStyle/>
          <a:p>
            <a:endParaRPr lang="en-US"/>
          </a:p>
        </p:txBody>
      </p:sp>
      <p:sp>
        <p:nvSpPr>
          <p:cNvPr id="7" name="Slide Number Placeholder 5"/>
          <p:cNvSpPr>
            <a:spLocks noGrp="1"/>
          </p:cNvSpPr>
          <p:nvPr>
            <p:ph type="sldNum" sz="quarter" idx="12"/>
          </p:nvPr>
        </p:nvSpPr>
        <p:spPr>
          <a:xfrm>
            <a:off x="6457950" y="4767263"/>
            <a:ext cx="2057400" cy="274637"/>
          </a:xfrm>
        </p:spPr>
        <p:txBody>
          <a:bodyPr/>
          <a:lstStyle/>
          <a:p>
            <a:fld id="{D9B9B423-6015-4090-A8C6-DD3B36DD2343}" type="slidenum">
              <a:rPr lang="en-US" smtClean="0"/>
              <a:t>‹#›</a:t>
            </a:fld>
            <a:endParaRPr lang="en-US"/>
          </a:p>
        </p:txBody>
      </p:sp>
      <p:sp>
        <p:nvSpPr>
          <p:cNvPr id="8" name="Title 1"/>
          <p:cNvSpPr>
            <a:spLocks noGrp="1"/>
          </p:cNvSpPr>
          <p:nvPr>
            <p:ph type="title"/>
          </p:nvPr>
        </p:nvSpPr>
        <p:spPr>
          <a:xfrm>
            <a:off x="628650" y="274638"/>
            <a:ext cx="7886700" cy="993775"/>
          </a:xfrm>
          <a:prstGeom prst="rect">
            <a:avLst/>
          </a:prstGeom>
        </p:spPr>
        <p:txBody>
          <a:bodyPr/>
          <a:lstStyle>
            <a:lvl1pPr>
              <a:defRPr>
                <a:solidFill>
                  <a:schemeClr val="tx1"/>
                </a:solidFill>
              </a:defRPr>
            </a:lvl1pPr>
          </a:lstStyle>
          <a:p>
            <a:r>
              <a:rPr lang="en-US"/>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Rectangle 1"/>
          <p:cNvSpPr/>
          <p:nvPr/>
        </p:nvSpPr>
        <p:spPr>
          <a:xfrm rot="5400000">
            <a:off x="2000250" y="-2000250"/>
            <a:ext cx="5143500" cy="9144000"/>
          </a:xfrm>
          <a:prstGeom prst="rect">
            <a:avLst/>
          </a:prstGeom>
          <a:gradFill flip="none" rotWithShape="1">
            <a:gsLst>
              <a:gs pos="0">
                <a:srgbClr val="15826B"/>
              </a:gs>
              <a:gs pos="97000">
                <a:srgbClr val="055748"/>
              </a:gs>
            </a:gsLst>
            <a:lin ang="1134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 name="Picture 7" descr="logo-STX-white.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822450" y="1982788"/>
            <a:ext cx="5499100"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984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18C52F57-2051-4E5D-B00A-2C530E78CB4D}" type="datetimeFigureOut">
              <a:rPr lang="en-US" smtClean="0"/>
              <a:t>9/8/2019</a:t>
            </a:fld>
            <a:endParaRPr lang="en-US"/>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D9B9B423-6015-4090-A8C6-DD3B36DD234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70" r:id="rId4"/>
    <p:sldLayoutId id="2147483659" r:id="rId5"/>
    <p:sldLayoutId id="2147483666" r:id="rId6"/>
    <p:sldLayoutId id="2147483658" r:id="rId7"/>
    <p:sldLayoutId id="2147483669" r:id="rId8"/>
  </p:sldLayoutIdLst>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file:///C:\Users\Hagit.Refael\Desktop\work\Training%20Schnider\Training\Low%20Pass%20Filter.pdf"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0AB8C3-25CB-4905-BD0A-F9DA53C3CBAE}"/>
              </a:ext>
            </a:extLst>
          </p:cNvPr>
          <p:cNvSpPr txBox="1"/>
          <p:nvPr/>
        </p:nvSpPr>
        <p:spPr>
          <a:xfrm>
            <a:off x="4392957" y="3523317"/>
            <a:ext cx="4239491" cy="1323439"/>
          </a:xfrm>
          <a:prstGeom prst="rect">
            <a:avLst/>
          </a:prstGeom>
          <a:noFill/>
        </p:spPr>
        <p:txBody>
          <a:bodyPr wrap="square" rtlCol="0">
            <a:spAutoFit/>
          </a:bodyPr>
          <a:lstStyle/>
          <a:p>
            <a:r>
              <a:rPr lang="en-US" sz="4000" b="1" dirty="0">
                <a:latin typeface="+mj-lt"/>
              </a:rPr>
              <a:t>HD </a:t>
            </a:r>
            <a:r>
              <a:rPr lang="en-US" sz="4000" b="1" dirty="0" smtClean="0">
                <a:latin typeface="+mj-lt"/>
              </a:rPr>
              <a:t>Controller</a:t>
            </a:r>
          </a:p>
          <a:p>
            <a:r>
              <a:rPr lang="en-US" sz="4000" b="1" dirty="0" smtClean="0">
                <a:latin typeface="+mj-lt"/>
              </a:rPr>
              <a:t>HD</a:t>
            </a:r>
            <a:r>
              <a:rPr lang="zh-CN" altLang="en-US" sz="4000" b="1" dirty="0" smtClean="0">
                <a:latin typeface="+mj-lt"/>
              </a:rPr>
              <a:t>控制</a:t>
            </a:r>
            <a:endParaRPr lang="en-US" sz="4000" b="1" dirty="0">
              <a:latin typeface="+mj-lt"/>
            </a:endParaRPr>
          </a:p>
        </p:txBody>
      </p:sp>
    </p:spTree>
    <p:extLst>
      <p:ext uri="{BB962C8B-B14F-4D97-AF65-F5344CB8AC3E}">
        <p14:creationId xmlns:p14="http://schemas.microsoft.com/office/powerpoint/2010/main" val="4156684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44A902-95AF-4EBC-810E-6E4749EF9E99}"/>
              </a:ext>
            </a:extLst>
          </p:cNvPr>
          <p:cNvSpPr>
            <a:spLocks noGrp="1"/>
          </p:cNvSpPr>
          <p:nvPr>
            <p:ph type="title"/>
          </p:nvPr>
        </p:nvSpPr>
        <p:spPr/>
        <p:txBody>
          <a:bodyPr>
            <a:normAutofit fontScale="90000"/>
          </a:bodyPr>
          <a:lstStyle/>
          <a:p>
            <a:r>
              <a:rPr lang="en-US" sz="6000" b="1" dirty="0" smtClean="0"/>
              <a:t>Synopsis </a:t>
            </a:r>
            <a:r>
              <a:rPr lang="zh-CN" altLang="en-US" sz="6000" b="1" dirty="0" smtClean="0"/>
              <a:t>（概要）</a:t>
            </a:r>
            <a:endParaRPr lang="en-US" b="1" dirty="0"/>
          </a:p>
        </p:txBody>
      </p:sp>
      <p:sp>
        <p:nvSpPr>
          <p:cNvPr id="4" name="Content Placeholder 1">
            <a:extLst>
              <a:ext uri="{FF2B5EF4-FFF2-40B4-BE49-F238E27FC236}">
                <a16:creationId xmlns:a16="http://schemas.microsoft.com/office/drawing/2014/main" id="{D2C24412-3D08-4FB8-8A8E-6CA1649836E3}"/>
              </a:ext>
            </a:extLst>
          </p:cNvPr>
          <p:cNvSpPr txBox="1">
            <a:spLocks/>
          </p:cNvSpPr>
          <p:nvPr/>
        </p:nvSpPr>
        <p:spPr>
          <a:xfrm>
            <a:off x="0" y="1048790"/>
            <a:ext cx="8399736" cy="3828010"/>
          </a:xfrm>
          <a:prstGeom prst="rect">
            <a:avLst/>
          </a:prstGeom>
        </p:spPr>
        <p:txBody>
          <a:bodyPr vert="horz" lIns="91440" tIns="45720" rIns="91440" bIns="45720" rtlCol="0">
            <a:normAutofit lnSpcReduction="10000"/>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006666"/>
              </a:buClr>
              <a:buFont typeface="Arial" panose="020B0604020202020204" pitchFamily="34" charset="0"/>
              <a:buChar char="•"/>
            </a:pPr>
            <a:r>
              <a:rPr lang="en-US" sz="2200" b="1" u="sng" dirty="0"/>
              <a:t>HD control </a:t>
            </a:r>
            <a:r>
              <a:rPr lang="en-US" sz="2200" b="1" u="sng" dirty="0" smtClean="0"/>
              <a:t>structure</a:t>
            </a:r>
            <a:r>
              <a:rPr lang="zh-CN" altLang="en-US" sz="2200" b="1" u="sng" dirty="0" smtClean="0"/>
              <a:t>（</a:t>
            </a:r>
            <a:r>
              <a:rPr lang="en-US" altLang="zh-CN" sz="2200" b="1" u="sng" dirty="0" smtClean="0"/>
              <a:t>HD </a:t>
            </a:r>
            <a:r>
              <a:rPr lang="zh-CN" altLang="en-US" sz="2200" b="1" u="sng" dirty="0" smtClean="0"/>
              <a:t>控制结构）</a:t>
            </a:r>
            <a:endParaRPr lang="en-US" sz="2200" b="1" u="sng" dirty="0"/>
          </a:p>
          <a:p>
            <a:pPr lvl="1">
              <a:buClr>
                <a:srgbClr val="006666"/>
              </a:buClr>
              <a:buFont typeface="Arial" panose="020B0604020202020204" pitchFamily="34" charset="0"/>
              <a:buChar char="•"/>
            </a:pPr>
            <a:r>
              <a:rPr lang="en-US" sz="1800" b="1" dirty="0"/>
              <a:t>HD </a:t>
            </a:r>
            <a:r>
              <a:rPr lang="en-US" sz="1800" b="1" dirty="0" smtClean="0"/>
              <a:t>parameters</a:t>
            </a:r>
            <a:r>
              <a:rPr lang="zh-CN" altLang="en-US" sz="1800" b="1" dirty="0" smtClean="0"/>
              <a:t>（</a:t>
            </a:r>
            <a:r>
              <a:rPr lang="en-US" altLang="zh-CN" sz="1800" b="1" dirty="0" smtClean="0"/>
              <a:t>HD</a:t>
            </a:r>
            <a:r>
              <a:rPr lang="zh-CN" altLang="en-US" sz="1800" b="1" dirty="0" smtClean="0"/>
              <a:t>参数）</a:t>
            </a:r>
            <a:r>
              <a:rPr lang="en-US" sz="1800" b="1" dirty="0" smtClean="0"/>
              <a:t> </a:t>
            </a:r>
            <a:r>
              <a:rPr lang="en-US" sz="1800" b="1" dirty="0"/>
              <a:t>(</a:t>
            </a:r>
            <a:r>
              <a:rPr lang="en-US" sz="1800" b="1" dirty="0" err="1"/>
              <a:t>knld</a:t>
            </a:r>
            <a:r>
              <a:rPr lang="en-US" sz="1800" b="1" dirty="0"/>
              <a:t>, </a:t>
            </a:r>
            <a:r>
              <a:rPr lang="en-US" sz="1800" b="1" dirty="0" err="1"/>
              <a:t>knlp</a:t>
            </a:r>
            <a:r>
              <a:rPr lang="en-US" sz="1800" b="1" dirty="0"/>
              <a:t>, </a:t>
            </a:r>
            <a:r>
              <a:rPr lang="en-US" sz="1800" b="1" dirty="0" err="1"/>
              <a:t>knli</a:t>
            </a:r>
            <a:r>
              <a:rPr lang="en-US" sz="1800" b="1" dirty="0"/>
              <a:t>, </a:t>
            </a:r>
            <a:r>
              <a:rPr lang="en-US" sz="1800" b="1" dirty="0" err="1"/>
              <a:t>kniv</a:t>
            </a:r>
            <a:r>
              <a:rPr lang="en-US" sz="1800" b="1" dirty="0"/>
              <a:t>)</a:t>
            </a:r>
          </a:p>
          <a:p>
            <a:pPr lvl="1">
              <a:buClr>
                <a:srgbClr val="006666"/>
              </a:buClr>
              <a:buFont typeface="Arial" panose="020B0604020202020204" pitchFamily="34" charset="0"/>
              <a:buChar char="•"/>
            </a:pPr>
            <a:r>
              <a:rPr lang="en-US" sz="1800" b="1" dirty="0"/>
              <a:t>HD parameters gains </a:t>
            </a:r>
            <a:r>
              <a:rPr lang="zh-CN" altLang="en-US" sz="1800" b="1" dirty="0" smtClean="0"/>
              <a:t>（</a:t>
            </a:r>
            <a:r>
              <a:rPr lang="en-US" altLang="zh-CN" sz="1800" b="1" dirty="0" smtClean="0"/>
              <a:t>HD</a:t>
            </a:r>
            <a:r>
              <a:rPr lang="zh-CN" altLang="en-US" sz="1800" b="1" dirty="0" smtClean="0"/>
              <a:t>参数系数）</a:t>
            </a:r>
            <a:r>
              <a:rPr lang="en-US" sz="1800" b="1" dirty="0" smtClean="0"/>
              <a:t>(</a:t>
            </a:r>
            <a:r>
              <a:rPr lang="en-US" sz="1800" b="1" dirty="0" err="1"/>
              <a:t>knlusergain</a:t>
            </a:r>
            <a:r>
              <a:rPr lang="en-US" sz="1800" b="1" dirty="0"/>
              <a:t>, </a:t>
            </a:r>
            <a:r>
              <a:rPr lang="en-US" sz="1800" b="1" dirty="0" err="1"/>
              <a:t>lmjr</a:t>
            </a:r>
            <a:r>
              <a:rPr lang="en-US" sz="1800" b="1" dirty="0"/>
              <a:t>, </a:t>
            </a:r>
            <a:r>
              <a:rPr lang="en-US" sz="1800" b="1" dirty="0" err="1"/>
              <a:t>nlmaxgain</a:t>
            </a:r>
            <a:r>
              <a:rPr lang="en-US" sz="1800" b="1" dirty="0"/>
              <a:t>)</a:t>
            </a:r>
          </a:p>
          <a:p>
            <a:pPr lvl="1">
              <a:buClr>
                <a:srgbClr val="006666"/>
              </a:buClr>
              <a:buFont typeface="Arial" panose="020B0604020202020204" pitchFamily="34" charset="0"/>
              <a:buChar char="•"/>
            </a:pPr>
            <a:r>
              <a:rPr lang="en-US" sz="1800" b="1" dirty="0"/>
              <a:t>HD extended </a:t>
            </a:r>
            <a:r>
              <a:rPr lang="en-US" sz="1800" b="1" dirty="0" smtClean="0"/>
              <a:t>parameters</a:t>
            </a:r>
            <a:r>
              <a:rPr lang="zh-CN" altLang="en-US" sz="1800" b="1" dirty="0" smtClean="0"/>
              <a:t>（</a:t>
            </a:r>
            <a:r>
              <a:rPr lang="en-US" altLang="zh-CN" sz="1800" b="1" dirty="0" smtClean="0"/>
              <a:t>HD</a:t>
            </a:r>
            <a:r>
              <a:rPr lang="zh-CN" altLang="en-US" sz="1800" b="1" dirty="0" smtClean="0"/>
              <a:t>扩展参数）</a:t>
            </a:r>
            <a:r>
              <a:rPr lang="en-US" sz="1800" b="1" dirty="0" smtClean="0"/>
              <a:t> (1*LPF</a:t>
            </a:r>
            <a:r>
              <a:rPr lang="en-US" sz="1800" b="1" dirty="0"/>
              <a:t>, </a:t>
            </a:r>
            <a:r>
              <a:rPr lang="en-US" sz="1800" b="1" dirty="0" smtClean="0"/>
              <a:t>3*Anti-Vibration</a:t>
            </a:r>
            <a:r>
              <a:rPr lang="en-US" sz="1800" b="1" dirty="0"/>
              <a:t>, </a:t>
            </a:r>
            <a:r>
              <a:rPr lang="en-US" sz="1800" b="1" dirty="0" smtClean="0"/>
              <a:t>2*Notch</a:t>
            </a:r>
            <a:r>
              <a:rPr lang="en-US" sz="1800" b="1" dirty="0"/>
              <a:t>)</a:t>
            </a:r>
          </a:p>
          <a:p>
            <a:pPr lvl="1">
              <a:buClr>
                <a:srgbClr val="006666"/>
              </a:buClr>
              <a:buFont typeface="Arial" panose="020B0604020202020204" pitchFamily="34" charset="0"/>
              <a:buChar char="•"/>
            </a:pPr>
            <a:r>
              <a:rPr lang="en-US" sz="1800" b="1" dirty="0"/>
              <a:t>Flexibility </a:t>
            </a:r>
            <a:r>
              <a:rPr lang="en-US" sz="1800" b="1" dirty="0" smtClean="0"/>
              <a:t>Compensation</a:t>
            </a:r>
          </a:p>
          <a:p>
            <a:pPr marL="457200" lvl="1" indent="0">
              <a:buClr>
                <a:srgbClr val="006666"/>
              </a:buClr>
              <a:buNone/>
            </a:pPr>
            <a:r>
              <a:rPr lang="zh-CN" altLang="en-US" sz="1800" b="1" dirty="0" smtClean="0"/>
              <a:t>      柔性补偿                         </a:t>
            </a:r>
            <a:endParaRPr lang="en-US" altLang="zh-CN" sz="1800" b="1" dirty="0" smtClean="0"/>
          </a:p>
          <a:p>
            <a:pPr lvl="1">
              <a:buClr>
                <a:srgbClr val="006666"/>
              </a:buClr>
              <a:buFont typeface="Arial" panose="020B0604020202020204" pitchFamily="34" charset="0"/>
              <a:buChar char="•"/>
            </a:pPr>
            <a:r>
              <a:rPr lang="en-US" sz="1800" b="1" dirty="0" smtClean="0"/>
              <a:t>Smooth filters/</a:t>
            </a:r>
            <a:r>
              <a:rPr lang="en-US" altLang="zh-CN" sz="1800" b="1" dirty="0" smtClean="0"/>
              <a:t>Gearing Filter</a:t>
            </a:r>
          </a:p>
          <a:p>
            <a:pPr marL="457200" lvl="1" indent="0">
              <a:buClr>
                <a:srgbClr val="006666"/>
              </a:buClr>
              <a:buNone/>
            </a:pPr>
            <a:r>
              <a:rPr lang="zh-CN" altLang="en-US" sz="1800" b="1" dirty="0" smtClean="0"/>
              <a:t>     平滑滤波       </a:t>
            </a:r>
            <a:r>
              <a:rPr lang="en-US" altLang="zh-CN" sz="1800" b="1" dirty="0" smtClean="0"/>
              <a:t>/</a:t>
            </a:r>
            <a:r>
              <a:rPr lang="zh-CN" altLang="en-US" sz="1800" b="1" dirty="0" smtClean="0"/>
              <a:t>锯齿滤波</a:t>
            </a:r>
            <a:endParaRPr lang="en-US" sz="1800" b="1" dirty="0"/>
          </a:p>
          <a:p>
            <a:pPr lvl="1">
              <a:buClr>
                <a:srgbClr val="006666"/>
              </a:buClr>
              <a:buFont typeface="Arial" panose="020B0604020202020204" pitchFamily="34" charset="0"/>
              <a:buChar char="•"/>
            </a:pPr>
            <a:r>
              <a:rPr lang="en-US" sz="1800" b="1" dirty="0"/>
              <a:t>Acceleration Feedforward</a:t>
            </a:r>
          </a:p>
          <a:p>
            <a:pPr>
              <a:buClr>
                <a:srgbClr val="006666"/>
              </a:buClr>
              <a:buFont typeface="Arial" panose="020B0604020202020204" pitchFamily="34" charset="0"/>
              <a:buChar char="•"/>
            </a:pPr>
            <a:r>
              <a:rPr lang="en-US" sz="2200" b="1" dirty="0"/>
              <a:t>HD Loop Tuning </a:t>
            </a:r>
            <a:r>
              <a:rPr lang="en-US" sz="2200" b="1" dirty="0" smtClean="0"/>
              <a:t>Sequence (HD</a:t>
            </a:r>
            <a:r>
              <a:rPr lang="zh-CN" altLang="en-US" sz="2200" b="1" dirty="0" smtClean="0"/>
              <a:t>环路调试顺序</a:t>
            </a:r>
            <a:r>
              <a:rPr lang="en-US" sz="2200" b="1" dirty="0" smtClean="0"/>
              <a:t>)</a:t>
            </a:r>
            <a:endParaRPr lang="en-US" sz="2200" b="1" dirty="0"/>
          </a:p>
          <a:p>
            <a:pPr>
              <a:buClr>
                <a:srgbClr val="006666"/>
              </a:buClr>
              <a:buFont typeface="Arial" panose="020B0604020202020204" pitchFamily="34" charset="0"/>
              <a:buChar char="•"/>
            </a:pPr>
            <a:r>
              <a:rPr lang="en-US" sz="2200" b="1" dirty="0"/>
              <a:t>Tuning Issues and </a:t>
            </a:r>
            <a:r>
              <a:rPr lang="en-US" sz="2200" b="1" dirty="0" smtClean="0"/>
              <a:t>Solutions</a:t>
            </a:r>
            <a:r>
              <a:rPr lang="zh-CN" altLang="en-US" sz="2200" b="1" dirty="0" smtClean="0"/>
              <a:t>（调试问题点和处理方案）</a:t>
            </a:r>
            <a:endParaRPr lang="en-US" sz="2200" b="1" dirty="0"/>
          </a:p>
          <a:p>
            <a:pPr>
              <a:buClr>
                <a:srgbClr val="006666"/>
              </a:buClr>
              <a:buFont typeface="Arial" panose="020B0604020202020204" pitchFamily="34" charset="0"/>
              <a:buChar char="•"/>
            </a:pPr>
            <a:endParaRPr lang="en-US" sz="2200" b="1" dirty="0"/>
          </a:p>
          <a:p>
            <a:pPr>
              <a:buClr>
                <a:srgbClr val="006666"/>
              </a:buClr>
              <a:buFont typeface="Arial" panose="020B0604020202020204" pitchFamily="34" charset="0"/>
              <a:buChar char="•"/>
            </a:pPr>
            <a:endParaRPr lang="en-US" sz="2200" b="1" dirty="0"/>
          </a:p>
          <a:p>
            <a:pPr>
              <a:buClr>
                <a:srgbClr val="006666"/>
              </a:buClr>
              <a:buFont typeface="Arial" panose="020B0604020202020204" pitchFamily="34" charset="0"/>
              <a:buChar char="•"/>
            </a:pPr>
            <a:endParaRPr lang="en-US" sz="2200" b="1" dirty="0"/>
          </a:p>
          <a:p>
            <a:pPr>
              <a:buClr>
                <a:srgbClr val="006666"/>
              </a:buClr>
              <a:buFont typeface="Arial" panose="020B0604020202020204" pitchFamily="34" charset="0"/>
              <a:buChar char="•"/>
            </a:pPr>
            <a:endParaRPr lang="en-US" sz="2200" b="1" dirty="0"/>
          </a:p>
          <a:p>
            <a:pPr marL="400050" lvl="1" indent="0">
              <a:buClr>
                <a:srgbClr val="006666"/>
              </a:buClr>
              <a:buFont typeface="Arial" charset="0"/>
              <a:buNone/>
            </a:pPr>
            <a:endParaRPr lang="en-US" sz="2200" dirty="0"/>
          </a:p>
          <a:p>
            <a:pPr marL="400050" lvl="1" indent="0">
              <a:buClr>
                <a:srgbClr val="006666"/>
              </a:buClr>
              <a:buFont typeface="Arial" charset="0"/>
              <a:buNone/>
            </a:pPr>
            <a:endParaRPr lang="en-US" sz="2200" dirty="0"/>
          </a:p>
          <a:p>
            <a:endParaRPr lang="en-US" sz="2200" dirty="0"/>
          </a:p>
        </p:txBody>
      </p:sp>
    </p:spTree>
    <p:extLst>
      <p:ext uri="{BB962C8B-B14F-4D97-AF65-F5344CB8AC3E}">
        <p14:creationId xmlns:p14="http://schemas.microsoft.com/office/powerpoint/2010/main" val="3749884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D4C4846-A947-4DC9-87AE-099349C8ED0B}"/>
              </a:ext>
            </a:extLst>
          </p:cNvPr>
          <p:cNvSpPr>
            <a:spLocks noGrp="1"/>
          </p:cNvSpPr>
          <p:nvPr>
            <p:ph type="title"/>
          </p:nvPr>
        </p:nvSpPr>
        <p:spPr/>
        <p:txBody>
          <a:bodyPr/>
          <a:lstStyle/>
          <a:p>
            <a:r>
              <a:rPr lang="en-US" b="1" dirty="0"/>
              <a:t>HD Control </a:t>
            </a:r>
            <a:r>
              <a:rPr lang="en-US" b="1" dirty="0" smtClean="0"/>
              <a:t>Loop</a:t>
            </a:r>
            <a:r>
              <a:rPr lang="zh-CN" altLang="en-US" b="1" dirty="0" smtClean="0"/>
              <a:t>（</a:t>
            </a:r>
            <a:r>
              <a:rPr lang="en-US" b="1" dirty="0" smtClean="0"/>
              <a:t>HD</a:t>
            </a:r>
            <a:r>
              <a:rPr lang="zh-CN" altLang="en-US" b="1" dirty="0" smtClean="0"/>
              <a:t>控制环）</a:t>
            </a:r>
            <a:endParaRPr lang="en-US" b="1" dirty="0"/>
          </a:p>
        </p:txBody>
      </p:sp>
      <p:grpSp>
        <p:nvGrpSpPr>
          <p:cNvPr id="10" name="Group 9">
            <a:extLst>
              <a:ext uri="{FF2B5EF4-FFF2-40B4-BE49-F238E27FC236}">
                <a16:creationId xmlns:a16="http://schemas.microsoft.com/office/drawing/2014/main" id="{7F201EEF-8F1B-4624-BBEB-A0AE6C7BC41A}"/>
              </a:ext>
            </a:extLst>
          </p:cNvPr>
          <p:cNvGrpSpPr/>
          <p:nvPr/>
        </p:nvGrpSpPr>
        <p:grpSpPr>
          <a:xfrm>
            <a:off x="-173195" y="1145892"/>
            <a:ext cx="9171865" cy="3336619"/>
            <a:chOff x="-173195" y="1145892"/>
            <a:chExt cx="9171865" cy="3336619"/>
          </a:xfrm>
        </p:grpSpPr>
        <p:cxnSp>
          <p:nvCxnSpPr>
            <p:cNvPr id="76" name="Straight Arrow Connector 75">
              <a:extLst>
                <a:ext uri="{FF2B5EF4-FFF2-40B4-BE49-F238E27FC236}">
                  <a16:creationId xmlns:a16="http://schemas.microsoft.com/office/drawing/2014/main" id="{FAD683EF-7E5D-4411-958D-122674997A55}"/>
                </a:ext>
              </a:extLst>
            </p:cNvPr>
            <p:cNvCxnSpPr>
              <a:cxnSpLocks/>
              <a:stCxn id="60" idx="3"/>
              <a:endCxn id="71" idx="2"/>
            </p:cNvCxnSpPr>
            <p:nvPr/>
          </p:nvCxnSpPr>
          <p:spPr>
            <a:xfrm flipV="1">
              <a:off x="5312825" y="3082270"/>
              <a:ext cx="154092" cy="230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B4B90AE4-D0C8-4ED2-A9B3-D92A848A2AD7}"/>
                </a:ext>
              </a:extLst>
            </p:cNvPr>
            <p:cNvCxnSpPr>
              <a:cxnSpLocks/>
              <a:endCxn id="65" idx="1"/>
            </p:cNvCxnSpPr>
            <p:nvPr/>
          </p:nvCxnSpPr>
          <p:spPr>
            <a:xfrm>
              <a:off x="61442" y="3083039"/>
              <a:ext cx="654118"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sp>
          <p:nvSpPr>
            <p:cNvPr id="92" name="TextBox 91">
              <a:extLst>
                <a:ext uri="{FF2B5EF4-FFF2-40B4-BE49-F238E27FC236}">
                  <a16:creationId xmlns:a16="http://schemas.microsoft.com/office/drawing/2014/main" id="{8142F39C-EF50-4F31-955C-7D15F2D50921}"/>
                </a:ext>
              </a:extLst>
            </p:cNvPr>
            <p:cNvSpPr txBox="1"/>
            <p:nvPr/>
          </p:nvSpPr>
          <p:spPr>
            <a:xfrm>
              <a:off x="-173195" y="2356448"/>
              <a:ext cx="1123391" cy="738664"/>
            </a:xfrm>
            <a:prstGeom prst="rect">
              <a:avLst/>
            </a:prstGeom>
            <a:noFill/>
          </p:spPr>
          <p:txBody>
            <a:bodyPr wrap="square" rtlCol="0">
              <a:spAutoFit/>
            </a:bodyPr>
            <a:lstStyle/>
            <a:p>
              <a:pPr rtl="0"/>
              <a:r>
                <a:rPr lang="en-US" sz="1400" dirty="0">
                  <a:solidFill>
                    <a:srgbClr val="595959"/>
                  </a:solidFill>
                  <a:latin typeface="+mn-lt"/>
                  <a:cs typeface="+mn-cs"/>
                </a:rPr>
                <a:t>Position </a:t>
              </a:r>
              <a:r>
                <a:rPr lang="en-US" sz="1400" dirty="0" smtClean="0">
                  <a:solidFill>
                    <a:srgbClr val="595959"/>
                  </a:solidFill>
                  <a:latin typeface="+mn-lt"/>
                  <a:cs typeface="+mn-cs"/>
                </a:rPr>
                <a:t>command</a:t>
              </a:r>
            </a:p>
            <a:p>
              <a:pPr rtl="0"/>
              <a:r>
                <a:rPr lang="zh-CN" altLang="en-US" sz="1400" dirty="0" smtClean="0">
                  <a:solidFill>
                    <a:srgbClr val="595959"/>
                  </a:solidFill>
                  <a:latin typeface="+mn-lt"/>
                  <a:cs typeface="+mn-cs"/>
                </a:rPr>
                <a:t>位置指令</a:t>
              </a:r>
              <a:r>
                <a:rPr lang="en-US" sz="1400" dirty="0" smtClean="0">
                  <a:solidFill>
                    <a:srgbClr val="595959"/>
                  </a:solidFill>
                  <a:latin typeface="+mn-lt"/>
                  <a:cs typeface="+mn-cs"/>
                </a:rPr>
                <a:t> </a:t>
              </a:r>
              <a:endParaRPr lang="en-US" sz="1400" dirty="0">
                <a:solidFill>
                  <a:srgbClr val="595959"/>
                </a:solidFill>
                <a:latin typeface="+mn-lt"/>
                <a:cs typeface="+mn-cs"/>
              </a:endParaRPr>
            </a:p>
          </p:txBody>
        </p:sp>
        <p:sp>
          <p:nvSpPr>
            <p:cNvPr id="93" name="TextBox 92">
              <a:extLst>
                <a:ext uri="{FF2B5EF4-FFF2-40B4-BE49-F238E27FC236}">
                  <a16:creationId xmlns:a16="http://schemas.microsoft.com/office/drawing/2014/main" id="{564B55E3-3EDF-4A8E-9107-F1D427A3CA51}"/>
                </a:ext>
              </a:extLst>
            </p:cNvPr>
            <p:cNvSpPr txBox="1"/>
            <p:nvPr/>
          </p:nvSpPr>
          <p:spPr>
            <a:xfrm>
              <a:off x="2525307" y="2354047"/>
              <a:ext cx="902811" cy="738664"/>
            </a:xfrm>
            <a:prstGeom prst="rect">
              <a:avLst/>
            </a:prstGeom>
            <a:noFill/>
          </p:spPr>
          <p:txBody>
            <a:bodyPr wrap="none" rtlCol="0">
              <a:spAutoFit/>
            </a:bodyPr>
            <a:lstStyle/>
            <a:p>
              <a:pPr rtl="0"/>
              <a:r>
                <a:rPr lang="en-US" sz="1400" dirty="0">
                  <a:solidFill>
                    <a:srgbClr val="595959"/>
                  </a:solidFill>
                  <a:latin typeface="+mn-lt"/>
                  <a:cs typeface="+mn-cs"/>
                </a:rPr>
                <a:t>Position </a:t>
              </a:r>
            </a:p>
            <a:p>
              <a:pPr rtl="0"/>
              <a:r>
                <a:rPr lang="en-US" sz="1400" dirty="0" smtClean="0">
                  <a:solidFill>
                    <a:srgbClr val="595959"/>
                  </a:solidFill>
                  <a:latin typeface="+mn-lt"/>
                  <a:cs typeface="+mn-cs"/>
                </a:rPr>
                <a:t>Error</a:t>
              </a:r>
            </a:p>
            <a:p>
              <a:pPr rtl="0"/>
              <a:r>
                <a:rPr lang="zh-CN" altLang="en-US" sz="1400" dirty="0" smtClean="0">
                  <a:solidFill>
                    <a:srgbClr val="595959"/>
                  </a:solidFill>
                  <a:latin typeface="+mn-lt"/>
                  <a:cs typeface="+mn-cs"/>
                </a:rPr>
                <a:t>位置偏差</a:t>
              </a:r>
              <a:endParaRPr lang="en-US" sz="1400" dirty="0">
                <a:solidFill>
                  <a:srgbClr val="595959"/>
                </a:solidFill>
                <a:latin typeface="+mn-lt"/>
                <a:cs typeface="+mn-cs"/>
              </a:endParaRPr>
            </a:p>
          </p:txBody>
        </p:sp>
        <p:sp>
          <p:nvSpPr>
            <p:cNvPr id="58" name="Rounded Rectangle 38">
              <a:extLst>
                <a:ext uri="{FF2B5EF4-FFF2-40B4-BE49-F238E27FC236}">
                  <a16:creationId xmlns:a16="http://schemas.microsoft.com/office/drawing/2014/main" id="{BC4B5C2D-3E14-47E4-8123-CB6C2ACC45FF}"/>
                </a:ext>
              </a:extLst>
            </p:cNvPr>
            <p:cNvSpPr/>
            <p:nvPr/>
          </p:nvSpPr>
          <p:spPr>
            <a:xfrm>
              <a:off x="6308091" y="2896208"/>
              <a:ext cx="1305411" cy="379815"/>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400" dirty="0">
                  <a:solidFill>
                    <a:srgbClr val="595959"/>
                  </a:solidFill>
                </a:rPr>
                <a:t>Current </a:t>
              </a:r>
              <a:r>
                <a:rPr lang="en-US" sz="1400" dirty="0" smtClean="0">
                  <a:solidFill>
                    <a:srgbClr val="595959"/>
                  </a:solidFill>
                </a:rPr>
                <a:t>Loop</a:t>
              </a:r>
              <a:r>
                <a:rPr lang="zh-CN" altLang="en-US" sz="1400" dirty="0" smtClean="0">
                  <a:solidFill>
                    <a:srgbClr val="595959"/>
                  </a:solidFill>
                </a:rPr>
                <a:t>电流环</a:t>
              </a:r>
              <a:endParaRPr lang="en-US" sz="1400" dirty="0">
                <a:solidFill>
                  <a:srgbClr val="595959"/>
                </a:solidFill>
              </a:endParaRPr>
            </a:p>
          </p:txBody>
        </p:sp>
        <p:grpSp>
          <p:nvGrpSpPr>
            <p:cNvPr id="44" name="Group 43">
              <a:extLst>
                <a:ext uri="{FF2B5EF4-FFF2-40B4-BE49-F238E27FC236}">
                  <a16:creationId xmlns:a16="http://schemas.microsoft.com/office/drawing/2014/main" id="{2E92ACC4-A3BD-43CA-8DB0-5D675EE27444}"/>
                </a:ext>
              </a:extLst>
            </p:cNvPr>
            <p:cNvGrpSpPr/>
            <p:nvPr/>
          </p:nvGrpSpPr>
          <p:grpSpPr>
            <a:xfrm>
              <a:off x="3396863" y="2375416"/>
              <a:ext cx="1915963" cy="1418308"/>
              <a:chOff x="3831356" y="2288050"/>
              <a:chExt cx="2223168" cy="1589979"/>
            </a:xfrm>
          </p:grpSpPr>
          <p:sp>
            <p:nvSpPr>
              <p:cNvPr id="60" name="Rounded Rectangle 44">
                <a:extLst>
                  <a:ext uri="{FF2B5EF4-FFF2-40B4-BE49-F238E27FC236}">
                    <a16:creationId xmlns:a16="http://schemas.microsoft.com/office/drawing/2014/main" id="{83BAAE34-FCFE-4DF3-888E-2B01DD76FE9A}"/>
                  </a:ext>
                </a:extLst>
              </p:cNvPr>
              <p:cNvSpPr/>
              <p:nvPr/>
            </p:nvSpPr>
            <p:spPr>
              <a:xfrm>
                <a:off x="3831356" y="2288050"/>
                <a:ext cx="2223168" cy="1589979"/>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t"/>
              <a:lstStyle/>
              <a:p>
                <a:pPr algn="ctr" rtl="0">
                  <a:buClr>
                    <a:srgbClr val="008080"/>
                  </a:buClr>
                </a:pPr>
                <a:r>
                  <a:rPr lang="en-US" sz="1400" dirty="0">
                    <a:solidFill>
                      <a:srgbClr val="595959"/>
                    </a:solidFill>
                  </a:rPr>
                  <a:t>HD </a:t>
                </a:r>
                <a:r>
                  <a:rPr lang="en-US" sz="1400" dirty="0" smtClean="0">
                    <a:solidFill>
                      <a:srgbClr val="595959"/>
                    </a:solidFill>
                  </a:rPr>
                  <a:t>controller HD</a:t>
                </a:r>
                <a:r>
                  <a:rPr lang="zh-CN" altLang="en-US" sz="1400" dirty="0" smtClean="0">
                    <a:solidFill>
                      <a:srgbClr val="595959"/>
                    </a:solidFill>
                  </a:rPr>
                  <a:t>控制</a:t>
                </a:r>
                <a:endParaRPr lang="en-US" sz="1400" dirty="0">
                  <a:solidFill>
                    <a:srgbClr val="595959"/>
                  </a:solidFill>
                </a:endParaRPr>
              </a:p>
              <a:p>
                <a:pPr algn="ctr" rtl="0">
                  <a:buClr>
                    <a:srgbClr val="008080"/>
                  </a:buClr>
                </a:pPr>
                <a:endParaRPr lang="en-US" sz="1400" dirty="0">
                  <a:solidFill>
                    <a:srgbClr val="595959"/>
                  </a:solidFill>
                </a:endParaRPr>
              </a:p>
              <a:p>
                <a:pPr algn="ctr" rtl="0">
                  <a:buClr>
                    <a:srgbClr val="008080"/>
                  </a:buClr>
                </a:pPr>
                <a:endParaRPr lang="en-US" sz="1400" dirty="0">
                  <a:solidFill>
                    <a:srgbClr val="595959"/>
                  </a:solidFill>
                </a:endParaRPr>
              </a:p>
              <a:p>
                <a:pPr algn="ctr" rtl="0">
                  <a:buClr>
                    <a:srgbClr val="008080"/>
                  </a:buClr>
                </a:pPr>
                <a:endParaRPr lang="en-US" sz="1400" dirty="0">
                  <a:solidFill>
                    <a:srgbClr val="595959"/>
                  </a:solidFill>
                </a:endParaRPr>
              </a:p>
            </p:txBody>
          </p:sp>
          <p:sp>
            <p:nvSpPr>
              <p:cNvPr id="63" name="TextBox 62">
                <a:extLst>
                  <a:ext uri="{FF2B5EF4-FFF2-40B4-BE49-F238E27FC236}">
                    <a16:creationId xmlns:a16="http://schemas.microsoft.com/office/drawing/2014/main" id="{5EF1F9FB-00C5-4714-BC2B-9F7379E72E7C}"/>
                  </a:ext>
                </a:extLst>
              </p:cNvPr>
              <p:cNvSpPr txBox="1"/>
              <p:nvPr/>
            </p:nvSpPr>
            <p:spPr>
              <a:xfrm>
                <a:off x="4084905" y="2721074"/>
                <a:ext cx="1368152" cy="409699"/>
              </a:xfrm>
              <a:prstGeom prst="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defPPr>
                  <a:defRPr lang="he-IL"/>
                </a:defPPr>
                <a:lvl1pPr algn="ctr" rtl="0">
                  <a:buClr>
                    <a:srgbClr val="008080"/>
                  </a:buClr>
                  <a:defRPr sz="1400">
                    <a:solidFill>
                      <a:srgbClr val="595959"/>
                    </a:solidFill>
                    <a:latin typeface="+mn-lt"/>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r>
                  <a:rPr lang="en-US" dirty="0"/>
                  <a:t>Position </a:t>
                </a:r>
                <a:r>
                  <a:rPr lang="en-US" dirty="0" smtClean="0"/>
                  <a:t>Loop</a:t>
                </a:r>
                <a:r>
                  <a:rPr lang="zh-CN" altLang="en-US" dirty="0" smtClean="0"/>
                  <a:t>位置环</a:t>
                </a:r>
                <a:endParaRPr lang="en-US" dirty="0"/>
              </a:p>
            </p:txBody>
          </p:sp>
          <p:sp>
            <p:nvSpPr>
              <p:cNvPr id="64" name="TextBox 63">
                <a:extLst>
                  <a:ext uri="{FF2B5EF4-FFF2-40B4-BE49-F238E27FC236}">
                    <a16:creationId xmlns:a16="http://schemas.microsoft.com/office/drawing/2014/main" id="{AD72D1EA-6FE7-454D-8046-63D96BC068C8}"/>
                  </a:ext>
                </a:extLst>
              </p:cNvPr>
              <p:cNvSpPr txBox="1"/>
              <p:nvPr/>
            </p:nvSpPr>
            <p:spPr>
              <a:xfrm>
                <a:off x="4098580" y="3244303"/>
                <a:ext cx="1368152" cy="409699"/>
              </a:xfrm>
              <a:prstGeom prst="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defPPr>
                  <a:defRPr lang="he-IL"/>
                </a:defPPr>
                <a:lvl1pPr algn="ctr" rtl="0">
                  <a:buClr>
                    <a:srgbClr val="008080"/>
                  </a:buClr>
                  <a:defRPr sz="1400">
                    <a:solidFill>
                      <a:srgbClr val="595959"/>
                    </a:solidFill>
                    <a:latin typeface="+mn-lt"/>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r>
                  <a:rPr lang="en-US" dirty="0"/>
                  <a:t>Velocity </a:t>
                </a:r>
                <a:r>
                  <a:rPr lang="en-US" dirty="0" smtClean="0"/>
                  <a:t>Loop</a:t>
                </a:r>
                <a:r>
                  <a:rPr lang="zh-CN" altLang="en-US" dirty="0" smtClean="0"/>
                  <a:t>速度环</a:t>
                </a:r>
                <a:endParaRPr lang="en-US" dirty="0"/>
              </a:p>
            </p:txBody>
          </p:sp>
        </p:grpSp>
        <p:sp>
          <p:nvSpPr>
            <p:cNvPr id="65" name="Rounded Rectangle 48">
              <a:extLst>
                <a:ext uri="{FF2B5EF4-FFF2-40B4-BE49-F238E27FC236}">
                  <a16:creationId xmlns:a16="http://schemas.microsoft.com/office/drawing/2014/main" id="{2F7C3AAF-B081-4B51-9647-95600726D7B0}"/>
                </a:ext>
              </a:extLst>
            </p:cNvPr>
            <p:cNvSpPr/>
            <p:nvPr/>
          </p:nvSpPr>
          <p:spPr>
            <a:xfrm>
              <a:off x="715560" y="2815038"/>
              <a:ext cx="1179093" cy="536002"/>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r>
                <a:rPr lang="en-US" sz="1200" dirty="0">
                  <a:solidFill>
                    <a:schemeClr val="tx1"/>
                  </a:solidFill>
                </a:rPr>
                <a:t>Smooth \ Gear </a:t>
              </a:r>
              <a:r>
                <a:rPr lang="en-US" sz="1200" dirty="0" smtClean="0">
                  <a:solidFill>
                    <a:schemeClr val="tx1"/>
                  </a:solidFill>
                </a:rPr>
                <a:t>Filter</a:t>
              </a:r>
            </a:p>
            <a:p>
              <a:r>
                <a:rPr lang="zh-CN" altLang="en-US" sz="1200" dirty="0" smtClean="0">
                  <a:solidFill>
                    <a:schemeClr val="tx1"/>
                  </a:solidFill>
                </a:rPr>
                <a:t>平滑</a:t>
              </a:r>
              <a:r>
                <a:rPr lang="en-US" altLang="zh-CN" sz="1200" dirty="0" smtClean="0">
                  <a:solidFill>
                    <a:schemeClr val="tx1"/>
                  </a:solidFill>
                </a:rPr>
                <a:t>/</a:t>
              </a:r>
              <a:r>
                <a:rPr lang="zh-CN" altLang="en-US" sz="1200" dirty="0" smtClean="0">
                  <a:solidFill>
                    <a:schemeClr val="tx1"/>
                  </a:solidFill>
                </a:rPr>
                <a:t>齿轮滤波</a:t>
              </a:r>
              <a:r>
                <a:rPr lang="en-US" sz="1200" dirty="0" smtClean="0">
                  <a:solidFill>
                    <a:schemeClr val="tx1"/>
                  </a:solidFill>
                </a:rPr>
                <a:t> </a:t>
              </a:r>
              <a:endParaRPr lang="en-US" sz="1200" dirty="0">
                <a:solidFill>
                  <a:schemeClr val="tx1"/>
                </a:solidFill>
              </a:endParaRPr>
            </a:p>
          </p:txBody>
        </p:sp>
        <p:sp>
          <p:nvSpPr>
            <p:cNvPr id="68" name="Rounded Rectangle 49">
              <a:extLst>
                <a:ext uri="{FF2B5EF4-FFF2-40B4-BE49-F238E27FC236}">
                  <a16:creationId xmlns:a16="http://schemas.microsoft.com/office/drawing/2014/main" id="{F70D8E48-A098-45F1-9A62-55CE4E2296AC}"/>
                </a:ext>
              </a:extLst>
            </p:cNvPr>
            <p:cNvSpPr/>
            <p:nvPr/>
          </p:nvSpPr>
          <p:spPr>
            <a:xfrm>
              <a:off x="3989812" y="1145892"/>
              <a:ext cx="1305411" cy="643905"/>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400" dirty="0">
                  <a:solidFill>
                    <a:srgbClr val="595959"/>
                  </a:solidFill>
                </a:rPr>
                <a:t>Acceleration </a:t>
              </a:r>
              <a:r>
                <a:rPr lang="en-US" sz="1400" dirty="0" smtClean="0">
                  <a:solidFill>
                    <a:srgbClr val="595959"/>
                  </a:solidFill>
                </a:rPr>
                <a:t>Feedforward</a:t>
              </a:r>
              <a:r>
                <a:rPr lang="zh-CN" altLang="en-US" sz="1400" dirty="0" smtClean="0">
                  <a:solidFill>
                    <a:srgbClr val="595959"/>
                  </a:solidFill>
                </a:rPr>
                <a:t>加速度前馈</a:t>
              </a:r>
              <a:endParaRPr lang="en-US" sz="1400" dirty="0">
                <a:solidFill>
                  <a:srgbClr val="595959"/>
                </a:solidFill>
              </a:endParaRPr>
            </a:p>
          </p:txBody>
        </p:sp>
        <p:sp>
          <p:nvSpPr>
            <p:cNvPr id="69" name="Oval 68">
              <a:extLst>
                <a:ext uri="{FF2B5EF4-FFF2-40B4-BE49-F238E27FC236}">
                  <a16:creationId xmlns:a16="http://schemas.microsoft.com/office/drawing/2014/main" id="{65DE3C94-B654-49B1-A981-E262649E93DE}"/>
                </a:ext>
              </a:extLst>
            </p:cNvPr>
            <p:cNvSpPr/>
            <p:nvPr/>
          </p:nvSpPr>
          <p:spPr>
            <a:xfrm>
              <a:off x="2235559" y="2886153"/>
              <a:ext cx="440159" cy="405203"/>
            </a:xfrm>
            <a:prstGeom prst="ellipse">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2400" dirty="0">
                  <a:solidFill>
                    <a:srgbClr val="595959"/>
                  </a:solidFill>
                </a:rPr>
                <a:t>+</a:t>
              </a:r>
            </a:p>
          </p:txBody>
        </p:sp>
        <p:sp>
          <p:nvSpPr>
            <p:cNvPr id="71" name="Oval 70">
              <a:extLst>
                <a:ext uri="{FF2B5EF4-FFF2-40B4-BE49-F238E27FC236}">
                  <a16:creationId xmlns:a16="http://schemas.microsoft.com/office/drawing/2014/main" id="{E908B093-201B-444A-A4E0-7B682F4CF3F6}"/>
                </a:ext>
              </a:extLst>
            </p:cNvPr>
            <p:cNvSpPr/>
            <p:nvPr/>
          </p:nvSpPr>
          <p:spPr>
            <a:xfrm>
              <a:off x="5466917" y="2879668"/>
              <a:ext cx="440159" cy="405203"/>
            </a:xfrm>
            <a:prstGeom prst="ellipse">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2400" dirty="0">
                  <a:solidFill>
                    <a:srgbClr val="595959"/>
                  </a:solidFill>
                </a:rPr>
                <a:t>+</a:t>
              </a:r>
            </a:p>
          </p:txBody>
        </p:sp>
        <p:cxnSp>
          <p:nvCxnSpPr>
            <p:cNvPr id="73" name="Straight Arrow Connector 72">
              <a:extLst>
                <a:ext uri="{FF2B5EF4-FFF2-40B4-BE49-F238E27FC236}">
                  <a16:creationId xmlns:a16="http://schemas.microsoft.com/office/drawing/2014/main" id="{BA4A90BA-726C-4BDB-9984-68CE38D3C8B4}"/>
                </a:ext>
              </a:extLst>
            </p:cNvPr>
            <p:cNvCxnSpPr>
              <a:cxnSpLocks/>
              <a:stCxn id="65" idx="3"/>
              <a:endCxn id="69" idx="2"/>
            </p:cNvCxnSpPr>
            <p:nvPr/>
          </p:nvCxnSpPr>
          <p:spPr>
            <a:xfrm>
              <a:off x="1894653" y="3083039"/>
              <a:ext cx="340906" cy="5716"/>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C00C83E2-B5EC-4E8A-9490-A5959431B7BB}"/>
                </a:ext>
              </a:extLst>
            </p:cNvPr>
            <p:cNvCxnSpPr>
              <a:cxnSpLocks/>
              <a:stCxn id="69" idx="6"/>
            </p:cNvCxnSpPr>
            <p:nvPr/>
          </p:nvCxnSpPr>
          <p:spPr>
            <a:xfrm flipV="1">
              <a:off x="2675718" y="3083041"/>
              <a:ext cx="708171" cy="5714"/>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D6257F14-52A9-4609-AA93-91305C0A8C5C}"/>
                </a:ext>
              </a:extLst>
            </p:cNvPr>
            <p:cNvCxnSpPr>
              <a:cxnSpLocks/>
              <a:stCxn id="71" idx="6"/>
            </p:cNvCxnSpPr>
            <p:nvPr/>
          </p:nvCxnSpPr>
          <p:spPr>
            <a:xfrm>
              <a:off x="5907076" y="3082270"/>
              <a:ext cx="401015"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16EE04C-4C4D-4323-B2C9-66CD3E14B9AB}"/>
                </a:ext>
              </a:extLst>
            </p:cNvPr>
            <p:cNvCxnSpPr>
              <a:cxnSpLocks/>
              <a:stCxn id="68" idx="1"/>
            </p:cNvCxnSpPr>
            <p:nvPr/>
          </p:nvCxnSpPr>
          <p:spPr>
            <a:xfrm flipH="1" flipV="1">
              <a:off x="1975168" y="1467844"/>
              <a:ext cx="2014644" cy="1"/>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B7376D9A-7023-4538-A6BD-D5546C46A631}"/>
                </a:ext>
              </a:extLst>
            </p:cNvPr>
            <p:cNvCxnSpPr>
              <a:cxnSpLocks/>
              <a:stCxn id="68" idx="3"/>
            </p:cNvCxnSpPr>
            <p:nvPr/>
          </p:nvCxnSpPr>
          <p:spPr>
            <a:xfrm>
              <a:off x="5295223" y="1467845"/>
              <a:ext cx="379518" cy="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0C1E675B-29F5-45F9-AEF5-61A16CDE8BB1}"/>
                </a:ext>
              </a:extLst>
            </p:cNvPr>
            <p:cNvCxnSpPr>
              <a:endCxn id="71" idx="0"/>
            </p:cNvCxnSpPr>
            <p:nvPr/>
          </p:nvCxnSpPr>
          <p:spPr>
            <a:xfrm>
              <a:off x="5674741" y="1461360"/>
              <a:ext cx="0" cy="1418308"/>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0C2A19C2-678E-4BFC-AE4E-99603F33C5DC}"/>
                </a:ext>
              </a:extLst>
            </p:cNvPr>
            <p:cNvCxnSpPr>
              <a:cxnSpLocks/>
            </p:cNvCxnSpPr>
            <p:nvPr/>
          </p:nvCxnSpPr>
          <p:spPr>
            <a:xfrm>
              <a:off x="1975168" y="1463081"/>
              <a:ext cx="0" cy="162000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80F09797-477D-419B-9D14-44F011D22B82}"/>
                </a:ext>
              </a:extLst>
            </p:cNvPr>
            <p:cNvCxnSpPr>
              <a:cxnSpLocks/>
            </p:cNvCxnSpPr>
            <p:nvPr/>
          </p:nvCxnSpPr>
          <p:spPr>
            <a:xfrm flipH="1">
              <a:off x="2455639" y="4445252"/>
              <a:ext cx="6189237" cy="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960069B4-FCC0-48A8-8736-130FB5EE526F}"/>
                </a:ext>
              </a:extLst>
            </p:cNvPr>
            <p:cNvCxnSpPr>
              <a:cxnSpLocks/>
              <a:endCxn id="69" idx="4"/>
            </p:cNvCxnSpPr>
            <p:nvPr/>
          </p:nvCxnSpPr>
          <p:spPr>
            <a:xfrm flipV="1">
              <a:off x="2455639" y="3291356"/>
              <a:ext cx="0" cy="115920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98" name="Straight Arrow Connector 97">
              <a:extLst>
                <a:ext uri="{FF2B5EF4-FFF2-40B4-BE49-F238E27FC236}">
                  <a16:creationId xmlns:a16="http://schemas.microsoft.com/office/drawing/2014/main" id="{76ABD824-CD8C-42D6-A3F3-1948261CF69D}"/>
                </a:ext>
              </a:extLst>
            </p:cNvPr>
            <p:cNvCxnSpPr>
              <a:cxnSpLocks/>
              <a:endCxn id="57" idx="2"/>
            </p:cNvCxnSpPr>
            <p:nvPr/>
          </p:nvCxnSpPr>
          <p:spPr>
            <a:xfrm>
              <a:off x="7613502" y="3082272"/>
              <a:ext cx="708781" cy="7117"/>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sp>
          <p:nvSpPr>
            <p:cNvPr id="57" name="Oval 56">
              <a:extLst>
                <a:ext uri="{FF2B5EF4-FFF2-40B4-BE49-F238E27FC236}">
                  <a16:creationId xmlns:a16="http://schemas.microsoft.com/office/drawing/2014/main" id="{F5CC33F7-8DA4-417A-BF33-313218DA38AE}"/>
                </a:ext>
              </a:extLst>
            </p:cNvPr>
            <p:cNvSpPr/>
            <p:nvPr/>
          </p:nvSpPr>
          <p:spPr>
            <a:xfrm>
              <a:off x="8322283" y="2792389"/>
              <a:ext cx="635540" cy="594000"/>
            </a:xfrm>
            <a:prstGeom prst="ellipse">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rtl="0">
                <a:buClr>
                  <a:srgbClr val="008080"/>
                </a:buClr>
              </a:pPr>
              <a:r>
                <a:rPr lang="en-US" sz="2400" dirty="0">
                  <a:solidFill>
                    <a:srgbClr val="595959"/>
                  </a:solidFill>
                </a:rPr>
                <a:t>M</a:t>
              </a:r>
            </a:p>
          </p:txBody>
        </p:sp>
        <p:sp>
          <p:nvSpPr>
            <p:cNvPr id="113" name="Rounded Rectangle 54">
              <a:extLst>
                <a:ext uri="{FF2B5EF4-FFF2-40B4-BE49-F238E27FC236}">
                  <a16:creationId xmlns:a16="http://schemas.microsoft.com/office/drawing/2014/main" id="{36A24759-A4AE-4059-B69D-EF3CA7966DFD}"/>
                </a:ext>
              </a:extLst>
            </p:cNvPr>
            <p:cNvSpPr/>
            <p:nvPr/>
          </p:nvSpPr>
          <p:spPr>
            <a:xfrm>
              <a:off x="8281436" y="3413909"/>
              <a:ext cx="717234" cy="379815"/>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000" b="1" dirty="0">
                  <a:solidFill>
                    <a:srgbClr val="595959"/>
                  </a:solidFill>
                </a:rPr>
                <a:t>Feedback</a:t>
              </a:r>
            </a:p>
          </p:txBody>
        </p:sp>
        <p:cxnSp>
          <p:nvCxnSpPr>
            <p:cNvPr id="119" name="Straight Connector 118">
              <a:extLst>
                <a:ext uri="{FF2B5EF4-FFF2-40B4-BE49-F238E27FC236}">
                  <a16:creationId xmlns:a16="http://schemas.microsoft.com/office/drawing/2014/main" id="{900872E6-75E1-43B6-9533-18C4AFE43434}"/>
                </a:ext>
              </a:extLst>
            </p:cNvPr>
            <p:cNvCxnSpPr>
              <a:cxnSpLocks/>
              <a:stCxn id="113" idx="2"/>
            </p:cNvCxnSpPr>
            <p:nvPr/>
          </p:nvCxnSpPr>
          <p:spPr>
            <a:xfrm>
              <a:off x="8640053" y="3793724"/>
              <a:ext cx="0" cy="648574"/>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sp>
          <p:nvSpPr>
            <p:cNvPr id="124" name="TextBox 123">
              <a:extLst>
                <a:ext uri="{FF2B5EF4-FFF2-40B4-BE49-F238E27FC236}">
                  <a16:creationId xmlns:a16="http://schemas.microsoft.com/office/drawing/2014/main" id="{D88D2D75-44C7-4C9F-AE3B-9A887916E1DD}"/>
                </a:ext>
              </a:extLst>
            </p:cNvPr>
            <p:cNvSpPr txBox="1"/>
            <p:nvPr/>
          </p:nvSpPr>
          <p:spPr>
            <a:xfrm>
              <a:off x="4568699" y="4174734"/>
              <a:ext cx="2820642" cy="307777"/>
            </a:xfrm>
            <a:prstGeom prst="rect">
              <a:avLst/>
            </a:prstGeom>
            <a:noFill/>
          </p:spPr>
          <p:txBody>
            <a:bodyPr wrap="square" rtlCol="0">
              <a:spAutoFit/>
            </a:bodyPr>
            <a:lstStyle/>
            <a:p>
              <a:pPr rtl="0"/>
              <a:r>
                <a:rPr lang="en-US" sz="1400" dirty="0">
                  <a:solidFill>
                    <a:srgbClr val="595959"/>
                  </a:solidFill>
                  <a:latin typeface="+mn-lt"/>
                  <a:cs typeface="+mn-cs"/>
                </a:rPr>
                <a:t>Position </a:t>
              </a:r>
              <a:r>
                <a:rPr lang="en-US" sz="1400" dirty="0" smtClean="0">
                  <a:solidFill>
                    <a:srgbClr val="595959"/>
                  </a:solidFill>
                  <a:latin typeface="+mn-lt"/>
                  <a:cs typeface="+mn-cs"/>
                </a:rPr>
                <a:t>feedback</a:t>
              </a:r>
              <a:r>
                <a:rPr lang="zh-CN" altLang="en-US" sz="1400" dirty="0" smtClean="0">
                  <a:solidFill>
                    <a:srgbClr val="595959"/>
                  </a:solidFill>
                  <a:latin typeface="+mn-lt"/>
                  <a:cs typeface="+mn-cs"/>
                </a:rPr>
                <a:t>位置反馈</a:t>
              </a:r>
              <a:r>
                <a:rPr lang="en-US" sz="1400" dirty="0" smtClean="0">
                  <a:solidFill>
                    <a:srgbClr val="595959"/>
                  </a:solidFill>
                  <a:latin typeface="+mn-lt"/>
                  <a:cs typeface="+mn-cs"/>
                </a:rPr>
                <a:t> </a:t>
              </a:r>
              <a:endParaRPr lang="en-US" sz="1400" dirty="0">
                <a:solidFill>
                  <a:srgbClr val="595959"/>
                </a:solidFill>
                <a:latin typeface="+mn-lt"/>
                <a:cs typeface="+mn-cs"/>
              </a:endParaRPr>
            </a:p>
          </p:txBody>
        </p:sp>
        <p:sp>
          <p:nvSpPr>
            <p:cNvPr id="126" name="TextBox 125">
              <a:extLst>
                <a:ext uri="{FF2B5EF4-FFF2-40B4-BE49-F238E27FC236}">
                  <a16:creationId xmlns:a16="http://schemas.microsoft.com/office/drawing/2014/main" id="{5F35EDA6-B29D-46B4-83D6-B5A05E04DC53}"/>
                </a:ext>
              </a:extLst>
            </p:cNvPr>
            <p:cNvSpPr txBox="1"/>
            <p:nvPr/>
          </p:nvSpPr>
          <p:spPr>
            <a:xfrm>
              <a:off x="7559450" y="2505878"/>
              <a:ext cx="845190" cy="307777"/>
            </a:xfrm>
            <a:prstGeom prst="rect">
              <a:avLst/>
            </a:prstGeom>
            <a:noFill/>
          </p:spPr>
          <p:txBody>
            <a:bodyPr wrap="square" rtlCol="0">
              <a:spAutoFit/>
            </a:bodyPr>
            <a:lstStyle/>
            <a:p>
              <a:pPr rtl="0"/>
              <a:r>
                <a:rPr lang="en-US" sz="1400" dirty="0">
                  <a:solidFill>
                    <a:srgbClr val="595959"/>
                  </a:solidFill>
                  <a:latin typeface="+mn-lt"/>
                  <a:cs typeface="+mn-cs"/>
                </a:rPr>
                <a:t>PWM</a:t>
              </a:r>
            </a:p>
          </p:txBody>
        </p:sp>
      </p:grpSp>
    </p:spTree>
    <p:extLst>
      <p:ext uri="{BB962C8B-B14F-4D97-AF65-F5344CB8AC3E}">
        <p14:creationId xmlns:p14="http://schemas.microsoft.com/office/powerpoint/2010/main" val="681510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097FE7-1CBF-455C-80CE-73D5FE9C19E7}"/>
              </a:ext>
            </a:extLst>
          </p:cNvPr>
          <p:cNvSpPr>
            <a:spLocks noGrp="1"/>
          </p:cNvSpPr>
          <p:nvPr>
            <p:ph type="title"/>
          </p:nvPr>
        </p:nvSpPr>
        <p:spPr/>
        <p:txBody>
          <a:bodyPr/>
          <a:lstStyle/>
          <a:p>
            <a:r>
              <a:rPr lang="en-US" b="1" dirty="0"/>
              <a:t>HD Control </a:t>
            </a:r>
            <a:r>
              <a:rPr lang="en-US" b="1" dirty="0" smtClean="0"/>
              <a:t>Loop</a:t>
            </a:r>
            <a:r>
              <a:rPr lang="zh-CN" altLang="en-US" b="1" dirty="0" smtClean="0"/>
              <a:t>（</a:t>
            </a:r>
            <a:r>
              <a:rPr lang="en-US" altLang="zh-CN" b="1" dirty="0" smtClean="0"/>
              <a:t>HD</a:t>
            </a:r>
            <a:r>
              <a:rPr lang="zh-CN" altLang="en-US" b="1" dirty="0" smtClean="0"/>
              <a:t>控制环）</a:t>
            </a:r>
            <a:endParaRPr lang="en-US" dirty="0"/>
          </a:p>
        </p:txBody>
      </p:sp>
      <p:grpSp>
        <p:nvGrpSpPr>
          <p:cNvPr id="4" name="Group 3">
            <a:extLst>
              <a:ext uri="{FF2B5EF4-FFF2-40B4-BE49-F238E27FC236}">
                <a16:creationId xmlns:a16="http://schemas.microsoft.com/office/drawing/2014/main" id="{ECD7F93D-3A9F-4FC8-AA04-5E44DF2B5B13}"/>
              </a:ext>
            </a:extLst>
          </p:cNvPr>
          <p:cNvGrpSpPr/>
          <p:nvPr/>
        </p:nvGrpSpPr>
        <p:grpSpPr>
          <a:xfrm>
            <a:off x="-117122" y="1006743"/>
            <a:ext cx="9818590" cy="3889584"/>
            <a:chOff x="-139699" y="1006743"/>
            <a:chExt cx="9818590" cy="3889584"/>
          </a:xfrm>
        </p:grpSpPr>
        <p:grpSp>
          <p:nvGrpSpPr>
            <p:cNvPr id="72" name="Group 71">
              <a:extLst>
                <a:ext uri="{FF2B5EF4-FFF2-40B4-BE49-F238E27FC236}">
                  <a16:creationId xmlns:a16="http://schemas.microsoft.com/office/drawing/2014/main" id="{24F262ED-721A-42FD-BD4B-4CBA68BD545E}"/>
                </a:ext>
              </a:extLst>
            </p:cNvPr>
            <p:cNvGrpSpPr/>
            <p:nvPr/>
          </p:nvGrpSpPr>
          <p:grpSpPr>
            <a:xfrm>
              <a:off x="-139699" y="1136772"/>
              <a:ext cx="9818590" cy="3759555"/>
              <a:chOff x="-139699" y="1136772"/>
              <a:chExt cx="9818590" cy="3759555"/>
            </a:xfrm>
          </p:grpSpPr>
          <p:sp>
            <p:nvSpPr>
              <p:cNvPr id="73" name="Rounded Rectangle 32">
                <a:extLst>
                  <a:ext uri="{FF2B5EF4-FFF2-40B4-BE49-F238E27FC236}">
                    <a16:creationId xmlns:a16="http://schemas.microsoft.com/office/drawing/2014/main" id="{3AC3CC62-C0A3-4403-8D1D-BDA9141D7567}"/>
                  </a:ext>
                </a:extLst>
              </p:cNvPr>
              <p:cNvSpPr/>
              <p:nvPr/>
            </p:nvSpPr>
            <p:spPr>
              <a:xfrm>
                <a:off x="7796763" y="2634267"/>
                <a:ext cx="951757" cy="410277"/>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100" dirty="0">
                    <a:solidFill>
                      <a:srgbClr val="595959"/>
                    </a:solidFill>
                  </a:rPr>
                  <a:t>LPF</a:t>
                </a:r>
              </a:p>
              <a:p>
                <a:pPr algn="ctr" rtl="0">
                  <a:buClr>
                    <a:srgbClr val="008080"/>
                  </a:buClr>
                </a:pPr>
                <a:r>
                  <a:rPr lang="en-US" sz="1100" dirty="0" smtClean="0">
                    <a:solidFill>
                      <a:srgbClr val="595959"/>
                    </a:solidFill>
                  </a:rPr>
                  <a:t>NOTCH</a:t>
                </a:r>
                <a:r>
                  <a:rPr lang="zh-CN" altLang="en-US" sz="1100" dirty="0" smtClean="0">
                    <a:solidFill>
                      <a:srgbClr val="595959"/>
                    </a:solidFill>
                  </a:rPr>
                  <a:t>低通滤波 </a:t>
                </a:r>
                <a:r>
                  <a:rPr lang="en-US" altLang="zh-CN" sz="1100" dirty="0" smtClean="0">
                    <a:solidFill>
                      <a:srgbClr val="595959"/>
                    </a:solidFill>
                  </a:rPr>
                  <a:t>/NLNOTCHCENTER1/2 </a:t>
                </a:r>
                <a:r>
                  <a:rPr lang="zh-CN" altLang="en-US" sz="1100" dirty="0" smtClean="0">
                    <a:solidFill>
                      <a:srgbClr val="595959"/>
                    </a:solidFill>
                  </a:rPr>
                  <a:t>陷波器</a:t>
                </a:r>
                <a:r>
                  <a:rPr lang="en-US" altLang="zh-CN" sz="1100" dirty="0" smtClean="0">
                    <a:solidFill>
                      <a:srgbClr val="595959"/>
                    </a:solidFill>
                  </a:rPr>
                  <a:t>1/2</a:t>
                </a:r>
                <a:endParaRPr lang="en-US" sz="1100" dirty="0">
                  <a:solidFill>
                    <a:srgbClr val="595959"/>
                  </a:solidFill>
                </a:endParaRPr>
              </a:p>
            </p:txBody>
          </p:sp>
          <p:cxnSp>
            <p:nvCxnSpPr>
              <p:cNvPr id="74" name="Straight Arrow Connector 73">
                <a:extLst>
                  <a:ext uri="{FF2B5EF4-FFF2-40B4-BE49-F238E27FC236}">
                    <a16:creationId xmlns:a16="http://schemas.microsoft.com/office/drawing/2014/main" id="{9D3547F7-CE6C-4974-BB28-BBE8BA8F9463}"/>
                  </a:ext>
                </a:extLst>
              </p:cNvPr>
              <p:cNvCxnSpPr>
                <a:cxnSpLocks/>
                <a:endCxn id="90" idx="2"/>
              </p:cNvCxnSpPr>
              <p:nvPr/>
            </p:nvCxnSpPr>
            <p:spPr>
              <a:xfrm flipV="1">
                <a:off x="-139699" y="2831091"/>
                <a:ext cx="684863"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4E99B397-0BD1-4FD8-B987-516A1D115964}"/>
                  </a:ext>
                </a:extLst>
              </p:cNvPr>
              <p:cNvCxnSpPr>
                <a:cxnSpLocks/>
              </p:cNvCxnSpPr>
              <p:nvPr/>
            </p:nvCxnSpPr>
            <p:spPr>
              <a:xfrm>
                <a:off x="794255" y="2842837"/>
                <a:ext cx="525306"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a:extLst>
                  <a:ext uri="{FF2B5EF4-FFF2-40B4-BE49-F238E27FC236}">
                    <a16:creationId xmlns:a16="http://schemas.microsoft.com/office/drawing/2014/main" id="{11E99C75-B9EE-4012-9D88-490EC413E225}"/>
                  </a:ext>
                </a:extLst>
              </p:cNvPr>
              <p:cNvCxnSpPr>
                <a:cxnSpLocks/>
                <a:stCxn id="77" idx="2"/>
              </p:cNvCxnSpPr>
              <p:nvPr/>
            </p:nvCxnSpPr>
            <p:spPr>
              <a:xfrm>
                <a:off x="1447955" y="1790492"/>
                <a:ext cx="0" cy="90000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sp>
            <p:nvSpPr>
              <p:cNvPr id="77" name="Rounded Rectangle 31">
                <a:extLst>
                  <a:ext uri="{FF2B5EF4-FFF2-40B4-BE49-F238E27FC236}">
                    <a16:creationId xmlns:a16="http://schemas.microsoft.com/office/drawing/2014/main" id="{7B269350-D910-4DC4-B8D9-3214156874D1}"/>
                  </a:ext>
                </a:extLst>
              </p:cNvPr>
              <p:cNvSpPr/>
              <p:nvPr/>
            </p:nvSpPr>
            <p:spPr>
              <a:xfrm>
                <a:off x="628296" y="1530435"/>
                <a:ext cx="1639318" cy="260057"/>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100" dirty="0">
                    <a:solidFill>
                      <a:srgbClr val="595959"/>
                    </a:solidFill>
                  </a:rPr>
                  <a:t>Flexibility </a:t>
                </a:r>
                <a:r>
                  <a:rPr lang="en-US" sz="1100" dirty="0" smtClean="0">
                    <a:solidFill>
                      <a:srgbClr val="595959"/>
                    </a:solidFill>
                  </a:rPr>
                  <a:t>compensation</a:t>
                </a:r>
                <a:r>
                  <a:rPr lang="zh-CN" altLang="en-US" sz="1100" dirty="0" smtClean="0">
                    <a:solidFill>
                      <a:srgbClr val="595959"/>
                    </a:solidFill>
                  </a:rPr>
                  <a:t>柔性补偿</a:t>
                </a:r>
                <a:endParaRPr lang="en-US" dirty="0">
                  <a:solidFill>
                    <a:srgbClr val="595959"/>
                  </a:solidFill>
                </a:endParaRPr>
              </a:p>
            </p:txBody>
          </p:sp>
          <p:cxnSp>
            <p:nvCxnSpPr>
              <p:cNvPr id="78" name="Straight Connector 77">
                <a:extLst>
                  <a:ext uri="{FF2B5EF4-FFF2-40B4-BE49-F238E27FC236}">
                    <a16:creationId xmlns:a16="http://schemas.microsoft.com/office/drawing/2014/main" id="{D1FB87FC-691D-4A52-8E5C-008AA8D68538}"/>
                  </a:ext>
                </a:extLst>
              </p:cNvPr>
              <p:cNvCxnSpPr>
                <a:cxnSpLocks/>
              </p:cNvCxnSpPr>
              <p:nvPr/>
            </p:nvCxnSpPr>
            <p:spPr>
              <a:xfrm flipV="1">
                <a:off x="214301" y="1136772"/>
                <a:ext cx="0" cy="169200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E4D5E437-46FA-4CE7-A14F-121AAEFBA87F}"/>
                  </a:ext>
                </a:extLst>
              </p:cNvPr>
              <p:cNvCxnSpPr>
                <a:cxnSpLocks/>
                <a:endCxn id="77" idx="1"/>
              </p:cNvCxnSpPr>
              <p:nvPr/>
            </p:nvCxnSpPr>
            <p:spPr>
              <a:xfrm>
                <a:off x="209976" y="1655089"/>
                <a:ext cx="418320"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sp>
            <p:nvSpPr>
              <p:cNvPr id="80" name="Rounded Rectangle 31">
                <a:extLst>
                  <a:ext uri="{FF2B5EF4-FFF2-40B4-BE49-F238E27FC236}">
                    <a16:creationId xmlns:a16="http://schemas.microsoft.com/office/drawing/2014/main" id="{69A4B543-C6EE-43E8-8FE9-45F016E30C4D}"/>
                  </a:ext>
                </a:extLst>
              </p:cNvPr>
              <p:cNvSpPr/>
              <p:nvPr/>
            </p:nvSpPr>
            <p:spPr>
              <a:xfrm>
                <a:off x="2043808" y="2709106"/>
                <a:ext cx="1028293" cy="260057"/>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100" dirty="0" smtClean="0">
                    <a:solidFill>
                      <a:srgbClr val="595959"/>
                    </a:solidFill>
                  </a:rPr>
                  <a:t>KNLUSERGAIN</a:t>
                </a:r>
                <a:r>
                  <a:rPr lang="zh-CN" altLang="en-US" sz="1100" dirty="0" smtClean="0">
                    <a:solidFill>
                      <a:srgbClr val="595959"/>
                    </a:solidFill>
                  </a:rPr>
                  <a:t>全局增益</a:t>
                </a:r>
                <a:endParaRPr lang="en-US" dirty="0">
                  <a:solidFill>
                    <a:srgbClr val="595959"/>
                  </a:solidFill>
                </a:endParaRPr>
              </a:p>
            </p:txBody>
          </p:sp>
          <p:cxnSp>
            <p:nvCxnSpPr>
              <p:cNvPr id="81" name="Straight Arrow Connector 80">
                <a:extLst>
                  <a:ext uri="{FF2B5EF4-FFF2-40B4-BE49-F238E27FC236}">
                    <a16:creationId xmlns:a16="http://schemas.microsoft.com/office/drawing/2014/main" id="{43502C52-32AF-43BC-BB04-9847B651488F}"/>
                  </a:ext>
                </a:extLst>
              </p:cNvPr>
              <p:cNvCxnSpPr>
                <a:cxnSpLocks/>
                <a:stCxn id="91" idx="6"/>
                <a:endCxn id="80" idx="1"/>
              </p:cNvCxnSpPr>
              <p:nvPr/>
            </p:nvCxnSpPr>
            <p:spPr>
              <a:xfrm>
                <a:off x="1587015" y="2831091"/>
                <a:ext cx="456793"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sp>
            <p:nvSpPr>
              <p:cNvPr id="82" name="Rounded Rectangle 33">
                <a:extLst>
                  <a:ext uri="{FF2B5EF4-FFF2-40B4-BE49-F238E27FC236}">
                    <a16:creationId xmlns:a16="http://schemas.microsoft.com/office/drawing/2014/main" id="{93FEED72-BE66-488A-88BE-76202D219DF5}"/>
                  </a:ext>
                </a:extLst>
              </p:cNvPr>
              <p:cNvSpPr/>
              <p:nvPr/>
            </p:nvSpPr>
            <p:spPr>
              <a:xfrm>
                <a:off x="6474955" y="2697149"/>
                <a:ext cx="823021" cy="271087"/>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100" dirty="0" smtClean="0">
                    <a:solidFill>
                      <a:srgbClr val="595959"/>
                    </a:solidFill>
                  </a:rPr>
                  <a:t>LMJR/MKT</a:t>
                </a:r>
                <a:r>
                  <a:rPr lang="zh-CN" altLang="en-US" sz="1100" dirty="0" smtClean="0">
                    <a:solidFill>
                      <a:srgbClr val="595959"/>
                    </a:solidFill>
                  </a:rPr>
                  <a:t>负载惯量比</a:t>
                </a:r>
                <a:r>
                  <a:rPr lang="en-US" altLang="zh-CN" sz="1100" dirty="0" smtClean="0">
                    <a:solidFill>
                      <a:srgbClr val="595959"/>
                    </a:solidFill>
                  </a:rPr>
                  <a:t>/</a:t>
                </a:r>
                <a:r>
                  <a:rPr lang="zh-CN" altLang="en-US" sz="1100" dirty="0" smtClean="0">
                    <a:solidFill>
                      <a:srgbClr val="595959"/>
                    </a:solidFill>
                  </a:rPr>
                  <a:t>转矩常数</a:t>
                </a:r>
                <a:endParaRPr lang="en-US" sz="1100" dirty="0">
                  <a:solidFill>
                    <a:srgbClr val="595959"/>
                  </a:solidFill>
                </a:endParaRPr>
              </a:p>
            </p:txBody>
          </p:sp>
          <p:sp>
            <p:nvSpPr>
              <p:cNvPr id="83" name="Oval 82">
                <a:extLst>
                  <a:ext uri="{FF2B5EF4-FFF2-40B4-BE49-F238E27FC236}">
                    <a16:creationId xmlns:a16="http://schemas.microsoft.com/office/drawing/2014/main" id="{C048BB43-ABA6-4813-A0EB-F0F094067D0E}"/>
                  </a:ext>
                </a:extLst>
              </p:cNvPr>
              <p:cNvSpPr/>
              <p:nvPr/>
            </p:nvSpPr>
            <p:spPr>
              <a:xfrm>
                <a:off x="5865516" y="2701667"/>
                <a:ext cx="267454" cy="271087"/>
              </a:xfrm>
              <a:prstGeom prst="ellipse">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dirty="0">
                    <a:solidFill>
                      <a:srgbClr val="595959"/>
                    </a:solidFill>
                  </a:rPr>
                  <a:t>+</a:t>
                </a:r>
              </a:p>
            </p:txBody>
          </p:sp>
          <p:sp>
            <p:nvSpPr>
              <p:cNvPr id="84" name="Rounded Rectangle 31">
                <a:extLst>
                  <a:ext uri="{FF2B5EF4-FFF2-40B4-BE49-F238E27FC236}">
                    <a16:creationId xmlns:a16="http://schemas.microsoft.com/office/drawing/2014/main" id="{51A8AE6B-B952-4142-9AB9-CC4D28E85B77}"/>
                  </a:ext>
                </a:extLst>
              </p:cNvPr>
              <p:cNvSpPr/>
              <p:nvPr/>
            </p:nvSpPr>
            <p:spPr>
              <a:xfrm>
                <a:off x="4600676" y="2730738"/>
                <a:ext cx="923302" cy="212943"/>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100" dirty="0" smtClean="0">
                    <a:solidFill>
                      <a:srgbClr val="595959"/>
                    </a:solidFill>
                  </a:rPr>
                  <a:t>NLMAXGAIN</a:t>
                </a:r>
                <a:r>
                  <a:rPr lang="zh-CN" altLang="en-US" sz="1100" dirty="0" smtClean="0">
                    <a:solidFill>
                      <a:srgbClr val="595959"/>
                    </a:solidFill>
                  </a:rPr>
                  <a:t>最大自适应增益</a:t>
                </a:r>
                <a:endParaRPr lang="en-US" dirty="0">
                  <a:solidFill>
                    <a:srgbClr val="595959"/>
                  </a:solidFill>
                </a:endParaRPr>
              </a:p>
            </p:txBody>
          </p:sp>
          <p:cxnSp>
            <p:nvCxnSpPr>
              <p:cNvPr id="85" name="Straight Arrow Connector 84">
                <a:extLst>
                  <a:ext uri="{FF2B5EF4-FFF2-40B4-BE49-F238E27FC236}">
                    <a16:creationId xmlns:a16="http://schemas.microsoft.com/office/drawing/2014/main" id="{A0B820D5-F069-4C89-864E-BB0B3F1CFFEB}"/>
                  </a:ext>
                </a:extLst>
              </p:cNvPr>
              <p:cNvCxnSpPr>
                <a:cxnSpLocks/>
                <a:stCxn id="84" idx="3"/>
                <a:endCxn id="83" idx="2"/>
              </p:cNvCxnSpPr>
              <p:nvPr/>
            </p:nvCxnSpPr>
            <p:spPr>
              <a:xfrm>
                <a:off x="5523978" y="2837210"/>
                <a:ext cx="341538" cy="1"/>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grpSp>
            <p:nvGrpSpPr>
              <p:cNvPr id="86" name="Group 85">
                <a:extLst>
                  <a:ext uri="{FF2B5EF4-FFF2-40B4-BE49-F238E27FC236}">
                    <a16:creationId xmlns:a16="http://schemas.microsoft.com/office/drawing/2014/main" id="{4C8EE72D-26D6-4C92-995C-CDF1A9813080}"/>
                  </a:ext>
                </a:extLst>
              </p:cNvPr>
              <p:cNvGrpSpPr/>
              <p:nvPr/>
            </p:nvGrpSpPr>
            <p:grpSpPr>
              <a:xfrm>
                <a:off x="3350448" y="2083168"/>
                <a:ext cx="915899" cy="1499261"/>
                <a:chOff x="4150547" y="2087706"/>
                <a:chExt cx="915899" cy="1499261"/>
              </a:xfrm>
            </p:grpSpPr>
            <p:sp>
              <p:nvSpPr>
                <p:cNvPr id="114" name="Rounded Rectangle 26">
                  <a:extLst>
                    <a:ext uri="{FF2B5EF4-FFF2-40B4-BE49-F238E27FC236}">
                      <a16:creationId xmlns:a16="http://schemas.microsoft.com/office/drawing/2014/main" id="{4D3CEEEA-6F66-426C-8A8F-7C9E86E2957A}"/>
                    </a:ext>
                  </a:extLst>
                </p:cNvPr>
                <p:cNvSpPr/>
                <p:nvPr/>
              </p:nvSpPr>
              <p:spPr>
                <a:xfrm>
                  <a:off x="4320135" y="2087706"/>
                  <a:ext cx="604726" cy="287600"/>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200" dirty="0">
                      <a:solidFill>
                        <a:srgbClr val="595959"/>
                      </a:solidFill>
                    </a:rPr>
                    <a:t>KNLI</a:t>
                  </a:r>
                </a:p>
              </p:txBody>
            </p:sp>
            <p:sp>
              <p:nvSpPr>
                <p:cNvPr id="115" name="Rounded Rectangle 28">
                  <a:extLst>
                    <a:ext uri="{FF2B5EF4-FFF2-40B4-BE49-F238E27FC236}">
                      <a16:creationId xmlns:a16="http://schemas.microsoft.com/office/drawing/2014/main" id="{09D5AA07-A35F-4879-8A57-4F0C41588CFD}"/>
                    </a:ext>
                  </a:extLst>
                </p:cNvPr>
                <p:cNvSpPr/>
                <p:nvPr/>
              </p:nvSpPr>
              <p:spPr>
                <a:xfrm>
                  <a:off x="4320135" y="2491593"/>
                  <a:ext cx="604726" cy="287600"/>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200" dirty="0">
                      <a:solidFill>
                        <a:srgbClr val="595959"/>
                      </a:solidFill>
                    </a:rPr>
                    <a:t>KNLIV</a:t>
                  </a:r>
                </a:p>
              </p:txBody>
            </p:sp>
            <p:sp>
              <p:nvSpPr>
                <p:cNvPr id="116" name="Rounded Rectangle 30">
                  <a:extLst>
                    <a:ext uri="{FF2B5EF4-FFF2-40B4-BE49-F238E27FC236}">
                      <a16:creationId xmlns:a16="http://schemas.microsoft.com/office/drawing/2014/main" id="{42782F6C-174D-4CC2-A68F-C4E59B24C1B6}"/>
                    </a:ext>
                  </a:extLst>
                </p:cNvPr>
                <p:cNvSpPr/>
                <p:nvPr/>
              </p:nvSpPr>
              <p:spPr>
                <a:xfrm>
                  <a:off x="4320815" y="2895480"/>
                  <a:ext cx="604726" cy="287600"/>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200" dirty="0">
                      <a:solidFill>
                        <a:srgbClr val="595959"/>
                      </a:solidFill>
                    </a:rPr>
                    <a:t>KNLP</a:t>
                  </a:r>
                  <a:endParaRPr lang="en-US" dirty="0">
                    <a:solidFill>
                      <a:srgbClr val="595959"/>
                    </a:solidFill>
                  </a:endParaRPr>
                </a:p>
              </p:txBody>
            </p:sp>
            <p:sp>
              <p:nvSpPr>
                <p:cNvPr id="117" name="Rounded Rectangle 34">
                  <a:extLst>
                    <a:ext uri="{FF2B5EF4-FFF2-40B4-BE49-F238E27FC236}">
                      <a16:creationId xmlns:a16="http://schemas.microsoft.com/office/drawing/2014/main" id="{533ECFDD-C704-40EE-A46B-7EE8F2C043FB}"/>
                    </a:ext>
                  </a:extLst>
                </p:cNvPr>
                <p:cNvSpPr/>
                <p:nvPr/>
              </p:nvSpPr>
              <p:spPr>
                <a:xfrm>
                  <a:off x="4320135" y="3299367"/>
                  <a:ext cx="604726" cy="287600"/>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200" dirty="0">
                      <a:solidFill>
                        <a:srgbClr val="595959"/>
                      </a:solidFill>
                    </a:rPr>
                    <a:t>KNLD</a:t>
                  </a:r>
                </a:p>
              </p:txBody>
            </p:sp>
            <p:grpSp>
              <p:nvGrpSpPr>
                <p:cNvPr id="118" name="Group 117">
                  <a:extLst>
                    <a:ext uri="{FF2B5EF4-FFF2-40B4-BE49-F238E27FC236}">
                      <a16:creationId xmlns:a16="http://schemas.microsoft.com/office/drawing/2014/main" id="{5C9BCDD8-C272-46B7-8714-79664B0AD1CC}"/>
                    </a:ext>
                  </a:extLst>
                </p:cNvPr>
                <p:cNvGrpSpPr/>
                <p:nvPr/>
              </p:nvGrpSpPr>
              <p:grpSpPr>
                <a:xfrm>
                  <a:off x="4150547" y="2226744"/>
                  <a:ext cx="170268" cy="1223454"/>
                  <a:chOff x="3999623" y="2226744"/>
                  <a:chExt cx="321192" cy="1223454"/>
                </a:xfrm>
              </p:grpSpPr>
              <p:cxnSp>
                <p:nvCxnSpPr>
                  <p:cNvPr id="125" name="Straight Connector 124">
                    <a:extLst>
                      <a:ext uri="{FF2B5EF4-FFF2-40B4-BE49-F238E27FC236}">
                        <a16:creationId xmlns:a16="http://schemas.microsoft.com/office/drawing/2014/main" id="{34F427A6-8F8E-40D5-8EF2-DFCBD4329DAD}"/>
                      </a:ext>
                    </a:extLst>
                  </p:cNvPr>
                  <p:cNvCxnSpPr>
                    <a:cxnSpLocks/>
                  </p:cNvCxnSpPr>
                  <p:nvPr/>
                </p:nvCxnSpPr>
                <p:spPr>
                  <a:xfrm flipV="1">
                    <a:off x="4000983" y="2226744"/>
                    <a:ext cx="0" cy="1223454"/>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126" name="Straight Arrow Connector 125">
                    <a:extLst>
                      <a:ext uri="{FF2B5EF4-FFF2-40B4-BE49-F238E27FC236}">
                        <a16:creationId xmlns:a16="http://schemas.microsoft.com/office/drawing/2014/main" id="{D2214F7F-6132-4781-9A84-7AB83291E7F3}"/>
                      </a:ext>
                    </a:extLst>
                  </p:cNvPr>
                  <p:cNvCxnSpPr>
                    <a:cxnSpLocks/>
                    <a:endCxn id="114" idx="1"/>
                  </p:cNvCxnSpPr>
                  <p:nvPr/>
                </p:nvCxnSpPr>
                <p:spPr>
                  <a:xfrm>
                    <a:off x="3999623" y="2231506"/>
                    <a:ext cx="320512"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127" name="Straight Arrow Connector 126">
                    <a:extLst>
                      <a:ext uri="{FF2B5EF4-FFF2-40B4-BE49-F238E27FC236}">
                        <a16:creationId xmlns:a16="http://schemas.microsoft.com/office/drawing/2014/main" id="{3B5F2F06-21F6-4404-A769-9C70F8BB692B}"/>
                      </a:ext>
                    </a:extLst>
                  </p:cNvPr>
                  <p:cNvCxnSpPr>
                    <a:cxnSpLocks/>
                    <a:endCxn id="115" idx="1"/>
                  </p:cNvCxnSpPr>
                  <p:nvPr/>
                </p:nvCxnSpPr>
                <p:spPr>
                  <a:xfrm>
                    <a:off x="4000303" y="2635393"/>
                    <a:ext cx="319832"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128" name="Straight Arrow Connector 127">
                    <a:extLst>
                      <a:ext uri="{FF2B5EF4-FFF2-40B4-BE49-F238E27FC236}">
                        <a16:creationId xmlns:a16="http://schemas.microsoft.com/office/drawing/2014/main" id="{41786360-1399-4F80-A08C-B70C8F7866C9}"/>
                      </a:ext>
                    </a:extLst>
                  </p:cNvPr>
                  <p:cNvCxnSpPr>
                    <a:cxnSpLocks/>
                    <a:endCxn id="116" idx="1"/>
                  </p:cNvCxnSpPr>
                  <p:nvPr/>
                </p:nvCxnSpPr>
                <p:spPr>
                  <a:xfrm>
                    <a:off x="4000983" y="3039280"/>
                    <a:ext cx="319832"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129" name="Straight Arrow Connector 128">
                    <a:extLst>
                      <a:ext uri="{FF2B5EF4-FFF2-40B4-BE49-F238E27FC236}">
                        <a16:creationId xmlns:a16="http://schemas.microsoft.com/office/drawing/2014/main" id="{CB8D80DF-3046-4523-A7C7-02A54EFEDAFC}"/>
                      </a:ext>
                    </a:extLst>
                  </p:cNvPr>
                  <p:cNvCxnSpPr>
                    <a:cxnSpLocks/>
                    <a:endCxn id="117" idx="1"/>
                  </p:cNvCxnSpPr>
                  <p:nvPr/>
                </p:nvCxnSpPr>
                <p:spPr>
                  <a:xfrm>
                    <a:off x="3999623" y="3443167"/>
                    <a:ext cx="320512"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19" name="Group 118">
                  <a:extLst>
                    <a:ext uri="{FF2B5EF4-FFF2-40B4-BE49-F238E27FC236}">
                      <a16:creationId xmlns:a16="http://schemas.microsoft.com/office/drawing/2014/main" id="{72889099-258F-46E1-B2DA-E05CE9703BD7}"/>
                    </a:ext>
                  </a:extLst>
                </p:cNvPr>
                <p:cNvGrpSpPr/>
                <p:nvPr/>
              </p:nvGrpSpPr>
              <p:grpSpPr>
                <a:xfrm>
                  <a:off x="4921728" y="2226744"/>
                  <a:ext cx="144718" cy="1223454"/>
                  <a:chOff x="4921728" y="2226744"/>
                  <a:chExt cx="173442" cy="1223454"/>
                </a:xfrm>
              </p:grpSpPr>
              <p:cxnSp>
                <p:nvCxnSpPr>
                  <p:cNvPr id="120" name="Straight Connector 119">
                    <a:extLst>
                      <a:ext uri="{FF2B5EF4-FFF2-40B4-BE49-F238E27FC236}">
                        <a16:creationId xmlns:a16="http://schemas.microsoft.com/office/drawing/2014/main" id="{BB9824D7-82CC-416D-9806-B929E7DD95E1}"/>
                      </a:ext>
                    </a:extLst>
                  </p:cNvPr>
                  <p:cNvCxnSpPr>
                    <a:cxnSpLocks/>
                  </p:cNvCxnSpPr>
                  <p:nvPr/>
                </p:nvCxnSpPr>
                <p:spPr>
                  <a:xfrm flipH="1" flipV="1">
                    <a:off x="5094384" y="2226744"/>
                    <a:ext cx="786" cy="1223454"/>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55B59C61-E5B6-46D3-A241-DEA226C3B316}"/>
                      </a:ext>
                    </a:extLst>
                  </p:cNvPr>
                  <p:cNvCxnSpPr>
                    <a:cxnSpLocks/>
                  </p:cNvCxnSpPr>
                  <p:nvPr/>
                </p:nvCxnSpPr>
                <p:spPr>
                  <a:xfrm>
                    <a:off x="4921728" y="2231506"/>
                    <a:ext cx="170267" cy="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33F97C47-F08F-4025-ACF1-6B4C9DAD906D}"/>
                      </a:ext>
                    </a:extLst>
                  </p:cNvPr>
                  <p:cNvCxnSpPr>
                    <a:cxnSpLocks/>
                  </p:cNvCxnSpPr>
                  <p:nvPr/>
                </p:nvCxnSpPr>
                <p:spPr>
                  <a:xfrm>
                    <a:off x="4924903" y="2635393"/>
                    <a:ext cx="170267" cy="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503700D3-84A8-49C4-943B-9D1D9992CC6C}"/>
                      </a:ext>
                    </a:extLst>
                  </p:cNvPr>
                  <p:cNvCxnSpPr>
                    <a:cxnSpLocks/>
                  </p:cNvCxnSpPr>
                  <p:nvPr/>
                </p:nvCxnSpPr>
                <p:spPr>
                  <a:xfrm>
                    <a:off x="4924903" y="3039280"/>
                    <a:ext cx="170267" cy="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0D7954A9-66C4-4DC2-B757-FF0F546AC0C5}"/>
                      </a:ext>
                    </a:extLst>
                  </p:cNvPr>
                  <p:cNvCxnSpPr>
                    <a:cxnSpLocks/>
                  </p:cNvCxnSpPr>
                  <p:nvPr/>
                </p:nvCxnSpPr>
                <p:spPr>
                  <a:xfrm>
                    <a:off x="4924116" y="3443443"/>
                    <a:ext cx="170267" cy="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grpSp>
          </p:grpSp>
          <p:cxnSp>
            <p:nvCxnSpPr>
              <p:cNvPr id="87" name="Straight Arrow Connector 86">
                <a:extLst>
                  <a:ext uri="{FF2B5EF4-FFF2-40B4-BE49-F238E27FC236}">
                    <a16:creationId xmlns:a16="http://schemas.microsoft.com/office/drawing/2014/main" id="{61D20A5E-9D03-4D7C-AF37-22DD655A2B75}"/>
                  </a:ext>
                </a:extLst>
              </p:cNvPr>
              <p:cNvCxnSpPr>
                <a:cxnSpLocks/>
              </p:cNvCxnSpPr>
              <p:nvPr/>
            </p:nvCxnSpPr>
            <p:spPr>
              <a:xfrm>
                <a:off x="3073333" y="2837210"/>
                <a:ext cx="277115" cy="1486"/>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98A36EE0-65F9-407F-BE76-96046A0F413F}"/>
                  </a:ext>
                </a:extLst>
              </p:cNvPr>
              <p:cNvCxnSpPr>
                <a:cxnSpLocks/>
                <a:endCxn id="84" idx="1"/>
              </p:cNvCxnSpPr>
              <p:nvPr/>
            </p:nvCxnSpPr>
            <p:spPr>
              <a:xfrm flipV="1">
                <a:off x="4260802" y="2837210"/>
                <a:ext cx="339874" cy="1486"/>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237473E4-C9B1-4A3A-AB39-E1A7C49FB384}"/>
                  </a:ext>
                </a:extLst>
              </p:cNvPr>
              <p:cNvCxnSpPr>
                <a:cxnSpLocks/>
              </p:cNvCxnSpPr>
              <p:nvPr/>
            </p:nvCxnSpPr>
            <p:spPr>
              <a:xfrm>
                <a:off x="6133417" y="2832693"/>
                <a:ext cx="341538" cy="1"/>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sp>
            <p:nvSpPr>
              <p:cNvPr id="90" name="Oval 89">
                <a:extLst>
                  <a:ext uri="{FF2B5EF4-FFF2-40B4-BE49-F238E27FC236}">
                    <a16:creationId xmlns:a16="http://schemas.microsoft.com/office/drawing/2014/main" id="{9B388864-ED21-4934-8946-FFE65495EA50}"/>
                  </a:ext>
                </a:extLst>
              </p:cNvPr>
              <p:cNvSpPr/>
              <p:nvPr/>
            </p:nvSpPr>
            <p:spPr>
              <a:xfrm>
                <a:off x="545164" y="2695547"/>
                <a:ext cx="267454" cy="271087"/>
              </a:xfrm>
              <a:prstGeom prst="ellipse">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dirty="0">
                    <a:solidFill>
                      <a:srgbClr val="595959"/>
                    </a:solidFill>
                  </a:rPr>
                  <a:t>+</a:t>
                </a:r>
              </a:p>
            </p:txBody>
          </p:sp>
          <p:sp>
            <p:nvSpPr>
              <p:cNvPr id="91" name="Oval 90">
                <a:extLst>
                  <a:ext uri="{FF2B5EF4-FFF2-40B4-BE49-F238E27FC236}">
                    <a16:creationId xmlns:a16="http://schemas.microsoft.com/office/drawing/2014/main" id="{80931DEA-E0E6-4EC7-88E2-6409DB364E0E}"/>
                  </a:ext>
                </a:extLst>
              </p:cNvPr>
              <p:cNvSpPr/>
              <p:nvPr/>
            </p:nvSpPr>
            <p:spPr>
              <a:xfrm>
                <a:off x="1319561" y="2695547"/>
                <a:ext cx="267454" cy="271087"/>
              </a:xfrm>
              <a:prstGeom prst="ellipse">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dirty="0">
                    <a:solidFill>
                      <a:srgbClr val="595959"/>
                    </a:solidFill>
                  </a:rPr>
                  <a:t>+</a:t>
                </a:r>
              </a:p>
            </p:txBody>
          </p:sp>
          <p:cxnSp>
            <p:nvCxnSpPr>
              <p:cNvPr id="92" name="Straight Arrow Connector 91">
                <a:extLst>
                  <a:ext uri="{FF2B5EF4-FFF2-40B4-BE49-F238E27FC236}">
                    <a16:creationId xmlns:a16="http://schemas.microsoft.com/office/drawing/2014/main" id="{43460FA8-C296-49B2-BED8-3D4E0B61EAA5}"/>
                  </a:ext>
                </a:extLst>
              </p:cNvPr>
              <p:cNvCxnSpPr>
                <a:cxnSpLocks/>
                <a:stCxn id="82" idx="3"/>
                <a:endCxn id="73" idx="1"/>
              </p:cNvCxnSpPr>
              <p:nvPr/>
            </p:nvCxnSpPr>
            <p:spPr>
              <a:xfrm>
                <a:off x="7297976" y="2832693"/>
                <a:ext cx="498787" cy="6713"/>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93" name="Straight Arrow Connector 92">
                <a:extLst>
                  <a:ext uri="{FF2B5EF4-FFF2-40B4-BE49-F238E27FC236}">
                    <a16:creationId xmlns:a16="http://schemas.microsoft.com/office/drawing/2014/main" id="{2BB3D20B-D611-4482-8991-63F4F943FF6A}"/>
                  </a:ext>
                </a:extLst>
              </p:cNvPr>
              <p:cNvCxnSpPr>
                <a:cxnSpLocks/>
                <a:stCxn id="73" idx="3"/>
              </p:cNvCxnSpPr>
              <p:nvPr/>
            </p:nvCxnSpPr>
            <p:spPr>
              <a:xfrm flipV="1">
                <a:off x="8748520" y="2830138"/>
                <a:ext cx="359120" cy="9268"/>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grpSp>
            <p:nvGrpSpPr>
              <p:cNvPr id="94" name="Group 93">
                <a:extLst>
                  <a:ext uri="{FF2B5EF4-FFF2-40B4-BE49-F238E27FC236}">
                    <a16:creationId xmlns:a16="http://schemas.microsoft.com/office/drawing/2014/main" id="{CB259A66-3168-4847-937D-FF2759ED5F96}"/>
                  </a:ext>
                </a:extLst>
              </p:cNvPr>
              <p:cNvGrpSpPr/>
              <p:nvPr/>
            </p:nvGrpSpPr>
            <p:grpSpPr>
              <a:xfrm>
                <a:off x="892966" y="2830137"/>
                <a:ext cx="1678154" cy="941274"/>
                <a:chOff x="1072669" y="2966634"/>
                <a:chExt cx="1678154" cy="941274"/>
              </a:xfrm>
            </p:grpSpPr>
            <p:sp>
              <p:nvSpPr>
                <p:cNvPr id="111" name="Rounded Rectangle 31">
                  <a:extLst>
                    <a:ext uri="{FF2B5EF4-FFF2-40B4-BE49-F238E27FC236}">
                      <a16:creationId xmlns:a16="http://schemas.microsoft.com/office/drawing/2014/main" id="{FD53FAD3-441C-4768-A463-B5FE6A003B9B}"/>
                    </a:ext>
                  </a:extLst>
                </p:cNvPr>
                <p:cNvSpPr/>
                <p:nvPr/>
              </p:nvSpPr>
              <p:spPr>
                <a:xfrm>
                  <a:off x="1072669" y="3513110"/>
                  <a:ext cx="1678154" cy="394798"/>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100" dirty="0">
                      <a:solidFill>
                        <a:srgbClr val="595959"/>
                      </a:solidFill>
                    </a:rPr>
                    <a:t>ANTI VIBRATION </a:t>
                  </a:r>
                  <a:r>
                    <a:rPr lang="en-US" sz="1100" dirty="0" smtClean="0">
                      <a:solidFill>
                        <a:srgbClr val="595959"/>
                      </a:solidFill>
                    </a:rPr>
                    <a:t>½          </a:t>
                  </a:r>
                  <a:r>
                    <a:rPr lang="zh-CN" altLang="en-US" sz="1100" dirty="0" smtClean="0">
                      <a:solidFill>
                        <a:srgbClr val="595959"/>
                      </a:solidFill>
                    </a:rPr>
                    <a:t>抑振滤波器</a:t>
                  </a:r>
                  <a:r>
                    <a:rPr lang="en-US" altLang="zh-CN" sz="1100" dirty="0" smtClean="0">
                      <a:solidFill>
                        <a:srgbClr val="595959"/>
                      </a:solidFill>
                    </a:rPr>
                    <a:t>1/2</a:t>
                  </a:r>
                  <a:endParaRPr lang="en-US" dirty="0">
                    <a:solidFill>
                      <a:srgbClr val="595959"/>
                    </a:solidFill>
                  </a:endParaRPr>
                </a:p>
              </p:txBody>
            </p:sp>
            <p:cxnSp>
              <p:nvCxnSpPr>
                <p:cNvPr id="112" name="Straight Arrow Connector 111">
                  <a:extLst>
                    <a:ext uri="{FF2B5EF4-FFF2-40B4-BE49-F238E27FC236}">
                      <a16:creationId xmlns:a16="http://schemas.microsoft.com/office/drawing/2014/main" id="{27052B12-EE27-4428-B213-3B35725789E6}"/>
                    </a:ext>
                  </a:extLst>
                </p:cNvPr>
                <p:cNvCxnSpPr/>
                <p:nvPr/>
              </p:nvCxnSpPr>
              <p:spPr>
                <a:xfrm flipV="1">
                  <a:off x="1884788" y="2966634"/>
                  <a:ext cx="0" cy="54000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113" name="Straight Arrow Connector 112">
                  <a:extLst>
                    <a:ext uri="{FF2B5EF4-FFF2-40B4-BE49-F238E27FC236}">
                      <a16:creationId xmlns:a16="http://schemas.microsoft.com/office/drawing/2014/main" id="{3716266A-BE3A-4DA2-A80B-DC7DAC6069DA}"/>
                    </a:ext>
                  </a:extLst>
                </p:cNvPr>
                <p:cNvCxnSpPr>
                  <a:cxnSpLocks/>
                </p:cNvCxnSpPr>
                <p:nvPr/>
              </p:nvCxnSpPr>
              <p:spPr>
                <a:xfrm>
                  <a:off x="2017058" y="2966634"/>
                  <a:ext cx="0" cy="54000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grpSp>
          <p:grpSp>
            <p:nvGrpSpPr>
              <p:cNvPr id="95" name="Group 94">
                <a:extLst>
                  <a:ext uri="{FF2B5EF4-FFF2-40B4-BE49-F238E27FC236}">
                    <a16:creationId xmlns:a16="http://schemas.microsoft.com/office/drawing/2014/main" id="{D261D647-FCA4-4A47-99FA-E11E84A7D7B4}"/>
                  </a:ext>
                </a:extLst>
              </p:cNvPr>
              <p:cNvGrpSpPr/>
              <p:nvPr/>
            </p:nvGrpSpPr>
            <p:grpSpPr>
              <a:xfrm>
                <a:off x="7041215" y="2832693"/>
                <a:ext cx="1114243" cy="955499"/>
                <a:chOff x="1470619" y="2966634"/>
                <a:chExt cx="1114243" cy="955499"/>
              </a:xfrm>
            </p:grpSpPr>
            <p:sp>
              <p:nvSpPr>
                <p:cNvPr id="108" name="Rounded Rectangle 31">
                  <a:extLst>
                    <a:ext uri="{FF2B5EF4-FFF2-40B4-BE49-F238E27FC236}">
                      <a16:creationId xmlns:a16="http://schemas.microsoft.com/office/drawing/2014/main" id="{2A3CCB0F-6ED2-4054-8754-BA01A42D513B}"/>
                    </a:ext>
                  </a:extLst>
                </p:cNvPr>
                <p:cNvSpPr/>
                <p:nvPr/>
              </p:nvSpPr>
              <p:spPr>
                <a:xfrm>
                  <a:off x="1470619" y="3527335"/>
                  <a:ext cx="1114243" cy="394798"/>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100" dirty="0">
                      <a:solidFill>
                        <a:srgbClr val="595959"/>
                      </a:solidFill>
                    </a:rPr>
                    <a:t>ANTI VIBRATION </a:t>
                  </a:r>
                  <a:r>
                    <a:rPr lang="en-US" sz="1100" dirty="0" smtClean="0">
                      <a:solidFill>
                        <a:srgbClr val="595959"/>
                      </a:solidFill>
                    </a:rPr>
                    <a:t>3</a:t>
                  </a:r>
                </a:p>
                <a:p>
                  <a:pPr algn="ctr" rtl="0">
                    <a:buClr>
                      <a:srgbClr val="008080"/>
                    </a:buClr>
                  </a:pPr>
                  <a:r>
                    <a:rPr lang="zh-CN" altLang="en-US" sz="1100" dirty="0" smtClean="0">
                      <a:solidFill>
                        <a:srgbClr val="595959"/>
                      </a:solidFill>
                    </a:rPr>
                    <a:t>抑振滤波器 </a:t>
                  </a:r>
                  <a:r>
                    <a:rPr lang="en-US" altLang="zh-CN" sz="1100" dirty="0" smtClean="0">
                      <a:solidFill>
                        <a:srgbClr val="595959"/>
                      </a:solidFill>
                    </a:rPr>
                    <a:t>3</a:t>
                  </a:r>
                  <a:endParaRPr lang="en-US" sz="1100" dirty="0">
                    <a:solidFill>
                      <a:srgbClr val="595959"/>
                    </a:solidFill>
                  </a:endParaRPr>
                </a:p>
              </p:txBody>
            </p:sp>
            <p:cxnSp>
              <p:nvCxnSpPr>
                <p:cNvPr id="109" name="Straight Arrow Connector 108">
                  <a:extLst>
                    <a:ext uri="{FF2B5EF4-FFF2-40B4-BE49-F238E27FC236}">
                      <a16:creationId xmlns:a16="http://schemas.microsoft.com/office/drawing/2014/main" id="{75D88A88-0B17-40F0-84F3-38309D1384B9}"/>
                    </a:ext>
                  </a:extLst>
                </p:cNvPr>
                <p:cNvCxnSpPr/>
                <p:nvPr/>
              </p:nvCxnSpPr>
              <p:spPr>
                <a:xfrm flipV="1">
                  <a:off x="1910549" y="2966634"/>
                  <a:ext cx="0" cy="54000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110" name="Straight Arrow Connector 109">
                  <a:extLst>
                    <a:ext uri="{FF2B5EF4-FFF2-40B4-BE49-F238E27FC236}">
                      <a16:creationId xmlns:a16="http://schemas.microsoft.com/office/drawing/2014/main" id="{38DB729C-A351-4EEB-B00E-4A57CB7334CE}"/>
                    </a:ext>
                  </a:extLst>
                </p:cNvPr>
                <p:cNvCxnSpPr>
                  <a:cxnSpLocks/>
                </p:cNvCxnSpPr>
                <p:nvPr/>
              </p:nvCxnSpPr>
              <p:spPr>
                <a:xfrm>
                  <a:off x="2042819" y="2966634"/>
                  <a:ext cx="0" cy="54000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grpSp>
          <p:sp>
            <p:nvSpPr>
              <p:cNvPr id="96" name="TextBox 95">
                <a:extLst>
                  <a:ext uri="{FF2B5EF4-FFF2-40B4-BE49-F238E27FC236}">
                    <a16:creationId xmlns:a16="http://schemas.microsoft.com/office/drawing/2014/main" id="{50C059BE-F1CD-428F-801B-62E858468523}"/>
                  </a:ext>
                </a:extLst>
              </p:cNvPr>
              <p:cNvSpPr txBox="1"/>
              <p:nvPr/>
            </p:nvSpPr>
            <p:spPr>
              <a:xfrm>
                <a:off x="-58675" y="2837602"/>
                <a:ext cx="775997" cy="1446550"/>
              </a:xfrm>
              <a:prstGeom prst="rect">
                <a:avLst/>
              </a:prstGeom>
              <a:noFill/>
            </p:spPr>
            <p:txBody>
              <a:bodyPr wrap="square" rtlCol="0">
                <a:spAutoFit/>
              </a:bodyPr>
              <a:lstStyle/>
              <a:p>
                <a:r>
                  <a:rPr lang="en-US" sz="1100" dirty="0">
                    <a:solidFill>
                      <a:srgbClr val="595959"/>
                    </a:solidFill>
                    <a:latin typeface="+mn-lt"/>
                    <a:cs typeface="+mn-cs"/>
                  </a:rPr>
                  <a:t>Position command</a:t>
                </a:r>
              </a:p>
              <a:p>
                <a:r>
                  <a:rPr lang="en-US" sz="1100" dirty="0">
                    <a:solidFill>
                      <a:srgbClr val="595959"/>
                    </a:solidFill>
                    <a:latin typeface="+mn-lt"/>
                    <a:cs typeface="+mn-cs"/>
                  </a:rPr>
                  <a:t>(after smooth filter</a:t>
                </a:r>
                <a:r>
                  <a:rPr lang="en-US" sz="1100" dirty="0" smtClean="0">
                    <a:solidFill>
                      <a:srgbClr val="595959"/>
                    </a:solidFill>
                    <a:latin typeface="+mn-lt"/>
                    <a:cs typeface="+mn-cs"/>
                  </a:rPr>
                  <a:t>)     </a:t>
                </a:r>
                <a:r>
                  <a:rPr lang="zh-CN" altLang="en-US" sz="1100" dirty="0" smtClean="0">
                    <a:solidFill>
                      <a:srgbClr val="595959"/>
                    </a:solidFill>
                    <a:latin typeface="+mn-lt"/>
                    <a:cs typeface="+mn-cs"/>
                  </a:rPr>
                  <a:t>位置指令（经过平滑滤波）</a:t>
                </a:r>
                <a:endParaRPr lang="en-US" sz="1100" dirty="0">
                  <a:solidFill>
                    <a:srgbClr val="595959"/>
                  </a:solidFill>
                  <a:latin typeface="+mn-lt"/>
                  <a:cs typeface="+mn-cs"/>
                </a:endParaRPr>
              </a:p>
            </p:txBody>
          </p:sp>
          <p:sp>
            <p:nvSpPr>
              <p:cNvPr id="97" name="TextBox 96">
                <a:extLst>
                  <a:ext uri="{FF2B5EF4-FFF2-40B4-BE49-F238E27FC236}">
                    <a16:creationId xmlns:a16="http://schemas.microsoft.com/office/drawing/2014/main" id="{7F325026-4263-4F4A-B11A-3C7419322892}"/>
                  </a:ext>
                </a:extLst>
              </p:cNvPr>
              <p:cNvSpPr txBox="1"/>
              <p:nvPr/>
            </p:nvSpPr>
            <p:spPr>
              <a:xfrm>
                <a:off x="736047" y="2850615"/>
                <a:ext cx="775997" cy="430887"/>
              </a:xfrm>
              <a:prstGeom prst="rect">
                <a:avLst/>
              </a:prstGeom>
              <a:noFill/>
            </p:spPr>
            <p:txBody>
              <a:bodyPr wrap="square" rtlCol="0">
                <a:spAutoFit/>
              </a:bodyPr>
              <a:lstStyle/>
              <a:p>
                <a:r>
                  <a:rPr lang="en-US" sz="1100" dirty="0">
                    <a:solidFill>
                      <a:srgbClr val="595959"/>
                    </a:solidFill>
                    <a:latin typeface="+mn-lt"/>
                    <a:cs typeface="+mn-cs"/>
                  </a:rPr>
                  <a:t>Position error</a:t>
                </a:r>
              </a:p>
            </p:txBody>
          </p:sp>
          <p:sp>
            <p:nvSpPr>
              <p:cNvPr id="98" name="TextBox 97">
                <a:extLst>
                  <a:ext uri="{FF2B5EF4-FFF2-40B4-BE49-F238E27FC236}">
                    <a16:creationId xmlns:a16="http://schemas.microsoft.com/office/drawing/2014/main" id="{D60E30B5-BB6B-45A5-ABE9-0A7D0F126BAE}"/>
                  </a:ext>
                </a:extLst>
              </p:cNvPr>
              <p:cNvSpPr txBox="1"/>
              <p:nvPr/>
            </p:nvSpPr>
            <p:spPr>
              <a:xfrm>
                <a:off x="8442229" y="2119638"/>
                <a:ext cx="775997" cy="600164"/>
              </a:xfrm>
              <a:prstGeom prst="rect">
                <a:avLst/>
              </a:prstGeom>
              <a:noFill/>
            </p:spPr>
            <p:txBody>
              <a:bodyPr wrap="square" rtlCol="0">
                <a:spAutoFit/>
              </a:bodyPr>
              <a:lstStyle/>
              <a:p>
                <a:r>
                  <a:rPr lang="en-US" sz="1100" dirty="0">
                    <a:solidFill>
                      <a:srgbClr val="595959"/>
                    </a:solidFill>
                    <a:latin typeface="+mn-lt"/>
                    <a:cs typeface="+mn-cs"/>
                  </a:rPr>
                  <a:t>Current </a:t>
                </a:r>
                <a:r>
                  <a:rPr lang="en-US" sz="1100" dirty="0" smtClean="0">
                    <a:solidFill>
                      <a:srgbClr val="595959"/>
                    </a:solidFill>
                    <a:latin typeface="+mn-lt"/>
                    <a:cs typeface="+mn-cs"/>
                  </a:rPr>
                  <a:t>loop</a:t>
                </a:r>
                <a:r>
                  <a:rPr lang="zh-CN" altLang="en-US" sz="1100" dirty="0" smtClean="0">
                    <a:solidFill>
                      <a:srgbClr val="595959"/>
                    </a:solidFill>
                    <a:latin typeface="+mn-lt"/>
                    <a:cs typeface="+mn-cs"/>
                  </a:rPr>
                  <a:t>电流环</a:t>
                </a:r>
                <a:endParaRPr lang="en-US" sz="1100" dirty="0">
                  <a:solidFill>
                    <a:srgbClr val="595959"/>
                  </a:solidFill>
                  <a:latin typeface="+mn-lt"/>
                  <a:cs typeface="+mn-cs"/>
                </a:endParaRPr>
              </a:p>
            </p:txBody>
          </p:sp>
          <p:cxnSp>
            <p:nvCxnSpPr>
              <p:cNvPr id="99" name="Straight Arrow Connector 98">
                <a:extLst>
                  <a:ext uri="{FF2B5EF4-FFF2-40B4-BE49-F238E27FC236}">
                    <a16:creationId xmlns:a16="http://schemas.microsoft.com/office/drawing/2014/main" id="{8F913918-C1B8-42A7-A889-11945384FAC3}"/>
                  </a:ext>
                </a:extLst>
              </p:cNvPr>
              <p:cNvCxnSpPr>
                <a:cxnSpLocks/>
                <a:endCxn id="90" idx="4"/>
              </p:cNvCxnSpPr>
              <p:nvPr/>
            </p:nvCxnSpPr>
            <p:spPr>
              <a:xfrm flipV="1">
                <a:off x="678891" y="2966634"/>
                <a:ext cx="0" cy="1773006"/>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D6728BC2-E8B8-48BC-8885-FF6CC2E0E01D}"/>
                  </a:ext>
                </a:extLst>
              </p:cNvPr>
              <p:cNvCxnSpPr>
                <a:cxnSpLocks/>
              </p:cNvCxnSpPr>
              <p:nvPr/>
            </p:nvCxnSpPr>
            <p:spPr>
              <a:xfrm flipV="1">
                <a:off x="678891" y="4739640"/>
                <a:ext cx="9000000" cy="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sp>
            <p:nvSpPr>
              <p:cNvPr id="101" name="TextBox 100">
                <a:extLst>
                  <a:ext uri="{FF2B5EF4-FFF2-40B4-BE49-F238E27FC236}">
                    <a16:creationId xmlns:a16="http://schemas.microsoft.com/office/drawing/2014/main" id="{730BCF4A-F446-4576-AC8E-12FB74F6564B}"/>
                  </a:ext>
                </a:extLst>
              </p:cNvPr>
              <p:cNvSpPr txBox="1"/>
              <p:nvPr/>
            </p:nvSpPr>
            <p:spPr>
              <a:xfrm>
                <a:off x="3878348" y="4465440"/>
                <a:ext cx="1248600" cy="430887"/>
              </a:xfrm>
              <a:prstGeom prst="rect">
                <a:avLst/>
              </a:prstGeom>
              <a:noFill/>
            </p:spPr>
            <p:txBody>
              <a:bodyPr wrap="square" rtlCol="0">
                <a:spAutoFit/>
              </a:bodyPr>
              <a:lstStyle/>
              <a:p>
                <a:r>
                  <a:rPr lang="en-US" sz="1100" dirty="0">
                    <a:solidFill>
                      <a:srgbClr val="595959"/>
                    </a:solidFill>
                    <a:latin typeface="+mn-lt"/>
                    <a:cs typeface="+mn-cs"/>
                  </a:rPr>
                  <a:t>Position </a:t>
                </a:r>
                <a:r>
                  <a:rPr lang="en-US" sz="1100" dirty="0" smtClean="0">
                    <a:solidFill>
                      <a:srgbClr val="595959"/>
                    </a:solidFill>
                    <a:latin typeface="+mn-lt"/>
                    <a:cs typeface="+mn-cs"/>
                  </a:rPr>
                  <a:t>feedback</a:t>
                </a:r>
                <a:r>
                  <a:rPr lang="zh-CN" altLang="en-US" sz="1100" dirty="0" smtClean="0">
                    <a:solidFill>
                      <a:srgbClr val="595959"/>
                    </a:solidFill>
                    <a:latin typeface="+mn-lt"/>
                    <a:cs typeface="+mn-cs"/>
                  </a:rPr>
                  <a:t>反馈环节</a:t>
                </a:r>
                <a:endParaRPr lang="en-US" sz="1100" dirty="0">
                  <a:solidFill>
                    <a:srgbClr val="595959"/>
                  </a:solidFill>
                  <a:latin typeface="+mn-lt"/>
                  <a:cs typeface="+mn-cs"/>
                </a:endParaRPr>
              </a:p>
            </p:txBody>
          </p:sp>
          <p:sp>
            <p:nvSpPr>
              <p:cNvPr id="102" name="TextBox 101">
                <a:extLst>
                  <a:ext uri="{FF2B5EF4-FFF2-40B4-BE49-F238E27FC236}">
                    <a16:creationId xmlns:a16="http://schemas.microsoft.com/office/drawing/2014/main" id="{6526574B-73BB-45B1-B94B-F2A3A0B32BDB}"/>
                  </a:ext>
                </a:extLst>
              </p:cNvPr>
              <p:cNvSpPr txBox="1"/>
              <p:nvPr/>
            </p:nvSpPr>
            <p:spPr>
              <a:xfrm>
                <a:off x="5772306" y="2039399"/>
                <a:ext cx="1100066" cy="600164"/>
              </a:xfrm>
              <a:prstGeom prst="rect">
                <a:avLst/>
              </a:prstGeom>
              <a:noFill/>
            </p:spPr>
            <p:txBody>
              <a:bodyPr wrap="square" rtlCol="0">
                <a:spAutoFit/>
              </a:bodyPr>
              <a:lstStyle/>
              <a:p>
                <a:r>
                  <a:rPr lang="en-US" sz="1100" dirty="0">
                    <a:solidFill>
                      <a:srgbClr val="595959"/>
                    </a:solidFill>
                    <a:latin typeface="+mn-lt"/>
                    <a:cs typeface="+mn-cs"/>
                  </a:rPr>
                  <a:t>Acceleration </a:t>
                </a:r>
                <a:r>
                  <a:rPr lang="en-US" sz="1100" dirty="0" smtClean="0">
                    <a:solidFill>
                      <a:srgbClr val="595959"/>
                    </a:solidFill>
                    <a:latin typeface="+mn-lt"/>
                    <a:cs typeface="+mn-cs"/>
                  </a:rPr>
                  <a:t>command</a:t>
                </a:r>
                <a:r>
                  <a:rPr lang="zh-CN" altLang="en-US" sz="1100" dirty="0" smtClean="0">
                    <a:solidFill>
                      <a:srgbClr val="595959"/>
                    </a:solidFill>
                    <a:latin typeface="+mn-lt"/>
                    <a:cs typeface="+mn-cs"/>
                  </a:rPr>
                  <a:t>加速度指令</a:t>
                </a:r>
                <a:endParaRPr lang="en-US" sz="1100" dirty="0">
                  <a:solidFill>
                    <a:srgbClr val="595959"/>
                  </a:solidFill>
                  <a:latin typeface="+mn-lt"/>
                  <a:cs typeface="+mn-cs"/>
                </a:endParaRPr>
              </a:p>
            </p:txBody>
          </p:sp>
          <p:sp>
            <p:nvSpPr>
              <p:cNvPr id="103" name="TextBox 102">
                <a:extLst>
                  <a:ext uri="{FF2B5EF4-FFF2-40B4-BE49-F238E27FC236}">
                    <a16:creationId xmlns:a16="http://schemas.microsoft.com/office/drawing/2014/main" id="{D004D36B-6B2A-49AF-BBAF-03263A80294A}"/>
                  </a:ext>
                </a:extLst>
              </p:cNvPr>
              <p:cNvSpPr txBox="1"/>
              <p:nvPr/>
            </p:nvSpPr>
            <p:spPr>
              <a:xfrm>
                <a:off x="7149845" y="2004611"/>
                <a:ext cx="775997" cy="600164"/>
              </a:xfrm>
              <a:prstGeom prst="rect">
                <a:avLst/>
              </a:prstGeom>
              <a:noFill/>
            </p:spPr>
            <p:txBody>
              <a:bodyPr wrap="square" rtlCol="0">
                <a:spAutoFit/>
              </a:bodyPr>
              <a:lstStyle/>
              <a:p>
                <a:r>
                  <a:rPr lang="en-US" sz="1100" dirty="0">
                    <a:solidFill>
                      <a:srgbClr val="595959"/>
                    </a:solidFill>
                    <a:latin typeface="+mn-lt"/>
                    <a:cs typeface="+mn-cs"/>
                  </a:rPr>
                  <a:t>Current </a:t>
                </a:r>
                <a:r>
                  <a:rPr lang="en-US" sz="1100" dirty="0" smtClean="0">
                    <a:solidFill>
                      <a:srgbClr val="595959"/>
                    </a:solidFill>
                    <a:latin typeface="+mn-lt"/>
                    <a:cs typeface="+mn-cs"/>
                  </a:rPr>
                  <a:t>command</a:t>
                </a:r>
                <a:r>
                  <a:rPr lang="zh-CN" altLang="en-US" sz="1100" dirty="0" smtClean="0">
                    <a:solidFill>
                      <a:srgbClr val="595959"/>
                    </a:solidFill>
                    <a:latin typeface="+mn-lt"/>
                    <a:cs typeface="+mn-cs"/>
                  </a:rPr>
                  <a:t>电流指令</a:t>
                </a:r>
                <a:endParaRPr lang="en-US" sz="1100" dirty="0">
                  <a:solidFill>
                    <a:srgbClr val="595959"/>
                  </a:solidFill>
                  <a:latin typeface="+mn-lt"/>
                  <a:cs typeface="+mn-cs"/>
                </a:endParaRPr>
              </a:p>
            </p:txBody>
          </p:sp>
          <p:sp>
            <p:nvSpPr>
              <p:cNvPr id="104" name="Oval 103">
                <a:extLst>
                  <a:ext uri="{FF2B5EF4-FFF2-40B4-BE49-F238E27FC236}">
                    <a16:creationId xmlns:a16="http://schemas.microsoft.com/office/drawing/2014/main" id="{FC2D63C1-CA5C-4260-A444-C06D512882FE}"/>
                  </a:ext>
                </a:extLst>
              </p:cNvPr>
              <p:cNvSpPr/>
              <p:nvPr/>
            </p:nvSpPr>
            <p:spPr>
              <a:xfrm>
                <a:off x="3175526" y="3254006"/>
                <a:ext cx="1301226" cy="386505"/>
              </a:xfrm>
              <a:prstGeom prst="ellipse">
                <a:avLst/>
              </a:prstGeom>
              <a:ln w="19050">
                <a:solidFill>
                  <a:srgbClr val="086E6E"/>
                </a:solidFill>
                <a:tailEnd type="triangle"/>
              </a:ln>
            </p:spPr>
            <p:style>
              <a:lnRef idx="2">
                <a:schemeClr val="accent1"/>
              </a:lnRef>
              <a:fillRef idx="0">
                <a:schemeClr val="accent1"/>
              </a:fillRef>
              <a:effectRef idx="1">
                <a:schemeClr val="accent1"/>
              </a:effectRef>
              <a:fontRef idx="minor">
                <a:schemeClr val="tx1"/>
              </a:fontRef>
            </p:style>
            <p:txBody>
              <a:bodyPr rtlCol="0" anchor="ctr"/>
              <a:lstStyle/>
              <a:p>
                <a:endParaRPr lang="en-US"/>
              </a:p>
            </p:txBody>
          </p:sp>
          <p:sp>
            <p:nvSpPr>
              <p:cNvPr id="105" name="Oval 104">
                <a:extLst>
                  <a:ext uri="{FF2B5EF4-FFF2-40B4-BE49-F238E27FC236}">
                    <a16:creationId xmlns:a16="http://schemas.microsoft.com/office/drawing/2014/main" id="{7C6D7B9A-3E06-4E3B-834E-831F2B5848F4}"/>
                  </a:ext>
                </a:extLst>
              </p:cNvPr>
              <p:cNvSpPr/>
              <p:nvPr/>
            </p:nvSpPr>
            <p:spPr>
              <a:xfrm>
                <a:off x="3156524" y="1961824"/>
                <a:ext cx="1331750" cy="1287551"/>
              </a:xfrm>
              <a:prstGeom prst="ellipse">
                <a:avLst/>
              </a:prstGeom>
              <a:ln w="19050">
                <a:solidFill>
                  <a:srgbClr val="086E6E"/>
                </a:solidFill>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6" name="TextBox 105">
                <a:extLst>
                  <a:ext uri="{FF2B5EF4-FFF2-40B4-BE49-F238E27FC236}">
                    <a16:creationId xmlns:a16="http://schemas.microsoft.com/office/drawing/2014/main" id="{C7EDDF07-5B59-4854-A9E9-4599A9C71E5C}"/>
                  </a:ext>
                </a:extLst>
              </p:cNvPr>
              <p:cNvSpPr txBox="1"/>
              <p:nvPr/>
            </p:nvSpPr>
            <p:spPr>
              <a:xfrm>
                <a:off x="3325653" y="3711114"/>
                <a:ext cx="989634" cy="430887"/>
              </a:xfrm>
              <a:prstGeom prst="rect">
                <a:avLst/>
              </a:prstGeom>
              <a:noFill/>
            </p:spPr>
            <p:txBody>
              <a:bodyPr wrap="square" rtlCol="0">
                <a:spAutoFit/>
              </a:bodyPr>
              <a:lstStyle/>
              <a:p>
                <a:pPr algn="l" rtl="0"/>
                <a:r>
                  <a:rPr lang="en-US" sz="1100" dirty="0">
                    <a:solidFill>
                      <a:srgbClr val="595959"/>
                    </a:solidFill>
                    <a:latin typeface="+mn-lt"/>
                    <a:cs typeface="+mn-cs"/>
                  </a:rPr>
                  <a:t>Velocity</a:t>
                </a:r>
                <a:r>
                  <a:rPr lang="en-US" sz="1100" dirty="0"/>
                  <a:t> </a:t>
                </a:r>
                <a:r>
                  <a:rPr lang="en-US" sz="1100" dirty="0" smtClean="0">
                    <a:solidFill>
                      <a:srgbClr val="595959"/>
                    </a:solidFill>
                    <a:latin typeface="+mn-lt"/>
                    <a:cs typeface="+mn-cs"/>
                  </a:rPr>
                  <a:t>Loop</a:t>
                </a:r>
                <a:r>
                  <a:rPr lang="zh-CN" altLang="en-US" sz="1100" dirty="0" smtClean="0">
                    <a:solidFill>
                      <a:srgbClr val="595959"/>
                    </a:solidFill>
                    <a:latin typeface="+mn-lt"/>
                    <a:cs typeface="+mn-cs"/>
                  </a:rPr>
                  <a:t>速度环</a:t>
                </a:r>
                <a:endParaRPr lang="en-US" sz="1100" dirty="0">
                  <a:solidFill>
                    <a:srgbClr val="595959"/>
                  </a:solidFill>
                  <a:latin typeface="+mn-lt"/>
                  <a:cs typeface="+mn-cs"/>
                </a:endParaRPr>
              </a:p>
            </p:txBody>
          </p:sp>
          <p:sp>
            <p:nvSpPr>
              <p:cNvPr id="107" name="TextBox 106">
                <a:extLst>
                  <a:ext uri="{FF2B5EF4-FFF2-40B4-BE49-F238E27FC236}">
                    <a16:creationId xmlns:a16="http://schemas.microsoft.com/office/drawing/2014/main" id="{79975EB4-D971-4CE5-97CE-9E3A9E96AD9C}"/>
                  </a:ext>
                </a:extLst>
              </p:cNvPr>
              <p:cNvSpPr txBox="1"/>
              <p:nvPr/>
            </p:nvSpPr>
            <p:spPr>
              <a:xfrm>
                <a:off x="3325653" y="1651427"/>
                <a:ext cx="989634" cy="430887"/>
              </a:xfrm>
              <a:prstGeom prst="rect">
                <a:avLst/>
              </a:prstGeom>
              <a:noFill/>
            </p:spPr>
            <p:txBody>
              <a:bodyPr wrap="square" rtlCol="0">
                <a:spAutoFit/>
              </a:bodyPr>
              <a:lstStyle/>
              <a:p>
                <a:pPr algn="l" rtl="0"/>
                <a:r>
                  <a:rPr lang="en-US" sz="1100" dirty="0">
                    <a:solidFill>
                      <a:srgbClr val="595959"/>
                    </a:solidFill>
                    <a:latin typeface="+mn-lt"/>
                    <a:cs typeface="+mn-cs"/>
                  </a:rPr>
                  <a:t>Position</a:t>
                </a:r>
                <a:r>
                  <a:rPr lang="en-US" sz="1100" dirty="0"/>
                  <a:t> </a:t>
                </a:r>
                <a:r>
                  <a:rPr lang="en-US" sz="1100" dirty="0" smtClean="0">
                    <a:solidFill>
                      <a:srgbClr val="595959"/>
                    </a:solidFill>
                    <a:latin typeface="+mn-lt"/>
                    <a:cs typeface="+mn-cs"/>
                  </a:rPr>
                  <a:t>Loop</a:t>
                </a:r>
                <a:r>
                  <a:rPr lang="zh-CN" altLang="en-US" sz="1100" dirty="0" smtClean="0">
                    <a:solidFill>
                      <a:srgbClr val="595959"/>
                    </a:solidFill>
                    <a:latin typeface="+mn-lt"/>
                    <a:cs typeface="+mn-cs"/>
                  </a:rPr>
                  <a:t>位置环</a:t>
                </a:r>
                <a:endParaRPr lang="en-US" sz="1100" dirty="0">
                  <a:solidFill>
                    <a:srgbClr val="595959"/>
                  </a:solidFill>
                  <a:latin typeface="+mn-lt"/>
                  <a:cs typeface="+mn-cs"/>
                </a:endParaRPr>
              </a:p>
            </p:txBody>
          </p:sp>
        </p:grpSp>
        <p:sp>
          <p:nvSpPr>
            <p:cNvPr id="135" name="Rectangle 134">
              <a:extLst>
                <a:ext uri="{FF2B5EF4-FFF2-40B4-BE49-F238E27FC236}">
                  <a16:creationId xmlns:a16="http://schemas.microsoft.com/office/drawing/2014/main" id="{B17DB449-33FB-41DA-B49A-10BCDD7FF41D}"/>
                </a:ext>
              </a:extLst>
            </p:cNvPr>
            <p:cNvSpPr/>
            <p:nvPr/>
          </p:nvSpPr>
          <p:spPr>
            <a:xfrm>
              <a:off x="624760" y="2814752"/>
              <a:ext cx="287258" cy="523220"/>
            </a:xfrm>
            <a:prstGeom prst="rect">
              <a:avLst/>
            </a:prstGeom>
          </p:spPr>
          <p:txBody>
            <a:bodyPr wrap="square">
              <a:spAutoFit/>
            </a:bodyPr>
            <a:lstStyle/>
            <a:p>
              <a:pPr algn="l" rtl="0"/>
              <a:r>
                <a:rPr lang="en-US" sz="2800" dirty="0">
                  <a:solidFill>
                    <a:srgbClr val="595959"/>
                  </a:solidFill>
                  <a:latin typeface="+mn-lt"/>
                  <a:cs typeface="+mn-cs"/>
                </a:rPr>
                <a:t>-</a:t>
              </a:r>
              <a:endParaRPr lang="en-US" sz="1600" dirty="0">
                <a:solidFill>
                  <a:srgbClr val="595959"/>
                </a:solidFill>
                <a:latin typeface="+mn-lt"/>
                <a:cs typeface="+mn-cs"/>
              </a:endParaRPr>
            </a:p>
          </p:txBody>
        </p:sp>
        <p:sp>
          <p:nvSpPr>
            <p:cNvPr id="62" name="Rounded Rectangle 31">
              <a:extLst>
                <a:ext uri="{FF2B5EF4-FFF2-40B4-BE49-F238E27FC236}">
                  <a16:creationId xmlns:a16="http://schemas.microsoft.com/office/drawing/2014/main" id="{774E059D-6BD5-443A-A4C3-D778BF3C7EAE}"/>
                </a:ext>
              </a:extLst>
            </p:cNvPr>
            <p:cNvSpPr/>
            <p:nvPr/>
          </p:nvSpPr>
          <p:spPr>
            <a:xfrm>
              <a:off x="3925518" y="1006743"/>
              <a:ext cx="1939998" cy="260057"/>
            </a:xfrm>
            <a:prstGeom prst="round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p>
              <a:pPr algn="ctr" rtl="0">
                <a:buClr>
                  <a:srgbClr val="008080"/>
                </a:buClr>
              </a:pPr>
              <a:r>
                <a:rPr lang="en-US" sz="1200" dirty="0">
                  <a:solidFill>
                    <a:srgbClr val="595959"/>
                  </a:solidFill>
                </a:rPr>
                <a:t>Acceleration </a:t>
              </a:r>
              <a:r>
                <a:rPr lang="en-US" sz="1200" dirty="0" smtClean="0">
                  <a:solidFill>
                    <a:srgbClr val="595959"/>
                  </a:solidFill>
                </a:rPr>
                <a:t>Feedforward</a:t>
              </a:r>
              <a:r>
                <a:rPr lang="zh-CN" altLang="en-US" sz="1200" dirty="0" smtClean="0">
                  <a:solidFill>
                    <a:srgbClr val="595959"/>
                  </a:solidFill>
                </a:rPr>
                <a:t>加速度前馈</a:t>
              </a:r>
              <a:endParaRPr lang="en-US" sz="1200" dirty="0">
                <a:solidFill>
                  <a:srgbClr val="595959"/>
                </a:solidFill>
              </a:endParaRPr>
            </a:p>
          </p:txBody>
        </p:sp>
        <p:cxnSp>
          <p:nvCxnSpPr>
            <p:cNvPr id="63" name="Straight Arrow Connector 62">
              <a:extLst>
                <a:ext uri="{FF2B5EF4-FFF2-40B4-BE49-F238E27FC236}">
                  <a16:creationId xmlns:a16="http://schemas.microsoft.com/office/drawing/2014/main" id="{9F7F4A91-6590-4200-9C86-621A1A575656}"/>
                </a:ext>
              </a:extLst>
            </p:cNvPr>
            <p:cNvCxnSpPr>
              <a:cxnSpLocks/>
            </p:cNvCxnSpPr>
            <p:nvPr/>
          </p:nvCxnSpPr>
          <p:spPr>
            <a:xfrm>
              <a:off x="209976" y="1136772"/>
              <a:ext cx="3708000" cy="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78871061-4DFE-4688-8D29-F730BAB1832D}"/>
                </a:ext>
              </a:extLst>
            </p:cNvPr>
            <p:cNvCxnSpPr>
              <a:cxnSpLocks/>
            </p:cNvCxnSpPr>
            <p:nvPr/>
          </p:nvCxnSpPr>
          <p:spPr>
            <a:xfrm>
              <a:off x="5874630" y="1143599"/>
              <a:ext cx="3067200" cy="0"/>
            </a:xfrm>
            <a:prstGeom prst="line">
              <a:avLst/>
            </a:prstGeom>
            <a:ln w="1270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0E9B21DB-2D9D-4304-A5CA-7E1A2584470F}"/>
                </a:ext>
              </a:extLst>
            </p:cNvPr>
            <p:cNvCxnSpPr>
              <a:cxnSpLocks/>
            </p:cNvCxnSpPr>
            <p:nvPr/>
          </p:nvCxnSpPr>
          <p:spPr>
            <a:xfrm>
              <a:off x="8939046" y="1136772"/>
              <a:ext cx="0" cy="1674000"/>
            </a:xfrm>
            <a:prstGeom prst="straightConnector1">
              <a:avLst/>
            </a:prstGeom>
            <a:ln w="12700">
              <a:solidFill>
                <a:srgbClr val="086E6E"/>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82402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A93ACB-F5F3-4F45-B773-4BAE252BB891}"/>
              </a:ext>
            </a:extLst>
          </p:cNvPr>
          <p:cNvSpPr>
            <a:spLocks noGrp="1"/>
          </p:cNvSpPr>
          <p:nvPr>
            <p:ph idx="1"/>
          </p:nvPr>
        </p:nvSpPr>
        <p:spPr/>
        <p:txBody>
          <a:bodyPr>
            <a:normAutofit fontScale="77500" lnSpcReduction="20000"/>
          </a:bodyPr>
          <a:lstStyle/>
          <a:p>
            <a:pPr>
              <a:buClr>
                <a:srgbClr val="006666"/>
              </a:buClr>
              <a:buFont typeface="Arial" panose="020B0604020202020204" pitchFamily="34" charset="0"/>
              <a:buChar char="•"/>
            </a:pPr>
            <a:r>
              <a:rPr lang="en-US" sz="2200" b="1" dirty="0" smtClean="0"/>
              <a:t>KNLD </a:t>
            </a:r>
            <a:r>
              <a:rPr lang="zh-CN" altLang="en-US" sz="2200" b="1" dirty="0" smtClean="0"/>
              <a:t>速度环微分增益</a:t>
            </a:r>
            <a:endParaRPr lang="en-US" sz="2200" b="1" dirty="0"/>
          </a:p>
          <a:p>
            <a:pPr marL="400050" lvl="1" indent="0">
              <a:buClr>
                <a:srgbClr val="006666"/>
              </a:buClr>
              <a:buNone/>
            </a:pPr>
            <a:r>
              <a:rPr lang="en-US" sz="2200" dirty="0"/>
              <a:t>Derivative gain, used to reduce </a:t>
            </a:r>
            <a:r>
              <a:rPr lang="en-US" sz="2200" u="sng" dirty="0"/>
              <a:t>velocity</a:t>
            </a:r>
            <a:r>
              <a:rPr lang="en-US" sz="2200" dirty="0"/>
              <a:t> error and decreasing the response time</a:t>
            </a:r>
          </a:p>
          <a:p>
            <a:pPr marL="400050" lvl="1" indent="0">
              <a:buClr>
                <a:srgbClr val="006666"/>
              </a:buClr>
              <a:buNone/>
            </a:pPr>
            <a:r>
              <a:rPr lang="zh-CN" altLang="en-US" sz="2200" dirty="0" smtClean="0"/>
              <a:t>微分增益</a:t>
            </a:r>
            <a:r>
              <a:rPr lang="zh-CN" altLang="en-US" sz="2200" dirty="0"/>
              <a:t>，用于减小速度误差和缩短响应时间</a:t>
            </a:r>
            <a:endParaRPr lang="he-IL" sz="2200" dirty="0"/>
          </a:p>
          <a:p>
            <a:pPr>
              <a:buClr>
                <a:srgbClr val="006666"/>
              </a:buClr>
              <a:buFont typeface="Arial" panose="020B0604020202020204" pitchFamily="34" charset="0"/>
              <a:buChar char="•"/>
            </a:pPr>
            <a:r>
              <a:rPr lang="en-US" sz="2200" b="1" dirty="0" smtClean="0"/>
              <a:t>KNLP</a:t>
            </a:r>
            <a:r>
              <a:rPr lang="zh-CN" altLang="en-US" sz="2200" b="1" dirty="0" smtClean="0"/>
              <a:t>位置环比例增益</a:t>
            </a:r>
            <a:endParaRPr lang="en-US" sz="2200" b="1" dirty="0"/>
          </a:p>
          <a:p>
            <a:pPr marL="400050" lvl="1" indent="0">
              <a:buClr>
                <a:srgbClr val="006666"/>
              </a:buClr>
              <a:buNone/>
            </a:pPr>
            <a:r>
              <a:rPr lang="en-US" sz="2200" dirty="0"/>
              <a:t>Proportional gain, used to reduce </a:t>
            </a:r>
            <a:r>
              <a:rPr lang="en-US" sz="2200" u="sng" dirty="0"/>
              <a:t>position</a:t>
            </a:r>
            <a:r>
              <a:rPr lang="en-US" sz="2200" dirty="0"/>
              <a:t> error in motion</a:t>
            </a:r>
          </a:p>
          <a:p>
            <a:pPr marL="400050" lvl="1" indent="0">
              <a:buClr>
                <a:srgbClr val="006666"/>
              </a:buClr>
              <a:buNone/>
            </a:pPr>
            <a:r>
              <a:rPr lang="zh-CN" altLang="en-US" sz="2200" dirty="0"/>
              <a:t>比例增益，用于减少运动中的位置误差</a:t>
            </a:r>
            <a:endParaRPr lang="en-US" altLang="zh-CN" sz="2200" dirty="0"/>
          </a:p>
          <a:p>
            <a:pPr marL="400050" lvl="1" indent="0">
              <a:buClr>
                <a:srgbClr val="006666"/>
              </a:buClr>
              <a:buNone/>
            </a:pPr>
            <a:r>
              <a:rPr lang="en-US" sz="2200" b="1" dirty="0" smtClean="0"/>
              <a:t>KNLIV </a:t>
            </a:r>
            <a:r>
              <a:rPr lang="zh-CN" altLang="en-US" sz="2200" b="1" dirty="0" smtClean="0"/>
              <a:t>位置环积分</a:t>
            </a:r>
            <a:r>
              <a:rPr lang="en-US" altLang="zh-CN" sz="2200" b="1" dirty="0" smtClean="0"/>
              <a:t>-</a:t>
            </a:r>
            <a:r>
              <a:rPr lang="zh-CN" altLang="en-US" sz="2200" b="1" dirty="0" smtClean="0"/>
              <a:t>微分增益</a:t>
            </a:r>
            <a:endParaRPr lang="en-US" sz="2200" b="1" dirty="0"/>
          </a:p>
          <a:p>
            <a:pPr marL="400050" lvl="1" indent="0">
              <a:buClr>
                <a:srgbClr val="006666"/>
              </a:buClr>
              <a:buNone/>
            </a:pPr>
            <a:r>
              <a:rPr lang="en-US" sz="2200" dirty="0"/>
              <a:t>Derivative-Integral gain, used to reduce </a:t>
            </a:r>
            <a:r>
              <a:rPr lang="en-US" sz="2200" u="sng" dirty="0"/>
              <a:t>position</a:t>
            </a:r>
            <a:r>
              <a:rPr lang="en-US" sz="2200" dirty="0"/>
              <a:t> error in motion and at standstill (may cause overshoot or oscillations)</a:t>
            </a:r>
          </a:p>
          <a:p>
            <a:pPr marL="400050" lvl="1" indent="0">
              <a:buClr>
                <a:srgbClr val="006666"/>
              </a:buClr>
              <a:buNone/>
            </a:pPr>
            <a:r>
              <a:rPr lang="zh-CN" altLang="en-US" sz="2100" dirty="0" smtClean="0"/>
              <a:t>微分</a:t>
            </a:r>
            <a:r>
              <a:rPr lang="en-US" altLang="zh-CN" sz="2100" dirty="0" smtClean="0"/>
              <a:t>-</a:t>
            </a:r>
            <a:r>
              <a:rPr lang="zh-CN" altLang="en-US" sz="2100" dirty="0"/>
              <a:t>积分增益，用于减少在运动和静止时的位置误差（可能引起过冲或振荡）</a:t>
            </a:r>
            <a:endParaRPr lang="en-US" sz="2100" dirty="0"/>
          </a:p>
          <a:p>
            <a:pPr>
              <a:buClr>
                <a:srgbClr val="006666"/>
              </a:buClr>
              <a:buFont typeface="Arial" panose="020B0604020202020204" pitchFamily="34" charset="0"/>
              <a:buChar char="•"/>
            </a:pPr>
            <a:r>
              <a:rPr lang="en-US" sz="2200" b="1" dirty="0" smtClean="0">
                <a:sym typeface="Frutiger LT Std 55 Roman" charset="0"/>
              </a:rPr>
              <a:t>KNLI</a:t>
            </a:r>
            <a:r>
              <a:rPr lang="zh-CN" altLang="en-US" sz="2200" b="1" dirty="0" smtClean="0">
                <a:sym typeface="Frutiger LT Std 55 Roman" charset="0"/>
              </a:rPr>
              <a:t>位置环积分增益</a:t>
            </a:r>
            <a:endParaRPr lang="en-US" sz="2200" b="1" dirty="0">
              <a:sym typeface="Frutiger LT Std 55 Roman" charset="0"/>
            </a:endParaRPr>
          </a:p>
          <a:p>
            <a:pPr marL="400050" lvl="1" indent="0">
              <a:buClr>
                <a:srgbClr val="006666"/>
              </a:buClr>
              <a:buNone/>
            </a:pPr>
            <a:r>
              <a:rPr lang="en-US" sz="2200" dirty="0"/>
              <a:t>Integral gain, used to reduce the </a:t>
            </a:r>
            <a:r>
              <a:rPr lang="en-US" sz="2200" u="sng" dirty="0"/>
              <a:t>position</a:t>
            </a:r>
            <a:r>
              <a:rPr lang="en-US" sz="2200" dirty="0"/>
              <a:t> error at standstill (may cause overshoot or oscillations</a:t>
            </a:r>
            <a:r>
              <a:rPr lang="en-US" sz="2200" dirty="0" smtClean="0"/>
              <a:t>)</a:t>
            </a:r>
          </a:p>
          <a:p>
            <a:pPr marL="400050" lvl="1" indent="0">
              <a:buClr>
                <a:srgbClr val="006666"/>
              </a:buClr>
              <a:buNone/>
            </a:pPr>
            <a:r>
              <a:rPr lang="zh-CN" altLang="en-US" sz="2100" dirty="0"/>
              <a:t>积分增益，用于减少位置稳态误差（可能导致过冲或振荡）</a:t>
            </a:r>
            <a:endParaRPr lang="en-US" sz="2100" dirty="0"/>
          </a:p>
          <a:p>
            <a:pPr marL="400050" lvl="1" indent="0">
              <a:buClr>
                <a:srgbClr val="006666"/>
              </a:buClr>
              <a:buNone/>
            </a:pPr>
            <a:endParaRPr lang="en-US" dirty="0"/>
          </a:p>
          <a:p>
            <a:endParaRPr lang="en-US" dirty="0"/>
          </a:p>
        </p:txBody>
      </p:sp>
      <p:sp>
        <p:nvSpPr>
          <p:cNvPr id="3" name="Title 2">
            <a:extLst>
              <a:ext uri="{FF2B5EF4-FFF2-40B4-BE49-F238E27FC236}">
                <a16:creationId xmlns:a16="http://schemas.microsoft.com/office/drawing/2014/main" id="{A779454A-A8D5-4A6C-BB6D-9C32EBA4538E}"/>
              </a:ext>
            </a:extLst>
          </p:cNvPr>
          <p:cNvSpPr>
            <a:spLocks noGrp="1"/>
          </p:cNvSpPr>
          <p:nvPr>
            <p:ph type="title"/>
          </p:nvPr>
        </p:nvSpPr>
        <p:spPr/>
        <p:txBody>
          <a:bodyPr/>
          <a:lstStyle/>
          <a:p>
            <a:r>
              <a:rPr lang="en-US" b="1" dirty="0"/>
              <a:t>HD </a:t>
            </a:r>
            <a:r>
              <a:rPr lang="en-US" b="1" dirty="0" smtClean="0"/>
              <a:t>Parameters(HD</a:t>
            </a:r>
            <a:r>
              <a:rPr lang="zh-CN" altLang="en-US" b="1" dirty="0" smtClean="0"/>
              <a:t>参数</a:t>
            </a:r>
            <a:r>
              <a:rPr lang="en-US" altLang="zh-CN" b="1" dirty="0" smtClean="0"/>
              <a:t>)</a:t>
            </a:r>
            <a:endParaRPr lang="en-US" b="1" dirty="0"/>
          </a:p>
        </p:txBody>
      </p:sp>
    </p:spTree>
    <p:extLst>
      <p:ext uri="{BB962C8B-B14F-4D97-AF65-F5344CB8AC3E}">
        <p14:creationId xmlns:p14="http://schemas.microsoft.com/office/powerpoint/2010/main" val="372695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2FBA8D-921B-4E8F-A3FE-FEB19B2D7656}"/>
              </a:ext>
            </a:extLst>
          </p:cNvPr>
          <p:cNvSpPr>
            <a:spLocks noGrp="1"/>
          </p:cNvSpPr>
          <p:nvPr>
            <p:ph type="title"/>
          </p:nvPr>
        </p:nvSpPr>
        <p:spPr/>
        <p:txBody>
          <a:bodyPr/>
          <a:lstStyle/>
          <a:p>
            <a:r>
              <a:rPr lang="en-US" b="1" dirty="0" smtClean="0"/>
              <a:t>KNLD</a:t>
            </a:r>
            <a:r>
              <a:rPr lang="zh-CN" altLang="en-US" sz="3200" b="1" dirty="0" smtClean="0"/>
              <a:t>速度环微分增益</a:t>
            </a:r>
            <a:endParaRPr lang="en-US" sz="3200" b="1" dirty="0"/>
          </a:p>
        </p:txBody>
      </p:sp>
      <p:sp>
        <p:nvSpPr>
          <p:cNvPr id="4" name="TextBox 3">
            <a:extLst>
              <a:ext uri="{FF2B5EF4-FFF2-40B4-BE49-F238E27FC236}">
                <a16:creationId xmlns:a16="http://schemas.microsoft.com/office/drawing/2014/main" id="{924CD160-81F8-4840-8A63-11F2F295942C}"/>
              </a:ext>
            </a:extLst>
          </p:cNvPr>
          <p:cNvSpPr txBox="1"/>
          <p:nvPr/>
        </p:nvSpPr>
        <p:spPr>
          <a:xfrm>
            <a:off x="1358713" y="2653808"/>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KNLD 80</a:t>
            </a:r>
          </a:p>
        </p:txBody>
      </p:sp>
      <p:sp>
        <p:nvSpPr>
          <p:cNvPr id="5" name="TextBox 4">
            <a:extLst>
              <a:ext uri="{FF2B5EF4-FFF2-40B4-BE49-F238E27FC236}">
                <a16:creationId xmlns:a16="http://schemas.microsoft.com/office/drawing/2014/main" id="{75784122-D82D-4445-ACAB-AEC8903ECA4C}"/>
              </a:ext>
            </a:extLst>
          </p:cNvPr>
          <p:cNvSpPr txBox="1"/>
          <p:nvPr/>
        </p:nvSpPr>
        <p:spPr>
          <a:xfrm>
            <a:off x="1363276" y="4663722"/>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KNLD 300</a:t>
            </a:r>
          </a:p>
        </p:txBody>
      </p:sp>
      <p:pic>
        <p:nvPicPr>
          <p:cNvPr id="6" name="Picture 5">
            <a:extLst>
              <a:ext uri="{FF2B5EF4-FFF2-40B4-BE49-F238E27FC236}">
                <a16:creationId xmlns:a16="http://schemas.microsoft.com/office/drawing/2014/main" id="{71F86EE8-05E9-483D-9217-0097A51E5061}"/>
              </a:ext>
            </a:extLst>
          </p:cNvPr>
          <p:cNvPicPr>
            <a:picLocks noChangeAspect="1"/>
          </p:cNvPicPr>
          <p:nvPr/>
        </p:nvPicPr>
        <p:blipFill>
          <a:blip r:embed="rId2"/>
          <a:stretch>
            <a:fillRect/>
          </a:stretch>
        </p:blipFill>
        <p:spPr>
          <a:xfrm>
            <a:off x="1355978" y="1000144"/>
            <a:ext cx="6432043" cy="1653664"/>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D0B1E61F-9BBF-45BF-95C1-6E8CC6FBAE7D}"/>
              </a:ext>
            </a:extLst>
          </p:cNvPr>
          <p:cNvPicPr>
            <a:picLocks noChangeAspect="1"/>
          </p:cNvPicPr>
          <p:nvPr/>
        </p:nvPicPr>
        <p:blipFill>
          <a:blip r:embed="rId3"/>
          <a:stretch>
            <a:fillRect/>
          </a:stretch>
        </p:blipFill>
        <p:spPr>
          <a:xfrm>
            <a:off x="1355978" y="3017283"/>
            <a:ext cx="6432043" cy="164340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47772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2FBA8D-921B-4E8F-A3FE-FEB19B2D7656}"/>
              </a:ext>
            </a:extLst>
          </p:cNvPr>
          <p:cNvSpPr>
            <a:spLocks noGrp="1"/>
          </p:cNvSpPr>
          <p:nvPr>
            <p:ph type="title"/>
          </p:nvPr>
        </p:nvSpPr>
        <p:spPr/>
        <p:txBody>
          <a:bodyPr/>
          <a:lstStyle/>
          <a:p>
            <a:r>
              <a:rPr lang="en-US" b="1" dirty="0" smtClean="0"/>
              <a:t>KNLD</a:t>
            </a:r>
            <a:r>
              <a:rPr lang="zh-CN" altLang="en-US" sz="3200" b="1" dirty="0" smtClean="0"/>
              <a:t>速度环微分增益</a:t>
            </a:r>
            <a:endParaRPr lang="en-US" sz="3200" b="1" dirty="0"/>
          </a:p>
        </p:txBody>
      </p:sp>
      <p:sp>
        <p:nvSpPr>
          <p:cNvPr id="4" name="TextBox 3">
            <a:extLst>
              <a:ext uri="{FF2B5EF4-FFF2-40B4-BE49-F238E27FC236}">
                <a16:creationId xmlns:a16="http://schemas.microsoft.com/office/drawing/2014/main" id="{924CD160-81F8-4840-8A63-11F2F295942C}"/>
              </a:ext>
            </a:extLst>
          </p:cNvPr>
          <p:cNvSpPr txBox="1"/>
          <p:nvPr/>
        </p:nvSpPr>
        <p:spPr>
          <a:xfrm>
            <a:off x="1358713" y="2653808"/>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KNLD 80</a:t>
            </a:r>
          </a:p>
        </p:txBody>
      </p:sp>
      <p:sp>
        <p:nvSpPr>
          <p:cNvPr id="5" name="TextBox 4">
            <a:extLst>
              <a:ext uri="{FF2B5EF4-FFF2-40B4-BE49-F238E27FC236}">
                <a16:creationId xmlns:a16="http://schemas.microsoft.com/office/drawing/2014/main" id="{75784122-D82D-4445-ACAB-AEC8903ECA4C}"/>
              </a:ext>
            </a:extLst>
          </p:cNvPr>
          <p:cNvSpPr txBox="1"/>
          <p:nvPr/>
        </p:nvSpPr>
        <p:spPr>
          <a:xfrm>
            <a:off x="1363276" y="4663722"/>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KNLD 300</a:t>
            </a:r>
          </a:p>
        </p:txBody>
      </p:sp>
      <p:pic>
        <p:nvPicPr>
          <p:cNvPr id="6" name="Picture 5">
            <a:extLst>
              <a:ext uri="{FF2B5EF4-FFF2-40B4-BE49-F238E27FC236}">
                <a16:creationId xmlns:a16="http://schemas.microsoft.com/office/drawing/2014/main" id="{71F86EE8-05E9-483D-9217-0097A51E5061}"/>
              </a:ext>
            </a:extLst>
          </p:cNvPr>
          <p:cNvPicPr>
            <a:picLocks noChangeAspect="1"/>
          </p:cNvPicPr>
          <p:nvPr/>
        </p:nvPicPr>
        <p:blipFill>
          <a:blip r:embed="rId2"/>
          <a:stretch>
            <a:fillRect/>
          </a:stretch>
        </p:blipFill>
        <p:spPr>
          <a:xfrm>
            <a:off x="1355978" y="1000144"/>
            <a:ext cx="6432043" cy="1653664"/>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D0B1E61F-9BBF-45BF-95C1-6E8CC6FBAE7D}"/>
              </a:ext>
            </a:extLst>
          </p:cNvPr>
          <p:cNvPicPr>
            <a:picLocks noChangeAspect="1"/>
          </p:cNvPicPr>
          <p:nvPr/>
        </p:nvPicPr>
        <p:blipFill>
          <a:blip r:embed="rId3"/>
          <a:stretch>
            <a:fillRect/>
          </a:stretch>
        </p:blipFill>
        <p:spPr>
          <a:xfrm>
            <a:off x="1355978" y="3017283"/>
            <a:ext cx="6432043" cy="1643407"/>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4C2510B7-89C5-4801-B2DF-56BA57833F85}"/>
              </a:ext>
            </a:extLst>
          </p:cNvPr>
          <p:cNvSpPr txBox="1"/>
          <p:nvPr/>
        </p:nvSpPr>
        <p:spPr>
          <a:xfrm>
            <a:off x="3069021" y="1751827"/>
            <a:ext cx="3436882" cy="2302013"/>
          </a:xfrm>
          <a:prstGeom prst="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defPPr>
              <a:defRPr lang="he-IL"/>
            </a:defPPr>
            <a:lvl1pPr algn="ctr" rtl="0">
              <a:buClr>
                <a:srgbClr val="008080"/>
              </a:buClr>
              <a:defRPr>
                <a:solidFill>
                  <a:srgbClr val="595959"/>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000" b="1" u="sng" dirty="0" smtClean="0">
                <a:solidFill>
                  <a:schemeClr val="tx1"/>
                </a:solidFill>
              </a:rPr>
              <a:t>Advantage</a:t>
            </a:r>
            <a:r>
              <a:rPr lang="en-US" sz="2000" dirty="0" smtClean="0">
                <a:solidFill>
                  <a:schemeClr val="tx1"/>
                </a:solidFill>
              </a:rPr>
              <a:t>:</a:t>
            </a:r>
            <a:r>
              <a:rPr lang="zh-CN" altLang="en-US" sz="2000" dirty="0">
                <a:solidFill>
                  <a:schemeClr val="tx1"/>
                </a:solidFill>
              </a:rPr>
              <a:t>（</a:t>
            </a:r>
            <a:r>
              <a:rPr lang="zh-CN" altLang="en-US" sz="2000" dirty="0" smtClean="0">
                <a:solidFill>
                  <a:schemeClr val="tx1"/>
                </a:solidFill>
              </a:rPr>
              <a:t>优点）      </a:t>
            </a:r>
            <a:r>
              <a:rPr lang="en-US" sz="2000" dirty="0" smtClean="0">
                <a:solidFill>
                  <a:schemeClr val="tx1"/>
                </a:solidFill>
              </a:rPr>
              <a:t>Smaller </a:t>
            </a:r>
            <a:r>
              <a:rPr lang="en-US" sz="2000" dirty="0">
                <a:solidFill>
                  <a:schemeClr val="tx1"/>
                </a:solidFill>
              </a:rPr>
              <a:t>rise time</a:t>
            </a:r>
          </a:p>
          <a:p>
            <a:r>
              <a:rPr lang="en-US" sz="2000" dirty="0">
                <a:solidFill>
                  <a:schemeClr val="tx1"/>
                </a:solidFill>
              </a:rPr>
              <a:t>Good </a:t>
            </a:r>
            <a:r>
              <a:rPr lang="en-US" sz="2000" dirty="0" smtClean="0">
                <a:solidFill>
                  <a:schemeClr val="tx1"/>
                </a:solidFill>
              </a:rPr>
              <a:t>tracking                                </a:t>
            </a:r>
            <a:r>
              <a:rPr lang="zh-CN" altLang="en-US" sz="2000" dirty="0" smtClean="0">
                <a:solidFill>
                  <a:schemeClr val="tx1"/>
                </a:solidFill>
              </a:rPr>
              <a:t>更少上升时间，很好跟随性</a:t>
            </a:r>
            <a:endParaRPr lang="en-US" sz="2000" dirty="0">
              <a:solidFill>
                <a:schemeClr val="tx1"/>
              </a:solidFill>
            </a:endParaRPr>
          </a:p>
          <a:p>
            <a:endParaRPr lang="en-US" sz="2000" dirty="0">
              <a:solidFill>
                <a:schemeClr val="tx1"/>
              </a:solidFill>
            </a:endParaRPr>
          </a:p>
          <a:p>
            <a:r>
              <a:rPr lang="en-US" sz="2000" b="1" u="sng" dirty="0">
                <a:solidFill>
                  <a:schemeClr val="tx1"/>
                </a:solidFill>
              </a:rPr>
              <a:t>Disadvantage</a:t>
            </a:r>
            <a:r>
              <a:rPr lang="en-US" sz="2000" dirty="0">
                <a:solidFill>
                  <a:schemeClr val="tx1"/>
                </a:solidFill>
              </a:rPr>
              <a:t>:</a:t>
            </a:r>
          </a:p>
          <a:p>
            <a:r>
              <a:rPr lang="en-US" sz="2000" dirty="0">
                <a:solidFill>
                  <a:schemeClr val="tx1"/>
                </a:solidFill>
              </a:rPr>
              <a:t>Large position </a:t>
            </a:r>
            <a:r>
              <a:rPr lang="en-US" sz="2000" dirty="0" smtClean="0">
                <a:solidFill>
                  <a:schemeClr val="tx1"/>
                </a:solidFill>
              </a:rPr>
              <a:t>error                         </a:t>
            </a:r>
            <a:r>
              <a:rPr lang="zh-CN" altLang="en-US" sz="2000" dirty="0" smtClean="0">
                <a:solidFill>
                  <a:schemeClr val="tx1"/>
                </a:solidFill>
              </a:rPr>
              <a:t>更大的位置偏差</a:t>
            </a:r>
            <a:endParaRPr lang="en-US" sz="2000" dirty="0">
              <a:solidFill>
                <a:schemeClr val="tx1"/>
              </a:solidFill>
            </a:endParaRPr>
          </a:p>
        </p:txBody>
      </p:sp>
    </p:spTree>
    <p:extLst>
      <p:ext uri="{BB962C8B-B14F-4D97-AF65-F5344CB8AC3E}">
        <p14:creationId xmlns:p14="http://schemas.microsoft.com/office/powerpoint/2010/main" val="717328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80B5F4-02FE-47C0-B0ED-5BDF2BEF9CC5}"/>
              </a:ext>
            </a:extLst>
          </p:cNvPr>
          <p:cNvSpPr>
            <a:spLocks noGrp="1"/>
          </p:cNvSpPr>
          <p:nvPr>
            <p:ph type="title"/>
          </p:nvPr>
        </p:nvSpPr>
        <p:spPr/>
        <p:txBody>
          <a:bodyPr/>
          <a:lstStyle/>
          <a:p>
            <a:r>
              <a:rPr lang="en-US" b="1" dirty="0" smtClean="0"/>
              <a:t>KNLP</a:t>
            </a:r>
            <a:r>
              <a:rPr lang="zh-CN" altLang="en-US" sz="3200" b="1" dirty="0" smtClean="0"/>
              <a:t>位置环比例增益</a:t>
            </a:r>
            <a:endParaRPr lang="en-US" sz="3200" b="1" dirty="0"/>
          </a:p>
        </p:txBody>
      </p:sp>
      <p:sp>
        <p:nvSpPr>
          <p:cNvPr id="4" name="TextBox 3">
            <a:extLst>
              <a:ext uri="{FF2B5EF4-FFF2-40B4-BE49-F238E27FC236}">
                <a16:creationId xmlns:a16="http://schemas.microsoft.com/office/drawing/2014/main" id="{18EA21FC-F673-4431-91F2-EE1411A2046A}"/>
              </a:ext>
            </a:extLst>
          </p:cNvPr>
          <p:cNvSpPr txBox="1"/>
          <p:nvPr/>
        </p:nvSpPr>
        <p:spPr>
          <a:xfrm>
            <a:off x="1355400" y="2660315"/>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KNLP 20</a:t>
            </a:r>
          </a:p>
        </p:txBody>
      </p:sp>
      <p:sp>
        <p:nvSpPr>
          <p:cNvPr id="5" name="TextBox 4">
            <a:extLst>
              <a:ext uri="{FF2B5EF4-FFF2-40B4-BE49-F238E27FC236}">
                <a16:creationId xmlns:a16="http://schemas.microsoft.com/office/drawing/2014/main" id="{FE0CDEC3-FD08-4A5F-AFE1-3B62F6672C0E}"/>
              </a:ext>
            </a:extLst>
          </p:cNvPr>
          <p:cNvSpPr txBox="1"/>
          <p:nvPr/>
        </p:nvSpPr>
        <p:spPr>
          <a:xfrm>
            <a:off x="1355400" y="4615762"/>
            <a:ext cx="7560840" cy="400110"/>
          </a:xfrm>
          <a:prstGeom prst="rect">
            <a:avLst/>
          </a:prstGeom>
          <a:noFill/>
        </p:spPr>
        <p:txBody>
          <a:bodyPr wrap="square" rtlCol="0">
            <a:spAutoFit/>
          </a:bodyPr>
          <a:lstStyle/>
          <a:p>
            <a:pPr algn="l" rtl="0"/>
            <a:r>
              <a:rPr lang="en-US" sz="1700" dirty="0">
                <a:latin typeface="+mn-lt"/>
                <a:cs typeface="+mn-cs"/>
                <a:sym typeface="Frutiger LT Std 55 Roman" charset="0"/>
              </a:rPr>
              <a:t>KNLP</a:t>
            </a:r>
            <a:r>
              <a:rPr lang="en-US" sz="2000" dirty="0">
                <a:latin typeface="+mn-lt"/>
                <a:cs typeface="+mn-cs"/>
                <a:sym typeface="Frutiger LT Std 55 Roman" charset="0"/>
              </a:rPr>
              <a:t> </a:t>
            </a:r>
            <a:r>
              <a:rPr lang="en-US" sz="1700" dirty="0">
                <a:latin typeface="+mn-lt"/>
                <a:cs typeface="+mn-cs"/>
                <a:sym typeface="Frutiger LT Std 55 Roman" charset="0"/>
              </a:rPr>
              <a:t>100</a:t>
            </a:r>
          </a:p>
        </p:txBody>
      </p:sp>
      <p:pic>
        <p:nvPicPr>
          <p:cNvPr id="6" name="Picture 5">
            <a:extLst>
              <a:ext uri="{FF2B5EF4-FFF2-40B4-BE49-F238E27FC236}">
                <a16:creationId xmlns:a16="http://schemas.microsoft.com/office/drawing/2014/main" id="{383E99DF-1FB3-4502-9567-72DD8137BA66}"/>
              </a:ext>
            </a:extLst>
          </p:cNvPr>
          <p:cNvPicPr>
            <a:picLocks noChangeAspect="1"/>
          </p:cNvPicPr>
          <p:nvPr/>
        </p:nvPicPr>
        <p:blipFill>
          <a:blip r:embed="rId2"/>
          <a:stretch>
            <a:fillRect/>
          </a:stretch>
        </p:blipFill>
        <p:spPr>
          <a:xfrm>
            <a:off x="1355400" y="1002587"/>
            <a:ext cx="6433200" cy="1657728"/>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7D605B86-61E1-46A1-8FA3-4AEC103C78A1}"/>
              </a:ext>
            </a:extLst>
          </p:cNvPr>
          <p:cNvPicPr>
            <a:picLocks noChangeAspect="1"/>
          </p:cNvPicPr>
          <p:nvPr/>
        </p:nvPicPr>
        <p:blipFill>
          <a:blip r:embed="rId3"/>
          <a:stretch>
            <a:fillRect/>
          </a:stretch>
        </p:blipFill>
        <p:spPr>
          <a:xfrm>
            <a:off x="1355400" y="3014258"/>
            <a:ext cx="6433200" cy="16500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62319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80B5F4-02FE-47C0-B0ED-5BDF2BEF9CC5}"/>
              </a:ext>
            </a:extLst>
          </p:cNvPr>
          <p:cNvSpPr>
            <a:spLocks noGrp="1"/>
          </p:cNvSpPr>
          <p:nvPr>
            <p:ph type="title"/>
          </p:nvPr>
        </p:nvSpPr>
        <p:spPr/>
        <p:txBody>
          <a:bodyPr/>
          <a:lstStyle/>
          <a:p>
            <a:r>
              <a:rPr lang="en-US" b="1" dirty="0" smtClean="0"/>
              <a:t>KNLP</a:t>
            </a:r>
            <a:r>
              <a:rPr lang="zh-CN" altLang="en-US" sz="3200" b="1" dirty="0" smtClean="0"/>
              <a:t>位置环比例增益</a:t>
            </a:r>
            <a:endParaRPr lang="en-US" sz="3200" b="1" dirty="0"/>
          </a:p>
        </p:txBody>
      </p:sp>
      <p:sp>
        <p:nvSpPr>
          <p:cNvPr id="4" name="TextBox 3">
            <a:extLst>
              <a:ext uri="{FF2B5EF4-FFF2-40B4-BE49-F238E27FC236}">
                <a16:creationId xmlns:a16="http://schemas.microsoft.com/office/drawing/2014/main" id="{18EA21FC-F673-4431-91F2-EE1411A2046A}"/>
              </a:ext>
            </a:extLst>
          </p:cNvPr>
          <p:cNvSpPr txBox="1"/>
          <p:nvPr/>
        </p:nvSpPr>
        <p:spPr>
          <a:xfrm>
            <a:off x="1355400" y="2660315"/>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KNLP 20</a:t>
            </a:r>
          </a:p>
        </p:txBody>
      </p:sp>
      <p:sp>
        <p:nvSpPr>
          <p:cNvPr id="5" name="TextBox 4">
            <a:extLst>
              <a:ext uri="{FF2B5EF4-FFF2-40B4-BE49-F238E27FC236}">
                <a16:creationId xmlns:a16="http://schemas.microsoft.com/office/drawing/2014/main" id="{FE0CDEC3-FD08-4A5F-AFE1-3B62F6672C0E}"/>
              </a:ext>
            </a:extLst>
          </p:cNvPr>
          <p:cNvSpPr txBox="1"/>
          <p:nvPr/>
        </p:nvSpPr>
        <p:spPr>
          <a:xfrm>
            <a:off x="1355400" y="4615762"/>
            <a:ext cx="7560840" cy="400110"/>
          </a:xfrm>
          <a:prstGeom prst="rect">
            <a:avLst/>
          </a:prstGeom>
          <a:noFill/>
        </p:spPr>
        <p:txBody>
          <a:bodyPr wrap="square" rtlCol="0">
            <a:spAutoFit/>
          </a:bodyPr>
          <a:lstStyle/>
          <a:p>
            <a:pPr algn="l" rtl="0"/>
            <a:r>
              <a:rPr lang="en-US" sz="1700" dirty="0">
                <a:latin typeface="+mn-lt"/>
                <a:cs typeface="+mn-cs"/>
                <a:sym typeface="Frutiger LT Std 55 Roman" charset="0"/>
              </a:rPr>
              <a:t>KNLP</a:t>
            </a:r>
            <a:r>
              <a:rPr lang="en-US" sz="2000" dirty="0">
                <a:latin typeface="+mn-lt"/>
                <a:cs typeface="+mn-cs"/>
                <a:sym typeface="Frutiger LT Std 55 Roman" charset="0"/>
              </a:rPr>
              <a:t> </a:t>
            </a:r>
            <a:r>
              <a:rPr lang="en-US" sz="1700" dirty="0">
                <a:latin typeface="+mn-lt"/>
                <a:cs typeface="+mn-cs"/>
                <a:sym typeface="Frutiger LT Std 55 Roman" charset="0"/>
              </a:rPr>
              <a:t>100</a:t>
            </a:r>
          </a:p>
        </p:txBody>
      </p:sp>
      <p:pic>
        <p:nvPicPr>
          <p:cNvPr id="6" name="Picture 5">
            <a:extLst>
              <a:ext uri="{FF2B5EF4-FFF2-40B4-BE49-F238E27FC236}">
                <a16:creationId xmlns:a16="http://schemas.microsoft.com/office/drawing/2014/main" id="{383E99DF-1FB3-4502-9567-72DD8137BA66}"/>
              </a:ext>
            </a:extLst>
          </p:cNvPr>
          <p:cNvPicPr>
            <a:picLocks noChangeAspect="1"/>
          </p:cNvPicPr>
          <p:nvPr/>
        </p:nvPicPr>
        <p:blipFill>
          <a:blip r:embed="rId2"/>
          <a:stretch>
            <a:fillRect/>
          </a:stretch>
        </p:blipFill>
        <p:spPr>
          <a:xfrm>
            <a:off x="1355400" y="1002587"/>
            <a:ext cx="6433200" cy="1657728"/>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7D605B86-61E1-46A1-8FA3-4AEC103C78A1}"/>
              </a:ext>
            </a:extLst>
          </p:cNvPr>
          <p:cNvPicPr>
            <a:picLocks noChangeAspect="1"/>
          </p:cNvPicPr>
          <p:nvPr/>
        </p:nvPicPr>
        <p:blipFill>
          <a:blip r:embed="rId3"/>
          <a:stretch>
            <a:fillRect/>
          </a:stretch>
        </p:blipFill>
        <p:spPr>
          <a:xfrm>
            <a:off x="1355400" y="3014258"/>
            <a:ext cx="6433200" cy="1650057"/>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24085B6B-7564-4CAE-AA92-A9BFC9BBCBE3}"/>
              </a:ext>
            </a:extLst>
          </p:cNvPr>
          <p:cNvSpPr txBox="1"/>
          <p:nvPr/>
        </p:nvSpPr>
        <p:spPr>
          <a:xfrm>
            <a:off x="3090042" y="1900593"/>
            <a:ext cx="2816680" cy="1938693"/>
          </a:xfrm>
          <a:prstGeom prst="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defPPr>
              <a:defRPr lang="he-IL"/>
            </a:defPPr>
            <a:lvl1pPr algn="ctr" rtl="0">
              <a:buClr>
                <a:srgbClr val="008080"/>
              </a:buClr>
              <a:defRPr>
                <a:solidFill>
                  <a:srgbClr val="595959"/>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000" b="1" u="sng" dirty="0" smtClean="0">
                <a:solidFill>
                  <a:schemeClr val="tx1"/>
                </a:solidFill>
              </a:rPr>
              <a:t>Advantage</a:t>
            </a:r>
            <a:r>
              <a:rPr lang="zh-CN" altLang="en-US" sz="2000" b="1" u="sng" dirty="0" smtClean="0">
                <a:solidFill>
                  <a:schemeClr val="tx1"/>
                </a:solidFill>
              </a:rPr>
              <a:t>：</a:t>
            </a:r>
            <a:r>
              <a:rPr lang="zh-CN" altLang="en-US" sz="2000" dirty="0">
                <a:solidFill>
                  <a:schemeClr val="tx1"/>
                </a:solidFill>
              </a:rPr>
              <a:t>（优点）</a:t>
            </a:r>
            <a:endParaRPr lang="en-US" sz="2000" dirty="0">
              <a:solidFill>
                <a:schemeClr val="tx1"/>
              </a:solidFill>
            </a:endParaRPr>
          </a:p>
          <a:p>
            <a:r>
              <a:rPr lang="en-US" sz="2000" dirty="0">
                <a:solidFill>
                  <a:schemeClr val="tx1"/>
                </a:solidFill>
              </a:rPr>
              <a:t>Position error is </a:t>
            </a:r>
            <a:r>
              <a:rPr lang="en-US" sz="2000" dirty="0" smtClean="0">
                <a:solidFill>
                  <a:schemeClr val="tx1"/>
                </a:solidFill>
              </a:rPr>
              <a:t>smaller</a:t>
            </a:r>
          </a:p>
          <a:p>
            <a:r>
              <a:rPr lang="zh-CN" altLang="en-US" sz="2000" dirty="0" smtClean="0">
                <a:solidFill>
                  <a:schemeClr val="tx1"/>
                </a:solidFill>
              </a:rPr>
              <a:t>位置偏差更小</a:t>
            </a:r>
            <a:endParaRPr lang="en-US" sz="2000" dirty="0">
              <a:solidFill>
                <a:schemeClr val="tx1"/>
              </a:solidFill>
            </a:endParaRPr>
          </a:p>
          <a:p>
            <a:r>
              <a:rPr lang="en-US" sz="2000" b="1" u="sng" dirty="0">
                <a:solidFill>
                  <a:schemeClr val="tx1"/>
                </a:solidFill>
              </a:rPr>
              <a:t>Disadvantage</a:t>
            </a:r>
            <a:r>
              <a:rPr lang="en-US" sz="2400" dirty="0" smtClean="0"/>
              <a:t>:</a:t>
            </a:r>
            <a:r>
              <a:rPr lang="zh-CN" altLang="en-US" sz="2000" dirty="0">
                <a:solidFill>
                  <a:schemeClr val="tx1"/>
                </a:solidFill>
              </a:rPr>
              <a:t>（缺点）</a:t>
            </a:r>
            <a:endParaRPr lang="en-US" sz="2000" dirty="0">
              <a:solidFill>
                <a:schemeClr val="tx1"/>
              </a:solidFill>
            </a:endParaRPr>
          </a:p>
          <a:p>
            <a:r>
              <a:rPr lang="en-US" sz="2000" dirty="0">
                <a:solidFill>
                  <a:schemeClr val="tx1"/>
                </a:solidFill>
              </a:rPr>
              <a:t>Long settling</a:t>
            </a:r>
            <a:r>
              <a:rPr lang="en-US" sz="2400" dirty="0"/>
              <a:t> </a:t>
            </a:r>
            <a:r>
              <a:rPr lang="en-US" sz="2000" dirty="0">
                <a:solidFill>
                  <a:schemeClr val="tx1"/>
                </a:solidFill>
              </a:rPr>
              <a:t>time</a:t>
            </a:r>
            <a:r>
              <a:rPr lang="en-US" sz="2400" dirty="0"/>
              <a:t> </a:t>
            </a:r>
            <a:r>
              <a:rPr lang="en-US" sz="2400" dirty="0" smtClean="0"/>
              <a:t>          </a:t>
            </a:r>
            <a:r>
              <a:rPr lang="zh-CN" altLang="en-US" sz="2000" dirty="0" smtClean="0">
                <a:solidFill>
                  <a:schemeClr val="tx1"/>
                </a:solidFill>
              </a:rPr>
              <a:t>更长整定时间</a:t>
            </a:r>
            <a:endParaRPr lang="en-US" sz="2000" dirty="0">
              <a:solidFill>
                <a:schemeClr val="tx1"/>
              </a:solidFill>
            </a:endParaRPr>
          </a:p>
        </p:txBody>
      </p:sp>
    </p:spTree>
    <p:extLst>
      <p:ext uri="{BB962C8B-B14F-4D97-AF65-F5344CB8AC3E}">
        <p14:creationId xmlns:p14="http://schemas.microsoft.com/office/powerpoint/2010/main" val="8472687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3FCDE9-21FA-4A0A-A84C-F7597B23C804}"/>
              </a:ext>
            </a:extLst>
          </p:cNvPr>
          <p:cNvSpPr>
            <a:spLocks noGrp="1"/>
          </p:cNvSpPr>
          <p:nvPr>
            <p:ph type="title"/>
          </p:nvPr>
        </p:nvSpPr>
        <p:spPr/>
        <p:txBody>
          <a:bodyPr>
            <a:normAutofit/>
          </a:bodyPr>
          <a:lstStyle/>
          <a:p>
            <a:r>
              <a:rPr lang="en-US" b="1" dirty="0" smtClean="0"/>
              <a:t>KNLIV</a:t>
            </a:r>
            <a:r>
              <a:rPr lang="zh-CN" altLang="en-US" sz="3200" b="1" dirty="0" smtClean="0"/>
              <a:t>位置环微分</a:t>
            </a:r>
            <a:r>
              <a:rPr lang="en-US" altLang="zh-CN" sz="3200" b="1" dirty="0" smtClean="0"/>
              <a:t>-</a:t>
            </a:r>
            <a:r>
              <a:rPr lang="zh-CN" altLang="en-US" sz="3200" b="1" dirty="0" smtClean="0"/>
              <a:t>积分增益</a:t>
            </a:r>
            <a:endParaRPr lang="en-US" sz="3200" b="1" dirty="0"/>
          </a:p>
        </p:txBody>
      </p:sp>
      <p:sp>
        <p:nvSpPr>
          <p:cNvPr id="4" name="TextBox 3">
            <a:extLst>
              <a:ext uri="{FF2B5EF4-FFF2-40B4-BE49-F238E27FC236}">
                <a16:creationId xmlns:a16="http://schemas.microsoft.com/office/drawing/2014/main" id="{826538CC-FC44-4108-836E-B0078DD1DC54}"/>
              </a:ext>
            </a:extLst>
          </p:cNvPr>
          <p:cNvSpPr txBox="1"/>
          <p:nvPr/>
        </p:nvSpPr>
        <p:spPr>
          <a:xfrm>
            <a:off x="1355400" y="2683640"/>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KNLIV 10</a:t>
            </a:r>
          </a:p>
        </p:txBody>
      </p:sp>
      <p:sp>
        <p:nvSpPr>
          <p:cNvPr id="5" name="TextBox 4">
            <a:extLst>
              <a:ext uri="{FF2B5EF4-FFF2-40B4-BE49-F238E27FC236}">
                <a16:creationId xmlns:a16="http://schemas.microsoft.com/office/drawing/2014/main" id="{9067AD8C-AB8C-435F-8DB8-CAB48BE507AC}"/>
              </a:ext>
            </a:extLst>
          </p:cNvPr>
          <p:cNvSpPr txBox="1"/>
          <p:nvPr/>
        </p:nvSpPr>
        <p:spPr>
          <a:xfrm>
            <a:off x="1355400" y="4690102"/>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KNLIV 40</a:t>
            </a:r>
          </a:p>
        </p:txBody>
      </p:sp>
      <p:pic>
        <p:nvPicPr>
          <p:cNvPr id="6" name="Picture 5">
            <a:extLst>
              <a:ext uri="{FF2B5EF4-FFF2-40B4-BE49-F238E27FC236}">
                <a16:creationId xmlns:a16="http://schemas.microsoft.com/office/drawing/2014/main" id="{58246BC4-CE41-4DAF-B5AB-B7466E64E0EF}"/>
              </a:ext>
            </a:extLst>
          </p:cNvPr>
          <p:cNvPicPr>
            <a:picLocks noChangeAspect="1"/>
          </p:cNvPicPr>
          <p:nvPr/>
        </p:nvPicPr>
        <p:blipFill>
          <a:blip r:embed="rId2"/>
          <a:stretch>
            <a:fillRect/>
          </a:stretch>
        </p:blipFill>
        <p:spPr>
          <a:xfrm>
            <a:off x="1355400" y="3036850"/>
            <a:ext cx="6433200" cy="1653252"/>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F5E83F17-18B1-4669-B3E3-4AA573357919}"/>
              </a:ext>
            </a:extLst>
          </p:cNvPr>
          <p:cNvPicPr>
            <a:picLocks noChangeAspect="1"/>
          </p:cNvPicPr>
          <p:nvPr/>
        </p:nvPicPr>
        <p:blipFill>
          <a:blip r:embed="rId3"/>
          <a:stretch>
            <a:fillRect/>
          </a:stretch>
        </p:blipFill>
        <p:spPr>
          <a:xfrm>
            <a:off x="1355400" y="1046361"/>
            <a:ext cx="6433200" cy="165251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91252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3FCDE9-21FA-4A0A-A84C-F7597B23C804}"/>
              </a:ext>
            </a:extLst>
          </p:cNvPr>
          <p:cNvSpPr>
            <a:spLocks noGrp="1"/>
          </p:cNvSpPr>
          <p:nvPr>
            <p:ph type="title"/>
          </p:nvPr>
        </p:nvSpPr>
        <p:spPr/>
        <p:txBody>
          <a:bodyPr>
            <a:normAutofit/>
          </a:bodyPr>
          <a:lstStyle/>
          <a:p>
            <a:r>
              <a:rPr lang="en-US" b="1" dirty="0" smtClean="0"/>
              <a:t>KNLIV</a:t>
            </a:r>
            <a:r>
              <a:rPr lang="zh-CN" altLang="en-US" sz="3200" b="1" dirty="0" smtClean="0"/>
              <a:t>位置环微分</a:t>
            </a:r>
            <a:r>
              <a:rPr lang="en-US" altLang="zh-CN" sz="3200" b="1" dirty="0" smtClean="0"/>
              <a:t>-</a:t>
            </a:r>
            <a:r>
              <a:rPr lang="zh-CN" altLang="en-US" sz="3200" b="1" dirty="0" smtClean="0"/>
              <a:t>积分增益</a:t>
            </a:r>
            <a:endParaRPr lang="en-US" sz="3200" b="1" dirty="0"/>
          </a:p>
        </p:txBody>
      </p:sp>
      <p:sp>
        <p:nvSpPr>
          <p:cNvPr id="4" name="TextBox 3">
            <a:extLst>
              <a:ext uri="{FF2B5EF4-FFF2-40B4-BE49-F238E27FC236}">
                <a16:creationId xmlns:a16="http://schemas.microsoft.com/office/drawing/2014/main" id="{826538CC-FC44-4108-836E-B0078DD1DC54}"/>
              </a:ext>
            </a:extLst>
          </p:cNvPr>
          <p:cNvSpPr txBox="1"/>
          <p:nvPr/>
        </p:nvSpPr>
        <p:spPr>
          <a:xfrm>
            <a:off x="1355400" y="2683640"/>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KNLIV 10</a:t>
            </a:r>
          </a:p>
        </p:txBody>
      </p:sp>
      <p:sp>
        <p:nvSpPr>
          <p:cNvPr id="5" name="TextBox 4">
            <a:extLst>
              <a:ext uri="{FF2B5EF4-FFF2-40B4-BE49-F238E27FC236}">
                <a16:creationId xmlns:a16="http://schemas.microsoft.com/office/drawing/2014/main" id="{9067AD8C-AB8C-435F-8DB8-CAB48BE507AC}"/>
              </a:ext>
            </a:extLst>
          </p:cNvPr>
          <p:cNvSpPr txBox="1"/>
          <p:nvPr/>
        </p:nvSpPr>
        <p:spPr>
          <a:xfrm>
            <a:off x="1355400" y="4690102"/>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KNLIV 40</a:t>
            </a:r>
          </a:p>
        </p:txBody>
      </p:sp>
      <p:pic>
        <p:nvPicPr>
          <p:cNvPr id="6" name="Picture 5">
            <a:extLst>
              <a:ext uri="{FF2B5EF4-FFF2-40B4-BE49-F238E27FC236}">
                <a16:creationId xmlns:a16="http://schemas.microsoft.com/office/drawing/2014/main" id="{58246BC4-CE41-4DAF-B5AB-B7466E64E0EF}"/>
              </a:ext>
            </a:extLst>
          </p:cNvPr>
          <p:cNvPicPr>
            <a:picLocks noChangeAspect="1"/>
          </p:cNvPicPr>
          <p:nvPr/>
        </p:nvPicPr>
        <p:blipFill>
          <a:blip r:embed="rId2"/>
          <a:stretch>
            <a:fillRect/>
          </a:stretch>
        </p:blipFill>
        <p:spPr>
          <a:xfrm>
            <a:off x="1355400" y="3036850"/>
            <a:ext cx="6433200" cy="1653252"/>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F5E83F17-18B1-4669-B3E3-4AA573357919}"/>
              </a:ext>
            </a:extLst>
          </p:cNvPr>
          <p:cNvPicPr>
            <a:picLocks noChangeAspect="1"/>
          </p:cNvPicPr>
          <p:nvPr/>
        </p:nvPicPr>
        <p:blipFill>
          <a:blip r:embed="rId3"/>
          <a:stretch>
            <a:fillRect/>
          </a:stretch>
        </p:blipFill>
        <p:spPr>
          <a:xfrm>
            <a:off x="1355400" y="1046361"/>
            <a:ext cx="6433200" cy="1652519"/>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7B9838CE-EC67-4AFB-9E78-821CA71E1660}"/>
              </a:ext>
            </a:extLst>
          </p:cNvPr>
          <p:cNvSpPr txBox="1"/>
          <p:nvPr/>
        </p:nvSpPr>
        <p:spPr>
          <a:xfrm>
            <a:off x="3077319" y="1377965"/>
            <a:ext cx="2989362" cy="2979800"/>
          </a:xfrm>
          <a:prstGeom prst="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defPPr>
              <a:defRPr lang="he-IL"/>
            </a:defPPr>
            <a:lvl1pPr algn="ctr" rtl="0">
              <a:buClr>
                <a:srgbClr val="008080"/>
              </a:buClr>
              <a:defRPr>
                <a:solidFill>
                  <a:srgbClr val="595959"/>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000" b="1" u="sng" dirty="0">
                <a:solidFill>
                  <a:schemeClr val="tx1"/>
                </a:solidFill>
              </a:rPr>
              <a:t>Advantage</a:t>
            </a:r>
            <a:r>
              <a:rPr lang="en-US" sz="2000" dirty="0" smtClean="0">
                <a:solidFill>
                  <a:schemeClr val="tx1"/>
                </a:solidFill>
              </a:rPr>
              <a:t>:</a:t>
            </a:r>
            <a:r>
              <a:rPr lang="zh-CN" altLang="en-US" sz="2000" dirty="0">
                <a:solidFill>
                  <a:schemeClr val="tx1"/>
                </a:solidFill>
              </a:rPr>
              <a:t>（优点）</a:t>
            </a:r>
            <a:endParaRPr lang="en-US" sz="2000" dirty="0">
              <a:solidFill>
                <a:schemeClr val="tx1"/>
              </a:solidFill>
            </a:endParaRPr>
          </a:p>
          <a:p>
            <a:r>
              <a:rPr lang="en-US" sz="2000" dirty="0">
                <a:solidFill>
                  <a:schemeClr val="tx1"/>
                </a:solidFill>
              </a:rPr>
              <a:t>Position error is smaller</a:t>
            </a:r>
          </a:p>
          <a:p>
            <a:r>
              <a:rPr lang="en-US" sz="2000" dirty="0">
                <a:solidFill>
                  <a:schemeClr val="tx1"/>
                </a:solidFill>
              </a:rPr>
              <a:t>Good settling </a:t>
            </a:r>
            <a:r>
              <a:rPr lang="en-US" sz="2000" dirty="0" smtClean="0">
                <a:solidFill>
                  <a:schemeClr val="tx1"/>
                </a:solidFill>
              </a:rPr>
              <a:t>time             </a:t>
            </a:r>
            <a:r>
              <a:rPr lang="zh-CN" altLang="en-US" sz="2000" dirty="0" smtClean="0">
                <a:solidFill>
                  <a:schemeClr val="tx1"/>
                </a:solidFill>
              </a:rPr>
              <a:t>位置偏差更小，更好整定时间</a:t>
            </a:r>
            <a:endParaRPr lang="en-US" sz="2000" dirty="0">
              <a:solidFill>
                <a:schemeClr val="tx1"/>
              </a:solidFill>
            </a:endParaRPr>
          </a:p>
          <a:p>
            <a:r>
              <a:rPr lang="en-US" sz="2000" b="1" u="sng" dirty="0">
                <a:solidFill>
                  <a:schemeClr val="tx1"/>
                </a:solidFill>
              </a:rPr>
              <a:t>Disadvantage</a:t>
            </a:r>
            <a:r>
              <a:rPr lang="en-US" sz="2000" dirty="0" smtClean="0">
                <a:solidFill>
                  <a:schemeClr val="tx1"/>
                </a:solidFill>
              </a:rPr>
              <a:t>:</a:t>
            </a:r>
            <a:r>
              <a:rPr lang="zh-CN" altLang="en-US" sz="2000" dirty="0">
                <a:solidFill>
                  <a:schemeClr val="tx1"/>
                </a:solidFill>
              </a:rPr>
              <a:t>（缺点）</a:t>
            </a:r>
            <a:endParaRPr lang="en-US" sz="2000" dirty="0">
              <a:solidFill>
                <a:schemeClr val="tx1"/>
              </a:solidFill>
            </a:endParaRPr>
          </a:p>
          <a:p>
            <a:r>
              <a:rPr lang="en-US" sz="2000" dirty="0">
                <a:solidFill>
                  <a:schemeClr val="tx1"/>
                </a:solidFill>
              </a:rPr>
              <a:t>High value can cause Over shoot and</a:t>
            </a:r>
          </a:p>
          <a:p>
            <a:r>
              <a:rPr lang="en-US" sz="2000" dirty="0" smtClean="0">
                <a:solidFill>
                  <a:schemeClr val="tx1"/>
                </a:solidFill>
              </a:rPr>
              <a:t>Oscillations</a:t>
            </a:r>
            <a:r>
              <a:rPr lang="zh-CN" altLang="en-US" sz="2000" dirty="0" smtClean="0">
                <a:solidFill>
                  <a:schemeClr val="tx1"/>
                </a:solidFill>
              </a:rPr>
              <a:t>太大容易导致超调及振荡</a:t>
            </a:r>
            <a:endParaRPr lang="en-US" sz="2000" dirty="0">
              <a:solidFill>
                <a:schemeClr val="tx1"/>
              </a:solidFill>
            </a:endParaRPr>
          </a:p>
        </p:txBody>
      </p:sp>
    </p:spTree>
    <p:extLst>
      <p:ext uri="{BB962C8B-B14F-4D97-AF65-F5344CB8AC3E}">
        <p14:creationId xmlns:p14="http://schemas.microsoft.com/office/powerpoint/2010/main" val="3642849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3FCDE9-21FA-4A0A-A84C-F7597B23C804}"/>
              </a:ext>
            </a:extLst>
          </p:cNvPr>
          <p:cNvSpPr>
            <a:spLocks noGrp="1"/>
          </p:cNvSpPr>
          <p:nvPr>
            <p:ph type="title"/>
          </p:nvPr>
        </p:nvSpPr>
        <p:spPr/>
        <p:txBody>
          <a:bodyPr>
            <a:normAutofit/>
          </a:bodyPr>
          <a:lstStyle/>
          <a:p>
            <a:r>
              <a:rPr lang="en-US" b="1" dirty="0" smtClean="0"/>
              <a:t>KNLI</a:t>
            </a:r>
            <a:r>
              <a:rPr lang="zh-CN" altLang="en-US" sz="3200" b="1" dirty="0" smtClean="0"/>
              <a:t>位置环积分增益</a:t>
            </a:r>
            <a:endParaRPr lang="en-US" sz="3200" b="1" dirty="0"/>
          </a:p>
        </p:txBody>
      </p:sp>
      <p:sp>
        <p:nvSpPr>
          <p:cNvPr id="4" name="TextBox 3">
            <a:extLst>
              <a:ext uri="{FF2B5EF4-FFF2-40B4-BE49-F238E27FC236}">
                <a16:creationId xmlns:a16="http://schemas.microsoft.com/office/drawing/2014/main" id="{114B299F-6E53-4895-A831-653295ED1F2D}"/>
              </a:ext>
            </a:extLst>
          </p:cNvPr>
          <p:cNvSpPr txBox="1"/>
          <p:nvPr/>
        </p:nvSpPr>
        <p:spPr>
          <a:xfrm>
            <a:off x="1355400" y="2624872"/>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KNLI 0</a:t>
            </a:r>
          </a:p>
        </p:txBody>
      </p:sp>
      <p:sp>
        <p:nvSpPr>
          <p:cNvPr id="5" name="TextBox 4">
            <a:extLst>
              <a:ext uri="{FF2B5EF4-FFF2-40B4-BE49-F238E27FC236}">
                <a16:creationId xmlns:a16="http://schemas.microsoft.com/office/drawing/2014/main" id="{7B06A979-DB53-4AC4-9188-41D64212B3D3}"/>
              </a:ext>
            </a:extLst>
          </p:cNvPr>
          <p:cNvSpPr txBox="1"/>
          <p:nvPr/>
        </p:nvSpPr>
        <p:spPr>
          <a:xfrm>
            <a:off x="1355400" y="4588722"/>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KNLI 25</a:t>
            </a:r>
          </a:p>
        </p:txBody>
      </p:sp>
      <p:pic>
        <p:nvPicPr>
          <p:cNvPr id="6" name="Picture 5">
            <a:extLst>
              <a:ext uri="{FF2B5EF4-FFF2-40B4-BE49-F238E27FC236}">
                <a16:creationId xmlns:a16="http://schemas.microsoft.com/office/drawing/2014/main" id="{692AA019-092F-4949-90FD-DABC19F86E96}"/>
              </a:ext>
            </a:extLst>
          </p:cNvPr>
          <p:cNvPicPr>
            <a:picLocks noChangeAspect="1"/>
          </p:cNvPicPr>
          <p:nvPr/>
        </p:nvPicPr>
        <p:blipFill>
          <a:blip r:embed="rId2"/>
          <a:stretch>
            <a:fillRect/>
          </a:stretch>
        </p:blipFill>
        <p:spPr>
          <a:xfrm>
            <a:off x="1355400" y="1005107"/>
            <a:ext cx="6433200" cy="1661488"/>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CC0FB2C7-B224-405B-92FE-BCDEF250D43B}"/>
              </a:ext>
            </a:extLst>
          </p:cNvPr>
          <p:cNvPicPr>
            <a:picLocks noChangeAspect="1"/>
          </p:cNvPicPr>
          <p:nvPr/>
        </p:nvPicPr>
        <p:blipFill>
          <a:blip r:embed="rId3"/>
          <a:stretch>
            <a:fillRect/>
          </a:stretch>
        </p:blipFill>
        <p:spPr>
          <a:xfrm>
            <a:off x="1355400" y="2961648"/>
            <a:ext cx="6433200" cy="162707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04368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3FCDE9-21FA-4A0A-A84C-F7597B23C804}"/>
              </a:ext>
            </a:extLst>
          </p:cNvPr>
          <p:cNvSpPr>
            <a:spLocks noGrp="1"/>
          </p:cNvSpPr>
          <p:nvPr>
            <p:ph type="title"/>
          </p:nvPr>
        </p:nvSpPr>
        <p:spPr/>
        <p:txBody>
          <a:bodyPr>
            <a:normAutofit/>
          </a:bodyPr>
          <a:lstStyle/>
          <a:p>
            <a:r>
              <a:rPr lang="en-US" b="1" dirty="0"/>
              <a:t>KNLI</a:t>
            </a:r>
          </a:p>
        </p:txBody>
      </p:sp>
      <p:sp>
        <p:nvSpPr>
          <p:cNvPr id="4" name="TextBox 3">
            <a:extLst>
              <a:ext uri="{FF2B5EF4-FFF2-40B4-BE49-F238E27FC236}">
                <a16:creationId xmlns:a16="http://schemas.microsoft.com/office/drawing/2014/main" id="{114B299F-6E53-4895-A831-653295ED1F2D}"/>
              </a:ext>
            </a:extLst>
          </p:cNvPr>
          <p:cNvSpPr txBox="1"/>
          <p:nvPr/>
        </p:nvSpPr>
        <p:spPr>
          <a:xfrm>
            <a:off x="1355400" y="2624872"/>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KNLI 0</a:t>
            </a:r>
          </a:p>
        </p:txBody>
      </p:sp>
      <p:sp>
        <p:nvSpPr>
          <p:cNvPr id="5" name="TextBox 4">
            <a:extLst>
              <a:ext uri="{FF2B5EF4-FFF2-40B4-BE49-F238E27FC236}">
                <a16:creationId xmlns:a16="http://schemas.microsoft.com/office/drawing/2014/main" id="{7B06A979-DB53-4AC4-9188-41D64212B3D3}"/>
              </a:ext>
            </a:extLst>
          </p:cNvPr>
          <p:cNvSpPr txBox="1"/>
          <p:nvPr/>
        </p:nvSpPr>
        <p:spPr>
          <a:xfrm>
            <a:off x="1355400" y="4588722"/>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KNLI 25</a:t>
            </a:r>
          </a:p>
        </p:txBody>
      </p:sp>
      <p:pic>
        <p:nvPicPr>
          <p:cNvPr id="6" name="Picture 5">
            <a:extLst>
              <a:ext uri="{FF2B5EF4-FFF2-40B4-BE49-F238E27FC236}">
                <a16:creationId xmlns:a16="http://schemas.microsoft.com/office/drawing/2014/main" id="{692AA019-092F-4949-90FD-DABC19F86E96}"/>
              </a:ext>
            </a:extLst>
          </p:cNvPr>
          <p:cNvPicPr>
            <a:picLocks noChangeAspect="1"/>
          </p:cNvPicPr>
          <p:nvPr/>
        </p:nvPicPr>
        <p:blipFill>
          <a:blip r:embed="rId2"/>
          <a:stretch>
            <a:fillRect/>
          </a:stretch>
        </p:blipFill>
        <p:spPr>
          <a:xfrm>
            <a:off x="1355400" y="1005107"/>
            <a:ext cx="6433200" cy="1661488"/>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CC0FB2C7-B224-405B-92FE-BCDEF250D43B}"/>
              </a:ext>
            </a:extLst>
          </p:cNvPr>
          <p:cNvPicPr>
            <a:picLocks noChangeAspect="1"/>
          </p:cNvPicPr>
          <p:nvPr/>
        </p:nvPicPr>
        <p:blipFill>
          <a:blip r:embed="rId3"/>
          <a:stretch>
            <a:fillRect/>
          </a:stretch>
        </p:blipFill>
        <p:spPr>
          <a:xfrm>
            <a:off x="1355400" y="2961648"/>
            <a:ext cx="6433200" cy="1627074"/>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74F39B91-C72D-4E94-80EB-9E30E83B366D}"/>
              </a:ext>
            </a:extLst>
          </p:cNvPr>
          <p:cNvSpPr txBox="1"/>
          <p:nvPr/>
        </p:nvSpPr>
        <p:spPr>
          <a:xfrm>
            <a:off x="2739891" y="1608083"/>
            <a:ext cx="3040802" cy="2668419"/>
          </a:xfrm>
          <a:prstGeom prst="rect">
            <a:avLst/>
          </a:prstGeom>
          <a:gradFill flip="none" rotWithShape="1">
            <a:gsLst>
              <a:gs pos="0">
                <a:srgbClr val="006666">
                  <a:tint val="66000"/>
                  <a:satMod val="160000"/>
                </a:srgbClr>
              </a:gs>
              <a:gs pos="50000">
                <a:srgbClr val="006666">
                  <a:tint val="44500"/>
                  <a:satMod val="160000"/>
                </a:srgbClr>
              </a:gs>
              <a:gs pos="100000">
                <a:srgbClr val="006666">
                  <a:tint val="23500"/>
                  <a:satMod val="160000"/>
                </a:srgbClr>
              </a:gs>
            </a:gsLst>
            <a:lin ang="5400000" scaled="1"/>
            <a:tileRect/>
          </a:gradFill>
          <a:ln>
            <a:solidFill>
              <a:srgbClr val="00666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3"/>
          </a:lnRef>
          <a:fillRef idx="3">
            <a:schemeClr val="accent3"/>
          </a:fillRef>
          <a:effectRef idx="3">
            <a:schemeClr val="accent3"/>
          </a:effectRef>
          <a:fontRef idx="minor">
            <a:schemeClr val="lt1"/>
          </a:fontRef>
        </p:style>
        <p:txBody>
          <a:bodyPr rtlCol="0" anchor="ctr"/>
          <a:lstStyle>
            <a:defPPr>
              <a:defRPr lang="he-IL"/>
            </a:defPPr>
            <a:lvl1pPr algn="ctr" rtl="0">
              <a:buClr>
                <a:srgbClr val="008080"/>
              </a:buClr>
              <a:defRPr>
                <a:solidFill>
                  <a:srgbClr val="595959"/>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000" b="1" u="sng" dirty="0">
                <a:solidFill>
                  <a:schemeClr val="tx1"/>
                </a:solidFill>
              </a:rPr>
              <a:t>Advantage</a:t>
            </a:r>
            <a:r>
              <a:rPr lang="en-US" sz="2000" dirty="0" smtClean="0">
                <a:solidFill>
                  <a:schemeClr val="tx1"/>
                </a:solidFill>
              </a:rPr>
              <a:t>:</a:t>
            </a:r>
            <a:r>
              <a:rPr lang="zh-CN" altLang="en-US" sz="2000" dirty="0">
                <a:solidFill>
                  <a:schemeClr val="tx1"/>
                </a:solidFill>
              </a:rPr>
              <a:t>（优点）</a:t>
            </a:r>
            <a:endParaRPr lang="en-US" sz="2000" dirty="0">
              <a:solidFill>
                <a:schemeClr val="tx1"/>
              </a:solidFill>
            </a:endParaRPr>
          </a:p>
          <a:p>
            <a:r>
              <a:rPr lang="en-US" sz="2000" dirty="0">
                <a:solidFill>
                  <a:schemeClr val="tx1"/>
                </a:solidFill>
              </a:rPr>
              <a:t>Good settling </a:t>
            </a:r>
            <a:r>
              <a:rPr lang="en-US" sz="2000" dirty="0" smtClean="0">
                <a:solidFill>
                  <a:schemeClr val="tx1"/>
                </a:solidFill>
              </a:rPr>
              <a:t>time              </a:t>
            </a:r>
            <a:r>
              <a:rPr lang="zh-CN" altLang="en-US" sz="2000" dirty="0" smtClean="0">
                <a:solidFill>
                  <a:schemeClr val="tx1"/>
                </a:solidFill>
              </a:rPr>
              <a:t>更好的跟随性</a:t>
            </a:r>
            <a:endParaRPr lang="en-US" sz="2000" dirty="0">
              <a:solidFill>
                <a:schemeClr val="tx1"/>
              </a:solidFill>
            </a:endParaRPr>
          </a:p>
          <a:p>
            <a:r>
              <a:rPr lang="en-US" sz="2000" b="1" u="sng" dirty="0">
                <a:solidFill>
                  <a:schemeClr val="tx1"/>
                </a:solidFill>
              </a:rPr>
              <a:t>Disadvantage</a:t>
            </a:r>
            <a:r>
              <a:rPr lang="en-US" sz="2000" dirty="0" smtClean="0">
                <a:solidFill>
                  <a:schemeClr val="tx1"/>
                </a:solidFill>
              </a:rPr>
              <a:t>:</a:t>
            </a:r>
            <a:r>
              <a:rPr lang="zh-CN" altLang="en-US" sz="2000" dirty="0">
                <a:solidFill>
                  <a:schemeClr val="tx1"/>
                </a:solidFill>
              </a:rPr>
              <a:t>（缺点）</a:t>
            </a:r>
            <a:endParaRPr lang="en-US" sz="2000" dirty="0">
              <a:solidFill>
                <a:schemeClr val="tx1"/>
              </a:solidFill>
            </a:endParaRPr>
          </a:p>
          <a:p>
            <a:r>
              <a:rPr lang="en-US" sz="2000" dirty="0">
                <a:solidFill>
                  <a:schemeClr val="tx1"/>
                </a:solidFill>
              </a:rPr>
              <a:t>High value can cause Over shoot and</a:t>
            </a:r>
          </a:p>
          <a:p>
            <a:r>
              <a:rPr lang="en-US" sz="2000" dirty="0" smtClean="0">
                <a:solidFill>
                  <a:schemeClr val="tx1"/>
                </a:solidFill>
              </a:rPr>
              <a:t>Oscillations                                </a:t>
            </a:r>
            <a:r>
              <a:rPr lang="zh-CN" altLang="en-US" sz="2000" dirty="0" smtClean="0">
                <a:solidFill>
                  <a:schemeClr val="tx1"/>
                </a:solidFill>
              </a:rPr>
              <a:t>太大容易导致超调及振荡</a:t>
            </a:r>
            <a:endParaRPr lang="en-US" sz="2000" dirty="0">
              <a:solidFill>
                <a:schemeClr val="tx1"/>
              </a:solidFill>
            </a:endParaRPr>
          </a:p>
        </p:txBody>
      </p:sp>
    </p:spTree>
    <p:extLst>
      <p:ext uri="{BB962C8B-B14F-4D97-AF65-F5344CB8AC3E}">
        <p14:creationId xmlns:p14="http://schemas.microsoft.com/office/powerpoint/2010/main" val="1892333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5D84DF-7F06-4487-8C02-3EA39ADB3DB3}"/>
              </a:ext>
            </a:extLst>
          </p:cNvPr>
          <p:cNvSpPr>
            <a:spLocks noGrp="1"/>
          </p:cNvSpPr>
          <p:nvPr>
            <p:ph idx="1"/>
          </p:nvPr>
        </p:nvSpPr>
        <p:spPr>
          <a:xfrm>
            <a:off x="272373" y="930552"/>
            <a:ext cx="8586281" cy="3586163"/>
          </a:xfrm>
        </p:spPr>
        <p:txBody>
          <a:bodyPr>
            <a:normAutofit/>
          </a:bodyPr>
          <a:lstStyle/>
          <a:p>
            <a:pPr>
              <a:buClr>
                <a:srgbClr val="006666"/>
              </a:buClr>
              <a:buFont typeface="Arial" panose="020B0604020202020204" pitchFamily="34" charset="0"/>
              <a:buChar char="•"/>
            </a:pPr>
            <a:r>
              <a:rPr lang="en-US" sz="2000" b="1" dirty="0" smtClean="0"/>
              <a:t>KNLUSERGAIN</a:t>
            </a:r>
            <a:r>
              <a:rPr lang="zh-CN" altLang="en-US" sz="2000" b="1" dirty="0"/>
              <a:t>自适应</a:t>
            </a:r>
            <a:r>
              <a:rPr lang="zh-CN" altLang="en-US" sz="2000" b="1" dirty="0" smtClean="0"/>
              <a:t>增益比例因子</a:t>
            </a:r>
            <a:endParaRPr lang="en-US" altLang="zh-CN" sz="2000" b="1" dirty="0" smtClean="0"/>
          </a:p>
          <a:p>
            <a:pPr marL="0" indent="0">
              <a:buClr>
                <a:srgbClr val="006666"/>
              </a:buClr>
              <a:buNone/>
            </a:pPr>
            <a:r>
              <a:rPr lang="en-US" sz="2000" b="1" dirty="0"/>
              <a:t> </a:t>
            </a:r>
            <a:r>
              <a:rPr lang="en-US" sz="2000" b="1" dirty="0" smtClean="0"/>
              <a:t>      </a:t>
            </a:r>
            <a:r>
              <a:rPr lang="en-US" sz="1800" dirty="0" smtClean="0"/>
              <a:t>Adaptive </a:t>
            </a:r>
            <a:r>
              <a:rPr lang="en-US" sz="1800" dirty="0"/>
              <a:t>gain scaling factor- determines the rigidity of the control loop.</a:t>
            </a:r>
          </a:p>
          <a:p>
            <a:pPr marL="400050" lvl="1" indent="0">
              <a:buClr>
                <a:srgbClr val="006666"/>
              </a:buClr>
              <a:buNone/>
            </a:pPr>
            <a:r>
              <a:rPr lang="en-US" sz="1800" dirty="0"/>
              <a:t>Reducing the user gain will reduce the BW of the system (and vice versa</a:t>
            </a:r>
            <a:r>
              <a:rPr lang="en-US" sz="1800" dirty="0" smtClean="0"/>
              <a:t>).</a:t>
            </a:r>
          </a:p>
          <a:p>
            <a:pPr marL="400050" lvl="1" indent="0">
              <a:buClr>
                <a:srgbClr val="006666"/>
              </a:buClr>
              <a:buNone/>
            </a:pPr>
            <a:r>
              <a:rPr lang="zh-CN" altLang="en-US" sz="1400" dirty="0"/>
              <a:t>自适应增益比例因子</a:t>
            </a:r>
            <a:r>
              <a:rPr lang="en-US" altLang="zh-CN" sz="1400" dirty="0"/>
              <a:t>-</a:t>
            </a:r>
            <a:r>
              <a:rPr lang="zh-CN" altLang="en-US" sz="1400" dirty="0"/>
              <a:t>决定控制回路的刚性</a:t>
            </a:r>
            <a:r>
              <a:rPr lang="zh-CN" altLang="en-US" sz="1400" dirty="0" smtClean="0"/>
              <a:t>。</a:t>
            </a:r>
            <a:endParaRPr lang="en-US" altLang="zh-CN" sz="1400" dirty="0" smtClean="0"/>
          </a:p>
          <a:p>
            <a:pPr marL="400050" lvl="1" indent="0">
              <a:buClr>
                <a:srgbClr val="006666"/>
              </a:buClr>
              <a:buNone/>
            </a:pPr>
            <a:r>
              <a:rPr lang="zh-CN" altLang="en-US" sz="1400" dirty="0" smtClean="0"/>
              <a:t>降低使用增益</a:t>
            </a:r>
            <a:r>
              <a:rPr lang="zh-CN" altLang="en-US" sz="1400" dirty="0"/>
              <a:t>将减少系统的带宽（反之亦然）。</a:t>
            </a:r>
            <a:endParaRPr lang="en-US" sz="1400" dirty="0"/>
          </a:p>
          <a:p>
            <a:pPr>
              <a:buClr>
                <a:srgbClr val="006666"/>
              </a:buClr>
              <a:buFont typeface="Arial" panose="020B0604020202020204" pitchFamily="34" charset="0"/>
              <a:buChar char="•"/>
            </a:pPr>
            <a:r>
              <a:rPr lang="en-US" sz="2000" b="1" dirty="0" smtClean="0"/>
              <a:t>LMJR</a:t>
            </a:r>
            <a:r>
              <a:rPr lang="zh-CN" altLang="en-US" sz="2000" b="1" dirty="0" smtClean="0"/>
              <a:t>负载惯量比</a:t>
            </a:r>
            <a:r>
              <a:rPr lang="en-US" altLang="zh-CN" sz="2000" b="1" dirty="0" smtClean="0"/>
              <a:t>/</a:t>
            </a:r>
            <a:r>
              <a:rPr lang="zh-CN" altLang="en-US" sz="2000" b="1" dirty="0" smtClean="0"/>
              <a:t>质量比</a:t>
            </a:r>
            <a:endParaRPr lang="en-US" sz="2000" b="1" dirty="0"/>
          </a:p>
          <a:p>
            <a:pPr marL="400050" lvl="1" indent="0">
              <a:buClr>
                <a:srgbClr val="006666"/>
              </a:buClr>
              <a:buNone/>
            </a:pPr>
            <a:r>
              <a:rPr lang="en-US" sz="1800" dirty="0"/>
              <a:t>The ratio between the load inertia to the motor inertia.</a:t>
            </a:r>
          </a:p>
          <a:p>
            <a:pPr marL="400050" lvl="1" indent="0">
              <a:buClr>
                <a:srgbClr val="006666"/>
              </a:buClr>
              <a:buNone/>
            </a:pPr>
            <a:r>
              <a:rPr lang="en-US" sz="1800" dirty="0"/>
              <a:t>It can be set by the user or determined by the load inertia estimation tool (Auto Tuning). High LMJR defines the how stiff the control of the system will be. </a:t>
            </a:r>
            <a:endParaRPr lang="en-US" sz="1800" dirty="0" smtClean="0"/>
          </a:p>
          <a:p>
            <a:pPr marL="400050" lvl="1" indent="0">
              <a:buClr>
                <a:srgbClr val="006666"/>
              </a:buClr>
              <a:buNone/>
            </a:pPr>
            <a:r>
              <a:rPr lang="zh-CN" altLang="en-US" sz="1400" dirty="0"/>
              <a:t>负载惯性与马达惯性之比。它可以设置由用户或由负载惯性估计工具（自动调整）确定。高</a:t>
            </a:r>
            <a:r>
              <a:rPr lang="en-US" altLang="zh-CN" sz="1400" dirty="0" smtClean="0"/>
              <a:t>LMJR</a:t>
            </a:r>
            <a:r>
              <a:rPr lang="zh-CN" altLang="en-US" sz="1400" dirty="0" smtClean="0"/>
              <a:t>决定了系统</a:t>
            </a:r>
            <a:r>
              <a:rPr lang="zh-CN" altLang="en-US" sz="1400" dirty="0"/>
              <a:t>控制的刚性。</a:t>
            </a:r>
            <a:endParaRPr lang="en-US" sz="1400" dirty="0"/>
          </a:p>
          <a:p>
            <a:pPr>
              <a:buClr>
                <a:srgbClr val="006666"/>
              </a:buClr>
              <a:buFont typeface="Arial" panose="020B0604020202020204" pitchFamily="34" charset="0"/>
              <a:buChar char="•"/>
            </a:pPr>
            <a:endParaRPr lang="en-US" sz="1800" dirty="0"/>
          </a:p>
          <a:p>
            <a:pPr marL="0" indent="0">
              <a:buNone/>
            </a:pPr>
            <a:endParaRPr lang="en-US" sz="1200" dirty="0"/>
          </a:p>
          <a:p>
            <a:endParaRPr lang="en-US" sz="2800" dirty="0"/>
          </a:p>
        </p:txBody>
      </p:sp>
      <p:sp>
        <p:nvSpPr>
          <p:cNvPr id="3" name="Title 2">
            <a:extLst>
              <a:ext uri="{FF2B5EF4-FFF2-40B4-BE49-F238E27FC236}">
                <a16:creationId xmlns:a16="http://schemas.microsoft.com/office/drawing/2014/main" id="{1F3FCDE9-21FA-4A0A-A84C-F7597B23C804}"/>
              </a:ext>
            </a:extLst>
          </p:cNvPr>
          <p:cNvSpPr>
            <a:spLocks noGrp="1"/>
          </p:cNvSpPr>
          <p:nvPr>
            <p:ph type="title"/>
          </p:nvPr>
        </p:nvSpPr>
        <p:spPr/>
        <p:txBody>
          <a:bodyPr>
            <a:normAutofit/>
          </a:bodyPr>
          <a:lstStyle/>
          <a:p>
            <a:r>
              <a:rPr lang="en-US" b="1" dirty="0"/>
              <a:t>HD Parameters </a:t>
            </a:r>
            <a:r>
              <a:rPr lang="en-US" b="1" dirty="0" smtClean="0"/>
              <a:t>Gains </a:t>
            </a:r>
            <a:r>
              <a:rPr lang="en-US" sz="3600" b="1" dirty="0" smtClean="0"/>
              <a:t>HD</a:t>
            </a:r>
            <a:r>
              <a:rPr lang="zh-CN" altLang="en-US" sz="3600" b="1" dirty="0" smtClean="0"/>
              <a:t>参数系数</a:t>
            </a:r>
            <a:endParaRPr lang="en-US" sz="3600" b="1"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1A9008C-48B5-451D-9BB5-EB08E6714215}"/>
                  </a:ext>
                </a:extLst>
              </p:cNvPr>
              <p:cNvSpPr txBox="1"/>
              <p:nvPr/>
            </p:nvSpPr>
            <p:spPr>
              <a:xfrm>
                <a:off x="2931040" y="4209738"/>
                <a:ext cx="1642309" cy="621517"/>
              </a:xfrm>
              <a:prstGeom prst="rect">
                <a:avLst/>
              </a:prstGeom>
              <a:noFill/>
              <a:ln w="19050">
                <a:solidFill>
                  <a:schemeClr val="tx1"/>
                </a:solidFill>
              </a:ln>
            </p:spPr>
            <p:txBody>
              <a:bodyPr wrap="none" rtlCol="0">
                <a:spAutoFit/>
              </a:bodyPr>
              <a:lstStyle/>
              <a:p>
                <a:pPr algn="l" rtl="0"/>
                <a:r>
                  <a:rPr lang="en-US" sz="2200" b="1" dirty="0">
                    <a:solidFill>
                      <a:srgbClr val="006666"/>
                    </a:solidFill>
                    <a:latin typeface="+mn-lt"/>
                    <a:cs typeface="+mn-cs"/>
                  </a:rPr>
                  <a:t>LMJR = </a:t>
                </a:r>
                <a14:m>
                  <m:oMath xmlns:m="http://schemas.openxmlformats.org/officeDocument/2006/math">
                    <m:f>
                      <m:fPr>
                        <m:ctrlPr>
                          <a:rPr lang="en-US" sz="2200" b="1" i="1">
                            <a:solidFill>
                              <a:srgbClr val="006666"/>
                            </a:solidFill>
                            <a:latin typeface="Cambria Math" panose="02040503050406030204" pitchFamily="18" charset="0"/>
                            <a:cs typeface="+mn-cs"/>
                            <a:sym typeface="Frutiger LT Std 55 Roman" charset="0"/>
                          </a:rPr>
                        </m:ctrlPr>
                      </m:fPr>
                      <m:num>
                        <m:sSub>
                          <m:sSubPr>
                            <m:ctrlPr>
                              <a:rPr lang="en-US" sz="2200" b="1" i="1">
                                <a:solidFill>
                                  <a:srgbClr val="006666"/>
                                </a:solidFill>
                                <a:latin typeface="Cambria Math" panose="02040503050406030204" pitchFamily="18" charset="0"/>
                                <a:cs typeface="+mn-cs"/>
                                <a:sym typeface="Frutiger LT Std 55 Roman" charset="0"/>
                              </a:rPr>
                            </m:ctrlPr>
                          </m:sSubPr>
                          <m:e>
                            <m:r>
                              <a:rPr lang="en-US" sz="2200" b="1" i="1">
                                <a:solidFill>
                                  <a:srgbClr val="006666"/>
                                </a:solidFill>
                                <a:latin typeface="Cambria Math" panose="02040503050406030204" pitchFamily="18" charset="0"/>
                                <a:cs typeface="+mn-cs"/>
                                <a:sym typeface="Frutiger LT Std 55 Roman" charset="0"/>
                              </a:rPr>
                              <m:t>𝐉</m:t>
                            </m:r>
                          </m:e>
                          <m:sub>
                            <m:r>
                              <a:rPr lang="en-US" sz="2200" b="1" i="1">
                                <a:solidFill>
                                  <a:srgbClr val="006666"/>
                                </a:solidFill>
                                <a:latin typeface="Cambria Math" panose="02040503050406030204" pitchFamily="18" charset="0"/>
                                <a:cs typeface="+mn-cs"/>
                                <a:sym typeface="Frutiger LT Std 55 Roman" charset="0"/>
                              </a:rPr>
                              <m:t>𝐋𝐨𝐚𝐝</m:t>
                            </m:r>
                          </m:sub>
                        </m:sSub>
                      </m:num>
                      <m:den>
                        <m:sSub>
                          <m:sSubPr>
                            <m:ctrlPr>
                              <a:rPr lang="en-US" sz="2200" b="1" i="1">
                                <a:solidFill>
                                  <a:srgbClr val="006666"/>
                                </a:solidFill>
                                <a:latin typeface="Cambria Math" panose="02040503050406030204" pitchFamily="18" charset="0"/>
                                <a:cs typeface="+mn-cs"/>
                                <a:sym typeface="Frutiger LT Std 55 Roman" charset="0"/>
                              </a:rPr>
                            </m:ctrlPr>
                          </m:sSubPr>
                          <m:e>
                            <m:r>
                              <a:rPr lang="en-US" sz="2200" b="1" i="1">
                                <a:solidFill>
                                  <a:srgbClr val="006666"/>
                                </a:solidFill>
                                <a:latin typeface="Cambria Math" panose="02040503050406030204" pitchFamily="18" charset="0"/>
                                <a:cs typeface="+mn-cs"/>
                                <a:sym typeface="Frutiger LT Std 55 Roman" charset="0"/>
                              </a:rPr>
                              <m:t>𝐉</m:t>
                            </m:r>
                          </m:e>
                          <m:sub>
                            <m:r>
                              <a:rPr lang="en-US" sz="2200" b="1" i="1">
                                <a:solidFill>
                                  <a:srgbClr val="006666"/>
                                </a:solidFill>
                                <a:latin typeface="Cambria Math" panose="02040503050406030204" pitchFamily="18" charset="0"/>
                                <a:cs typeface="+mn-cs"/>
                                <a:sym typeface="Frutiger LT Std 55 Roman" charset="0"/>
                              </a:rPr>
                              <m:t>𝐌𝐨𝐭𝐨𝐫</m:t>
                            </m:r>
                          </m:sub>
                        </m:sSub>
                      </m:den>
                    </m:f>
                  </m:oMath>
                </a14:m>
                <a:endParaRPr lang="en-US" sz="2200" b="1" dirty="0">
                  <a:solidFill>
                    <a:srgbClr val="595959"/>
                  </a:solidFill>
                  <a:latin typeface="+mn-lt"/>
                  <a:cs typeface="+mn-cs"/>
                  <a:sym typeface="Frutiger LT Std 55 Roman" charset="0"/>
                </a:endParaRPr>
              </a:p>
            </p:txBody>
          </p:sp>
        </mc:Choice>
        <mc:Fallback xmlns="">
          <p:sp>
            <p:nvSpPr>
              <p:cNvPr id="4" name="TextBox 3">
                <a:extLst>
                  <a:ext uri="{FF2B5EF4-FFF2-40B4-BE49-F238E27FC236}">
                    <a16:creationId xmlns:a16="http://schemas.microsoft.com/office/drawing/2014/main" id="{91A9008C-48B5-451D-9BB5-EB08E6714215}"/>
                  </a:ext>
                </a:extLst>
              </p:cNvPr>
              <p:cNvSpPr txBox="1">
                <a:spLocks noRot="1" noChangeAspect="1" noMove="1" noResize="1" noEditPoints="1" noAdjustHandles="1" noChangeArrowheads="1" noChangeShapeType="1" noTextEdit="1"/>
              </p:cNvSpPr>
              <p:nvPr/>
            </p:nvSpPr>
            <p:spPr>
              <a:xfrm>
                <a:off x="2931040" y="4209738"/>
                <a:ext cx="1642309" cy="621517"/>
              </a:xfrm>
              <a:prstGeom prst="rect">
                <a:avLst/>
              </a:prstGeom>
              <a:blipFill>
                <a:blip r:embed="rId3"/>
                <a:stretch>
                  <a:fillRect l="-4412"/>
                </a:stretch>
              </a:blipFill>
              <a:ln w="19050">
                <a:solidFill>
                  <a:schemeClr val="tx1"/>
                </a:solidFill>
              </a:ln>
            </p:spPr>
            <p:txBody>
              <a:bodyPr/>
              <a:lstStyle/>
              <a:p>
                <a:r>
                  <a:rPr lang="zh-CN" altLang="en-US">
                    <a:noFill/>
                  </a:rPr>
                  <a:t> </a:t>
                </a:r>
              </a:p>
            </p:txBody>
          </p:sp>
        </mc:Fallback>
      </mc:AlternateContent>
    </p:spTree>
    <p:extLst>
      <p:ext uri="{BB962C8B-B14F-4D97-AF65-F5344CB8AC3E}">
        <p14:creationId xmlns:p14="http://schemas.microsoft.com/office/powerpoint/2010/main" val="10744021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5D84DF-7F06-4487-8C02-3EA39ADB3DB3}"/>
              </a:ext>
            </a:extLst>
          </p:cNvPr>
          <p:cNvSpPr>
            <a:spLocks noGrp="1"/>
          </p:cNvSpPr>
          <p:nvPr>
            <p:ph idx="1"/>
          </p:nvPr>
        </p:nvSpPr>
        <p:spPr>
          <a:xfrm>
            <a:off x="278859" y="1046162"/>
            <a:ext cx="8741923" cy="3586163"/>
          </a:xfrm>
        </p:spPr>
        <p:txBody>
          <a:bodyPr>
            <a:normAutofit/>
          </a:bodyPr>
          <a:lstStyle/>
          <a:p>
            <a:pPr>
              <a:buClr>
                <a:srgbClr val="006666"/>
              </a:buClr>
              <a:buFont typeface="Arial" panose="020B0604020202020204" pitchFamily="34" charset="0"/>
              <a:buChar char="•"/>
            </a:pPr>
            <a:r>
              <a:rPr lang="en-US" sz="1800" b="1" dirty="0" smtClean="0"/>
              <a:t>NLMAXGAIN</a:t>
            </a:r>
            <a:r>
              <a:rPr lang="zh-CN" altLang="en-US" sz="1800" b="1" dirty="0" smtClean="0"/>
              <a:t>最大自适应增益</a:t>
            </a:r>
            <a:endParaRPr lang="en-US" sz="1800" b="1" dirty="0"/>
          </a:p>
          <a:p>
            <a:pPr marL="400050" lvl="1" indent="0">
              <a:buClr>
                <a:srgbClr val="006666"/>
              </a:buClr>
              <a:buNone/>
            </a:pPr>
            <a:r>
              <a:rPr lang="en-US" sz="1600" dirty="0">
                <a:sym typeface="Wingdings" panose="05000000000000000000" pitchFamily="2" charset="2"/>
              </a:rPr>
              <a:t>Variable gain that dynamically change during operation. </a:t>
            </a:r>
            <a:r>
              <a:rPr lang="en-US" sz="1600" dirty="0"/>
              <a:t>When the position error is starting to build (during acceleration\ deceleration\ other disturbances to the system) NLMAXGAIN is activated. At steady state, target velocity reached, or at standstill target position reached, the variable gain is at its minimum value (=1) i.e. not activated</a:t>
            </a:r>
            <a:r>
              <a:rPr lang="en-US" sz="1600" dirty="0" smtClean="0"/>
              <a:t>.                                                                                                        </a:t>
            </a:r>
            <a:r>
              <a:rPr lang="zh-CN" altLang="en-US" sz="1600" dirty="0" smtClean="0"/>
              <a:t>自</a:t>
            </a:r>
            <a:r>
              <a:rPr lang="zh-CN" altLang="en-US" sz="1600" dirty="0"/>
              <a:t>适应增益（在运动期间动态改变），当位置误差开始产生时（在加速</a:t>
            </a:r>
            <a:r>
              <a:rPr lang="en-US" altLang="zh-CN" sz="1600" dirty="0"/>
              <a:t>/</a:t>
            </a:r>
            <a:r>
              <a:rPr lang="zh-CN" altLang="en-US" sz="1600" dirty="0"/>
              <a:t>减速过程中，系统受到其影响），</a:t>
            </a:r>
            <a:r>
              <a:rPr lang="en-US" altLang="zh-CN" sz="1600" dirty="0"/>
              <a:t>NLMAXGAIN</a:t>
            </a:r>
            <a:r>
              <a:rPr lang="zh-CN" altLang="en-US" sz="1600" dirty="0"/>
              <a:t>被激活。在稳定状态下，目标速度达到，或在达到静止目标位置时，可变增益处于其最小值（</a:t>
            </a:r>
            <a:r>
              <a:rPr lang="en-US" altLang="zh-CN" sz="1600" dirty="0"/>
              <a:t>=1</a:t>
            </a:r>
            <a:r>
              <a:rPr lang="zh-CN" altLang="en-US" sz="1600" dirty="0"/>
              <a:t>）即未激活。</a:t>
            </a:r>
            <a:endParaRPr lang="en-US" sz="1600" dirty="0" smtClean="0"/>
          </a:p>
          <a:p>
            <a:pPr marL="400050" lvl="1" indent="0">
              <a:buClr>
                <a:srgbClr val="006666"/>
              </a:buClr>
              <a:buNone/>
            </a:pPr>
            <a:endParaRPr lang="en-US" sz="16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1F3FCDE9-21FA-4A0A-A84C-F7597B23C804}"/>
              </a:ext>
            </a:extLst>
          </p:cNvPr>
          <p:cNvSpPr>
            <a:spLocks noGrp="1"/>
          </p:cNvSpPr>
          <p:nvPr>
            <p:ph type="title"/>
          </p:nvPr>
        </p:nvSpPr>
        <p:spPr/>
        <p:txBody>
          <a:bodyPr>
            <a:normAutofit fontScale="90000"/>
          </a:bodyPr>
          <a:lstStyle/>
          <a:p>
            <a:r>
              <a:rPr lang="en-US" b="1" dirty="0"/>
              <a:t>HD Parameters </a:t>
            </a:r>
            <a:r>
              <a:rPr lang="en-US" b="1" dirty="0" smtClean="0"/>
              <a:t>Gains </a:t>
            </a:r>
            <a:r>
              <a:rPr lang="en-US" altLang="zh-CN" b="1" dirty="0" smtClean="0"/>
              <a:t>HD</a:t>
            </a:r>
            <a:r>
              <a:rPr lang="zh-CN" altLang="en-US" b="1" dirty="0"/>
              <a:t>参数系数</a:t>
            </a:r>
            <a:endParaRPr lang="en-US" b="1" dirty="0"/>
          </a:p>
        </p:txBody>
      </p:sp>
      <p:pic>
        <p:nvPicPr>
          <p:cNvPr id="4" name="Picture 3">
            <a:extLst>
              <a:ext uri="{FF2B5EF4-FFF2-40B4-BE49-F238E27FC236}">
                <a16:creationId xmlns:a16="http://schemas.microsoft.com/office/drawing/2014/main" id="{B242D215-E420-4E4D-88F7-A1F3E8B16098}"/>
              </a:ext>
            </a:extLst>
          </p:cNvPr>
          <p:cNvPicPr>
            <a:picLocks noChangeAspect="1"/>
          </p:cNvPicPr>
          <p:nvPr/>
        </p:nvPicPr>
        <p:blipFill>
          <a:blip r:embed="rId3"/>
          <a:stretch>
            <a:fillRect/>
          </a:stretch>
        </p:blipFill>
        <p:spPr>
          <a:xfrm>
            <a:off x="2291254" y="3093505"/>
            <a:ext cx="4635063" cy="1867269"/>
          </a:xfrm>
          <a:prstGeom prst="rect">
            <a:avLst/>
          </a:prstGeom>
          <a:solidFill>
            <a:schemeClr val="bg1"/>
          </a:solidFill>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E9328275-50D8-41EF-A634-649C5A2685CD}"/>
              </a:ext>
            </a:extLst>
          </p:cNvPr>
          <p:cNvSpPr txBox="1"/>
          <p:nvPr/>
        </p:nvSpPr>
        <p:spPr>
          <a:xfrm>
            <a:off x="1671145" y="4886540"/>
            <a:ext cx="2388866" cy="630942"/>
          </a:xfrm>
          <a:prstGeom prst="rect">
            <a:avLst/>
          </a:prstGeom>
          <a:noFill/>
        </p:spPr>
        <p:txBody>
          <a:bodyPr wrap="square" rtlCol="0">
            <a:spAutoFit/>
          </a:bodyPr>
          <a:lstStyle/>
          <a:p>
            <a:pPr algn="l" rtl="0"/>
            <a:r>
              <a:rPr lang="en-US" sz="1700" dirty="0">
                <a:latin typeface="+mn-lt"/>
                <a:cs typeface="+mn-cs"/>
                <a:sym typeface="Frutiger LT Std 55 Roman" charset="0"/>
              </a:rPr>
              <a:t>NLMAXGAIN 1</a:t>
            </a:r>
          </a:p>
          <a:p>
            <a:pPr algn="l" rtl="0"/>
            <a:endParaRPr lang="en-US" dirty="0"/>
          </a:p>
        </p:txBody>
      </p:sp>
    </p:spTree>
    <p:extLst>
      <p:ext uri="{BB962C8B-B14F-4D97-AF65-F5344CB8AC3E}">
        <p14:creationId xmlns:p14="http://schemas.microsoft.com/office/powerpoint/2010/main" val="4000323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5D84DF-7F06-4487-8C02-3EA39ADB3DB3}"/>
              </a:ext>
            </a:extLst>
          </p:cNvPr>
          <p:cNvSpPr>
            <a:spLocks noGrp="1"/>
          </p:cNvSpPr>
          <p:nvPr>
            <p:ph idx="1"/>
          </p:nvPr>
        </p:nvSpPr>
        <p:spPr>
          <a:xfrm>
            <a:off x="278859" y="923925"/>
            <a:ext cx="8741923" cy="4026447"/>
          </a:xfrm>
        </p:spPr>
        <p:txBody>
          <a:bodyPr>
            <a:normAutofit/>
          </a:bodyPr>
          <a:lstStyle/>
          <a:p>
            <a:pPr>
              <a:buClr>
                <a:srgbClr val="006666"/>
              </a:buClr>
              <a:buFont typeface="Arial" panose="020B0604020202020204" pitchFamily="34" charset="0"/>
              <a:buChar char="•"/>
            </a:pPr>
            <a:r>
              <a:rPr lang="en-US" sz="1800" b="1" dirty="0"/>
              <a:t>NLMAXGAIN</a:t>
            </a:r>
          </a:p>
          <a:p>
            <a:pPr marL="400050" lvl="1" indent="0">
              <a:buClr>
                <a:srgbClr val="006666"/>
              </a:buClr>
              <a:buNone/>
            </a:pPr>
            <a:r>
              <a:rPr lang="en-US" sz="1600" dirty="0">
                <a:sym typeface="Wingdings" panose="05000000000000000000" pitchFamily="2" charset="2"/>
              </a:rPr>
              <a:t>Variable gain that dynamically change during operation. </a:t>
            </a:r>
            <a:r>
              <a:rPr lang="en-US" sz="1600" dirty="0"/>
              <a:t>When the position error is starting to build (during acceleration\ deceleration\ other disturbances to the system) NLMAXGAIN is activated. At steady state, target velocity reached, or at standstill target position reached, the variable gain is at its minimum value (=1) i.e. not activated</a:t>
            </a:r>
            <a:r>
              <a:rPr lang="en-US" sz="1600" dirty="0" smtClean="0"/>
              <a:t>.                                                                                                             </a:t>
            </a:r>
            <a:r>
              <a:rPr lang="zh-CN" altLang="en-US" sz="1600" dirty="0" smtClean="0"/>
              <a:t>自</a:t>
            </a:r>
            <a:r>
              <a:rPr lang="zh-CN" altLang="en-US" sz="1600" dirty="0"/>
              <a:t>适应增益（在运动期间动态改变），当位置误差开始产生时（在加速</a:t>
            </a:r>
            <a:r>
              <a:rPr lang="en-US" altLang="zh-CN" sz="1600" dirty="0"/>
              <a:t>/</a:t>
            </a:r>
            <a:r>
              <a:rPr lang="zh-CN" altLang="en-US" sz="1600" dirty="0"/>
              <a:t>减速过程中，系统受到其影响），</a:t>
            </a:r>
            <a:r>
              <a:rPr lang="en-US" altLang="zh-CN" sz="1600" dirty="0"/>
              <a:t>NLMAXGAIN</a:t>
            </a:r>
            <a:r>
              <a:rPr lang="zh-CN" altLang="en-US" sz="1600" dirty="0"/>
              <a:t>被激活。在稳定状态下，目标速度达到，或在达到静止目标位置时，可变增益处于其最小值（</a:t>
            </a:r>
            <a:r>
              <a:rPr lang="en-US" altLang="zh-CN" sz="1600" dirty="0"/>
              <a:t>=1</a:t>
            </a:r>
            <a:r>
              <a:rPr lang="zh-CN" altLang="en-US" sz="1600" dirty="0"/>
              <a:t>）即未激活。</a:t>
            </a:r>
            <a:endParaRPr lang="en-US" sz="1600" dirty="0"/>
          </a:p>
          <a:p>
            <a:pPr marL="400050" lvl="1" indent="0">
              <a:buClr>
                <a:srgbClr val="006666"/>
              </a:buClr>
              <a:buNone/>
            </a:pPr>
            <a:endParaRPr lang="en-US" sz="16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1F3FCDE9-21FA-4A0A-A84C-F7597B23C804}"/>
              </a:ext>
            </a:extLst>
          </p:cNvPr>
          <p:cNvSpPr>
            <a:spLocks noGrp="1"/>
          </p:cNvSpPr>
          <p:nvPr>
            <p:ph type="title"/>
          </p:nvPr>
        </p:nvSpPr>
        <p:spPr/>
        <p:txBody>
          <a:bodyPr>
            <a:normAutofit/>
          </a:bodyPr>
          <a:lstStyle/>
          <a:p>
            <a:r>
              <a:rPr lang="en-US" b="1" dirty="0"/>
              <a:t>HD Parameters Gains</a:t>
            </a:r>
          </a:p>
        </p:txBody>
      </p:sp>
      <p:pic>
        <p:nvPicPr>
          <p:cNvPr id="4" name="Picture 3">
            <a:extLst>
              <a:ext uri="{FF2B5EF4-FFF2-40B4-BE49-F238E27FC236}">
                <a16:creationId xmlns:a16="http://schemas.microsoft.com/office/drawing/2014/main" id="{B242D215-E420-4E4D-88F7-A1F3E8B16098}"/>
              </a:ext>
            </a:extLst>
          </p:cNvPr>
          <p:cNvPicPr>
            <a:picLocks noChangeAspect="1"/>
          </p:cNvPicPr>
          <p:nvPr/>
        </p:nvPicPr>
        <p:blipFill>
          <a:blip r:embed="rId3"/>
          <a:stretch>
            <a:fillRect/>
          </a:stretch>
        </p:blipFill>
        <p:spPr>
          <a:xfrm>
            <a:off x="46822" y="3030227"/>
            <a:ext cx="5245712" cy="2113273"/>
          </a:xfrm>
          <a:prstGeom prst="rect">
            <a:avLst/>
          </a:prstGeom>
          <a:solidFill>
            <a:schemeClr val="bg1">
              <a:alpha val="0"/>
            </a:schemeClr>
          </a:solidFill>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E9328275-50D8-41EF-A634-649C5A2685CD}"/>
              </a:ext>
            </a:extLst>
          </p:cNvPr>
          <p:cNvSpPr txBox="1"/>
          <p:nvPr/>
        </p:nvSpPr>
        <p:spPr>
          <a:xfrm>
            <a:off x="536027" y="4666593"/>
            <a:ext cx="2105087" cy="630942"/>
          </a:xfrm>
          <a:prstGeom prst="rect">
            <a:avLst/>
          </a:prstGeom>
          <a:noFill/>
        </p:spPr>
        <p:txBody>
          <a:bodyPr wrap="square" rtlCol="0">
            <a:spAutoFit/>
          </a:bodyPr>
          <a:lstStyle/>
          <a:p>
            <a:pPr algn="l" rtl="0"/>
            <a:r>
              <a:rPr lang="en-US" sz="1700" dirty="0">
                <a:latin typeface="+mn-lt"/>
                <a:cs typeface="+mn-cs"/>
                <a:sym typeface="Frutiger LT Std 55 Roman" charset="0"/>
              </a:rPr>
              <a:t>NLMAXGAIN 1</a:t>
            </a:r>
          </a:p>
          <a:p>
            <a:pPr algn="l" rtl="0"/>
            <a:endParaRPr lang="en-US" dirty="0"/>
          </a:p>
        </p:txBody>
      </p:sp>
      <p:pic>
        <p:nvPicPr>
          <p:cNvPr id="6" name="Picture 5">
            <a:extLst>
              <a:ext uri="{FF2B5EF4-FFF2-40B4-BE49-F238E27FC236}">
                <a16:creationId xmlns:a16="http://schemas.microsoft.com/office/drawing/2014/main" id="{705D6207-4B6B-47B7-9B86-18E9CDDF7627}"/>
              </a:ext>
            </a:extLst>
          </p:cNvPr>
          <p:cNvPicPr>
            <a:picLocks noChangeAspect="1"/>
          </p:cNvPicPr>
          <p:nvPr/>
        </p:nvPicPr>
        <p:blipFill>
          <a:blip r:embed="rId4"/>
          <a:stretch>
            <a:fillRect/>
          </a:stretch>
        </p:blipFill>
        <p:spPr>
          <a:xfrm>
            <a:off x="3398504" y="3103013"/>
            <a:ext cx="5275437" cy="2113200"/>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41BF1E37-19D9-4A27-A19F-1630DC5713F0}"/>
              </a:ext>
            </a:extLst>
          </p:cNvPr>
          <p:cNvSpPr txBox="1"/>
          <p:nvPr/>
        </p:nvSpPr>
        <p:spPr>
          <a:xfrm>
            <a:off x="6749361" y="2691746"/>
            <a:ext cx="2485430" cy="677108"/>
          </a:xfrm>
          <a:prstGeom prst="rect">
            <a:avLst/>
          </a:prstGeom>
          <a:noFill/>
        </p:spPr>
        <p:txBody>
          <a:bodyPr wrap="square" rtlCol="0">
            <a:spAutoFit/>
          </a:bodyPr>
          <a:lstStyle/>
          <a:p>
            <a:pPr algn="l" rtl="0"/>
            <a:r>
              <a:rPr lang="en-US" sz="1700" dirty="0">
                <a:latin typeface="+mn-lt"/>
                <a:cs typeface="+mn-cs"/>
                <a:sym typeface="Frutiger LT Std 55 Roman" charset="0"/>
              </a:rPr>
              <a:t>NLMAXGAIN</a:t>
            </a:r>
            <a:r>
              <a:rPr lang="en-US" sz="2000" dirty="0">
                <a:solidFill>
                  <a:srgbClr val="595959"/>
                </a:solidFill>
                <a:latin typeface="+mn-lt"/>
                <a:cs typeface="+mn-cs"/>
                <a:sym typeface="Frutiger LT Std 55 Roman" charset="0"/>
              </a:rPr>
              <a:t> </a:t>
            </a:r>
            <a:r>
              <a:rPr lang="en-US" sz="1700" dirty="0">
                <a:latin typeface="+mn-lt"/>
                <a:cs typeface="+mn-cs"/>
                <a:sym typeface="Frutiger LT Std 55 Roman" charset="0"/>
              </a:rPr>
              <a:t>1.6</a:t>
            </a:r>
          </a:p>
          <a:p>
            <a:pPr algn="l" rtl="0"/>
            <a:endParaRPr lang="en-US" dirty="0"/>
          </a:p>
        </p:txBody>
      </p:sp>
    </p:spTree>
    <p:extLst>
      <p:ext uri="{BB962C8B-B14F-4D97-AF65-F5344CB8AC3E}">
        <p14:creationId xmlns:p14="http://schemas.microsoft.com/office/powerpoint/2010/main" val="27418769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1E7C68-BBD2-4A38-9035-F70A5807F9B4}"/>
              </a:ext>
            </a:extLst>
          </p:cNvPr>
          <p:cNvSpPr txBox="1"/>
          <p:nvPr/>
        </p:nvSpPr>
        <p:spPr>
          <a:xfrm>
            <a:off x="4392957" y="3533827"/>
            <a:ext cx="4239491" cy="1323439"/>
          </a:xfrm>
          <a:prstGeom prst="rect">
            <a:avLst/>
          </a:prstGeom>
          <a:noFill/>
        </p:spPr>
        <p:txBody>
          <a:bodyPr wrap="square" rtlCol="0">
            <a:spAutoFit/>
          </a:bodyPr>
          <a:lstStyle/>
          <a:p>
            <a:r>
              <a:rPr lang="en-US" sz="4000" b="1" dirty="0">
                <a:latin typeface="+mj-lt"/>
              </a:rPr>
              <a:t>Hands </a:t>
            </a:r>
            <a:r>
              <a:rPr lang="en-US" sz="4000" b="1" dirty="0" smtClean="0">
                <a:latin typeface="+mj-lt"/>
              </a:rPr>
              <a:t>On                 </a:t>
            </a:r>
            <a:r>
              <a:rPr lang="zh-CN" altLang="en-US" sz="4000" b="1" dirty="0" smtClean="0">
                <a:latin typeface="+mj-lt"/>
              </a:rPr>
              <a:t>实操</a:t>
            </a:r>
            <a:endParaRPr lang="en-US" sz="4000" b="1" dirty="0">
              <a:latin typeface="+mj-lt"/>
            </a:endParaRPr>
          </a:p>
        </p:txBody>
      </p:sp>
    </p:spTree>
    <p:extLst>
      <p:ext uri="{BB962C8B-B14F-4D97-AF65-F5344CB8AC3E}">
        <p14:creationId xmlns:p14="http://schemas.microsoft.com/office/powerpoint/2010/main" val="40952109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3DAE43-7706-4A98-80E4-C21D542FF2C2}"/>
              </a:ext>
            </a:extLst>
          </p:cNvPr>
          <p:cNvSpPr>
            <a:spLocks noGrp="1"/>
          </p:cNvSpPr>
          <p:nvPr>
            <p:ph type="title"/>
          </p:nvPr>
        </p:nvSpPr>
        <p:spPr/>
        <p:txBody>
          <a:bodyPr>
            <a:normAutofit fontScale="90000"/>
          </a:bodyPr>
          <a:lstStyle/>
          <a:p>
            <a:r>
              <a:rPr lang="en-US" b="1" dirty="0"/>
              <a:t>HD Extended </a:t>
            </a:r>
            <a:r>
              <a:rPr lang="en-US" sz="3600" b="1" dirty="0" smtClean="0"/>
              <a:t>Parameters HD</a:t>
            </a:r>
            <a:r>
              <a:rPr lang="zh-CN" altLang="en-US" sz="3600" b="1" dirty="0" smtClean="0"/>
              <a:t>扩展参数</a:t>
            </a:r>
            <a:endParaRPr lang="en-US" sz="3600" b="1" dirty="0"/>
          </a:p>
        </p:txBody>
      </p:sp>
      <p:sp>
        <p:nvSpPr>
          <p:cNvPr id="10" name="Content Placeholder 1">
            <a:extLst>
              <a:ext uri="{FF2B5EF4-FFF2-40B4-BE49-F238E27FC236}">
                <a16:creationId xmlns:a16="http://schemas.microsoft.com/office/drawing/2014/main" id="{A4F3DE8E-F617-4B8C-B6CD-C24456E6B09F}"/>
              </a:ext>
            </a:extLst>
          </p:cNvPr>
          <p:cNvSpPr>
            <a:spLocks noGrp="1"/>
          </p:cNvSpPr>
          <p:nvPr>
            <p:ph idx="1"/>
          </p:nvPr>
        </p:nvSpPr>
        <p:spPr>
          <a:xfrm>
            <a:off x="226977" y="891724"/>
            <a:ext cx="8586281" cy="4542127"/>
          </a:xfrm>
        </p:spPr>
        <p:txBody>
          <a:bodyPr>
            <a:normAutofit/>
          </a:bodyPr>
          <a:lstStyle/>
          <a:p>
            <a:pPr marL="0" indent="0">
              <a:buClr>
                <a:srgbClr val="006666"/>
              </a:buClr>
              <a:buNone/>
            </a:pPr>
            <a:r>
              <a:rPr lang="en-US" sz="1800" b="1" u="sng" dirty="0"/>
              <a:t>HD loop have two types of </a:t>
            </a:r>
            <a:r>
              <a:rPr lang="en-US" sz="1800" b="1" u="sng" dirty="0" err="1" smtClean="0"/>
              <a:t>filters:HD</a:t>
            </a:r>
            <a:r>
              <a:rPr lang="zh-CN" altLang="en-US" sz="1800" b="1" u="sng" dirty="0" smtClean="0"/>
              <a:t>环有两类滤波</a:t>
            </a:r>
            <a:endParaRPr lang="en-US" sz="1800" b="1" u="sng" dirty="0"/>
          </a:p>
          <a:p>
            <a:pPr>
              <a:buClr>
                <a:srgbClr val="006666"/>
              </a:buClr>
              <a:buFont typeface="Arial" panose="020B0604020202020204" pitchFamily="34" charset="0"/>
              <a:buChar char="•"/>
            </a:pPr>
            <a:r>
              <a:rPr lang="en-US" sz="1800" b="1" dirty="0" smtClean="0"/>
              <a:t>Low </a:t>
            </a:r>
            <a:r>
              <a:rPr lang="en-US" sz="1800" b="1" dirty="0"/>
              <a:t>pass </a:t>
            </a:r>
            <a:r>
              <a:rPr lang="en-US" sz="1800" b="1" dirty="0" smtClean="0"/>
              <a:t>filter </a:t>
            </a:r>
            <a:r>
              <a:rPr lang="zh-CN" altLang="en-US" sz="1800" b="1" dirty="0" smtClean="0"/>
              <a:t>转矩低通滤波器</a:t>
            </a:r>
            <a:endParaRPr lang="en-US" sz="1800" b="1" dirty="0"/>
          </a:p>
          <a:p>
            <a:pPr marL="0" indent="0">
              <a:buNone/>
            </a:pPr>
            <a:r>
              <a:rPr lang="en-US" sz="1600" dirty="0"/>
              <a:t>	</a:t>
            </a:r>
            <a:r>
              <a:rPr lang="en-US" sz="1800" dirty="0"/>
              <a:t>A filter that passes signals with a frequency </a:t>
            </a:r>
            <a:r>
              <a:rPr lang="en-US" sz="1800" u="sng" dirty="0"/>
              <a:t>lower</a:t>
            </a:r>
            <a:r>
              <a:rPr lang="en-US" sz="1800" dirty="0"/>
              <a:t> than a certain cutoff frequency and 	attenuates signals with frequencies higher than the cutoff frequency</a:t>
            </a:r>
            <a:r>
              <a:rPr lang="en-US" sz="1800" dirty="0" smtClean="0"/>
              <a:t>.</a:t>
            </a:r>
          </a:p>
          <a:p>
            <a:pPr marL="0" indent="0">
              <a:buNone/>
            </a:pPr>
            <a:r>
              <a:rPr lang="zh-CN" altLang="en-US" sz="1800" dirty="0" smtClean="0"/>
              <a:t>这种滤波器</a:t>
            </a:r>
            <a:r>
              <a:rPr lang="zh-CN" altLang="en-US" sz="1800" dirty="0"/>
              <a:t>，它传递频率</a:t>
            </a:r>
            <a:r>
              <a:rPr lang="zh-CN" altLang="en-US" sz="1800" dirty="0" smtClean="0"/>
              <a:t>低于截止频率</a:t>
            </a:r>
            <a:r>
              <a:rPr lang="zh-CN" altLang="en-US" sz="1800" dirty="0"/>
              <a:t>的信号</a:t>
            </a:r>
            <a:r>
              <a:rPr lang="zh-CN" altLang="en-US" sz="1800" dirty="0" smtClean="0"/>
              <a:t>，且衰减</a:t>
            </a:r>
            <a:r>
              <a:rPr lang="zh-CN" altLang="en-US" sz="1800" dirty="0"/>
              <a:t>频率高于截止频率的信号。</a:t>
            </a:r>
            <a:endParaRPr lang="en-US" sz="1800" dirty="0"/>
          </a:p>
          <a:p>
            <a:pPr>
              <a:buClr>
                <a:srgbClr val="006666"/>
              </a:buClr>
              <a:buFont typeface="Arial" panose="020B0604020202020204" pitchFamily="34" charset="0"/>
              <a:buChar char="•"/>
            </a:pPr>
            <a:endParaRPr lang="en-US" sz="1800" b="1" dirty="0" smtClean="0"/>
          </a:p>
          <a:p>
            <a:pPr>
              <a:buClr>
                <a:srgbClr val="006666"/>
              </a:buClr>
              <a:buFont typeface="Arial" panose="020B0604020202020204" pitchFamily="34" charset="0"/>
              <a:buChar char="•"/>
            </a:pPr>
            <a:endParaRPr lang="en-US" sz="1800" b="1" dirty="0"/>
          </a:p>
          <a:p>
            <a:pPr>
              <a:buClr>
                <a:srgbClr val="006666"/>
              </a:buClr>
              <a:buFont typeface="Arial" panose="020B0604020202020204" pitchFamily="34" charset="0"/>
              <a:buChar char="•"/>
            </a:pPr>
            <a:r>
              <a:rPr lang="en-US" sz="1800" b="1" dirty="0" smtClean="0"/>
              <a:t>Notch filter </a:t>
            </a:r>
            <a:r>
              <a:rPr lang="zh-CN" altLang="en-US" sz="1800" b="1" dirty="0" smtClean="0"/>
              <a:t>陷波器</a:t>
            </a:r>
            <a:endParaRPr lang="en-US" sz="1800" b="1" dirty="0"/>
          </a:p>
          <a:p>
            <a:pPr marL="0" indent="0">
              <a:buNone/>
            </a:pPr>
            <a:r>
              <a:rPr lang="en-US" sz="1800" dirty="0"/>
              <a:t>	Passes most frequencies unaltered, but attenuates those in a specific range to very low 	levels. In the CDHD we have two types of notch filters: high frequency notch and </a:t>
            </a:r>
            <a:r>
              <a:rPr lang="en-US" sz="1800" dirty="0" smtClean="0"/>
              <a:t>low	frequency </a:t>
            </a:r>
            <a:r>
              <a:rPr lang="en-US" sz="1800" dirty="0"/>
              <a:t>notch(also called anti-vibration filter) </a:t>
            </a:r>
            <a:r>
              <a:rPr lang="zh-CN" altLang="en-US" sz="1800" dirty="0" smtClean="0"/>
              <a:t>通过</a:t>
            </a:r>
            <a:r>
              <a:rPr lang="zh-CN" altLang="en-US" sz="1800" dirty="0"/>
              <a:t>大多数频率不变，但衰减那些在特定范围内非常低的水平。在</a:t>
            </a:r>
            <a:r>
              <a:rPr lang="en-US" sz="1800" dirty="0"/>
              <a:t>CDHD</a:t>
            </a:r>
            <a:r>
              <a:rPr lang="zh-CN" altLang="en-US" sz="1800" dirty="0"/>
              <a:t>中，我们有两种陷波器：高频陷波器和低频陷波器（也称为抗振滤波器）。</a:t>
            </a:r>
            <a:endParaRPr lang="en-US" sz="1800" dirty="0"/>
          </a:p>
          <a:p>
            <a:pPr marL="0" indent="0">
              <a:buNone/>
            </a:pPr>
            <a:endParaRPr lang="en-US" sz="2200" dirty="0"/>
          </a:p>
          <a:p>
            <a:pPr>
              <a:buClr>
                <a:srgbClr val="006666"/>
              </a:buClr>
              <a:buFont typeface="Arial" panose="020B0604020202020204" pitchFamily="34" charset="0"/>
              <a:buChar char="•"/>
            </a:pPr>
            <a:endParaRPr lang="en-US" sz="1800" dirty="0"/>
          </a:p>
          <a:p>
            <a:pPr marL="0" indent="0">
              <a:buNone/>
            </a:pPr>
            <a:endParaRPr lang="en-US" sz="1200" dirty="0"/>
          </a:p>
          <a:p>
            <a:endParaRPr lang="en-US" sz="2800" dirty="0"/>
          </a:p>
        </p:txBody>
      </p:sp>
      <p:pic>
        <p:nvPicPr>
          <p:cNvPr id="11" name="Picture 4" descr="Image result for low pass  filter">
            <a:extLst>
              <a:ext uri="{FF2B5EF4-FFF2-40B4-BE49-F238E27FC236}">
                <a16:creationId xmlns:a16="http://schemas.microsoft.com/office/drawing/2014/main" id="{ACAF3471-4E4F-4B13-BBE4-B64BE5BE81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4566" y="2455427"/>
            <a:ext cx="1675184" cy="10593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4688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15A2DA-58F9-41B7-A4A0-3C07BF03BE36}"/>
              </a:ext>
            </a:extLst>
          </p:cNvPr>
          <p:cNvSpPr>
            <a:spLocks noGrp="1"/>
          </p:cNvSpPr>
          <p:nvPr>
            <p:ph type="title"/>
          </p:nvPr>
        </p:nvSpPr>
        <p:spPr/>
        <p:txBody>
          <a:bodyPr/>
          <a:lstStyle/>
          <a:p>
            <a:r>
              <a:rPr lang="en-US" b="1" dirty="0" smtClean="0"/>
              <a:t>Bandwidth</a:t>
            </a:r>
            <a:r>
              <a:rPr lang="zh-CN" altLang="en-US" sz="3200" b="1" dirty="0" smtClean="0"/>
              <a:t>带宽</a:t>
            </a:r>
            <a:endParaRPr lang="en-US" sz="3200" b="1" dirty="0"/>
          </a:p>
        </p:txBody>
      </p:sp>
      <p:sp>
        <p:nvSpPr>
          <p:cNvPr id="4" name="Content Placeholder 1">
            <a:extLst>
              <a:ext uri="{FF2B5EF4-FFF2-40B4-BE49-F238E27FC236}">
                <a16:creationId xmlns:a16="http://schemas.microsoft.com/office/drawing/2014/main" id="{8E9385DE-9DC2-481B-9019-C9F7F8A854A1}"/>
              </a:ext>
            </a:extLst>
          </p:cNvPr>
          <p:cNvSpPr>
            <a:spLocks noGrp="1"/>
          </p:cNvSpPr>
          <p:nvPr>
            <p:ph idx="1"/>
          </p:nvPr>
        </p:nvSpPr>
        <p:spPr>
          <a:xfrm>
            <a:off x="543794" y="1144920"/>
            <a:ext cx="8056411" cy="3524899"/>
          </a:xfrm>
        </p:spPr>
        <p:txBody>
          <a:bodyPr>
            <a:normAutofit/>
          </a:bodyPr>
          <a:lstStyle/>
          <a:p>
            <a:pPr marL="0" indent="0">
              <a:buClr>
                <a:srgbClr val="006666"/>
              </a:buClr>
              <a:buNone/>
            </a:pPr>
            <a:r>
              <a:rPr lang="en-US" sz="1800" dirty="0"/>
              <a:t>The low pass filter determines the BW of the system. </a:t>
            </a:r>
          </a:p>
          <a:p>
            <a:pPr marL="0" indent="0">
              <a:buClr>
                <a:srgbClr val="006666"/>
              </a:buClr>
              <a:buNone/>
            </a:pPr>
            <a:r>
              <a:rPr lang="en-US" sz="1800" dirty="0"/>
              <a:t>The bandwidth is equal to its upper cutoff frequency. The higher the Bandwidth the faster the response of the system</a:t>
            </a:r>
            <a:r>
              <a:rPr lang="en-US" sz="1800" dirty="0" smtClean="0"/>
              <a:t>.</a:t>
            </a:r>
          </a:p>
          <a:p>
            <a:pPr marL="0" indent="0">
              <a:buClr>
                <a:srgbClr val="006666"/>
              </a:buClr>
              <a:buNone/>
            </a:pPr>
            <a:r>
              <a:rPr lang="zh-CN" altLang="en-US" sz="1800" dirty="0"/>
              <a:t>低通滤波器决定了系统的带宽</a:t>
            </a:r>
            <a:r>
              <a:rPr lang="zh-CN" altLang="en-US" sz="1800" dirty="0" smtClean="0"/>
              <a:t>。</a:t>
            </a:r>
            <a:endParaRPr lang="en-US" altLang="zh-CN" sz="1800" dirty="0" smtClean="0"/>
          </a:p>
          <a:p>
            <a:pPr marL="0" indent="0">
              <a:buClr>
                <a:srgbClr val="006666"/>
              </a:buClr>
              <a:buNone/>
            </a:pPr>
            <a:r>
              <a:rPr lang="zh-CN" altLang="en-US" sz="1800" dirty="0" smtClean="0"/>
              <a:t>带宽</a:t>
            </a:r>
            <a:r>
              <a:rPr lang="zh-CN" altLang="en-US" sz="1800" dirty="0"/>
              <a:t>等于其上限截止频率。带宽越高，系统响应速度越快。</a:t>
            </a:r>
            <a:endParaRPr lang="en-US" sz="1800" dirty="0"/>
          </a:p>
          <a:p>
            <a:pPr marL="0" indent="0">
              <a:buNone/>
            </a:pPr>
            <a:endParaRPr lang="en-US" sz="2200" dirty="0"/>
          </a:p>
          <a:p>
            <a:pPr>
              <a:buClr>
                <a:srgbClr val="006666"/>
              </a:buClr>
              <a:buFont typeface="Arial" panose="020B0604020202020204" pitchFamily="34" charset="0"/>
              <a:buChar char="•"/>
            </a:pPr>
            <a:endParaRPr lang="en-US" sz="1800" dirty="0"/>
          </a:p>
          <a:p>
            <a:pPr marL="0" indent="0">
              <a:buNone/>
            </a:pPr>
            <a:endParaRPr lang="en-US" sz="1200" dirty="0"/>
          </a:p>
          <a:p>
            <a:endParaRPr lang="en-US" sz="2800" dirty="0"/>
          </a:p>
        </p:txBody>
      </p:sp>
      <p:pic>
        <p:nvPicPr>
          <p:cNvPr id="5" name="Picture 4">
            <a:extLst>
              <a:ext uri="{FF2B5EF4-FFF2-40B4-BE49-F238E27FC236}">
                <a16:creationId xmlns:a16="http://schemas.microsoft.com/office/drawing/2014/main" id="{86029AB7-817A-4364-AF89-6E656693884C}"/>
              </a:ext>
            </a:extLst>
          </p:cNvPr>
          <p:cNvPicPr>
            <a:picLocks noChangeAspect="1"/>
          </p:cNvPicPr>
          <p:nvPr/>
        </p:nvPicPr>
        <p:blipFill>
          <a:blip r:embed="rId2"/>
          <a:stretch>
            <a:fillRect/>
          </a:stretch>
        </p:blipFill>
        <p:spPr>
          <a:xfrm>
            <a:off x="2301922" y="2753935"/>
            <a:ext cx="3236873" cy="205279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909411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06CEEB-456D-49DE-AEB8-ADB930895E74}"/>
              </a:ext>
            </a:extLst>
          </p:cNvPr>
          <p:cNvSpPr>
            <a:spLocks noGrp="1"/>
          </p:cNvSpPr>
          <p:nvPr>
            <p:ph type="title"/>
          </p:nvPr>
        </p:nvSpPr>
        <p:spPr/>
        <p:txBody>
          <a:bodyPr/>
          <a:lstStyle/>
          <a:p>
            <a:r>
              <a:rPr lang="en-US" b="1" dirty="0"/>
              <a:t>Low Pass </a:t>
            </a:r>
            <a:r>
              <a:rPr lang="en-US" b="1" dirty="0" smtClean="0"/>
              <a:t>Filter</a:t>
            </a:r>
            <a:r>
              <a:rPr lang="zh-CN" altLang="en-US" sz="3200" b="1" dirty="0" smtClean="0"/>
              <a:t>低通滤波器</a:t>
            </a:r>
            <a:endParaRPr lang="en-US" sz="3200" dirty="0"/>
          </a:p>
        </p:txBody>
      </p:sp>
      <p:sp>
        <p:nvSpPr>
          <p:cNvPr id="4" name="Content Placeholder 1">
            <a:extLst>
              <a:ext uri="{FF2B5EF4-FFF2-40B4-BE49-F238E27FC236}">
                <a16:creationId xmlns:a16="http://schemas.microsoft.com/office/drawing/2014/main" id="{3694A232-090C-432C-984B-7BFD282DF9A8}"/>
              </a:ext>
            </a:extLst>
          </p:cNvPr>
          <p:cNvSpPr>
            <a:spLocks noGrp="1"/>
          </p:cNvSpPr>
          <p:nvPr>
            <p:ph idx="1"/>
          </p:nvPr>
        </p:nvSpPr>
        <p:spPr>
          <a:xfrm>
            <a:off x="67824" y="997389"/>
            <a:ext cx="9090255" cy="4032323"/>
          </a:xfrm>
        </p:spPr>
        <p:txBody>
          <a:bodyPr>
            <a:noAutofit/>
          </a:bodyPr>
          <a:lstStyle/>
          <a:p>
            <a:pPr marL="0" indent="0">
              <a:buClr>
                <a:srgbClr val="006666"/>
              </a:buClr>
              <a:buNone/>
            </a:pPr>
            <a:r>
              <a:rPr lang="en-US" sz="1800" u="sng" dirty="0"/>
              <a:t>The following parameters define the Bandwidth of the controlled system</a:t>
            </a:r>
            <a:r>
              <a:rPr lang="en-US" sz="1800" u="sng" dirty="0" smtClean="0"/>
              <a:t>:</a:t>
            </a:r>
          </a:p>
          <a:p>
            <a:pPr marL="0" indent="0">
              <a:buClr>
                <a:srgbClr val="006666"/>
              </a:buClr>
              <a:buNone/>
            </a:pPr>
            <a:r>
              <a:rPr lang="zh-CN" altLang="en-US" sz="1800" u="sng" dirty="0"/>
              <a:t>下列参数</a:t>
            </a:r>
            <a:r>
              <a:rPr lang="zh-CN" altLang="en-US" sz="1800" u="sng" dirty="0" smtClean="0"/>
              <a:t>定义被控</a:t>
            </a:r>
            <a:r>
              <a:rPr lang="zh-CN" altLang="en-US" sz="1800" u="sng" dirty="0"/>
              <a:t>系统的带宽</a:t>
            </a:r>
            <a:r>
              <a:rPr lang="en-US" altLang="zh-CN" sz="1800" u="sng" dirty="0" smtClean="0"/>
              <a:t>:</a:t>
            </a:r>
            <a:endParaRPr lang="en-US" sz="1050" b="1" dirty="0"/>
          </a:p>
          <a:p>
            <a:pPr>
              <a:buClr>
                <a:srgbClr val="006666"/>
              </a:buClr>
              <a:buFont typeface="Arial" panose="020B0604020202020204" pitchFamily="34" charset="0"/>
              <a:buChar char="•"/>
            </a:pPr>
            <a:r>
              <a:rPr lang="en-US" sz="1800" b="1" dirty="0"/>
              <a:t>NLFILTT1 [</a:t>
            </a:r>
            <a:r>
              <a:rPr lang="en-US" sz="1800" b="1" dirty="0" err="1"/>
              <a:t>ms</a:t>
            </a:r>
            <a:r>
              <a:rPr lang="en-US" sz="1800" b="1" dirty="0" smtClean="0"/>
              <a:t>]</a:t>
            </a:r>
            <a:endParaRPr lang="en-US" sz="1800" b="1" dirty="0"/>
          </a:p>
          <a:p>
            <a:pPr>
              <a:buClr>
                <a:srgbClr val="006666"/>
              </a:buClr>
              <a:buFont typeface="Arial" panose="020B0604020202020204" pitchFamily="34" charset="0"/>
              <a:buChar char="•"/>
            </a:pPr>
            <a:r>
              <a:rPr lang="en-US" sz="1800" b="1" dirty="0" smtClean="0"/>
              <a:t>NLFILTDAMPING   </a:t>
            </a:r>
            <a:r>
              <a:rPr lang="zh-CN" altLang="en-US" sz="1800" b="1" dirty="0" smtClean="0"/>
              <a:t>阻尼</a:t>
            </a:r>
            <a:endParaRPr lang="en-US" sz="1800" b="1" dirty="0"/>
          </a:p>
          <a:p>
            <a:pPr marL="0" indent="0">
              <a:buClr>
                <a:srgbClr val="006666"/>
              </a:buClr>
              <a:buNone/>
            </a:pPr>
            <a:endParaRPr lang="en-US" sz="1050" b="1" dirty="0"/>
          </a:p>
          <a:p>
            <a:pPr marL="0" indent="0">
              <a:buClr>
                <a:srgbClr val="006666"/>
              </a:buClr>
              <a:buNone/>
            </a:pPr>
            <a:r>
              <a:rPr lang="en-US" sz="1800" dirty="0"/>
              <a:t>The goal is to insure a stable and quiet system that reduce the gains of high frequencies.</a:t>
            </a:r>
          </a:p>
          <a:p>
            <a:pPr marL="0" indent="0">
              <a:buClr>
                <a:srgbClr val="006666"/>
              </a:buClr>
              <a:buNone/>
            </a:pPr>
            <a:endParaRPr lang="en-US" sz="600" dirty="0"/>
          </a:p>
          <a:p>
            <a:pPr marL="0" indent="0">
              <a:buClr>
                <a:srgbClr val="006666"/>
              </a:buClr>
              <a:buNone/>
            </a:pPr>
            <a:r>
              <a:rPr lang="en-US" sz="1800" dirty="0"/>
              <a:t>Setting NLFILTT1 and NLFILTDAMPING to provide the </a:t>
            </a:r>
            <a:r>
              <a:rPr lang="en-US" sz="1800" u="sng" dirty="0"/>
              <a:t>optimal</a:t>
            </a:r>
            <a:r>
              <a:rPr lang="en-US" sz="1800" dirty="0"/>
              <a:t> BW without damaging the system performance</a:t>
            </a:r>
            <a:r>
              <a:rPr lang="en-US" sz="1800" dirty="0" smtClean="0"/>
              <a:t>.</a:t>
            </a:r>
          </a:p>
          <a:p>
            <a:pPr marL="0" indent="0">
              <a:buClr>
                <a:srgbClr val="006666"/>
              </a:buClr>
              <a:buNone/>
            </a:pPr>
            <a:r>
              <a:rPr lang="zh-CN" altLang="en-US" sz="1800" dirty="0"/>
              <a:t>其目标是确保一个稳定</a:t>
            </a:r>
            <a:r>
              <a:rPr lang="zh-CN" altLang="en-US" sz="1800" dirty="0" smtClean="0"/>
              <a:t>和静态的系统下，尽量减少高频增益。</a:t>
            </a:r>
            <a:endParaRPr lang="en-US" altLang="zh-CN" sz="1800" dirty="0" smtClean="0"/>
          </a:p>
          <a:p>
            <a:pPr marL="0" indent="0">
              <a:buClr>
                <a:srgbClr val="006666"/>
              </a:buClr>
              <a:buNone/>
            </a:pPr>
            <a:r>
              <a:rPr lang="zh-CN" altLang="en-US" sz="1800" dirty="0" smtClean="0"/>
              <a:t>设置</a:t>
            </a:r>
            <a:r>
              <a:rPr lang="en-US" altLang="zh-CN" sz="1800" dirty="0"/>
              <a:t>NLFILTT1</a:t>
            </a:r>
            <a:r>
              <a:rPr lang="zh-CN" altLang="en-US" sz="1800" dirty="0"/>
              <a:t>和</a:t>
            </a:r>
            <a:r>
              <a:rPr lang="en-US" altLang="zh-CN" sz="1800" dirty="0"/>
              <a:t>NLFILTDAMPING</a:t>
            </a:r>
            <a:r>
              <a:rPr lang="zh-CN" altLang="en-US" sz="1800" dirty="0"/>
              <a:t>以提供最佳的</a:t>
            </a:r>
            <a:r>
              <a:rPr lang="en-US" altLang="zh-CN" sz="1800" dirty="0"/>
              <a:t>BW</a:t>
            </a:r>
            <a:r>
              <a:rPr lang="zh-CN" altLang="en-US" sz="1800" dirty="0"/>
              <a:t>而不损害系统性能。</a:t>
            </a:r>
            <a:endParaRPr lang="en-US" sz="1800" dirty="0"/>
          </a:p>
          <a:p>
            <a:pPr marL="0" indent="0">
              <a:buClr>
                <a:srgbClr val="006666"/>
              </a:buClr>
              <a:buNone/>
            </a:pPr>
            <a:r>
              <a:rPr lang="en-US" sz="1800" dirty="0" smtClean="0"/>
              <a:t>These </a:t>
            </a:r>
            <a:r>
              <a:rPr lang="en-US" sz="1800" dirty="0"/>
              <a:t>set of parameters helps us define efficiently a second order filter to the defined BW:</a:t>
            </a:r>
          </a:p>
          <a:p>
            <a:pPr marL="0" indent="0">
              <a:buNone/>
            </a:pPr>
            <a:r>
              <a:rPr lang="zh-CN" altLang="en-US" sz="1800" dirty="0" smtClean="0"/>
              <a:t>这些设置参数帮助</a:t>
            </a:r>
            <a:r>
              <a:rPr lang="zh-CN" altLang="en-US" sz="1800" dirty="0"/>
              <a:t>我们有效</a:t>
            </a:r>
            <a:r>
              <a:rPr lang="zh-CN" altLang="en-US" sz="1800" dirty="0" smtClean="0"/>
              <a:t>地决定了</a:t>
            </a:r>
            <a:r>
              <a:rPr lang="en-US" altLang="zh-CN" sz="1800" dirty="0" smtClean="0"/>
              <a:t>BW</a:t>
            </a:r>
            <a:r>
              <a:rPr lang="zh-CN" altLang="en-US" sz="1800" dirty="0"/>
              <a:t>的二阶</a:t>
            </a:r>
            <a:r>
              <a:rPr lang="zh-CN" altLang="en-US" sz="1800" dirty="0" smtClean="0"/>
              <a:t>滤波器。</a:t>
            </a:r>
            <a:endParaRPr lang="en-US" sz="1800" dirty="0"/>
          </a:p>
        </p:txBody>
      </p:sp>
      <p:sp>
        <p:nvSpPr>
          <p:cNvPr id="5" name="Action Button: Document 4">
            <a:hlinkClick r:id="rId3" action="ppaction://hlinkfile" highlightClick="1"/>
            <a:extLst>
              <a:ext uri="{FF2B5EF4-FFF2-40B4-BE49-F238E27FC236}">
                <a16:creationId xmlns:a16="http://schemas.microsoft.com/office/drawing/2014/main" id="{609A8C76-9C26-4BC7-93DD-752F14C09C7F}"/>
              </a:ext>
            </a:extLst>
          </p:cNvPr>
          <p:cNvSpPr/>
          <p:nvPr/>
        </p:nvSpPr>
        <p:spPr>
          <a:xfrm>
            <a:off x="4182645" y="4757395"/>
            <a:ext cx="430306" cy="345781"/>
          </a:xfrm>
          <a:prstGeom prst="actionButtonDocument">
            <a:avLst/>
          </a:prstGeom>
          <a:solidFill>
            <a:srgbClr val="055748"/>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36551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2BE617-8260-4E3E-856C-DC71CFF27512}"/>
              </a:ext>
            </a:extLst>
          </p:cNvPr>
          <p:cNvSpPr>
            <a:spLocks noGrp="1"/>
          </p:cNvSpPr>
          <p:nvPr>
            <p:ph type="title"/>
          </p:nvPr>
        </p:nvSpPr>
        <p:spPr/>
        <p:txBody>
          <a:bodyPr>
            <a:normAutofit fontScale="90000"/>
          </a:bodyPr>
          <a:lstStyle/>
          <a:p>
            <a:r>
              <a:rPr lang="en-US" b="1" dirty="0"/>
              <a:t>Low Pass Filter </a:t>
            </a:r>
            <a:r>
              <a:rPr lang="en-US" sz="2700" b="1" dirty="0"/>
              <a:t>(CDHD2- coming </a:t>
            </a:r>
            <a:r>
              <a:rPr lang="en-US" sz="2700" b="1" dirty="0" smtClean="0"/>
              <a:t>soon</a:t>
            </a:r>
            <a:r>
              <a:rPr lang="zh-CN" altLang="en-US" sz="2700" b="1" dirty="0" smtClean="0"/>
              <a:t>即将出品</a:t>
            </a:r>
            <a:r>
              <a:rPr lang="en-US" sz="2700" b="1" dirty="0" smtClean="0"/>
              <a:t>)</a:t>
            </a:r>
            <a:endParaRPr lang="en-US" sz="2700" b="1" dirty="0"/>
          </a:p>
        </p:txBody>
      </p:sp>
      <p:sp>
        <p:nvSpPr>
          <p:cNvPr id="4" name="Content Placeholder 1">
            <a:extLst>
              <a:ext uri="{FF2B5EF4-FFF2-40B4-BE49-F238E27FC236}">
                <a16:creationId xmlns:a16="http://schemas.microsoft.com/office/drawing/2014/main" id="{7E7112D9-DB49-41A2-88A3-2B369C05813A}"/>
              </a:ext>
            </a:extLst>
          </p:cNvPr>
          <p:cNvSpPr>
            <a:spLocks noGrp="1"/>
          </p:cNvSpPr>
          <p:nvPr>
            <p:ph idx="1"/>
          </p:nvPr>
        </p:nvSpPr>
        <p:spPr>
          <a:xfrm>
            <a:off x="149316" y="1329219"/>
            <a:ext cx="8418073" cy="3883978"/>
          </a:xfrm>
        </p:spPr>
        <p:txBody>
          <a:bodyPr>
            <a:normAutofit/>
          </a:bodyPr>
          <a:lstStyle/>
          <a:p>
            <a:pPr>
              <a:buClr>
                <a:srgbClr val="006666"/>
              </a:buClr>
              <a:buFont typeface="Arial" panose="020B0604020202020204" pitchFamily="34" charset="0"/>
              <a:buChar char="•"/>
            </a:pPr>
            <a:r>
              <a:rPr lang="en-US" sz="2400" b="1" dirty="0" smtClean="0"/>
              <a:t>NLTFDESIGNMODE </a:t>
            </a:r>
            <a:r>
              <a:rPr lang="zh-CN" altLang="en-US" sz="2400" b="1" dirty="0" smtClean="0"/>
              <a:t>低通滤波器模式</a:t>
            </a:r>
            <a:endParaRPr lang="en-US" sz="2400" b="1" dirty="0"/>
          </a:p>
          <a:p>
            <a:pPr marL="400050" lvl="1" indent="0">
              <a:buNone/>
            </a:pPr>
            <a:r>
              <a:rPr lang="en-US" sz="1800" dirty="0"/>
              <a:t>0 → Notch defined by NLFILTT1 and NLFILTDAMPING parameters</a:t>
            </a:r>
            <a:r>
              <a:rPr lang="en-US" sz="1800" dirty="0" smtClean="0"/>
              <a:t>.</a:t>
            </a:r>
          </a:p>
          <a:p>
            <a:pPr marL="400050" lvl="1" indent="0">
              <a:buNone/>
            </a:pPr>
            <a:r>
              <a:rPr lang="en-US" altLang="zh-CN" sz="1800" dirty="0"/>
              <a:t>0 → </a:t>
            </a:r>
            <a:r>
              <a:rPr lang="zh-CN" altLang="en-US" sz="1800" dirty="0" smtClean="0"/>
              <a:t>滤波器由</a:t>
            </a:r>
            <a:r>
              <a:rPr lang="en-US" altLang="zh-CN" sz="1800" dirty="0"/>
              <a:t>NLFILTT1 </a:t>
            </a:r>
            <a:r>
              <a:rPr lang="zh-CN" altLang="en-US" sz="1800" dirty="0" smtClean="0"/>
              <a:t>和</a:t>
            </a:r>
            <a:r>
              <a:rPr lang="en-US" altLang="zh-CN" sz="1800" dirty="0" smtClean="0"/>
              <a:t> NLFILTDAMPING</a:t>
            </a:r>
            <a:r>
              <a:rPr lang="zh-CN" altLang="en-US" sz="1800" dirty="0" smtClean="0"/>
              <a:t>两参数定义</a:t>
            </a:r>
            <a:endParaRPr lang="en-US" altLang="zh-CN" sz="1800" dirty="0" smtClean="0"/>
          </a:p>
          <a:p>
            <a:pPr marL="400050" lvl="1" indent="0">
              <a:buNone/>
            </a:pPr>
            <a:r>
              <a:rPr lang="en-US" sz="1800" dirty="0" smtClean="0"/>
              <a:t>1 </a:t>
            </a:r>
            <a:r>
              <a:rPr lang="en-US" sz="1800" dirty="0"/>
              <a:t>→ new design mode  based  NLTFBW parameter</a:t>
            </a:r>
          </a:p>
          <a:p>
            <a:pPr marL="400050" lvl="1" indent="0">
              <a:buClr>
                <a:srgbClr val="086E6E"/>
              </a:buClr>
              <a:buNone/>
            </a:pPr>
            <a:r>
              <a:rPr lang="en-US" altLang="zh-CN" sz="1800" dirty="0"/>
              <a:t>1 </a:t>
            </a:r>
            <a:r>
              <a:rPr lang="en-US" altLang="zh-CN" sz="1800" dirty="0" smtClean="0"/>
              <a:t>→</a:t>
            </a:r>
            <a:r>
              <a:rPr lang="zh-CN" altLang="en-US" sz="1800" dirty="0" smtClean="0"/>
              <a:t>新的设计模式将由</a:t>
            </a:r>
            <a:r>
              <a:rPr lang="en-US" altLang="zh-CN" sz="1800" dirty="0" smtClean="0"/>
              <a:t>NLTFBW</a:t>
            </a:r>
            <a:r>
              <a:rPr lang="zh-CN" altLang="en-US" sz="1800" dirty="0" smtClean="0"/>
              <a:t>参数定义</a:t>
            </a:r>
            <a:endParaRPr lang="en-US" sz="1800" dirty="0"/>
          </a:p>
          <a:p>
            <a:pPr>
              <a:buClr>
                <a:srgbClr val="086E6E"/>
              </a:buClr>
            </a:pPr>
            <a:r>
              <a:rPr lang="en-US" sz="2400" b="1" dirty="0"/>
              <a:t>NLTFBW</a:t>
            </a:r>
          </a:p>
          <a:p>
            <a:pPr marL="400050" lvl="1" indent="0">
              <a:buClr>
                <a:srgbClr val="006666"/>
              </a:buClr>
              <a:buNone/>
            </a:pPr>
            <a:r>
              <a:rPr lang="en-US" sz="1800" dirty="0"/>
              <a:t>Set the low pass filter parameters NLFILTT1 and NLFILTDAMPING to set the required BW with 10% overshoot. The value you enter is the BW of the system, NLFILTT1 and NLFILTDAMPING are set internally according to the defined BW</a:t>
            </a:r>
            <a:r>
              <a:rPr lang="en-US" sz="1800" dirty="0" smtClean="0"/>
              <a:t>.</a:t>
            </a:r>
          </a:p>
          <a:p>
            <a:pPr marL="400050" lvl="1" indent="0">
              <a:buClr>
                <a:srgbClr val="006666"/>
              </a:buClr>
              <a:buNone/>
            </a:pPr>
            <a:r>
              <a:rPr lang="zh-CN" altLang="en-US" sz="1800" dirty="0"/>
              <a:t>设置低通滤波器参数</a:t>
            </a:r>
            <a:r>
              <a:rPr lang="en-US" altLang="zh-CN" sz="1800" dirty="0"/>
              <a:t>NLFILTT1</a:t>
            </a:r>
            <a:r>
              <a:rPr lang="zh-CN" altLang="en-US" sz="1800" dirty="0"/>
              <a:t>和</a:t>
            </a:r>
            <a:r>
              <a:rPr lang="en-US" altLang="zh-CN" sz="1800" dirty="0" smtClean="0"/>
              <a:t>NLFILTDAMPING</a:t>
            </a:r>
            <a:r>
              <a:rPr lang="zh-CN" altLang="en-US" sz="1800" dirty="0" smtClean="0"/>
              <a:t>由带宽超调</a:t>
            </a:r>
            <a:r>
              <a:rPr lang="en-US" altLang="zh-CN" sz="1800" dirty="0" smtClean="0"/>
              <a:t>10%</a:t>
            </a:r>
            <a:r>
              <a:rPr lang="zh-CN" altLang="en-US" sz="1800" dirty="0" smtClean="0"/>
              <a:t>才设置。</a:t>
            </a:r>
            <a:r>
              <a:rPr lang="zh-CN" altLang="en-US" sz="1800" dirty="0"/>
              <a:t>您输入的值是系统的</a:t>
            </a:r>
            <a:r>
              <a:rPr lang="en-US" altLang="zh-CN" sz="1800" dirty="0"/>
              <a:t>BW</a:t>
            </a:r>
            <a:r>
              <a:rPr lang="zh-CN" altLang="en-US" sz="1800" dirty="0"/>
              <a:t>，</a:t>
            </a:r>
            <a:r>
              <a:rPr lang="en-US" altLang="zh-CN" sz="1800" dirty="0"/>
              <a:t>NLFILTT1</a:t>
            </a:r>
            <a:r>
              <a:rPr lang="zh-CN" altLang="en-US" sz="1800" dirty="0"/>
              <a:t>和</a:t>
            </a:r>
            <a:r>
              <a:rPr lang="en-US" altLang="zh-CN" sz="1800" dirty="0"/>
              <a:t>NLFILTDAMPING</a:t>
            </a:r>
            <a:r>
              <a:rPr lang="zh-CN" altLang="en-US" sz="1800" dirty="0"/>
              <a:t>根据定义的</a:t>
            </a:r>
            <a:r>
              <a:rPr lang="en-US" altLang="zh-CN" sz="1800" dirty="0"/>
              <a:t>BW</a:t>
            </a:r>
            <a:r>
              <a:rPr lang="zh-CN" altLang="en-US" sz="1800" dirty="0"/>
              <a:t>在内部设置。</a:t>
            </a:r>
            <a:endParaRPr lang="en-US" sz="1800" dirty="0"/>
          </a:p>
          <a:p>
            <a:pPr marL="400050" lvl="1" indent="0">
              <a:buClr>
                <a:srgbClr val="006666"/>
              </a:buClr>
              <a:buNone/>
            </a:pPr>
            <a:endParaRPr lang="en-US" sz="2600" b="1" dirty="0"/>
          </a:p>
          <a:p>
            <a:endParaRPr lang="en-US" dirty="0"/>
          </a:p>
        </p:txBody>
      </p:sp>
    </p:spTree>
    <p:extLst>
      <p:ext uri="{BB962C8B-B14F-4D97-AF65-F5344CB8AC3E}">
        <p14:creationId xmlns:p14="http://schemas.microsoft.com/office/powerpoint/2010/main" val="31047214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E5CCDE-AB78-4975-A5C5-C80F7452650A}"/>
              </a:ext>
            </a:extLst>
          </p:cNvPr>
          <p:cNvSpPr>
            <a:spLocks noGrp="1"/>
          </p:cNvSpPr>
          <p:nvPr>
            <p:ph idx="1"/>
          </p:nvPr>
        </p:nvSpPr>
        <p:spPr>
          <a:xfrm>
            <a:off x="97277" y="1069022"/>
            <a:ext cx="8418073" cy="3883978"/>
          </a:xfrm>
        </p:spPr>
        <p:txBody>
          <a:bodyPr>
            <a:normAutofit fontScale="77500" lnSpcReduction="20000"/>
          </a:bodyPr>
          <a:lstStyle/>
          <a:p>
            <a:pPr>
              <a:buClr>
                <a:srgbClr val="006666"/>
              </a:buClr>
              <a:buFont typeface="Arial" panose="020B0604020202020204" pitchFamily="34" charset="0"/>
              <a:buChar char="•"/>
            </a:pPr>
            <a:r>
              <a:rPr lang="en-US" sz="2600" b="1" dirty="0"/>
              <a:t>NLNOTCHCENTER &amp; NLNOTCH2CENTER</a:t>
            </a:r>
          </a:p>
          <a:p>
            <a:pPr marL="400050" lvl="1" indent="0">
              <a:buClr>
                <a:srgbClr val="006666"/>
              </a:buClr>
              <a:buNone/>
            </a:pPr>
            <a:r>
              <a:rPr lang="en-US" sz="2600" dirty="0"/>
              <a:t>Notch center frequency </a:t>
            </a:r>
            <a:endParaRPr lang="en-US" sz="2600" dirty="0" smtClean="0"/>
          </a:p>
          <a:p>
            <a:pPr marL="400050" lvl="1" indent="0">
              <a:buClr>
                <a:srgbClr val="006666"/>
              </a:buClr>
              <a:buNone/>
            </a:pPr>
            <a:r>
              <a:rPr lang="zh-CN" altLang="en-US" sz="2600" dirty="0" smtClean="0"/>
              <a:t>陷波中心频率</a:t>
            </a:r>
            <a:endParaRPr lang="en-US" sz="2600" dirty="0"/>
          </a:p>
          <a:p>
            <a:pPr>
              <a:buClr>
                <a:srgbClr val="006666"/>
              </a:buClr>
              <a:buFont typeface="Arial" panose="020B0604020202020204" pitchFamily="34" charset="0"/>
              <a:buChar char="•"/>
            </a:pPr>
            <a:r>
              <a:rPr lang="en-US" sz="2600" b="1" dirty="0"/>
              <a:t>NLNOTCHBW &amp; NLNOTCH2BW</a:t>
            </a:r>
          </a:p>
          <a:p>
            <a:pPr marL="400050" lvl="1" indent="0">
              <a:buClr>
                <a:srgbClr val="006666"/>
              </a:buClr>
              <a:buNone/>
            </a:pPr>
            <a:r>
              <a:rPr lang="en-US" sz="2600" dirty="0"/>
              <a:t>Notch </a:t>
            </a:r>
            <a:r>
              <a:rPr lang="en-US" sz="2600" dirty="0" smtClean="0"/>
              <a:t>bandwidth</a:t>
            </a:r>
            <a:r>
              <a:rPr lang="zh-CN" altLang="en-US" sz="2600" dirty="0" smtClean="0"/>
              <a:t>陷波带宽</a:t>
            </a:r>
            <a:endParaRPr lang="en-US" sz="2600" dirty="0"/>
          </a:p>
          <a:p>
            <a:pPr marL="400050" lvl="1" indent="0">
              <a:buClr>
                <a:srgbClr val="006666"/>
              </a:buClr>
              <a:buNone/>
            </a:pPr>
            <a:r>
              <a:rPr lang="en-US" sz="2600" dirty="0"/>
              <a:t>We use notch filter to block high </a:t>
            </a:r>
          </a:p>
          <a:p>
            <a:pPr marL="400050" lvl="1" indent="0">
              <a:buClr>
                <a:srgbClr val="006666"/>
              </a:buClr>
              <a:buNone/>
            </a:pPr>
            <a:r>
              <a:rPr lang="en-US" sz="2600" dirty="0"/>
              <a:t>frequencies which cause vibrations in the system. </a:t>
            </a:r>
            <a:endParaRPr lang="en-US" sz="2600" dirty="0" smtClean="0"/>
          </a:p>
          <a:p>
            <a:pPr marL="400050" lvl="1" indent="0">
              <a:buClr>
                <a:srgbClr val="006666"/>
              </a:buClr>
              <a:buNone/>
            </a:pPr>
            <a:r>
              <a:rPr lang="zh-CN" altLang="en-US" sz="2600" dirty="0"/>
              <a:t>我们用陷波</a:t>
            </a:r>
            <a:r>
              <a:rPr lang="zh-CN" altLang="en-US" sz="2600" dirty="0" smtClean="0"/>
              <a:t>滤波器处理引起</a:t>
            </a:r>
            <a:r>
              <a:rPr lang="zh-CN" altLang="en-US" sz="2600" dirty="0"/>
              <a:t>系统振动的频率。</a:t>
            </a:r>
            <a:endParaRPr lang="en-US" sz="2600" dirty="0"/>
          </a:p>
          <a:p>
            <a:pPr marL="400050" lvl="1" indent="0">
              <a:buClr>
                <a:srgbClr val="006666"/>
              </a:buClr>
              <a:buNone/>
            </a:pPr>
            <a:r>
              <a:rPr lang="en-US" sz="2600" dirty="0"/>
              <a:t>Notch filter is effective for frequencies higher than 400[Hz].</a:t>
            </a:r>
          </a:p>
          <a:p>
            <a:pPr marL="400050" lvl="1" indent="0">
              <a:buClr>
                <a:srgbClr val="006666"/>
              </a:buClr>
              <a:buNone/>
            </a:pPr>
            <a:r>
              <a:rPr lang="zh-CN" altLang="en-US" sz="2600" dirty="0" smtClean="0"/>
              <a:t>陷波有效频率高于</a:t>
            </a:r>
            <a:r>
              <a:rPr lang="en-US" altLang="zh-CN" sz="2600" dirty="0"/>
              <a:t>400[Hz</a:t>
            </a:r>
            <a:r>
              <a:rPr lang="en-US" altLang="zh-CN" sz="2600" dirty="0" smtClean="0"/>
              <a:t>]</a:t>
            </a:r>
          </a:p>
          <a:p>
            <a:pPr marL="400050" lvl="1" indent="0">
              <a:buClr>
                <a:srgbClr val="006666"/>
              </a:buClr>
              <a:buNone/>
            </a:pPr>
            <a:r>
              <a:rPr lang="en-US" sz="2600" dirty="0" smtClean="0"/>
              <a:t>For </a:t>
            </a:r>
            <a:r>
              <a:rPr lang="en-US" sz="2600" dirty="0"/>
              <a:t>low frequency vibrations, we have vibration suppression filter</a:t>
            </a:r>
            <a:r>
              <a:rPr lang="en-US" sz="2200" dirty="0" smtClean="0"/>
              <a:t>.</a:t>
            </a:r>
          </a:p>
          <a:p>
            <a:pPr marL="400050" lvl="1" indent="0">
              <a:buClr>
                <a:srgbClr val="006666"/>
              </a:buClr>
              <a:buNone/>
            </a:pPr>
            <a:r>
              <a:rPr lang="zh-CN" altLang="en-US" sz="2200" dirty="0"/>
              <a:t>对于低频振动，我们有抑振滤波器。</a:t>
            </a:r>
            <a:endParaRPr lang="en-US" sz="2200" dirty="0"/>
          </a:p>
          <a:p>
            <a:pPr marL="0" indent="0">
              <a:buClr>
                <a:srgbClr val="006666"/>
              </a:buClr>
              <a:buNone/>
            </a:pPr>
            <a:endParaRPr lang="en-US" sz="2200" dirty="0"/>
          </a:p>
          <a:p>
            <a:endParaRPr lang="en-US" dirty="0"/>
          </a:p>
        </p:txBody>
      </p:sp>
      <p:sp>
        <p:nvSpPr>
          <p:cNvPr id="3" name="Title 2">
            <a:extLst>
              <a:ext uri="{FF2B5EF4-FFF2-40B4-BE49-F238E27FC236}">
                <a16:creationId xmlns:a16="http://schemas.microsoft.com/office/drawing/2014/main" id="{DA099560-C6CA-4CC4-A70A-CEFB0AACAE9B}"/>
              </a:ext>
            </a:extLst>
          </p:cNvPr>
          <p:cNvSpPr>
            <a:spLocks noGrp="1"/>
          </p:cNvSpPr>
          <p:nvPr>
            <p:ph type="title"/>
          </p:nvPr>
        </p:nvSpPr>
        <p:spPr/>
        <p:txBody>
          <a:bodyPr/>
          <a:lstStyle/>
          <a:p>
            <a:r>
              <a:rPr lang="en-US" b="1" dirty="0"/>
              <a:t>Notch </a:t>
            </a:r>
            <a:r>
              <a:rPr lang="en-US" b="1" dirty="0" smtClean="0"/>
              <a:t>Filters</a:t>
            </a:r>
            <a:r>
              <a:rPr lang="zh-CN" altLang="en-US" sz="3200" b="1" dirty="0" smtClean="0"/>
              <a:t>陷波器</a:t>
            </a:r>
            <a:endParaRPr lang="en-US" sz="3200" b="1" dirty="0">
              <a:solidFill>
                <a:srgbClr val="C00000"/>
              </a:solidFill>
            </a:endParaRPr>
          </a:p>
        </p:txBody>
      </p:sp>
      <p:pic>
        <p:nvPicPr>
          <p:cNvPr id="4" name="Picture 3">
            <a:extLst>
              <a:ext uri="{FF2B5EF4-FFF2-40B4-BE49-F238E27FC236}">
                <a16:creationId xmlns:a16="http://schemas.microsoft.com/office/drawing/2014/main" id="{3CFD3A25-1927-4C89-905B-EAB5BAD3A4A5}"/>
              </a:ext>
            </a:extLst>
          </p:cNvPr>
          <p:cNvPicPr>
            <a:picLocks noChangeAspect="1"/>
          </p:cNvPicPr>
          <p:nvPr/>
        </p:nvPicPr>
        <p:blipFill rotWithShape="1">
          <a:blip r:embed="rId3"/>
          <a:srcRect l="1726"/>
          <a:stretch/>
        </p:blipFill>
        <p:spPr>
          <a:xfrm>
            <a:off x="5826592" y="1270666"/>
            <a:ext cx="3070648" cy="19424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843258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C8F558-2B33-4CAD-A05C-FCEA565586F3}"/>
              </a:ext>
            </a:extLst>
          </p:cNvPr>
          <p:cNvSpPr>
            <a:spLocks noGrp="1"/>
          </p:cNvSpPr>
          <p:nvPr>
            <p:ph idx="1"/>
          </p:nvPr>
        </p:nvSpPr>
        <p:spPr>
          <a:xfrm>
            <a:off x="120548" y="1046162"/>
            <a:ext cx="8988357" cy="3586163"/>
          </a:xfrm>
        </p:spPr>
        <p:txBody>
          <a:bodyPr>
            <a:normAutofit/>
          </a:bodyPr>
          <a:lstStyle/>
          <a:p>
            <a:pPr>
              <a:buClr>
                <a:srgbClr val="006666"/>
              </a:buClr>
              <a:buFont typeface="Arial" panose="020B0604020202020204" pitchFamily="34" charset="0"/>
              <a:buChar char="•"/>
            </a:pPr>
            <a:r>
              <a:rPr lang="en-US" sz="1800" b="1" dirty="0"/>
              <a:t>NLANTIVIBHZ ; NLANTIVIBHZ2 ; NLANTIVIBHZ3</a:t>
            </a:r>
          </a:p>
          <a:p>
            <a:pPr marL="400050" lvl="1" indent="0">
              <a:buClr>
                <a:srgbClr val="006666"/>
              </a:buClr>
              <a:buNone/>
            </a:pPr>
            <a:r>
              <a:rPr lang="en-US" sz="1800" dirty="0"/>
              <a:t>Center </a:t>
            </a:r>
            <a:r>
              <a:rPr lang="en-US" sz="1800" dirty="0" smtClean="0"/>
              <a:t>Frequency </a:t>
            </a:r>
            <a:r>
              <a:rPr lang="zh-CN" altLang="en-US" sz="1800" dirty="0" smtClean="0"/>
              <a:t>中心频率</a:t>
            </a:r>
            <a:endParaRPr lang="en-US" sz="1800" dirty="0"/>
          </a:p>
          <a:p>
            <a:pPr marL="400050" lvl="1" indent="0">
              <a:buClr>
                <a:srgbClr val="006666"/>
              </a:buClr>
              <a:buNone/>
            </a:pPr>
            <a:endParaRPr lang="en-US" sz="1050" dirty="0"/>
          </a:p>
          <a:p>
            <a:pPr>
              <a:buClr>
                <a:srgbClr val="006666"/>
              </a:buClr>
              <a:buFont typeface="Arial" panose="020B0604020202020204" pitchFamily="34" charset="0"/>
              <a:buChar char="•"/>
            </a:pPr>
            <a:r>
              <a:rPr lang="en-US" sz="1800" b="1" dirty="0"/>
              <a:t>NLANTIVIBGAIN ; NLANTIVIBGAIN2 ; NLANTIVIBGAIN3</a:t>
            </a:r>
          </a:p>
          <a:p>
            <a:pPr marL="400050" lvl="1" indent="0">
              <a:buClr>
                <a:srgbClr val="006666"/>
              </a:buClr>
              <a:buNone/>
            </a:pPr>
            <a:r>
              <a:rPr lang="en-US" sz="1800" dirty="0"/>
              <a:t>Gain - Increase parameter until optimal damping is </a:t>
            </a:r>
            <a:r>
              <a:rPr lang="en-US" sz="1800" dirty="0" smtClean="0"/>
              <a:t>achieved</a:t>
            </a:r>
          </a:p>
          <a:p>
            <a:pPr marL="400050" lvl="1" indent="0">
              <a:buClr>
                <a:srgbClr val="006666"/>
              </a:buClr>
              <a:buNone/>
            </a:pPr>
            <a:r>
              <a:rPr lang="zh-CN" altLang="en-US" sz="1800" dirty="0" smtClean="0"/>
              <a:t>增益</a:t>
            </a:r>
            <a:r>
              <a:rPr lang="en-US" altLang="zh-CN" sz="1800" dirty="0" smtClean="0"/>
              <a:t>-</a:t>
            </a:r>
            <a:r>
              <a:rPr lang="zh-CN" altLang="en-US" sz="1800" dirty="0"/>
              <a:t>增加参数直到达到最佳阻尼</a:t>
            </a:r>
            <a:endParaRPr lang="en-US" sz="1050" dirty="0"/>
          </a:p>
          <a:p>
            <a:pPr>
              <a:buClr>
                <a:srgbClr val="006666"/>
              </a:buClr>
              <a:buFont typeface="Arial" panose="020B0604020202020204" pitchFamily="34" charset="0"/>
              <a:buChar char="•"/>
            </a:pPr>
            <a:r>
              <a:rPr lang="en-US" sz="1800" b="1" dirty="0"/>
              <a:t>NLANTIVIBSHARP ; NLANTIVIBSHARP2 ; NLANTIVIBSHARP3</a:t>
            </a:r>
          </a:p>
          <a:p>
            <a:pPr marL="0" indent="0">
              <a:buClr>
                <a:srgbClr val="006666"/>
              </a:buClr>
              <a:buNone/>
            </a:pPr>
            <a:r>
              <a:rPr lang="en-US" sz="1800" b="1" dirty="0"/>
              <a:t>	</a:t>
            </a:r>
            <a:r>
              <a:rPr lang="en-US" sz="1800" dirty="0"/>
              <a:t>Set the bandwidth sharpness (width</a:t>
            </a:r>
            <a:r>
              <a:rPr lang="en-US" sz="1800" dirty="0" smtClean="0"/>
              <a:t>).</a:t>
            </a:r>
          </a:p>
          <a:p>
            <a:pPr marL="0" indent="0">
              <a:buClr>
                <a:srgbClr val="006666"/>
              </a:buClr>
              <a:buNone/>
            </a:pPr>
            <a:r>
              <a:rPr lang="zh-CN" altLang="en-US" sz="1800" dirty="0" smtClean="0"/>
              <a:t>        设置</a:t>
            </a:r>
            <a:r>
              <a:rPr lang="zh-CN" altLang="en-US" sz="1800" dirty="0"/>
              <a:t>带宽清晰度（宽度）</a:t>
            </a:r>
            <a:endParaRPr lang="en-US" sz="1800" dirty="0"/>
          </a:p>
          <a:p>
            <a:pPr>
              <a:buClr>
                <a:srgbClr val="006666"/>
              </a:buClr>
              <a:buFont typeface="Arial" panose="020B0604020202020204" pitchFamily="34" charset="0"/>
              <a:buChar char="•"/>
            </a:pPr>
            <a:endParaRPr lang="en-US" sz="1000" b="1" dirty="0"/>
          </a:p>
          <a:p>
            <a:pPr marL="0" indent="0">
              <a:buNone/>
            </a:pPr>
            <a:endParaRPr lang="en-US" sz="1700" dirty="0"/>
          </a:p>
        </p:txBody>
      </p:sp>
      <p:sp>
        <p:nvSpPr>
          <p:cNvPr id="3" name="Title 2">
            <a:extLst>
              <a:ext uri="{FF2B5EF4-FFF2-40B4-BE49-F238E27FC236}">
                <a16:creationId xmlns:a16="http://schemas.microsoft.com/office/drawing/2014/main" id="{569CCDBC-67EB-48E9-9948-6A623B77ACE6}"/>
              </a:ext>
            </a:extLst>
          </p:cNvPr>
          <p:cNvSpPr>
            <a:spLocks noGrp="1"/>
          </p:cNvSpPr>
          <p:nvPr>
            <p:ph type="title"/>
          </p:nvPr>
        </p:nvSpPr>
        <p:spPr/>
        <p:txBody>
          <a:bodyPr>
            <a:normAutofit/>
          </a:bodyPr>
          <a:lstStyle/>
          <a:p>
            <a:r>
              <a:rPr lang="en-US" sz="3200" b="1" dirty="0"/>
              <a:t>Vibration Suppression </a:t>
            </a:r>
            <a:r>
              <a:rPr lang="en-US" sz="3200" b="1" dirty="0" smtClean="0"/>
              <a:t>Filter</a:t>
            </a:r>
            <a:r>
              <a:rPr lang="zh-CN" altLang="en-US" sz="3200" b="1" dirty="0" smtClean="0"/>
              <a:t>抑振滤波器</a:t>
            </a:r>
            <a:endParaRPr lang="en-US" sz="3200" b="1" dirty="0"/>
          </a:p>
        </p:txBody>
      </p:sp>
      <p:pic>
        <p:nvPicPr>
          <p:cNvPr id="4" name="Picture 3">
            <a:extLst>
              <a:ext uri="{FF2B5EF4-FFF2-40B4-BE49-F238E27FC236}">
                <a16:creationId xmlns:a16="http://schemas.microsoft.com/office/drawing/2014/main" id="{784152FE-4507-45D0-8DEB-0F21C600A036}"/>
              </a:ext>
            </a:extLst>
          </p:cNvPr>
          <p:cNvPicPr>
            <a:picLocks noChangeAspect="1"/>
          </p:cNvPicPr>
          <p:nvPr/>
        </p:nvPicPr>
        <p:blipFill>
          <a:blip r:embed="rId3"/>
          <a:stretch>
            <a:fillRect/>
          </a:stretch>
        </p:blipFill>
        <p:spPr>
          <a:xfrm>
            <a:off x="5549462" y="3177364"/>
            <a:ext cx="3200028" cy="19661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19446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1E7C68-BBD2-4A38-9035-F70A5807F9B4}"/>
              </a:ext>
            </a:extLst>
          </p:cNvPr>
          <p:cNvSpPr txBox="1"/>
          <p:nvPr/>
        </p:nvSpPr>
        <p:spPr>
          <a:xfrm>
            <a:off x="4392957" y="3523317"/>
            <a:ext cx="4239491" cy="707886"/>
          </a:xfrm>
          <a:prstGeom prst="rect">
            <a:avLst/>
          </a:prstGeom>
          <a:noFill/>
        </p:spPr>
        <p:txBody>
          <a:bodyPr wrap="square" rtlCol="0">
            <a:spAutoFit/>
          </a:bodyPr>
          <a:lstStyle/>
          <a:p>
            <a:r>
              <a:rPr lang="en-US" sz="4000" b="1" dirty="0">
                <a:latin typeface="+mj-lt"/>
              </a:rPr>
              <a:t>Hands On</a:t>
            </a:r>
          </a:p>
        </p:txBody>
      </p:sp>
    </p:spTree>
    <p:extLst>
      <p:ext uri="{BB962C8B-B14F-4D97-AF65-F5344CB8AC3E}">
        <p14:creationId xmlns:p14="http://schemas.microsoft.com/office/powerpoint/2010/main" val="38225168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15EB57-8484-4941-A303-690BAE8C5840}"/>
              </a:ext>
            </a:extLst>
          </p:cNvPr>
          <p:cNvSpPr>
            <a:spLocks noGrp="1"/>
          </p:cNvSpPr>
          <p:nvPr>
            <p:ph type="title"/>
          </p:nvPr>
        </p:nvSpPr>
        <p:spPr/>
        <p:txBody>
          <a:bodyPr>
            <a:noAutofit/>
          </a:bodyPr>
          <a:lstStyle/>
          <a:p>
            <a:r>
              <a:rPr lang="en-US" sz="3200" b="1" dirty="0"/>
              <a:t>Flexibility</a:t>
            </a:r>
            <a:r>
              <a:rPr lang="en-US" sz="3200" dirty="0">
                <a:solidFill>
                  <a:srgbClr val="595959"/>
                </a:solidFill>
              </a:rPr>
              <a:t> </a:t>
            </a:r>
            <a:r>
              <a:rPr lang="en-US" sz="3200" b="1" dirty="0" smtClean="0"/>
              <a:t>Compensation</a:t>
            </a:r>
            <a:br>
              <a:rPr lang="en-US" sz="3200" b="1" dirty="0" smtClean="0"/>
            </a:br>
            <a:r>
              <a:rPr lang="zh-CN" altLang="en-US" sz="3200" b="1" dirty="0" smtClean="0"/>
              <a:t>柔性补偿</a:t>
            </a:r>
            <a:endParaRPr lang="en-US" sz="3200" dirty="0"/>
          </a:p>
        </p:txBody>
      </p:sp>
      <p:sp>
        <p:nvSpPr>
          <p:cNvPr id="4" name="Content Placeholder 1">
            <a:extLst>
              <a:ext uri="{FF2B5EF4-FFF2-40B4-BE49-F238E27FC236}">
                <a16:creationId xmlns:a16="http://schemas.microsoft.com/office/drawing/2014/main" id="{B65168A3-D579-4680-91BA-A45A4C74CB19}"/>
              </a:ext>
            </a:extLst>
          </p:cNvPr>
          <p:cNvSpPr>
            <a:spLocks noGrp="1"/>
          </p:cNvSpPr>
          <p:nvPr>
            <p:ph idx="1"/>
          </p:nvPr>
        </p:nvSpPr>
        <p:spPr>
          <a:xfrm>
            <a:off x="330551" y="1059884"/>
            <a:ext cx="8676289" cy="4082062"/>
          </a:xfrm>
        </p:spPr>
        <p:txBody>
          <a:bodyPr>
            <a:normAutofit lnSpcReduction="10000"/>
          </a:bodyPr>
          <a:lstStyle/>
          <a:p>
            <a:pPr marL="0" indent="0">
              <a:buNone/>
            </a:pPr>
            <a:r>
              <a:rPr lang="en-US" sz="1800" dirty="0"/>
              <a:t>The flexibility compensation reduce the vibrations induced to the load by abrupt changes in acceleration (jerk), and reduce tracking error. They also serve to minimize overshoot</a:t>
            </a:r>
            <a:r>
              <a:rPr lang="en-US" sz="1800" dirty="0" smtClean="0"/>
              <a:t>.</a:t>
            </a:r>
          </a:p>
          <a:p>
            <a:pPr marL="0" indent="0">
              <a:buNone/>
            </a:pPr>
            <a:r>
              <a:rPr lang="zh-CN" altLang="en-US" sz="1800" dirty="0"/>
              <a:t>柔性补偿降低了加速度突变（冲击）对负载的振动，减少了跟踪误差。它们还起到了最小化超调的作用。</a:t>
            </a:r>
            <a:endParaRPr lang="en-US" sz="18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lvl="1">
              <a:buClr>
                <a:srgbClr val="055748"/>
              </a:buClr>
              <a:buFont typeface="Wingdings" panose="05000000000000000000" pitchFamily="2" charset="2"/>
              <a:buChar char="Ø"/>
            </a:pPr>
            <a:r>
              <a:rPr lang="en-US" sz="1400" dirty="0"/>
              <a:t>For non- flexible systems the effect of this feature will be very minor.</a:t>
            </a:r>
          </a:p>
          <a:p>
            <a:pPr marL="0" indent="0">
              <a:buNone/>
            </a:pPr>
            <a:endParaRPr lang="en-US" sz="1600" dirty="0"/>
          </a:p>
        </p:txBody>
      </p:sp>
      <p:grpSp>
        <p:nvGrpSpPr>
          <p:cNvPr id="93" name="Group 92">
            <a:extLst>
              <a:ext uri="{FF2B5EF4-FFF2-40B4-BE49-F238E27FC236}">
                <a16:creationId xmlns:a16="http://schemas.microsoft.com/office/drawing/2014/main" id="{F0912675-36EA-497F-94CD-0D977F105D56}"/>
              </a:ext>
            </a:extLst>
          </p:cNvPr>
          <p:cNvGrpSpPr/>
          <p:nvPr/>
        </p:nvGrpSpPr>
        <p:grpSpPr>
          <a:xfrm>
            <a:off x="2009774" y="1853030"/>
            <a:ext cx="4777193" cy="2661306"/>
            <a:chOff x="2944298" y="2060575"/>
            <a:chExt cx="4777193" cy="2661306"/>
          </a:xfrm>
        </p:grpSpPr>
        <p:sp>
          <p:nvSpPr>
            <p:cNvPr id="5" name="Rectangle 4">
              <a:extLst>
                <a:ext uri="{FF2B5EF4-FFF2-40B4-BE49-F238E27FC236}">
                  <a16:creationId xmlns:a16="http://schemas.microsoft.com/office/drawing/2014/main" id="{B10D1EDE-10F9-48A1-9981-F2E25CEA689B}"/>
                </a:ext>
              </a:extLst>
            </p:cNvPr>
            <p:cNvSpPr/>
            <p:nvPr/>
          </p:nvSpPr>
          <p:spPr>
            <a:xfrm>
              <a:off x="4346466" y="2359024"/>
              <a:ext cx="889000" cy="501650"/>
            </a:xfrm>
            <a:prstGeom prst="rect">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BEBBA50-22A9-4A1C-8CB2-9577C6EAB511}"/>
                </a:ext>
              </a:extLst>
            </p:cNvPr>
            <p:cNvSpPr/>
            <p:nvPr/>
          </p:nvSpPr>
          <p:spPr>
            <a:xfrm>
              <a:off x="4422666" y="2860674"/>
              <a:ext cx="292100" cy="279400"/>
            </a:xfrm>
            <a:prstGeom prst="ellipse">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7288357-5A33-4397-87AC-A19D13B0648F}"/>
                </a:ext>
              </a:extLst>
            </p:cNvPr>
            <p:cNvSpPr/>
            <p:nvPr/>
          </p:nvSpPr>
          <p:spPr>
            <a:xfrm>
              <a:off x="4867166" y="2860674"/>
              <a:ext cx="292100" cy="279400"/>
            </a:xfrm>
            <a:prstGeom prst="ellipse">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48BF5FA-0687-4F4A-B49B-23BD691E9F2B}"/>
                </a:ext>
              </a:extLst>
            </p:cNvPr>
            <p:cNvSpPr/>
            <p:nvPr/>
          </p:nvSpPr>
          <p:spPr>
            <a:xfrm>
              <a:off x="6168565" y="2060575"/>
              <a:ext cx="317851" cy="800100"/>
            </a:xfrm>
            <a:prstGeom prst="rect">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53EAE11-9A48-4485-B85D-AD2A39DD3EBB}"/>
                </a:ext>
              </a:extLst>
            </p:cNvPr>
            <p:cNvSpPr/>
            <p:nvPr/>
          </p:nvSpPr>
          <p:spPr>
            <a:xfrm>
              <a:off x="6486416" y="2359024"/>
              <a:ext cx="711200" cy="501650"/>
            </a:xfrm>
            <a:prstGeom prst="rect">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767EC1A-B9BA-419A-89E3-77E9FDF7EA1F}"/>
                </a:ext>
              </a:extLst>
            </p:cNvPr>
            <p:cNvSpPr/>
            <p:nvPr/>
          </p:nvSpPr>
          <p:spPr>
            <a:xfrm>
              <a:off x="6312185" y="2860674"/>
              <a:ext cx="292100" cy="279400"/>
            </a:xfrm>
            <a:prstGeom prst="ellipse">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DB25715-1FAB-4E0A-A494-7090522B5DF0}"/>
                </a:ext>
              </a:extLst>
            </p:cNvPr>
            <p:cNvSpPr/>
            <p:nvPr/>
          </p:nvSpPr>
          <p:spPr>
            <a:xfrm>
              <a:off x="6818894" y="2873374"/>
              <a:ext cx="292100" cy="279400"/>
            </a:xfrm>
            <a:prstGeom prst="ellipse">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B7035004-F9A6-489C-9E12-02E0C2B05E56}"/>
                </a:ext>
              </a:extLst>
            </p:cNvPr>
            <p:cNvGrpSpPr/>
            <p:nvPr/>
          </p:nvGrpSpPr>
          <p:grpSpPr>
            <a:xfrm>
              <a:off x="5235466" y="2397123"/>
              <a:ext cx="933099" cy="390526"/>
              <a:chOff x="2019300" y="2695574"/>
              <a:chExt cx="933099" cy="390526"/>
            </a:xfrm>
          </p:grpSpPr>
          <p:cxnSp>
            <p:nvCxnSpPr>
              <p:cNvPr id="14" name="Straight Connector 13">
                <a:extLst>
                  <a:ext uri="{FF2B5EF4-FFF2-40B4-BE49-F238E27FC236}">
                    <a16:creationId xmlns:a16="http://schemas.microsoft.com/office/drawing/2014/main" id="{1B3AAA25-78CA-464A-9B00-F733105AF620}"/>
                  </a:ext>
                </a:extLst>
              </p:cNvPr>
              <p:cNvCxnSpPr/>
              <p:nvPr/>
            </p:nvCxnSpPr>
            <p:spPr>
              <a:xfrm>
                <a:off x="2019300" y="2901956"/>
                <a:ext cx="180000" cy="0"/>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F690BE0-E79E-41FF-B3A3-EFC41294CBB2}"/>
                  </a:ext>
                </a:extLst>
              </p:cNvPr>
              <p:cNvCxnSpPr/>
              <p:nvPr/>
            </p:nvCxnSpPr>
            <p:spPr>
              <a:xfrm>
                <a:off x="2772399" y="2892430"/>
                <a:ext cx="180000" cy="0"/>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A10ED4E-6E1F-4FC8-B779-A49CEE02270A}"/>
                  </a:ext>
                </a:extLst>
              </p:cNvPr>
              <p:cNvCxnSpPr>
                <a:cxnSpLocks/>
              </p:cNvCxnSpPr>
              <p:nvPr/>
            </p:nvCxnSpPr>
            <p:spPr>
              <a:xfrm flipV="1">
                <a:off x="2199300" y="2695576"/>
                <a:ext cx="86700" cy="206380"/>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30C060B-7524-4A39-8775-6A281D80C4F2}"/>
                  </a:ext>
                </a:extLst>
              </p:cNvPr>
              <p:cNvCxnSpPr/>
              <p:nvPr/>
            </p:nvCxnSpPr>
            <p:spPr>
              <a:xfrm>
                <a:off x="2286000" y="2695575"/>
                <a:ext cx="104775" cy="377825"/>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829312F-2C3B-4582-A8E5-990B9F04271E}"/>
                  </a:ext>
                </a:extLst>
              </p:cNvPr>
              <p:cNvCxnSpPr/>
              <p:nvPr/>
            </p:nvCxnSpPr>
            <p:spPr>
              <a:xfrm flipV="1">
                <a:off x="2390775" y="2695575"/>
                <a:ext cx="104775" cy="390525"/>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A923F06D-92FC-4566-8DD1-5932C272BDA0}"/>
                  </a:ext>
                </a:extLst>
              </p:cNvPr>
              <p:cNvCxnSpPr/>
              <p:nvPr/>
            </p:nvCxnSpPr>
            <p:spPr>
              <a:xfrm>
                <a:off x="2495199" y="2695574"/>
                <a:ext cx="104775" cy="377825"/>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0C5D243-0DA8-4C8F-8FEE-440017A74546}"/>
                  </a:ext>
                </a:extLst>
              </p:cNvPr>
              <p:cNvCxnSpPr>
                <a:cxnSpLocks/>
              </p:cNvCxnSpPr>
              <p:nvPr/>
            </p:nvCxnSpPr>
            <p:spPr>
              <a:xfrm flipV="1">
                <a:off x="2606521" y="2695576"/>
                <a:ext cx="111540" cy="377823"/>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3D13569-9335-4862-A387-7B86A0EA24EF}"/>
                  </a:ext>
                </a:extLst>
              </p:cNvPr>
              <p:cNvCxnSpPr>
                <a:cxnSpLocks/>
              </p:cNvCxnSpPr>
              <p:nvPr/>
            </p:nvCxnSpPr>
            <p:spPr>
              <a:xfrm>
                <a:off x="2718061" y="2695575"/>
                <a:ext cx="61913" cy="195262"/>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grpSp>
        <p:sp>
          <p:nvSpPr>
            <p:cNvPr id="37" name="Rectangle 36">
              <a:extLst>
                <a:ext uri="{FF2B5EF4-FFF2-40B4-BE49-F238E27FC236}">
                  <a16:creationId xmlns:a16="http://schemas.microsoft.com/office/drawing/2014/main" id="{180E42DB-3EE8-4E33-BD9E-FE818BF33FA7}"/>
                </a:ext>
              </a:extLst>
            </p:cNvPr>
            <p:cNvSpPr/>
            <p:nvPr/>
          </p:nvSpPr>
          <p:spPr>
            <a:xfrm>
              <a:off x="4346466" y="3521083"/>
              <a:ext cx="889000" cy="501650"/>
            </a:xfrm>
            <a:prstGeom prst="rect">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ED4C6552-FEB1-4C88-B470-E2A1751938AD}"/>
                </a:ext>
              </a:extLst>
            </p:cNvPr>
            <p:cNvSpPr/>
            <p:nvPr/>
          </p:nvSpPr>
          <p:spPr>
            <a:xfrm>
              <a:off x="4422666" y="4022733"/>
              <a:ext cx="292100" cy="279400"/>
            </a:xfrm>
            <a:prstGeom prst="ellipse">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8450A582-982F-45AA-864F-CA96FAF22883}"/>
                </a:ext>
              </a:extLst>
            </p:cNvPr>
            <p:cNvSpPr/>
            <p:nvPr/>
          </p:nvSpPr>
          <p:spPr>
            <a:xfrm>
              <a:off x="4867166" y="4022733"/>
              <a:ext cx="292100" cy="279400"/>
            </a:xfrm>
            <a:prstGeom prst="ellipse">
              <a:avLst/>
            </a:prstGeom>
            <a:solidFill>
              <a:srgbClr val="075D4D"/>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0D0D3441-3079-40F9-8B11-1EB567BEA4B4}"/>
                </a:ext>
              </a:extLst>
            </p:cNvPr>
            <p:cNvGrpSpPr/>
            <p:nvPr/>
          </p:nvGrpSpPr>
          <p:grpSpPr>
            <a:xfrm>
              <a:off x="6692440" y="3222634"/>
              <a:ext cx="1029051" cy="1092199"/>
              <a:chOff x="2952399" y="3435360"/>
              <a:chExt cx="1029051" cy="1092199"/>
            </a:xfrm>
            <a:solidFill>
              <a:srgbClr val="075D4D"/>
            </a:solidFill>
          </p:grpSpPr>
          <p:sp>
            <p:nvSpPr>
              <p:cNvPr id="40" name="Rectangle 39">
                <a:extLst>
                  <a:ext uri="{FF2B5EF4-FFF2-40B4-BE49-F238E27FC236}">
                    <a16:creationId xmlns:a16="http://schemas.microsoft.com/office/drawing/2014/main" id="{B4DE0105-0755-4617-8673-A83C7FC50FB5}"/>
                  </a:ext>
                </a:extLst>
              </p:cNvPr>
              <p:cNvSpPr/>
              <p:nvPr/>
            </p:nvSpPr>
            <p:spPr>
              <a:xfrm>
                <a:off x="2952399" y="3435360"/>
                <a:ext cx="317851" cy="800100"/>
              </a:xfrm>
              <a:prstGeom prst="rect">
                <a:avLst/>
              </a:prstGeom>
              <a:grp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B663AA0-41F9-409B-8E77-9F8C6C7C3B83}"/>
                  </a:ext>
                </a:extLst>
              </p:cNvPr>
              <p:cNvSpPr/>
              <p:nvPr/>
            </p:nvSpPr>
            <p:spPr>
              <a:xfrm>
                <a:off x="3270250" y="3733809"/>
                <a:ext cx="711200" cy="501650"/>
              </a:xfrm>
              <a:prstGeom prst="rect">
                <a:avLst/>
              </a:prstGeom>
              <a:grp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D8BE2DB-D475-46CD-81D6-BD2B577C41D2}"/>
                  </a:ext>
                </a:extLst>
              </p:cNvPr>
              <p:cNvSpPr/>
              <p:nvPr/>
            </p:nvSpPr>
            <p:spPr>
              <a:xfrm>
                <a:off x="3096019" y="4235459"/>
                <a:ext cx="292100" cy="279400"/>
              </a:xfrm>
              <a:prstGeom prst="ellipse">
                <a:avLst/>
              </a:prstGeom>
              <a:grp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3D878FA2-FABA-43D9-94F8-1B066C6CDC79}"/>
                  </a:ext>
                </a:extLst>
              </p:cNvPr>
              <p:cNvSpPr/>
              <p:nvPr/>
            </p:nvSpPr>
            <p:spPr>
              <a:xfrm>
                <a:off x="3602728" y="4248159"/>
                <a:ext cx="292100" cy="279400"/>
              </a:xfrm>
              <a:prstGeom prst="ellipse">
                <a:avLst/>
              </a:prstGeom>
              <a:grp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8" name="Group 77">
              <a:extLst>
                <a:ext uri="{FF2B5EF4-FFF2-40B4-BE49-F238E27FC236}">
                  <a16:creationId xmlns:a16="http://schemas.microsoft.com/office/drawing/2014/main" id="{91FC65F8-C29A-478F-A1B6-EC1BED93C4C6}"/>
                </a:ext>
              </a:extLst>
            </p:cNvPr>
            <p:cNvGrpSpPr/>
            <p:nvPr/>
          </p:nvGrpSpPr>
          <p:grpSpPr>
            <a:xfrm>
              <a:off x="5235466" y="3559183"/>
              <a:ext cx="1450002" cy="361003"/>
              <a:chOff x="2019300" y="3771909"/>
              <a:chExt cx="1450002" cy="361003"/>
            </a:xfrm>
          </p:grpSpPr>
          <p:cxnSp>
            <p:nvCxnSpPr>
              <p:cNvPr id="45" name="Straight Connector 44">
                <a:extLst>
                  <a:ext uri="{FF2B5EF4-FFF2-40B4-BE49-F238E27FC236}">
                    <a16:creationId xmlns:a16="http://schemas.microsoft.com/office/drawing/2014/main" id="{E9536A10-DF83-49E7-A1F9-C613BE6D7135}"/>
                  </a:ext>
                </a:extLst>
              </p:cNvPr>
              <p:cNvCxnSpPr/>
              <p:nvPr/>
            </p:nvCxnSpPr>
            <p:spPr>
              <a:xfrm>
                <a:off x="2019300" y="3978290"/>
                <a:ext cx="180000" cy="0"/>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1852CCD-2113-41A0-945A-D8E6CFBD1AC7}"/>
                  </a:ext>
                </a:extLst>
              </p:cNvPr>
              <p:cNvCxnSpPr>
                <a:cxnSpLocks/>
              </p:cNvCxnSpPr>
              <p:nvPr/>
            </p:nvCxnSpPr>
            <p:spPr>
              <a:xfrm>
                <a:off x="3289302" y="3968764"/>
                <a:ext cx="180000" cy="0"/>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2E016648-8D7E-4E3A-A1CC-BEC2F05E4D05}"/>
                  </a:ext>
                </a:extLst>
              </p:cNvPr>
              <p:cNvCxnSpPr>
                <a:cxnSpLocks/>
              </p:cNvCxnSpPr>
              <p:nvPr/>
            </p:nvCxnSpPr>
            <p:spPr>
              <a:xfrm>
                <a:off x="2734351" y="3771910"/>
                <a:ext cx="201846" cy="361002"/>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A3BE7FD-379A-49D1-AA83-C713035150E1}"/>
                  </a:ext>
                </a:extLst>
              </p:cNvPr>
              <p:cNvCxnSpPr>
                <a:cxnSpLocks/>
              </p:cNvCxnSpPr>
              <p:nvPr/>
            </p:nvCxnSpPr>
            <p:spPr>
              <a:xfrm flipV="1">
                <a:off x="2945026" y="3771909"/>
                <a:ext cx="187098" cy="361003"/>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39111AA7-17E0-418D-BDCE-B9DF8CF16263}"/>
                  </a:ext>
                </a:extLst>
              </p:cNvPr>
              <p:cNvCxnSpPr>
                <a:cxnSpLocks/>
              </p:cNvCxnSpPr>
              <p:nvPr/>
            </p:nvCxnSpPr>
            <p:spPr>
              <a:xfrm>
                <a:off x="3126550" y="3771910"/>
                <a:ext cx="168086" cy="196854"/>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AF829C6C-1A57-49B3-80FC-2CBA3FAFEAF3}"/>
                  </a:ext>
                </a:extLst>
              </p:cNvPr>
              <p:cNvCxnSpPr>
                <a:cxnSpLocks/>
              </p:cNvCxnSpPr>
              <p:nvPr/>
            </p:nvCxnSpPr>
            <p:spPr>
              <a:xfrm flipV="1">
                <a:off x="2556999" y="3771909"/>
                <a:ext cx="187098" cy="361003"/>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DCA30093-572F-4B71-839A-2EF0E5022A9A}"/>
                  </a:ext>
                </a:extLst>
              </p:cNvPr>
              <p:cNvCxnSpPr>
                <a:cxnSpLocks/>
              </p:cNvCxnSpPr>
              <p:nvPr/>
            </p:nvCxnSpPr>
            <p:spPr>
              <a:xfrm>
                <a:off x="2354167" y="3771910"/>
                <a:ext cx="201846" cy="361002"/>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BB648824-9E80-47F2-9A5B-3F7900C6FBF3}"/>
                  </a:ext>
                </a:extLst>
              </p:cNvPr>
              <p:cNvCxnSpPr>
                <a:cxnSpLocks/>
              </p:cNvCxnSpPr>
              <p:nvPr/>
            </p:nvCxnSpPr>
            <p:spPr>
              <a:xfrm flipH="1">
                <a:off x="2190750" y="3778903"/>
                <a:ext cx="163418" cy="202547"/>
              </a:xfrm>
              <a:prstGeom prst="line">
                <a:avLst/>
              </a:prstGeom>
              <a:ln w="19050">
                <a:solidFill>
                  <a:srgbClr val="086E6E"/>
                </a:solidFill>
              </a:ln>
            </p:spPr>
            <p:style>
              <a:lnRef idx="2">
                <a:schemeClr val="accent1"/>
              </a:lnRef>
              <a:fillRef idx="0">
                <a:schemeClr val="accent1"/>
              </a:fillRef>
              <a:effectRef idx="1">
                <a:schemeClr val="accent1"/>
              </a:effectRef>
              <a:fontRef idx="minor">
                <a:schemeClr val="tx1"/>
              </a:fontRef>
            </p:style>
          </p:cxnSp>
        </p:grpSp>
        <p:cxnSp>
          <p:nvCxnSpPr>
            <p:cNvPr id="74" name="Straight Connector 73">
              <a:extLst>
                <a:ext uri="{FF2B5EF4-FFF2-40B4-BE49-F238E27FC236}">
                  <a16:creationId xmlns:a16="http://schemas.microsoft.com/office/drawing/2014/main" id="{C94B162F-E856-4B4B-B1CA-4FBBB8ED15DE}"/>
                </a:ext>
              </a:extLst>
            </p:cNvPr>
            <p:cNvCxnSpPr>
              <a:cxnSpLocks/>
            </p:cNvCxnSpPr>
            <p:nvPr/>
          </p:nvCxnSpPr>
          <p:spPr>
            <a:xfrm flipH="1">
              <a:off x="6175315" y="2460625"/>
              <a:ext cx="0" cy="2261256"/>
            </a:xfrm>
            <a:prstGeom prst="line">
              <a:avLst/>
            </a:prstGeom>
            <a:ln w="19050">
              <a:solidFill>
                <a:schemeClr val="tx2">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F0BB2FC-8311-4BA6-A20B-681787EEE467}"/>
                </a:ext>
              </a:extLst>
            </p:cNvPr>
            <p:cNvCxnSpPr>
              <a:stCxn id="40" idx="1"/>
            </p:cNvCxnSpPr>
            <p:nvPr/>
          </p:nvCxnSpPr>
          <p:spPr>
            <a:xfrm>
              <a:off x="6692440" y="3622684"/>
              <a:ext cx="0" cy="1099197"/>
            </a:xfrm>
            <a:prstGeom prst="line">
              <a:avLst/>
            </a:prstGeom>
            <a:ln w="19050">
              <a:solidFill>
                <a:schemeClr val="tx2">
                  <a:lumMod val="50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BE2601B4-1061-4670-BCF8-BE19FEC2EEC2}"/>
                </a:ext>
              </a:extLst>
            </p:cNvPr>
            <p:cNvCxnSpPr/>
            <p:nvPr/>
          </p:nvCxnSpPr>
          <p:spPr>
            <a:xfrm>
              <a:off x="6167432" y="4635173"/>
              <a:ext cx="522000" cy="0"/>
            </a:xfrm>
            <a:prstGeom prst="line">
              <a:avLst/>
            </a:prstGeom>
            <a:ln w="19050">
              <a:solidFill>
                <a:schemeClr val="tx2">
                  <a:lumMod val="50000"/>
                </a:schemeClr>
              </a:solidFill>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F9897501-61B7-409C-B9E2-DB2ECCAB7B01}"/>
                </a:ext>
              </a:extLst>
            </p:cNvPr>
            <p:cNvCxnSpPr/>
            <p:nvPr/>
          </p:nvCxnSpPr>
          <p:spPr>
            <a:xfrm>
              <a:off x="5816891" y="4629076"/>
              <a:ext cx="360000"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106A8FB8-CEBD-4610-B7BB-1E59EED7394F}"/>
                </a:ext>
              </a:extLst>
            </p:cNvPr>
            <p:cNvCxnSpPr/>
            <p:nvPr/>
          </p:nvCxnSpPr>
          <p:spPr>
            <a:xfrm flipH="1">
              <a:off x="6690906" y="4635173"/>
              <a:ext cx="360000"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1" name="TextBox 90">
              <a:extLst>
                <a:ext uri="{FF2B5EF4-FFF2-40B4-BE49-F238E27FC236}">
                  <a16:creationId xmlns:a16="http://schemas.microsoft.com/office/drawing/2014/main" id="{D5A64E87-5982-45E0-AF3D-2E1CBCE0A278}"/>
                </a:ext>
              </a:extLst>
            </p:cNvPr>
            <p:cNvSpPr txBox="1"/>
            <p:nvPr/>
          </p:nvSpPr>
          <p:spPr>
            <a:xfrm>
              <a:off x="3124368" y="2416758"/>
              <a:ext cx="1025466" cy="584775"/>
            </a:xfrm>
            <a:prstGeom prst="rect">
              <a:avLst/>
            </a:prstGeom>
            <a:noFill/>
          </p:spPr>
          <p:txBody>
            <a:bodyPr wrap="square" rtlCol="0">
              <a:spAutoFit/>
            </a:bodyPr>
            <a:lstStyle/>
            <a:p>
              <a:r>
                <a:rPr lang="en-US" sz="1600" dirty="0">
                  <a:latin typeface="+mn-lt"/>
                </a:rPr>
                <a:t>At </a:t>
              </a:r>
              <a:r>
                <a:rPr lang="en-US" sz="1600" dirty="0" smtClean="0">
                  <a:latin typeface="+mn-lt"/>
                </a:rPr>
                <a:t>Stop </a:t>
              </a:r>
              <a:r>
                <a:rPr lang="zh-CN" altLang="en-US" sz="1600" dirty="0" smtClean="0">
                  <a:latin typeface="+mn-lt"/>
                </a:rPr>
                <a:t>停止</a:t>
              </a:r>
              <a:endParaRPr lang="en-US" sz="1600" dirty="0">
                <a:latin typeface="+mn-lt"/>
              </a:endParaRPr>
            </a:p>
          </p:txBody>
        </p:sp>
        <p:sp>
          <p:nvSpPr>
            <p:cNvPr id="92" name="TextBox 91">
              <a:extLst>
                <a:ext uri="{FF2B5EF4-FFF2-40B4-BE49-F238E27FC236}">
                  <a16:creationId xmlns:a16="http://schemas.microsoft.com/office/drawing/2014/main" id="{C33702CD-3A06-4A3E-AB67-31ADF6DEB990}"/>
                </a:ext>
              </a:extLst>
            </p:cNvPr>
            <p:cNvSpPr txBox="1"/>
            <p:nvPr/>
          </p:nvSpPr>
          <p:spPr>
            <a:xfrm>
              <a:off x="2944298" y="3476336"/>
              <a:ext cx="1373119" cy="830997"/>
            </a:xfrm>
            <a:prstGeom prst="rect">
              <a:avLst/>
            </a:prstGeom>
            <a:noFill/>
          </p:spPr>
          <p:txBody>
            <a:bodyPr wrap="square" rtlCol="0">
              <a:spAutoFit/>
            </a:bodyPr>
            <a:lstStyle/>
            <a:p>
              <a:r>
                <a:rPr lang="en-US" sz="1600" dirty="0">
                  <a:latin typeface="+mn-lt"/>
                </a:rPr>
                <a:t>During</a:t>
              </a:r>
            </a:p>
            <a:p>
              <a:r>
                <a:rPr lang="en-US" sz="1600" dirty="0" smtClean="0">
                  <a:latin typeface="+mn-lt"/>
                </a:rPr>
                <a:t>Acceleration</a:t>
              </a:r>
              <a:r>
                <a:rPr lang="zh-CN" altLang="en-US" sz="1600" dirty="0" smtClean="0">
                  <a:latin typeface="+mn-lt"/>
                </a:rPr>
                <a:t>加速期间</a:t>
              </a:r>
              <a:endParaRPr lang="en-US" sz="1600" dirty="0">
                <a:latin typeface="+mn-lt"/>
              </a:endParaRPr>
            </a:p>
          </p:txBody>
        </p:sp>
      </p:grpSp>
    </p:spTree>
    <p:extLst>
      <p:ext uri="{BB962C8B-B14F-4D97-AF65-F5344CB8AC3E}">
        <p14:creationId xmlns:p14="http://schemas.microsoft.com/office/powerpoint/2010/main" val="4981834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15EB57-8484-4941-A303-690BAE8C5840}"/>
              </a:ext>
            </a:extLst>
          </p:cNvPr>
          <p:cNvSpPr>
            <a:spLocks noGrp="1"/>
          </p:cNvSpPr>
          <p:nvPr>
            <p:ph type="title"/>
          </p:nvPr>
        </p:nvSpPr>
        <p:spPr/>
        <p:txBody>
          <a:bodyPr>
            <a:noAutofit/>
          </a:bodyPr>
          <a:lstStyle/>
          <a:p>
            <a:r>
              <a:rPr lang="en-US" sz="3200" b="1" dirty="0"/>
              <a:t>Flexibility</a:t>
            </a:r>
            <a:r>
              <a:rPr lang="en-US" sz="3200" dirty="0">
                <a:solidFill>
                  <a:srgbClr val="595959"/>
                </a:solidFill>
              </a:rPr>
              <a:t> </a:t>
            </a:r>
            <a:r>
              <a:rPr lang="en-US" sz="3200" b="1" dirty="0" smtClean="0"/>
              <a:t>Compensation                   </a:t>
            </a:r>
            <a:br>
              <a:rPr lang="en-US" sz="3200" b="1" dirty="0" smtClean="0"/>
            </a:br>
            <a:r>
              <a:rPr lang="en-US" sz="3200" b="1" dirty="0" smtClean="0"/>
              <a:t> </a:t>
            </a:r>
            <a:r>
              <a:rPr lang="zh-CN" altLang="en-US" sz="3200" b="1" dirty="0" smtClean="0"/>
              <a:t>柔性补偿</a:t>
            </a:r>
            <a:endParaRPr lang="en-US" sz="3200" dirty="0"/>
          </a:p>
        </p:txBody>
      </p:sp>
      <p:sp>
        <p:nvSpPr>
          <p:cNvPr id="4" name="Content Placeholder 1">
            <a:extLst>
              <a:ext uri="{FF2B5EF4-FFF2-40B4-BE49-F238E27FC236}">
                <a16:creationId xmlns:a16="http://schemas.microsoft.com/office/drawing/2014/main" id="{B65168A3-D579-4680-91BA-A45A4C74CB19}"/>
              </a:ext>
            </a:extLst>
          </p:cNvPr>
          <p:cNvSpPr>
            <a:spLocks noGrp="1"/>
          </p:cNvSpPr>
          <p:nvPr>
            <p:ph idx="1"/>
          </p:nvPr>
        </p:nvSpPr>
        <p:spPr>
          <a:xfrm>
            <a:off x="368971" y="849649"/>
            <a:ext cx="8444616" cy="4623947"/>
          </a:xfrm>
        </p:spPr>
        <p:txBody>
          <a:bodyPr>
            <a:normAutofit/>
          </a:bodyPr>
          <a:lstStyle/>
          <a:p>
            <a:pPr>
              <a:buClr>
                <a:srgbClr val="006666"/>
              </a:buClr>
              <a:buFont typeface="Arial" panose="020B0604020202020204" pitchFamily="34" charset="0"/>
              <a:buChar char="•"/>
            </a:pPr>
            <a:r>
              <a:rPr lang="en-US" sz="1400" b="1" dirty="0" smtClean="0"/>
              <a:t>NLAFFLPFHZ</a:t>
            </a:r>
            <a:r>
              <a:rPr lang="zh-CN" altLang="en-US" sz="1400" b="1" dirty="0"/>
              <a:t>加减速</a:t>
            </a:r>
            <a:r>
              <a:rPr lang="zh-CN" altLang="en-US" sz="1400" b="1" dirty="0" smtClean="0"/>
              <a:t>弹簧滤波增益</a:t>
            </a:r>
            <a:endParaRPr lang="en-US" sz="1400" b="1" dirty="0"/>
          </a:p>
          <a:p>
            <a:pPr marL="400050" lvl="1" indent="0">
              <a:buClr>
                <a:srgbClr val="006666"/>
              </a:buClr>
              <a:buNone/>
            </a:pPr>
            <a:r>
              <a:rPr lang="en-US" sz="1400" dirty="0"/>
              <a:t>Defines a low pass filter to the calculation of the acceleration profile. NLAFFPHZ is set to three 	times the value of KNLD to make sure the bandwidth of the filter is sufficiently higher than the system response time</a:t>
            </a:r>
            <a:r>
              <a:rPr lang="en-US" sz="1400" dirty="0" smtClean="0"/>
              <a:t>.</a:t>
            </a:r>
          </a:p>
          <a:p>
            <a:pPr marL="400050" lvl="1" indent="0">
              <a:buClr>
                <a:srgbClr val="006666"/>
              </a:buClr>
              <a:buNone/>
            </a:pPr>
            <a:r>
              <a:rPr lang="zh-CN" altLang="en-US" sz="1400" dirty="0"/>
              <a:t>为加速度剖面的计算定义一个低通滤波器。将</a:t>
            </a:r>
            <a:r>
              <a:rPr lang="en-US" altLang="zh-CN" sz="1400" dirty="0"/>
              <a:t>NLAFFPHZ</a:t>
            </a:r>
            <a:r>
              <a:rPr lang="zh-CN" altLang="en-US" sz="1400" dirty="0"/>
              <a:t>设置为</a:t>
            </a:r>
            <a:r>
              <a:rPr lang="en-US" altLang="zh-CN" sz="1400" dirty="0"/>
              <a:t>KNLD</a:t>
            </a:r>
            <a:r>
              <a:rPr lang="zh-CN" altLang="en-US" sz="1400" dirty="0"/>
              <a:t>值的</a:t>
            </a:r>
            <a:r>
              <a:rPr lang="en-US" altLang="zh-CN" sz="1400" dirty="0"/>
              <a:t>3</a:t>
            </a:r>
            <a:r>
              <a:rPr lang="zh-CN" altLang="en-US" sz="1400" dirty="0"/>
              <a:t>倍，以确保滤波器的带宽足够高，超过系统响应时间</a:t>
            </a:r>
            <a:endParaRPr lang="en-US" sz="1400" dirty="0"/>
          </a:p>
          <a:p>
            <a:pPr marL="400050" lvl="1" indent="0">
              <a:buClr>
                <a:srgbClr val="006666"/>
              </a:buClr>
              <a:buNone/>
            </a:pPr>
            <a:r>
              <a:rPr lang="en-US" sz="1400" dirty="0"/>
              <a:t>NLAFFPHZ = 3 x </a:t>
            </a:r>
            <a:r>
              <a:rPr lang="en-US" sz="1400" dirty="0" smtClean="0"/>
              <a:t>KNLD</a:t>
            </a:r>
            <a:endParaRPr lang="en-US" sz="1400" dirty="0"/>
          </a:p>
          <a:p>
            <a:pPr>
              <a:buClr>
                <a:srgbClr val="006666"/>
              </a:buClr>
              <a:buFont typeface="Arial" panose="020B0604020202020204" pitchFamily="34" charset="0"/>
              <a:buChar char="•"/>
            </a:pPr>
            <a:r>
              <a:rPr lang="en-US" sz="1400" b="1" dirty="0"/>
              <a:t>NLPEAFF</a:t>
            </a:r>
          </a:p>
          <a:p>
            <a:pPr marL="0" indent="0">
              <a:buClr>
                <a:srgbClr val="006666"/>
              </a:buClr>
              <a:buNone/>
            </a:pPr>
            <a:r>
              <a:rPr lang="en-US" sz="1400" b="1" dirty="0"/>
              <a:t>	</a:t>
            </a:r>
            <a:r>
              <a:rPr lang="en-US" sz="1400" dirty="0"/>
              <a:t>Reflects the natural oscillation frequency of the coupling between the motor and the load. The more 	flexible the system, the lower this frequency</a:t>
            </a:r>
            <a:r>
              <a:rPr lang="en-US" sz="1400" dirty="0" smtClean="0"/>
              <a:t>.</a:t>
            </a:r>
          </a:p>
          <a:p>
            <a:pPr marL="0" indent="0">
              <a:buClr>
                <a:srgbClr val="006666"/>
              </a:buClr>
              <a:buNone/>
            </a:pPr>
            <a:r>
              <a:rPr lang="zh-CN" altLang="en-US" sz="1400" dirty="0" smtClean="0"/>
              <a:t>          反映</a:t>
            </a:r>
            <a:r>
              <a:rPr lang="zh-CN" altLang="en-US" sz="1400" dirty="0"/>
              <a:t>了电动机和负载间耦合的固有振荡频率。系统越灵活，这个频率就越</a:t>
            </a:r>
            <a:r>
              <a:rPr lang="zh-CN" altLang="en-US" sz="1400" dirty="0" smtClean="0"/>
              <a:t>低</a:t>
            </a:r>
            <a:endParaRPr lang="en-US" sz="1400" b="1" dirty="0"/>
          </a:p>
          <a:p>
            <a:pPr>
              <a:buClr>
                <a:srgbClr val="006666"/>
              </a:buClr>
              <a:buFont typeface="Arial" panose="020B0604020202020204" pitchFamily="34" charset="0"/>
              <a:buChar char="•"/>
            </a:pPr>
            <a:r>
              <a:rPr lang="en-US" sz="1400" b="1" dirty="0"/>
              <a:t>How to set flexibility </a:t>
            </a:r>
            <a:r>
              <a:rPr lang="en-US" sz="1400" b="1" dirty="0" smtClean="0"/>
              <a:t>compensation  </a:t>
            </a:r>
            <a:r>
              <a:rPr lang="zh-CN" altLang="en-US" sz="1400" b="1" dirty="0" smtClean="0"/>
              <a:t>怎么设置柔性补偿功能</a:t>
            </a:r>
            <a:endParaRPr lang="en-US" sz="1400" b="1" dirty="0"/>
          </a:p>
          <a:p>
            <a:pPr lvl="1">
              <a:buClr>
                <a:srgbClr val="006666"/>
              </a:buClr>
              <a:buFont typeface="+mj-lt"/>
              <a:buAutoNum type="romanUcPeriod"/>
            </a:pPr>
            <a:r>
              <a:rPr lang="en-US" sz="1400" dirty="0"/>
              <a:t>Set </a:t>
            </a:r>
            <a:r>
              <a:rPr lang="en-US" sz="1400" b="1" dirty="0"/>
              <a:t>NLAFFLPFHZ</a:t>
            </a:r>
            <a:r>
              <a:rPr lang="en-US" sz="1400" dirty="0"/>
              <a:t> = 3 X </a:t>
            </a:r>
            <a:r>
              <a:rPr lang="en-US" sz="1400" dirty="0" smtClean="0"/>
              <a:t>KNLD   </a:t>
            </a:r>
            <a:r>
              <a:rPr lang="zh-CN" altLang="en-US" sz="1400" dirty="0" smtClean="0"/>
              <a:t>设置 </a:t>
            </a:r>
            <a:r>
              <a:rPr lang="en-US" altLang="zh-CN" sz="1400" b="1" dirty="0"/>
              <a:t>NLAFFLPFHZ</a:t>
            </a:r>
            <a:r>
              <a:rPr lang="en-US" altLang="zh-CN" sz="1400" dirty="0"/>
              <a:t> = 3 X KNLD </a:t>
            </a:r>
            <a:endParaRPr lang="en-US" sz="1400" dirty="0"/>
          </a:p>
          <a:p>
            <a:pPr lvl="1">
              <a:buClr>
                <a:srgbClr val="006666"/>
              </a:buClr>
              <a:buFont typeface="+mj-lt"/>
              <a:buAutoNum type="romanUcPeriod"/>
            </a:pPr>
            <a:r>
              <a:rPr lang="en-US" sz="1400" dirty="0"/>
              <a:t>Reduce </a:t>
            </a:r>
            <a:r>
              <a:rPr lang="en-US" sz="1400" b="1" dirty="0"/>
              <a:t>NLPEAFF </a:t>
            </a:r>
            <a:r>
              <a:rPr lang="en-US" sz="1400" dirty="0"/>
              <a:t>(default value = 5000Hz) until you reach the results you require. Criteria may be either settling time or position error</a:t>
            </a:r>
            <a:r>
              <a:rPr lang="en-US" sz="1400" dirty="0" smtClean="0"/>
              <a:t>.</a:t>
            </a:r>
          </a:p>
          <a:p>
            <a:pPr marL="457200" lvl="1" indent="0">
              <a:buClr>
                <a:srgbClr val="006666"/>
              </a:buClr>
              <a:buNone/>
            </a:pPr>
            <a:r>
              <a:rPr lang="zh-CN" altLang="en-US" sz="1400" dirty="0"/>
              <a:t>降低</a:t>
            </a:r>
            <a:r>
              <a:rPr lang="en-US" altLang="zh-CN" sz="1400" dirty="0"/>
              <a:t>NLPEAFF</a:t>
            </a:r>
            <a:r>
              <a:rPr lang="zh-CN" altLang="en-US" sz="1400" dirty="0"/>
              <a:t>（默认值</a:t>
            </a:r>
            <a:r>
              <a:rPr lang="en-US" altLang="zh-CN" sz="1400" dirty="0" smtClean="0"/>
              <a:t>=5000Hz</a:t>
            </a:r>
            <a:r>
              <a:rPr lang="en-US" altLang="zh-CN" sz="1400" dirty="0"/>
              <a:t>)</a:t>
            </a:r>
            <a:r>
              <a:rPr lang="zh-CN" altLang="en-US" sz="1400" dirty="0"/>
              <a:t>直到你达到你想要的结果。标准可以是调整时间，也可以是位置误差。</a:t>
            </a:r>
            <a:endParaRPr lang="en-US" sz="1400" dirty="0"/>
          </a:p>
          <a:p>
            <a:pPr marL="457200" lvl="1" indent="0">
              <a:buClr>
                <a:srgbClr val="006666"/>
              </a:buClr>
              <a:buNone/>
            </a:pPr>
            <a:endParaRPr lang="en-US" sz="500" dirty="0"/>
          </a:p>
          <a:p>
            <a:pPr lvl="2">
              <a:buClr>
                <a:srgbClr val="006666"/>
              </a:buClr>
              <a:buFont typeface="Wingdings" panose="05000000000000000000" pitchFamily="2" charset="2"/>
              <a:buChar char="Ø"/>
            </a:pPr>
            <a:r>
              <a:rPr lang="en-US" sz="1200" dirty="0"/>
              <a:t>Typically, the highest frequency value is 400Hz (for low load and flexibility). So, for heavily loaded and flexible systems the typical range will be 400Hz to 30 </a:t>
            </a:r>
            <a:r>
              <a:rPr lang="en-US" sz="1200" dirty="0" smtClean="0"/>
              <a:t>Hz</a:t>
            </a:r>
            <a:r>
              <a:rPr lang="zh-CN" altLang="en-US" sz="1200" dirty="0"/>
              <a:t>通常，最高频率值是</a:t>
            </a:r>
            <a:r>
              <a:rPr lang="en-US" altLang="zh-CN" sz="1200" dirty="0"/>
              <a:t>400</a:t>
            </a:r>
            <a:r>
              <a:rPr lang="zh-CN" altLang="en-US" sz="1200" dirty="0"/>
              <a:t>赫兹（低负载和灵活性）。因此，对于重负载和灵活的系统，典型的范围将是</a:t>
            </a:r>
            <a:r>
              <a:rPr lang="en-US" altLang="zh-CN" sz="1200" dirty="0"/>
              <a:t>400</a:t>
            </a:r>
            <a:r>
              <a:rPr lang="zh-CN" altLang="en-US" sz="1200" dirty="0"/>
              <a:t>赫兹到</a:t>
            </a:r>
            <a:r>
              <a:rPr lang="en-US" altLang="zh-CN" sz="1200" dirty="0"/>
              <a:t>30</a:t>
            </a:r>
            <a:r>
              <a:rPr lang="zh-CN" altLang="en-US" sz="1200" dirty="0"/>
              <a:t>赫兹</a:t>
            </a:r>
            <a:endParaRPr lang="en-US" sz="1200" dirty="0"/>
          </a:p>
          <a:p>
            <a:pPr marL="400050" lvl="1" indent="0">
              <a:buNone/>
            </a:pPr>
            <a:endParaRPr lang="en-US" sz="1400" b="1" dirty="0"/>
          </a:p>
          <a:p>
            <a:pPr marL="0" indent="0">
              <a:buNone/>
            </a:pPr>
            <a:endParaRPr lang="en-US" sz="1400" b="1" dirty="0"/>
          </a:p>
          <a:p>
            <a:pPr marL="0" indent="0">
              <a:buNone/>
            </a:pPr>
            <a:endParaRPr lang="en-US" sz="1400" b="1" dirty="0"/>
          </a:p>
          <a:p>
            <a:pPr marL="0" indent="0">
              <a:buNone/>
            </a:pPr>
            <a:endParaRPr lang="en-US" sz="1400" b="1" dirty="0"/>
          </a:p>
          <a:p>
            <a:pPr marL="0" indent="0">
              <a:buNone/>
            </a:pPr>
            <a:endParaRPr lang="en-US" sz="1400" b="1" dirty="0"/>
          </a:p>
          <a:p>
            <a:pPr marL="0" indent="0">
              <a:buNone/>
            </a:pPr>
            <a:endParaRPr lang="en-US" sz="1400" b="1" dirty="0"/>
          </a:p>
          <a:p>
            <a:endParaRPr lang="en-US" sz="1400" dirty="0"/>
          </a:p>
        </p:txBody>
      </p:sp>
    </p:spTree>
    <p:extLst>
      <p:ext uri="{BB962C8B-B14F-4D97-AF65-F5344CB8AC3E}">
        <p14:creationId xmlns:p14="http://schemas.microsoft.com/office/powerpoint/2010/main" val="34574176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5142F1-9F9C-4B3D-B963-8B7297B52BCD}"/>
              </a:ext>
            </a:extLst>
          </p:cNvPr>
          <p:cNvSpPr>
            <a:spLocks noGrp="1"/>
          </p:cNvSpPr>
          <p:nvPr>
            <p:ph idx="1"/>
          </p:nvPr>
        </p:nvSpPr>
        <p:spPr>
          <a:xfrm>
            <a:off x="353464" y="923218"/>
            <a:ext cx="8515350" cy="4301925"/>
          </a:xfrm>
        </p:spPr>
        <p:txBody>
          <a:bodyPr>
            <a:normAutofit/>
          </a:bodyPr>
          <a:lstStyle/>
          <a:p>
            <a:pPr>
              <a:buClr>
                <a:srgbClr val="006666"/>
              </a:buClr>
              <a:buFont typeface="Arial" panose="020B0604020202020204" pitchFamily="34" charset="0"/>
              <a:buChar char="•"/>
            </a:pPr>
            <a:r>
              <a:rPr lang="en-US" sz="1600" b="1" dirty="0" smtClean="0"/>
              <a:t>MOVESMOOTHMODE  </a:t>
            </a:r>
            <a:r>
              <a:rPr lang="zh-CN" altLang="en-US" sz="1600" b="1" dirty="0" smtClean="0"/>
              <a:t>平滑滤波器模式</a:t>
            </a:r>
            <a:endParaRPr lang="en-US" sz="1600" b="1" dirty="0"/>
          </a:p>
          <a:p>
            <a:pPr marL="400050" lvl="1" indent="0">
              <a:buClr>
                <a:srgbClr val="006666"/>
              </a:buClr>
              <a:buNone/>
            </a:pPr>
            <a:r>
              <a:rPr lang="en-US" sz="1600" dirty="0"/>
              <a:t>Point-to-point move smoothing mode</a:t>
            </a:r>
            <a:r>
              <a:rPr lang="en-US" sz="1600" dirty="0" smtClean="0"/>
              <a:t>:</a:t>
            </a:r>
            <a:r>
              <a:rPr lang="zh-CN" altLang="en-US" sz="1600" dirty="0" smtClean="0"/>
              <a:t>点到点移动平滑模式</a:t>
            </a:r>
            <a:endParaRPr lang="en-US" sz="1600" dirty="0"/>
          </a:p>
          <a:p>
            <a:pPr marL="400050" lvl="1" indent="0">
              <a:buClr>
                <a:srgbClr val="006666"/>
              </a:buClr>
              <a:buNone/>
            </a:pPr>
            <a:r>
              <a:rPr lang="en-US" sz="1600" dirty="0"/>
              <a:t>0→ No </a:t>
            </a:r>
            <a:r>
              <a:rPr lang="en-US" sz="1600" dirty="0" smtClean="0"/>
              <a:t>smoothing                      0</a:t>
            </a:r>
            <a:r>
              <a:rPr lang="en-US" altLang="zh-CN" sz="1600" dirty="0" smtClean="0"/>
              <a:t> →</a:t>
            </a:r>
            <a:r>
              <a:rPr lang="zh-CN" altLang="en-US" sz="1600" dirty="0" smtClean="0"/>
              <a:t>没有平滑</a:t>
            </a:r>
            <a:endParaRPr lang="en-US" sz="1600" dirty="0"/>
          </a:p>
          <a:p>
            <a:pPr marL="400050" lvl="1" indent="0">
              <a:buClr>
                <a:srgbClr val="006666"/>
              </a:buClr>
              <a:buNone/>
            </a:pPr>
            <a:r>
              <a:rPr lang="en-US" sz="1600" dirty="0"/>
              <a:t>1→ LPF smoothing [Hz</a:t>
            </a:r>
            <a:r>
              <a:rPr lang="en-US" sz="1600" dirty="0" smtClean="0"/>
              <a:t>]             </a:t>
            </a:r>
            <a:r>
              <a:rPr lang="en-US" altLang="zh-CN" sz="1600" dirty="0" smtClean="0"/>
              <a:t>1</a:t>
            </a:r>
            <a:r>
              <a:rPr lang="en-US" altLang="zh-CN" sz="1600" dirty="0"/>
              <a:t>→ </a:t>
            </a:r>
            <a:r>
              <a:rPr lang="zh-CN" altLang="en-US" sz="1600" dirty="0" smtClean="0"/>
              <a:t>低通滤波平滑</a:t>
            </a:r>
            <a:endParaRPr lang="en-US" sz="1600" dirty="0"/>
          </a:p>
          <a:p>
            <a:pPr marL="400050" lvl="1" indent="0">
              <a:buClr>
                <a:srgbClr val="006666"/>
              </a:buClr>
              <a:buNone/>
            </a:pPr>
            <a:r>
              <a:rPr lang="en-US" sz="1600" dirty="0"/>
              <a:t>2→ S-Curve smoothing [</a:t>
            </a:r>
            <a:r>
              <a:rPr lang="en-US" sz="1600" dirty="0" err="1"/>
              <a:t>ms</a:t>
            </a:r>
            <a:r>
              <a:rPr lang="en-US" sz="1600" dirty="0" smtClean="0"/>
              <a:t>]     </a:t>
            </a:r>
            <a:r>
              <a:rPr lang="en-US" altLang="zh-CN" sz="1600" dirty="0" smtClean="0"/>
              <a:t>2→S</a:t>
            </a:r>
            <a:r>
              <a:rPr lang="zh-CN" altLang="en-US" sz="1600" dirty="0" smtClean="0"/>
              <a:t>型平滑</a:t>
            </a:r>
            <a:endParaRPr lang="en-US" sz="600" dirty="0"/>
          </a:p>
          <a:p>
            <a:pPr marL="285750">
              <a:buClr>
                <a:srgbClr val="055748"/>
              </a:buClr>
            </a:pPr>
            <a:r>
              <a:rPr lang="en-US" sz="1600" b="1" dirty="0" smtClean="0"/>
              <a:t>MOVESMOOTHLPFHZ</a:t>
            </a:r>
            <a:endParaRPr lang="en-US" sz="1600" b="1" dirty="0"/>
          </a:p>
          <a:p>
            <a:pPr marL="400050" lvl="1" indent="0">
              <a:buClr>
                <a:srgbClr val="006666"/>
              </a:buClr>
              <a:buNone/>
            </a:pPr>
            <a:r>
              <a:rPr lang="en-US" sz="1600" dirty="0"/>
              <a:t>Calculates a proportional fraction of the next position command. The </a:t>
            </a:r>
            <a:r>
              <a:rPr lang="en-US" sz="1600" b="1" dirty="0"/>
              <a:t>lower</a:t>
            </a:r>
            <a:r>
              <a:rPr lang="en-US" sz="1600" dirty="0"/>
              <a:t> the value is, the </a:t>
            </a:r>
            <a:r>
              <a:rPr lang="en-US" sz="1600" b="1" dirty="0"/>
              <a:t>more</a:t>
            </a:r>
            <a:r>
              <a:rPr lang="en-US" sz="1600" dirty="0"/>
              <a:t> effect the smoothing have. The </a:t>
            </a:r>
            <a:r>
              <a:rPr lang="en-US" sz="1600" b="1" dirty="0"/>
              <a:t>higher</a:t>
            </a:r>
            <a:r>
              <a:rPr lang="en-US" sz="1600" dirty="0"/>
              <a:t> the value, the </a:t>
            </a:r>
            <a:r>
              <a:rPr lang="en-US" sz="1600" b="1" dirty="0"/>
              <a:t>least</a:t>
            </a:r>
            <a:r>
              <a:rPr lang="en-US" sz="1600" dirty="0"/>
              <a:t> effect the smoothing have. The effect on acceleration and deceleration is not symmetrical. </a:t>
            </a:r>
            <a:endParaRPr lang="en-US" sz="1600" dirty="0" smtClean="0"/>
          </a:p>
          <a:p>
            <a:pPr marL="400050" lvl="1" indent="0">
              <a:buClr>
                <a:srgbClr val="006666"/>
              </a:buClr>
              <a:buNone/>
            </a:pPr>
            <a:r>
              <a:rPr lang="zh-CN" altLang="en-US" sz="1600" dirty="0"/>
              <a:t>计算下一个位置命令的比例分数。数值越低，平滑效果越好。数值越高，平滑效果越小。对加速度和减速的影响是不对称的</a:t>
            </a:r>
            <a:r>
              <a:rPr lang="zh-CN" altLang="en-US" sz="1600" b="1" dirty="0"/>
              <a:t>。</a:t>
            </a:r>
            <a:endParaRPr lang="en-US" sz="1600" b="1" dirty="0"/>
          </a:p>
          <a:p>
            <a:pPr>
              <a:buClr>
                <a:srgbClr val="006666"/>
              </a:buClr>
              <a:buFont typeface="Arial" panose="020B0604020202020204" pitchFamily="34" charset="0"/>
              <a:buChar char="•"/>
            </a:pPr>
            <a:r>
              <a:rPr lang="en-US" altLang="zh-CN" sz="1600" b="1" dirty="0"/>
              <a:t>MOVESMOOTHAVG</a:t>
            </a:r>
            <a:r>
              <a:rPr lang="zh-CN" altLang="en-US" sz="1600" dirty="0"/>
              <a:t>位置指令移动平均数</a:t>
            </a:r>
            <a:endParaRPr lang="en-US" altLang="zh-CN" sz="1600" b="1" dirty="0"/>
          </a:p>
          <a:p>
            <a:pPr marL="400050" lvl="1" indent="0">
              <a:buClr>
                <a:srgbClr val="006666"/>
              </a:buClr>
              <a:buNone/>
            </a:pPr>
            <a:r>
              <a:rPr lang="en-US" altLang="zh-CN" sz="1600" dirty="0"/>
              <a:t>Position Command Move Averaging Number. </a:t>
            </a:r>
            <a:r>
              <a:rPr lang="en-US" altLang="zh-CN" sz="1600" dirty="0">
                <a:sym typeface="Frutiger LT Std 55 Roman" charset="0"/>
              </a:rPr>
              <a:t>It has the s</a:t>
            </a:r>
            <a:r>
              <a:rPr lang="en-US" altLang="zh-CN" sz="1600" dirty="0"/>
              <a:t>ame affect on Acceleration and Deceleration</a:t>
            </a:r>
            <a:r>
              <a:rPr lang="zh-CN" altLang="en-US" sz="1600" dirty="0"/>
              <a:t>；</a:t>
            </a:r>
            <a:r>
              <a:rPr lang="en-US" altLang="zh-CN" sz="1600" dirty="0"/>
              <a:t>The delay is correlate to the average window time.</a:t>
            </a:r>
          </a:p>
          <a:p>
            <a:pPr marL="400050" lvl="1" indent="0">
              <a:buNone/>
            </a:pPr>
            <a:r>
              <a:rPr lang="zh-CN" altLang="en-US" sz="1600" dirty="0"/>
              <a:t>位置指令移动平均数，对加速和减速也有同样的影响；延迟与平均窗口时间相关。</a:t>
            </a:r>
            <a:endParaRPr lang="en-US" altLang="zh-CN" sz="600" dirty="0"/>
          </a:p>
          <a:p>
            <a:pPr marL="0" indent="0">
              <a:buNone/>
            </a:pPr>
            <a:endParaRPr lang="en-US" sz="1600" dirty="0"/>
          </a:p>
          <a:p>
            <a:pPr>
              <a:buClr>
                <a:srgbClr val="006666"/>
              </a:buClr>
              <a:buFont typeface="Arial" panose="020B0604020202020204" pitchFamily="34" charset="0"/>
              <a:buChar char="•"/>
            </a:pPr>
            <a:endParaRPr lang="en-US" sz="1600" b="1" dirty="0"/>
          </a:p>
          <a:p>
            <a:pPr marL="400050" lvl="1" indent="0">
              <a:buClr>
                <a:srgbClr val="006666"/>
              </a:buClr>
              <a:buNone/>
            </a:pPr>
            <a:endParaRPr lang="en-US" sz="1600" dirty="0"/>
          </a:p>
          <a:p>
            <a:pPr marL="400050" lvl="1" indent="0">
              <a:buClr>
                <a:srgbClr val="006666"/>
              </a:buClr>
              <a:buNone/>
            </a:pPr>
            <a:endParaRPr lang="en-US" sz="1600" dirty="0"/>
          </a:p>
          <a:p>
            <a:endParaRPr lang="en-US" sz="1600" dirty="0"/>
          </a:p>
        </p:txBody>
      </p:sp>
      <p:sp>
        <p:nvSpPr>
          <p:cNvPr id="3" name="Title 2">
            <a:extLst>
              <a:ext uri="{FF2B5EF4-FFF2-40B4-BE49-F238E27FC236}">
                <a16:creationId xmlns:a16="http://schemas.microsoft.com/office/drawing/2014/main" id="{CF34D681-7F6A-483E-A499-B98FE7C3C34F}"/>
              </a:ext>
            </a:extLst>
          </p:cNvPr>
          <p:cNvSpPr>
            <a:spLocks noGrp="1"/>
          </p:cNvSpPr>
          <p:nvPr>
            <p:ph type="title"/>
          </p:nvPr>
        </p:nvSpPr>
        <p:spPr/>
        <p:txBody>
          <a:bodyPr>
            <a:noAutofit/>
          </a:bodyPr>
          <a:lstStyle/>
          <a:p>
            <a:r>
              <a:rPr lang="en-US" b="1" dirty="0"/>
              <a:t/>
            </a:r>
            <a:br>
              <a:rPr lang="en-US" b="1" dirty="0"/>
            </a:br>
            <a:r>
              <a:rPr lang="en-US" b="1" dirty="0"/>
              <a:t>Smooth </a:t>
            </a:r>
            <a:r>
              <a:rPr lang="en-US" b="1" dirty="0" smtClean="0"/>
              <a:t>Filter</a:t>
            </a:r>
            <a:r>
              <a:rPr lang="zh-CN" altLang="en-US" sz="3200" b="1" dirty="0" smtClean="0"/>
              <a:t>平滑滤波器</a:t>
            </a:r>
            <a:r>
              <a:rPr lang="en-US" sz="3200" b="1" dirty="0" smtClean="0"/>
              <a:t> </a:t>
            </a:r>
            <a:r>
              <a:rPr lang="en-US" b="1" dirty="0">
                <a:solidFill>
                  <a:srgbClr val="595959"/>
                </a:solidFill>
              </a:rPr>
              <a:t/>
            </a:r>
            <a:br>
              <a:rPr lang="en-US" b="1" dirty="0">
                <a:solidFill>
                  <a:srgbClr val="595959"/>
                </a:solidFill>
              </a:rPr>
            </a:br>
            <a:endParaRPr lang="en-US" b="1" dirty="0"/>
          </a:p>
        </p:txBody>
      </p:sp>
    </p:spTree>
    <p:extLst>
      <p:ext uri="{BB962C8B-B14F-4D97-AF65-F5344CB8AC3E}">
        <p14:creationId xmlns:p14="http://schemas.microsoft.com/office/powerpoint/2010/main" val="30906019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454CF8-EB91-4742-8698-C845892F4CD9}"/>
              </a:ext>
            </a:extLst>
          </p:cNvPr>
          <p:cNvSpPr>
            <a:spLocks noGrp="1"/>
          </p:cNvSpPr>
          <p:nvPr>
            <p:ph type="title"/>
          </p:nvPr>
        </p:nvSpPr>
        <p:spPr/>
        <p:txBody>
          <a:bodyPr/>
          <a:lstStyle/>
          <a:p>
            <a:r>
              <a:rPr lang="en-US" b="1" dirty="0"/>
              <a:t>MOVESMOOTHLPFHZ</a:t>
            </a:r>
            <a:endParaRPr lang="en-US" dirty="0"/>
          </a:p>
        </p:txBody>
      </p:sp>
      <p:pic>
        <p:nvPicPr>
          <p:cNvPr id="4" name="Picture 3">
            <a:extLst>
              <a:ext uri="{FF2B5EF4-FFF2-40B4-BE49-F238E27FC236}">
                <a16:creationId xmlns:a16="http://schemas.microsoft.com/office/drawing/2014/main" id="{60C8C693-87DC-4E2F-9AB8-BE234E1ACDE8}"/>
              </a:ext>
            </a:extLst>
          </p:cNvPr>
          <p:cNvPicPr>
            <a:picLocks noChangeAspect="1"/>
          </p:cNvPicPr>
          <p:nvPr/>
        </p:nvPicPr>
        <p:blipFill>
          <a:blip r:embed="rId3"/>
          <a:stretch>
            <a:fillRect/>
          </a:stretch>
        </p:blipFill>
        <p:spPr>
          <a:xfrm>
            <a:off x="1355400" y="1121041"/>
            <a:ext cx="6433200" cy="1641226"/>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4C0A7D1A-7908-4440-ADB9-E3E62D8EA232}"/>
              </a:ext>
            </a:extLst>
          </p:cNvPr>
          <p:cNvSpPr txBox="1"/>
          <p:nvPr/>
        </p:nvSpPr>
        <p:spPr>
          <a:xfrm>
            <a:off x="1355400" y="2759328"/>
            <a:ext cx="3247652" cy="353943"/>
          </a:xfrm>
          <a:prstGeom prst="rect">
            <a:avLst/>
          </a:prstGeom>
          <a:noFill/>
        </p:spPr>
        <p:txBody>
          <a:bodyPr wrap="square" rtlCol="0">
            <a:spAutoFit/>
          </a:bodyPr>
          <a:lstStyle/>
          <a:p>
            <a:pPr algn="l" rtl="0"/>
            <a:r>
              <a:rPr lang="en-US" sz="1700" dirty="0">
                <a:latin typeface="+mn-lt"/>
                <a:cs typeface="+mn-cs"/>
                <a:sym typeface="Frutiger LT Std 55 Roman" charset="0"/>
              </a:rPr>
              <a:t>MOVESMOOTHLPFHZ 10</a:t>
            </a:r>
          </a:p>
        </p:txBody>
      </p:sp>
      <p:pic>
        <p:nvPicPr>
          <p:cNvPr id="6" name="Picture 5">
            <a:extLst>
              <a:ext uri="{FF2B5EF4-FFF2-40B4-BE49-F238E27FC236}">
                <a16:creationId xmlns:a16="http://schemas.microsoft.com/office/drawing/2014/main" id="{BCBC2D86-CC85-485D-BA80-7D86C00041FA}"/>
              </a:ext>
            </a:extLst>
          </p:cNvPr>
          <p:cNvPicPr>
            <a:picLocks noChangeAspect="1"/>
          </p:cNvPicPr>
          <p:nvPr/>
        </p:nvPicPr>
        <p:blipFill>
          <a:blip r:embed="rId4"/>
          <a:stretch>
            <a:fillRect/>
          </a:stretch>
        </p:blipFill>
        <p:spPr>
          <a:xfrm>
            <a:off x="1355400" y="3113271"/>
            <a:ext cx="6433200" cy="1614509"/>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A1B38FB1-3A10-49F0-B6B8-97DF2EF530C6}"/>
              </a:ext>
            </a:extLst>
          </p:cNvPr>
          <p:cNvSpPr txBox="1"/>
          <p:nvPr/>
        </p:nvSpPr>
        <p:spPr>
          <a:xfrm>
            <a:off x="1355400" y="4724798"/>
            <a:ext cx="3247652" cy="353943"/>
          </a:xfrm>
          <a:prstGeom prst="rect">
            <a:avLst/>
          </a:prstGeom>
          <a:noFill/>
        </p:spPr>
        <p:txBody>
          <a:bodyPr wrap="square" rtlCol="0">
            <a:spAutoFit/>
          </a:bodyPr>
          <a:lstStyle/>
          <a:p>
            <a:pPr algn="l" rtl="0"/>
            <a:r>
              <a:rPr lang="en-US" sz="1700" dirty="0">
                <a:latin typeface="+mn-lt"/>
                <a:cs typeface="+mn-cs"/>
                <a:sym typeface="Frutiger LT Std 55 Roman" charset="0"/>
              </a:rPr>
              <a:t>MOVESMOOTHLPFHZ 100</a:t>
            </a:r>
          </a:p>
        </p:txBody>
      </p:sp>
    </p:spTree>
    <p:extLst>
      <p:ext uri="{BB962C8B-B14F-4D97-AF65-F5344CB8AC3E}">
        <p14:creationId xmlns:p14="http://schemas.microsoft.com/office/powerpoint/2010/main" val="31771156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5DBB66-3443-43AC-BBEC-3A9E0F679627}"/>
              </a:ext>
            </a:extLst>
          </p:cNvPr>
          <p:cNvSpPr>
            <a:spLocks noGrp="1"/>
          </p:cNvSpPr>
          <p:nvPr>
            <p:ph type="title"/>
          </p:nvPr>
        </p:nvSpPr>
        <p:spPr/>
        <p:txBody>
          <a:bodyPr>
            <a:normAutofit fontScale="90000"/>
          </a:bodyPr>
          <a:lstStyle/>
          <a:p>
            <a:r>
              <a:rPr lang="en-US" sz="3600" b="1" dirty="0" smtClean="0"/>
              <a:t/>
            </a:r>
            <a:br>
              <a:rPr lang="en-US" sz="3600" b="1" dirty="0" smtClean="0"/>
            </a:br>
            <a:r>
              <a:rPr lang="en-US" sz="3600" b="1" dirty="0" smtClean="0"/>
              <a:t>MOVESMOOTHAVG</a:t>
            </a:r>
            <a:br>
              <a:rPr lang="en-US" sz="3600" b="1" dirty="0" smtClean="0"/>
            </a:br>
            <a:r>
              <a:rPr lang="zh-CN" altLang="en-US" sz="3600" dirty="0" smtClean="0"/>
              <a:t>位置</a:t>
            </a:r>
            <a:r>
              <a:rPr lang="zh-CN" altLang="en-US" sz="3600" dirty="0"/>
              <a:t>指令移动平均数</a:t>
            </a:r>
            <a:r>
              <a:rPr lang="en-US" altLang="zh-CN" b="1" dirty="0"/>
              <a:t/>
            </a:r>
            <a:br>
              <a:rPr lang="en-US" altLang="zh-CN" b="1" dirty="0"/>
            </a:br>
            <a:endParaRPr lang="en-US" b="1" dirty="0"/>
          </a:p>
        </p:txBody>
      </p:sp>
      <p:sp>
        <p:nvSpPr>
          <p:cNvPr id="4" name="TextBox 3">
            <a:extLst>
              <a:ext uri="{FF2B5EF4-FFF2-40B4-BE49-F238E27FC236}">
                <a16:creationId xmlns:a16="http://schemas.microsoft.com/office/drawing/2014/main" id="{4AC8C09D-D716-4166-ACE4-A6DC61C249AB}"/>
              </a:ext>
            </a:extLst>
          </p:cNvPr>
          <p:cNvSpPr txBox="1"/>
          <p:nvPr/>
        </p:nvSpPr>
        <p:spPr>
          <a:xfrm>
            <a:off x="1355400" y="890030"/>
            <a:ext cx="3247652" cy="400110"/>
          </a:xfrm>
          <a:prstGeom prst="rect">
            <a:avLst/>
          </a:prstGeom>
          <a:noFill/>
        </p:spPr>
        <p:txBody>
          <a:bodyPr wrap="square" rtlCol="0">
            <a:spAutoFit/>
          </a:bodyPr>
          <a:lstStyle/>
          <a:p>
            <a:pPr algn="l" rtl="0"/>
            <a:r>
              <a:rPr lang="en-US" sz="1700" dirty="0">
                <a:latin typeface="+mn-lt"/>
                <a:cs typeface="+mn-cs"/>
                <a:sym typeface="Frutiger LT Std 55 Roman" charset="0"/>
              </a:rPr>
              <a:t>No</a:t>
            </a:r>
            <a:r>
              <a:rPr lang="en-US" sz="2000" dirty="0">
                <a:solidFill>
                  <a:srgbClr val="595959"/>
                </a:solidFill>
                <a:latin typeface="+mn-lt"/>
                <a:cs typeface="+mn-cs"/>
                <a:sym typeface="Frutiger LT Std 55 Roman" charset="0"/>
              </a:rPr>
              <a:t> </a:t>
            </a:r>
            <a:r>
              <a:rPr lang="en-US" sz="1700" dirty="0" smtClean="0">
                <a:latin typeface="+mn-lt"/>
                <a:cs typeface="+mn-cs"/>
                <a:sym typeface="Frutiger LT Std 55 Roman" charset="0"/>
              </a:rPr>
              <a:t>smoothing</a:t>
            </a:r>
            <a:r>
              <a:rPr lang="zh-CN" altLang="en-US" sz="1700" dirty="0" smtClean="0">
                <a:latin typeface="+mn-lt"/>
                <a:cs typeface="+mn-cs"/>
                <a:sym typeface="Frutiger LT Std 55 Roman" charset="0"/>
              </a:rPr>
              <a:t>没有平滑</a:t>
            </a:r>
            <a:endParaRPr lang="en-US" sz="1700" dirty="0">
              <a:latin typeface="+mn-lt"/>
              <a:cs typeface="+mn-cs"/>
              <a:sym typeface="Frutiger LT Std 55 Roman" charset="0"/>
            </a:endParaRPr>
          </a:p>
        </p:txBody>
      </p:sp>
      <p:pic>
        <p:nvPicPr>
          <p:cNvPr id="5" name="Picture 4">
            <a:extLst>
              <a:ext uri="{FF2B5EF4-FFF2-40B4-BE49-F238E27FC236}">
                <a16:creationId xmlns:a16="http://schemas.microsoft.com/office/drawing/2014/main" id="{C66207F5-C0AA-4DB8-A54F-76D39A4C6766}"/>
              </a:ext>
            </a:extLst>
          </p:cNvPr>
          <p:cNvPicPr>
            <a:picLocks noChangeAspect="1"/>
          </p:cNvPicPr>
          <p:nvPr/>
        </p:nvPicPr>
        <p:blipFill>
          <a:blip r:embed="rId3"/>
          <a:stretch>
            <a:fillRect/>
          </a:stretch>
        </p:blipFill>
        <p:spPr>
          <a:xfrm>
            <a:off x="1355400" y="1290140"/>
            <a:ext cx="6433200" cy="1672632"/>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CFD4902E-3D35-42DE-BF7E-DBFBE9DC22AB}"/>
              </a:ext>
            </a:extLst>
          </p:cNvPr>
          <p:cNvSpPr txBox="1"/>
          <p:nvPr/>
        </p:nvSpPr>
        <p:spPr>
          <a:xfrm>
            <a:off x="1355400" y="2943110"/>
            <a:ext cx="5141194" cy="400110"/>
          </a:xfrm>
          <a:prstGeom prst="rect">
            <a:avLst/>
          </a:prstGeom>
          <a:noFill/>
        </p:spPr>
        <p:txBody>
          <a:bodyPr wrap="square" rtlCol="0">
            <a:spAutoFit/>
          </a:bodyPr>
          <a:lstStyle/>
          <a:p>
            <a:pPr algn="l" rtl="0"/>
            <a:r>
              <a:rPr lang="en-US" sz="1700" dirty="0">
                <a:latin typeface="+mn-lt"/>
                <a:cs typeface="+mn-cs"/>
                <a:sym typeface="Frutiger LT Std 55 Roman" charset="0"/>
              </a:rPr>
              <a:t>MOVESMOOTHAVG</a:t>
            </a:r>
            <a:r>
              <a:rPr lang="en-US" sz="2000" dirty="0">
                <a:solidFill>
                  <a:srgbClr val="595959"/>
                </a:solidFill>
                <a:latin typeface="+mn-lt"/>
                <a:cs typeface="+mn-cs"/>
                <a:sym typeface="Frutiger LT Std 55 Roman" charset="0"/>
              </a:rPr>
              <a:t> </a:t>
            </a:r>
            <a:r>
              <a:rPr lang="en-US" sz="1700" dirty="0">
                <a:latin typeface="+mn-lt"/>
                <a:cs typeface="+mn-cs"/>
                <a:sym typeface="Frutiger LT Std 55 Roman" charset="0"/>
              </a:rPr>
              <a:t>16 [</a:t>
            </a:r>
            <a:r>
              <a:rPr lang="en-US" sz="1700" dirty="0" err="1">
                <a:latin typeface="+mn-lt"/>
                <a:cs typeface="+mn-cs"/>
                <a:sym typeface="Frutiger LT Std 55 Roman" charset="0"/>
              </a:rPr>
              <a:t>ms</a:t>
            </a:r>
            <a:r>
              <a:rPr lang="en-US" sz="1700" dirty="0" smtClean="0">
                <a:latin typeface="+mn-lt"/>
                <a:cs typeface="+mn-cs"/>
                <a:sym typeface="Frutiger LT Std 55 Roman" charset="0"/>
              </a:rPr>
              <a:t>]</a:t>
            </a:r>
            <a:r>
              <a:rPr lang="zh-CN" altLang="en-US" sz="1700" dirty="0" smtClean="0">
                <a:latin typeface="+mn-lt"/>
                <a:cs typeface="+mn-cs"/>
                <a:sym typeface="Frutiger LT Std 55 Roman" charset="0"/>
              </a:rPr>
              <a:t>位置指令移动平均数</a:t>
            </a:r>
            <a:endParaRPr lang="en-US" sz="1700" dirty="0">
              <a:latin typeface="+mn-lt"/>
              <a:cs typeface="+mn-cs"/>
              <a:sym typeface="Frutiger LT Std 55 Roman" charset="0"/>
            </a:endParaRPr>
          </a:p>
        </p:txBody>
      </p:sp>
      <p:pic>
        <p:nvPicPr>
          <p:cNvPr id="7" name="Picture 6">
            <a:extLst>
              <a:ext uri="{FF2B5EF4-FFF2-40B4-BE49-F238E27FC236}">
                <a16:creationId xmlns:a16="http://schemas.microsoft.com/office/drawing/2014/main" id="{8A79CB1B-6209-4083-82E0-28ADA2770231}"/>
              </a:ext>
            </a:extLst>
          </p:cNvPr>
          <p:cNvPicPr>
            <a:picLocks noChangeAspect="1"/>
          </p:cNvPicPr>
          <p:nvPr/>
        </p:nvPicPr>
        <p:blipFill>
          <a:blip r:embed="rId4"/>
          <a:stretch>
            <a:fillRect/>
          </a:stretch>
        </p:blipFill>
        <p:spPr>
          <a:xfrm>
            <a:off x="1355400" y="3366473"/>
            <a:ext cx="6433200" cy="15878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166511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8650" y="924236"/>
            <a:ext cx="7886700" cy="3586163"/>
          </a:xfrm>
        </p:spPr>
        <p:txBody>
          <a:bodyPr>
            <a:normAutofit fontScale="92500" lnSpcReduction="20000"/>
          </a:bodyPr>
          <a:lstStyle/>
          <a:p>
            <a:r>
              <a:rPr lang="en-US" altLang="zh-CN" sz="1600" b="1" dirty="0" smtClean="0"/>
              <a:t>GEARFILTMODE</a:t>
            </a:r>
            <a:r>
              <a:rPr lang="zh-CN" altLang="en-US" sz="1600" b="1" dirty="0" smtClean="0"/>
              <a:t>：</a:t>
            </a:r>
            <a:r>
              <a:rPr lang="en-US" altLang="zh-CN" sz="1600" dirty="0"/>
              <a:t>Gearing Filter </a:t>
            </a:r>
            <a:r>
              <a:rPr lang="en-US" altLang="zh-CN" sz="1600" dirty="0" smtClean="0"/>
              <a:t>Mode </a:t>
            </a:r>
            <a:r>
              <a:rPr lang="zh-CN" altLang="en-US" sz="1600" dirty="0" smtClean="0"/>
              <a:t>锯齿滤波模式</a:t>
            </a:r>
            <a:endParaRPr lang="en-US" altLang="zh-CN" sz="1600" dirty="0" smtClean="0"/>
          </a:p>
          <a:p>
            <a:pPr marL="0" indent="0">
              <a:buNone/>
            </a:pPr>
            <a:r>
              <a:rPr lang="en-US" altLang="zh-CN" sz="1600" dirty="0"/>
              <a:t>0 = Gearing filter not activated</a:t>
            </a:r>
            <a:r>
              <a:rPr lang="en-US" altLang="zh-CN" sz="1600" dirty="0" smtClean="0"/>
              <a:t>.  0=</a:t>
            </a:r>
            <a:r>
              <a:rPr lang="zh-CN" altLang="en-US" sz="1600" dirty="0" smtClean="0"/>
              <a:t>锯齿滤波没有激活</a:t>
            </a:r>
            <a:endParaRPr lang="en-US" altLang="zh-CN" sz="1600" dirty="0"/>
          </a:p>
          <a:p>
            <a:pPr marL="0" indent="0">
              <a:buNone/>
            </a:pPr>
            <a:r>
              <a:rPr lang="en-US" altLang="zh-CN" sz="1600" dirty="0"/>
              <a:t>1 = Gearing filter activated. For firmware version 2.0.x and </a:t>
            </a:r>
            <a:r>
              <a:rPr lang="en-US" altLang="zh-CN" sz="1600" dirty="0" smtClean="0"/>
              <a:t>higher</a:t>
            </a:r>
          </a:p>
          <a:p>
            <a:pPr marL="0" indent="0">
              <a:buNone/>
            </a:pPr>
            <a:r>
              <a:rPr lang="en-US" altLang="zh-CN" sz="1600" dirty="0" smtClean="0"/>
              <a:t>1=</a:t>
            </a:r>
            <a:r>
              <a:rPr lang="zh-CN" altLang="en-US" sz="1600" dirty="0" smtClean="0"/>
              <a:t>锯齿滤波激活，对于固件版本</a:t>
            </a:r>
            <a:r>
              <a:rPr lang="en-US" altLang="zh-CN" sz="1600" dirty="0" smtClean="0"/>
              <a:t>2.0.x</a:t>
            </a:r>
            <a:r>
              <a:rPr lang="zh-CN" altLang="en-US" sz="1600" dirty="0" smtClean="0"/>
              <a:t>和更高版本</a:t>
            </a:r>
            <a:endParaRPr lang="en-US" altLang="zh-CN" sz="1600" dirty="0"/>
          </a:p>
          <a:p>
            <a:pPr marL="0" indent="0">
              <a:buNone/>
            </a:pPr>
            <a:r>
              <a:rPr lang="en-US" altLang="zh-CN" sz="1600" dirty="0"/>
              <a:t>2 = Gearing filter activated. For firmware versions prior to 2.0.x</a:t>
            </a:r>
            <a:r>
              <a:rPr lang="en-US" altLang="zh-CN" sz="1600" dirty="0" smtClean="0"/>
              <a:t>.</a:t>
            </a:r>
          </a:p>
          <a:p>
            <a:pPr marL="0" indent="0">
              <a:buNone/>
            </a:pPr>
            <a:r>
              <a:rPr lang="en-US" altLang="zh-CN" sz="1600" dirty="0" smtClean="0"/>
              <a:t>2=</a:t>
            </a:r>
            <a:r>
              <a:rPr lang="zh-CN" altLang="en-US" sz="1600" dirty="0"/>
              <a:t>锯齿滤波激活</a:t>
            </a:r>
            <a:r>
              <a:rPr lang="zh-CN" altLang="en-US" sz="1600" dirty="0" smtClean="0"/>
              <a:t>，</a:t>
            </a:r>
            <a:r>
              <a:rPr lang="en-US" altLang="zh-CN" sz="1600" dirty="0"/>
              <a:t>For firmware versions prior to 2.0.x</a:t>
            </a:r>
            <a:r>
              <a:rPr lang="en-US" altLang="zh-CN" sz="1600" dirty="0" smtClean="0"/>
              <a:t>.</a:t>
            </a:r>
            <a:endParaRPr lang="en-US" altLang="zh-CN" sz="1600" dirty="0"/>
          </a:p>
          <a:p>
            <a:pPr marL="0" indent="0">
              <a:buNone/>
            </a:pPr>
            <a:r>
              <a:rPr lang="en-US" altLang="zh-CN" sz="1600" dirty="0" smtClean="0"/>
              <a:t>Maintained </a:t>
            </a:r>
            <a:r>
              <a:rPr lang="en-US" altLang="zh-CN" sz="1600" dirty="0"/>
              <a:t>for backward compatibility</a:t>
            </a:r>
            <a:r>
              <a:rPr lang="en-US" altLang="zh-CN" sz="1600" dirty="0" smtClean="0"/>
              <a:t>.</a:t>
            </a:r>
            <a:r>
              <a:rPr lang="zh-CN" altLang="en-US" sz="1600" dirty="0"/>
              <a:t>为了向后兼容而维护。</a:t>
            </a:r>
            <a:endParaRPr lang="en-US" altLang="zh-CN" sz="1600" dirty="0" smtClean="0"/>
          </a:p>
          <a:p>
            <a:r>
              <a:rPr lang="en-US" altLang="zh-CN" sz="1600" b="1" dirty="0" smtClean="0"/>
              <a:t>GEARFILTT1</a:t>
            </a:r>
          </a:p>
          <a:p>
            <a:pPr marL="0" indent="0">
              <a:buNone/>
            </a:pPr>
            <a:r>
              <a:rPr lang="en-US" altLang="zh-CN" sz="1600" dirty="0"/>
              <a:t>Maintained for backward compatibility with firmware versions </a:t>
            </a:r>
            <a:r>
              <a:rPr lang="en-US" altLang="zh-CN" sz="1600" dirty="0" err="1" smtClean="0"/>
              <a:t>priorto</a:t>
            </a:r>
            <a:r>
              <a:rPr lang="en-US" altLang="zh-CN" sz="1600" dirty="0" smtClean="0"/>
              <a:t> </a:t>
            </a:r>
            <a:r>
              <a:rPr lang="en-US" altLang="zh-CN" sz="1600" dirty="0"/>
              <a:t>2.0.x</a:t>
            </a:r>
            <a:r>
              <a:rPr lang="en-US" altLang="zh-CN" sz="1600" dirty="0" smtClean="0"/>
              <a:t>.</a:t>
            </a:r>
          </a:p>
          <a:p>
            <a:pPr marL="0" indent="0">
              <a:buNone/>
            </a:pPr>
            <a:r>
              <a:rPr lang="zh-CN" altLang="en-US" sz="1600" dirty="0"/>
              <a:t>为与</a:t>
            </a:r>
            <a:r>
              <a:rPr lang="en-US" altLang="zh-CN" sz="1600" dirty="0"/>
              <a:t>2.0.x</a:t>
            </a:r>
            <a:r>
              <a:rPr lang="zh-CN" altLang="en-US" sz="1600" dirty="0"/>
              <a:t>之前的固件版本保持向后兼容</a:t>
            </a:r>
            <a:r>
              <a:rPr lang="zh-CN" altLang="en-US" sz="1600" dirty="0" smtClean="0"/>
              <a:t>。</a:t>
            </a:r>
            <a:endParaRPr lang="en-US" altLang="zh-CN" sz="1600" dirty="0" smtClean="0"/>
          </a:p>
          <a:p>
            <a:pPr marL="0" indent="0">
              <a:buNone/>
            </a:pPr>
            <a:r>
              <a:rPr lang="en-US" altLang="zh-CN" sz="1400" dirty="0"/>
              <a:t>Applicable when GEARFILTMODE=2</a:t>
            </a:r>
            <a:r>
              <a:rPr lang="en-US" altLang="zh-CN" sz="1400" dirty="0" smtClean="0"/>
              <a:t>.</a:t>
            </a:r>
            <a:r>
              <a:rPr lang="zh-CN" altLang="en-US" sz="1400" dirty="0"/>
              <a:t>适用于</a:t>
            </a:r>
            <a:r>
              <a:rPr lang="en-US" altLang="zh-CN" sz="1400" dirty="0"/>
              <a:t>GEARFILTMODE=2</a:t>
            </a:r>
            <a:r>
              <a:rPr lang="zh-CN" altLang="en-US" sz="1400" dirty="0" smtClean="0"/>
              <a:t>。</a:t>
            </a:r>
            <a:endParaRPr lang="en-US" altLang="zh-CN" sz="1400" dirty="0"/>
          </a:p>
          <a:p>
            <a:pPr marL="0" indent="0">
              <a:buNone/>
            </a:pPr>
            <a:r>
              <a:rPr lang="en-US" altLang="zh-CN" sz="1400" dirty="0"/>
              <a:t>Gearing filter depth, in 0.25 </a:t>
            </a:r>
            <a:r>
              <a:rPr lang="en-US" altLang="zh-CN" sz="1400" dirty="0" err="1"/>
              <a:t>ms</a:t>
            </a:r>
            <a:r>
              <a:rPr lang="en-US" altLang="zh-CN" sz="1400" dirty="0"/>
              <a:t> quanta</a:t>
            </a:r>
            <a:r>
              <a:rPr lang="en-US" altLang="zh-CN" sz="1400" dirty="0" smtClean="0"/>
              <a:t>.</a:t>
            </a:r>
            <a:r>
              <a:rPr lang="zh-CN" altLang="en-US" sz="1400" dirty="0"/>
              <a:t>齿轮传动过滤器深度</a:t>
            </a:r>
            <a:r>
              <a:rPr lang="zh-CN" altLang="en-US" sz="1400" dirty="0" smtClean="0"/>
              <a:t>，                                 </a:t>
            </a:r>
            <a:r>
              <a:rPr lang="en-US" altLang="zh-CN" sz="1400" dirty="0" smtClean="0"/>
              <a:t>Increasing </a:t>
            </a:r>
            <a:r>
              <a:rPr lang="en-US" altLang="zh-CN" sz="1400" dirty="0"/>
              <a:t>GEARFILTT1 smooths the input command PTPVCMD, </a:t>
            </a:r>
            <a:r>
              <a:rPr lang="en-US" altLang="zh-CN" sz="1400" dirty="0" err="1" smtClean="0"/>
              <a:t>butadds</a:t>
            </a:r>
            <a:r>
              <a:rPr lang="en-US" altLang="zh-CN" sz="1400" dirty="0" smtClean="0"/>
              <a:t> </a:t>
            </a:r>
            <a:r>
              <a:rPr lang="en-US" altLang="zh-CN" sz="1400" dirty="0"/>
              <a:t>a delay</a:t>
            </a:r>
            <a:r>
              <a:rPr lang="en-US" altLang="zh-CN" sz="1400" dirty="0" smtClean="0"/>
              <a:t>.                                                           </a:t>
            </a:r>
            <a:r>
              <a:rPr lang="zh-CN" altLang="en-US" sz="1400" dirty="0" smtClean="0"/>
              <a:t>在</a:t>
            </a:r>
            <a:r>
              <a:rPr lang="en-US" altLang="zh-CN" sz="1400" dirty="0"/>
              <a:t>0.25</a:t>
            </a:r>
            <a:r>
              <a:rPr lang="zh-CN" altLang="en-US" sz="1400" dirty="0"/>
              <a:t>毫秒的量子。增加</a:t>
            </a:r>
            <a:r>
              <a:rPr lang="en-US" altLang="zh-CN" sz="1400" dirty="0"/>
              <a:t>GEARFILTT1</a:t>
            </a:r>
            <a:r>
              <a:rPr lang="zh-CN" altLang="en-US" sz="1400" dirty="0"/>
              <a:t>平滑输入命令</a:t>
            </a:r>
            <a:r>
              <a:rPr lang="en-US" altLang="zh-CN" sz="1400" dirty="0"/>
              <a:t>PTPVCMD</a:t>
            </a:r>
            <a:r>
              <a:rPr lang="zh-CN" altLang="en-US" sz="1400" dirty="0"/>
              <a:t>，但添加延迟</a:t>
            </a:r>
            <a:r>
              <a:rPr lang="zh-CN" altLang="en-US" sz="1400" dirty="0" smtClean="0"/>
              <a:t>。</a:t>
            </a:r>
            <a:endParaRPr lang="en-US" altLang="zh-CN" sz="1400" dirty="0"/>
          </a:p>
          <a:p>
            <a:pPr marL="0" indent="0">
              <a:buNone/>
            </a:pPr>
            <a:r>
              <a:rPr lang="en-US" altLang="zh-CN" sz="1400" dirty="0"/>
              <a:t>GEARFILTT1 = ~2 x input step </a:t>
            </a:r>
            <a:r>
              <a:rPr lang="en-US" altLang="zh-CN" sz="1400" dirty="0" smtClean="0"/>
              <a:t>width</a:t>
            </a:r>
          </a:p>
          <a:p>
            <a:pPr marL="0" indent="0">
              <a:buNone/>
            </a:pPr>
            <a:r>
              <a:rPr lang="en-US" altLang="zh-CN" sz="1400" dirty="0"/>
              <a:t>GEARFILTT1=~2x</a:t>
            </a:r>
            <a:r>
              <a:rPr lang="zh-CN" altLang="en-US" sz="1400" dirty="0"/>
              <a:t>输入步宽</a:t>
            </a:r>
            <a:endParaRPr lang="en-US" altLang="zh-CN" sz="1400" dirty="0"/>
          </a:p>
          <a:p>
            <a:pPr marL="0" indent="0">
              <a:buNone/>
            </a:pPr>
            <a:endParaRPr lang="en-US" altLang="zh-CN" sz="1400" dirty="0"/>
          </a:p>
        </p:txBody>
      </p:sp>
      <p:sp>
        <p:nvSpPr>
          <p:cNvPr id="3" name="标题 2"/>
          <p:cNvSpPr>
            <a:spLocks noGrp="1"/>
          </p:cNvSpPr>
          <p:nvPr>
            <p:ph type="title"/>
          </p:nvPr>
        </p:nvSpPr>
        <p:spPr/>
        <p:txBody>
          <a:bodyPr>
            <a:normAutofit/>
          </a:bodyPr>
          <a:lstStyle/>
          <a:p>
            <a:r>
              <a:rPr lang="en-US" altLang="zh-CN" dirty="0"/>
              <a:t>Gearing </a:t>
            </a:r>
            <a:r>
              <a:rPr lang="en-US" altLang="zh-CN" dirty="0" smtClean="0"/>
              <a:t>Filter</a:t>
            </a:r>
            <a:r>
              <a:rPr lang="zh-CN" altLang="en-US" sz="3200" dirty="0" smtClean="0"/>
              <a:t>锯齿滤波器</a:t>
            </a:r>
            <a:endParaRPr lang="zh-CN" altLang="en-US" sz="3200"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8465" y="3248119"/>
            <a:ext cx="2581635" cy="1352739"/>
          </a:xfrm>
          <a:prstGeom prst="rect">
            <a:avLst/>
          </a:prstGeom>
        </p:spPr>
      </p:pic>
    </p:spTree>
    <p:extLst>
      <p:ext uri="{BB962C8B-B14F-4D97-AF65-F5344CB8AC3E}">
        <p14:creationId xmlns:p14="http://schemas.microsoft.com/office/powerpoint/2010/main" val="29608905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09F79E-CC6B-4D51-9A2B-A7105B5DEB29}"/>
              </a:ext>
            </a:extLst>
          </p:cNvPr>
          <p:cNvSpPr>
            <a:spLocks noGrp="1"/>
          </p:cNvSpPr>
          <p:nvPr>
            <p:ph type="title"/>
          </p:nvPr>
        </p:nvSpPr>
        <p:spPr>
          <a:xfrm>
            <a:off x="0" y="0"/>
            <a:ext cx="9144000" cy="923925"/>
          </a:xfrm>
        </p:spPr>
        <p:txBody>
          <a:bodyPr>
            <a:normAutofit fontScale="90000"/>
          </a:bodyPr>
          <a:lstStyle/>
          <a:p>
            <a:r>
              <a:rPr lang="en-US" b="1" dirty="0"/>
              <a:t>HD Loop Tuning Sequence (From Scratch</a:t>
            </a:r>
            <a:r>
              <a:rPr lang="en-US" b="1" dirty="0" smtClean="0"/>
              <a:t>)</a:t>
            </a:r>
            <a:br>
              <a:rPr lang="en-US" b="1" dirty="0" smtClean="0"/>
            </a:br>
            <a:r>
              <a:rPr lang="en-US" sz="3600" b="1" dirty="0" smtClean="0"/>
              <a:t>HD</a:t>
            </a:r>
            <a:r>
              <a:rPr lang="zh-CN" altLang="en-US" sz="3600" b="1" dirty="0" smtClean="0"/>
              <a:t>环调试顺序</a:t>
            </a:r>
            <a:endParaRPr lang="en-US" sz="3600" b="1" dirty="0"/>
          </a:p>
        </p:txBody>
      </p:sp>
      <p:sp>
        <p:nvSpPr>
          <p:cNvPr id="4" name="Content Placeholder 1">
            <a:extLst>
              <a:ext uri="{FF2B5EF4-FFF2-40B4-BE49-F238E27FC236}">
                <a16:creationId xmlns:a16="http://schemas.microsoft.com/office/drawing/2014/main" id="{17B6EC9C-5074-4DA6-AFB7-B87984521A1D}"/>
              </a:ext>
            </a:extLst>
          </p:cNvPr>
          <p:cNvSpPr>
            <a:spLocks noGrp="1"/>
          </p:cNvSpPr>
          <p:nvPr>
            <p:ph idx="1"/>
          </p:nvPr>
        </p:nvSpPr>
        <p:spPr>
          <a:xfrm>
            <a:off x="268940" y="1054875"/>
            <a:ext cx="8515350" cy="3708717"/>
          </a:xfrm>
        </p:spPr>
        <p:txBody>
          <a:bodyPr>
            <a:normAutofit fontScale="85000" lnSpcReduction="20000"/>
          </a:bodyPr>
          <a:lstStyle/>
          <a:p>
            <a:pPr>
              <a:buClr>
                <a:srgbClr val="006666"/>
              </a:buClr>
              <a:buFont typeface="Arial" panose="020B0604020202020204" pitchFamily="34" charset="0"/>
              <a:buChar char="•"/>
            </a:pPr>
            <a:r>
              <a:rPr lang="en-US" sz="1300" b="1" dirty="0"/>
              <a:t>Set high BW </a:t>
            </a:r>
            <a:r>
              <a:rPr lang="en-US" sz="1300" b="1" dirty="0" smtClean="0"/>
              <a:t>  </a:t>
            </a:r>
            <a:r>
              <a:rPr lang="zh-CN" altLang="en-US" sz="1300" b="1" dirty="0" smtClean="0"/>
              <a:t>设置高带宽</a:t>
            </a:r>
            <a:endParaRPr lang="en-US" sz="1300" b="1" dirty="0"/>
          </a:p>
          <a:p>
            <a:pPr marL="0" indent="0">
              <a:buClr>
                <a:srgbClr val="006666"/>
              </a:buClr>
              <a:buNone/>
            </a:pPr>
            <a:r>
              <a:rPr lang="en-US" sz="1300" b="1" dirty="0"/>
              <a:t>	</a:t>
            </a:r>
            <a:r>
              <a:rPr lang="en-US" sz="1300" dirty="0"/>
              <a:t>Define high BW according to the table provided </a:t>
            </a:r>
            <a:r>
              <a:rPr lang="en-US" sz="1300" dirty="0" smtClean="0"/>
              <a:t>before</a:t>
            </a:r>
            <a:r>
              <a:rPr lang="zh-CN" altLang="en-US" sz="1300" dirty="0" smtClean="0"/>
              <a:t>根据提供</a:t>
            </a:r>
            <a:r>
              <a:rPr lang="zh-CN" altLang="en-US" sz="1300" dirty="0"/>
              <a:t>的表定义高</a:t>
            </a:r>
            <a:r>
              <a:rPr lang="zh-CN" altLang="en-US" sz="1300" dirty="0" smtClean="0"/>
              <a:t>的工作带宽</a:t>
            </a:r>
            <a:endParaRPr lang="en-US" altLang="zh-CN" sz="1300" dirty="0" smtClean="0"/>
          </a:p>
          <a:p>
            <a:pPr>
              <a:buClr>
                <a:srgbClr val="006666"/>
              </a:buClr>
              <a:buFont typeface="Arial" panose="020B0604020202020204" pitchFamily="34" charset="0"/>
              <a:buChar char="•"/>
            </a:pPr>
            <a:r>
              <a:rPr lang="en-US" sz="1300" b="1" dirty="0"/>
              <a:t>  Increase </a:t>
            </a:r>
            <a:r>
              <a:rPr lang="en-US" sz="1300" b="1" dirty="0" smtClean="0"/>
              <a:t>KNLD </a:t>
            </a:r>
            <a:r>
              <a:rPr lang="zh-CN" altLang="en-US" sz="1300" b="1" dirty="0" smtClean="0"/>
              <a:t>增加速度环微分增益</a:t>
            </a:r>
            <a:endParaRPr lang="en-US" sz="1300" b="1" dirty="0"/>
          </a:p>
          <a:p>
            <a:pPr marL="400050" lvl="1" indent="0">
              <a:buClr>
                <a:srgbClr val="006666"/>
              </a:buClr>
              <a:buNone/>
            </a:pPr>
            <a:r>
              <a:rPr lang="en-US" sz="1300" dirty="0"/>
              <a:t>Once the system become noisy, reduce the value of KNLD by ~20</a:t>
            </a:r>
            <a:r>
              <a:rPr lang="en-US" sz="1300" dirty="0" smtClean="0"/>
              <a:t>%</a:t>
            </a:r>
            <a:r>
              <a:rPr lang="zh-CN" altLang="en-US" sz="1300" dirty="0" smtClean="0"/>
              <a:t>一旦系统有噪声，降低设置值的</a:t>
            </a:r>
            <a:r>
              <a:rPr lang="en-US" altLang="zh-CN" sz="1300" dirty="0" smtClean="0"/>
              <a:t>20%</a:t>
            </a:r>
            <a:endParaRPr lang="en-US" sz="1300" dirty="0"/>
          </a:p>
          <a:p>
            <a:pPr marL="285750">
              <a:buClr>
                <a:srgbClr val="006666"/>
              </a:buClr>
            </a:pPr>
            <a:r>
              <a:rPr lang="en-US" sz="1300" b="1" dirty="0"/>
              <a:t>Reduce the system BW </a:t>
            </a:r>
            <a:r>
              <a:rPr lang="en-US" sz="1300" b="1" dirty="0" smtClean="0"/>
              <a:t> </a:t>
            </a:r>
            <a:r>
              <a:rPr lang="zh-CN" altLang="en-US" sz="1300" b="1" dirty="0" smtClean="0"/>
              <a:t>减少系统带宽</a:t>
            </a:r>
            <a:endParaRPr lang="en-US" sz="1300" b="1" dirty="0"/>
          </a:p>
          <a:p>
            <a:pPr marL="0" indent="0">
              <a:buClr>
                <a:srgbClr val="006666"/>
              </a:buClr>
              <a:buNone/>
            </a:pPr>
            <a:r>
              <a:rPr lang="en-US" sz="1300" b="1" dirty="0"/>
              <a:t>	</a:t>
            </a:r>
            <a:r>
              <a:rPr lang="en-US" sz="1300" dirty="0"/>
              <a:t>reduce until the noise and current ripple are acceptable</a:t>
            </a:r>
            <a:r>
              <a:rPr lang="en-US" sz="1300" dirty="0" smtClean="0"/>
              <a:t>.</a:t>
            </a:r>
            <a:r>
              <a:rPr lang="zh-CN" altLang="en-US" sz="1300" dirty="0" smtClean="0"/>
              <a:t>直至降低</a:t>
            </a:r>
            <a:r>
              <a:rPr lang="zh-CN" altLang="en-US" sz="1300" dirty="0"/>
              <a:t>噪音和</a:t>
            </a:r>
            <a:r>
              <a:rPr lang="zh-CN" altLang="en-US" sz="1300" dirty="0" smtClean="0"/>
              <a:t>电流波动被</a:t>
            </a:r>
            <a:r>
              <a:rPr lang="zh-CN" altLang="en-US" sz="1300" dirty="0"/>
              <a:t>接受。</a:t>
            </a:r>
            <a:endParaRPr lang="en-US" sz="1300" dirty="0"/>
          </a:p>
          <a:p>
            <a:pPr>
              <a:buClr>
                <a:srgbClr val="006666"/>
              </a:buClr>
            </a:pPr>
            <a:r>
              <a:rPr lang="en-US" sz="1300" b="1" dirty="0"/>
              <a:t>Increase </a:t>
            </a:r>
            <a:r>
              <a:rPr lang="en-US" sz="1300" b="1" dirty="0" smtClean="0"/>
              <a:t>KNLD</a:t>
            </a:r>
            <a:r>
              <a:rPr lang="zh-CN" altLang="en-US" sz="1300" b="1" dirty="0" smtClean="0"/>
              <a:t>增加速度环微分增益 </a:t>
            </a:r>
            <a:endParaRPr lang="en-US" sz="1300" b="1" dirty="0"/>
          </a:p>
          <a:p>
            <a:pPr marL="0" indent="0">
              <a:buClr>
                <a:srgbClr val="006666"/>
              </a:buClr>
              <a:buNone/>
            </a:pPr>
            <a:r>
              <a:rPr lang="en-US" sz="1300" dirty="0"/>
              <a:t>	once eliminating the high frequencies with LPF, you might be able to increase KNLD</a:t>
            </a:r>
            <a:r>
              <a:rPr lang="en-US" sz="1300" smtClean="0"/>
              <a:t>.                                                                                                           </a:t>
            </a:r>
            <a:r>
              <a:rPr lang="zh-CN" altLang="en-US" sz="1300" smtClean="0"/>
              <a:t>一旦</a:t>
            </a:r>
            <a:r>
              <a:rPr lang="zh-CN" altLang="en-US" sz="1300" dirty="0"/>
              <a:t>消除了低通滤波器的高频率，你</a:t>
            </a:r>
            <a:r>
              <a:rPr lang="zh-CN" altLang="en-US" sz="1300" dirty="0" smtClean="0"/>
              <a:t>也许还能</a:t>
            </a:r>
            <a:r>
              <a:rPr lang="zh-CN" altLang="en-US" sz="1300" dirty="0"/>
              <a:t>增加</a:t>
            </a:r>
            <a:r>
              <a:rPr lang="en-US" altLang="zh-CN" sz="1300" dirty="0"/>
              <a:t>KNLD</a:t>
            </a:r>
            <a:r>
              <a:rPr lang="zh-CN" altLang="en-US" sz="1300" dirty="0"/>
              <a:t>。</a:t>
            </a:r>
            <a:endParaRPr lang="en-US" sz="1300" dirty="0"/>
          </a:p>
          <a:p>
            <a:pPr>
              <a:buClr>
                <a:srgbClr val="006666"/>
              </a:buClr>
              <a:buFont typeface="Arial" panose="020B0604020202020204" pitchFamily="34" charset="0"/>
              <a:buChar char="•"/>
            </a:pPr>
            <a:r>
              <a:rPr lang="en-US" sz="1300" b="1" dirty="0"/>
              <a:t>Increase </a:t>
            </a:r>
            <a:r>
              <a:rPr lang="en-US" sz="1300" b="1" dirty="0" smtClean="0"/>
              <a:t>KNLP</a:t>
            </a:r>
            <a:r>
              <a:rPr lang="zh-CN" altLang="en-US" sz="1300" b="1" dirty="0" smtClean="0"/>
              <a:t>增加位置环比例增益</a:t>
            </a:r>
            <a:endParaRPr lang="en-US" sz="1300" b="1" dirty="0"/>
          </a:p>
          <a:p>
            <a:pPr marL="400050" lvl="1" indent="0">
              <a:buClr>
                <a:srgbClr val="006666"/>
              </a:buClr>
              <a:buNone/>
            </a:pPr>
            <a:r>
              <a:rPr lang="en-US" sz="1300" dirty="0"/>
              <a:t>Once the system starts to vibrate\become noisy, reduce the value of KNLP ~20</a:t>
            </a:r>
            <a:r>
              <a:rPr lang="en-US" sz="1300" dirty="0" smtClean="0"/>
              <a:t>%                                                                                                        </a:t>
            </a:r>
            <a:r>
              <a:rPr lang="zh-CN" altLang="en-US" sz="1300" dirty="0" smtClean="0"/>
              <a:t>一旦</a:t>
            </a:r>
            <a:r>
              <a:rPr lang="zh-CN" altLang="en-US" sz="1300" dirty="0"/>
              <a:t>系统开始振动</a:t>
            </a:r>
            <a:r>
              <a:rPr lang="en-US" altLang="zh-CN" sz="1300" dirty="0" smtClean="0"/>
              <a:t>\</a:t>
            </a:r>
            <a:r>
              <a:rPr lang="zh-CN" altLang="en-US" sz="1300" dirty="0" smtClean="0"/>
              <a:t>噪声变大，</a:t>
            </a:r>
            <a:r>
              <a:rPr lang="zh-CN" altLang="en-US" sz="1300" dirty="0"/>
              <a:t>降低</a:t>
            </a:r>
            <a:r>
              <a:rPr lang="en-US" altLang="zh-CN" sz="1300" dirty="0"/>
              <a:t>KNLP~20%</a:t>
            </a:r>
            <a:r>
              <a:rPr lang="zh-CN" altLang="en-US" sz="1300" dirty="0"/>
              <a:t>的值。</a:t>
            </a:r>
            <a:endParaRPr lang="en-US" sz="1300" dirty="0"/>
          </a:p>
          <a:p>
            <a:pPr marL="285750">
              <a:buClr>
                <a:srgbClr val="055748"/>
              </a:buClr>
            </a:pPr>
            <a:r>
              <a:rPr lang="en-US" sz="1300" b="1" dirty="0"/>
              <a:t>Increase </a:t>
            </a:r>
            <a:r>
              <a:rPr lang="en-US" sz="1300" b="1" dirty="0" smtClean="0"/>
              <a:t>KNLI</a:t>
            </a:r>
            <a:r>
              <a:rPr lang="zh-CN" altLang="en-US" sz="1300" b="1" dirty="0" smtClean="0"/>
              <a:t>增加位置环积分增益</a:t>
            </a:r>
            <a:endParaRPr lang="en-US" sz="1300" b="1" dirty="0"/>
          </a:p>
          <a:p>
            <a:pPr marL="0" indent="0">
              <a:buClr>
                <a:srgbClr val="055748"/>
              </a:buClr>
              <a:buNone/>
            </a:pPr>
            <a:r>
              <a:rPr lang="en-US" sz="1300" dirty="0"/>
              <a:t>	Until you reduce the settling time to the required value. If see oscillations or overshoot at the start of the motion 	reduce the value by ~10</a:t>
            </a:r>
            <a:r>
              <a:rPr lang="en-US" sz="1300" dirty="0" smtClean="0"/>
              <a:t>%</a:t>
            </a:r>
            <a:r>
              <a:rPr lang="zh-CN" altLang="en-US" sz="1300" dirty="0" smtClean="0"/>
              <a:t>直到</a:t>
            </a:r>
            <a:r>
              <a:rPr lang="zh-CN" altLang="en-US" sz="1300" dirty="0"/>
              <a:t>你</a:t>
            </a:r>
            <a:r>
              <a:rPr lang="zh-CN" altLang="en-US" sz="1300" dirty="0" smtClean="0"/>
              <a:t>把整定时间</a:t>
            </a:r>
            <a:r>
              <a:rPr lang="zh-CN" altLang="en-US" sz="1300" dirty="0"/>
              <a:t>减少到所需的值。如果在运动开始时看到振荡或过冲，则数值减少</a:t>
            </a:r>
            <a:r>
              <a:rPr lang="en-US" altLang="zh-CN" sz="1300" dirty="0"/>
              <a:t>10 %</a:t>
            </a:r>
            <a:r>
              <a:rPr lang="zh-CN" altLang="en-US" sz="1300" dirty="0"/>
              <a:t>。</a:t>
            </a:r>
            <a:endParaRPr lang="en-US" sz="1300" dirty="0"/>
          </a:p>
          <a:p>
            <a:pPr marL="285750">
              <a:buClr>
                <a:srgbClr val="055748"/>
              </a:buClr>
            </a:pPr>
            <a:r>
              <a:rPr lang="en-US" sz="1300" b="1" dirty="0"/>
              <a:t>Increase </a:t>
            </a:r>
            <a:r>
              <a:rPr lang="en-US" sz="1300" b="1" dirty="0" smtClean="0"/>
              <a:t>KNLIV</a:t>
            </a:r>
            <a:r>
              <a:rPr lang="zh-CN" altLang="en-US" sz="1300" b="1" dirty="0" smtClean="0"/>
              <a:t>增加位置环微分积分增益</a:t>
            </a:r>
            <a:endParaRPr lang="en-US" sz="1300" b="1" dirty="0"/>
          </a:p>
          <a:p>
            <a:pPr marL="0" indent="0">
              <a:buClr>
                <a:srgbClr val="055748"/>
              </a:buClr>
              <a:buNone/>
            </a:pPr>
            <a:r>
              <a:rPr lang="en-US" sz="1300" dirty="0"/>
              <a:t>	In order to reduce position error as well as improve the settling time. If see oscillations or overshoot at the start of 	the motion reduce the value by ~10%In order to reduce position error as well as improve the settling time. If see oscillations or overshoot at the start of  the motion reduce the value by ~10</a:t>
            </a:r>
            <a:r>
              <a:rPr lang="en-US" sz="1300" dirty="0" smtClean="0"/>
              <a:t>%</a:t>
            </a:r>
          </a:p>
          <a:p>
            <a:pPr marL="0" indent="0">
              <a:buClr>
                <a:srgbClr val="055748"/>
              </a:buClr>
              <a:buNone/>
            </a:pPr>
            <a:r>
              <a:rPr lang="zh-CN" altLang="en-US" sz="1300" dirty="0" smtClean="0"/>
              <a:t>以</a:t>
            </a:r>
            <a:r>
              <a:rPr lang="zh-CN" altLang="en-US" sz="1300" dirty="0"/>
              <a:t>减少定位误差，</a:t>
            </a:r>
            <a:r>
              <a:rPr lang="zh-CN" altLang="en-US" sz="1300" dirty="0" smtClean="0"/>
              <a:t>提高整定时间</a:t>
            </a:r>
            <a:r>
              <a:rPr lang="zh-CN" altLang="en-US" sz="1300" dirty="0"/>
              <a:t>。如果在运动开始时看到振荡或过冲，则数值减少</a:t>
            </a:r>
            <a:r>
              <a:rPr lang="en-US" altLang="zh-CN" sz="1300" dirty="0"/>
              <a:t>10 %</a:t>
            </a:r>
            <a:r>
              <a:rPr lang="zh-CN" altLang="en-US" sz="1300" dirty="0"/>
              <a:t>。</a:t>
            </a:r>
            <a:endParaRPr lang="en-US" sz="1300" dirty="0"/>
          </a:p>
          <a:p>
            <a:pPr marL="285750">
              <a:buClr>
                <a:srgbClr val="055748"/>
              </a:buClr>
            </a:pPr>
            <a:r>
              <a:rPr lang="en-US" sz="1300" b="1" dirty="0"/>
              <a:t>Increase </a:t>
            </a:r>
            <a:r>
              <a:rPr lang="en-US" sz="1300" b="1" dirty="0" smtClean="0"/>
              <a:t>KNLAFRC</a:t>
            </a:r>
            <a:r>
              <a:rPr lang="zh-CN" altLang="en-US" sz="1300" b="1" dirty="0" smtClean="0"/>
              <a:t>增加加速度前馈增益</a:t>
            </a:r>
            <a:endParaRPr lang="en-US" sz="1300" b="1" dirty="0"/>
          </a:p>
          <a:p>
            <a:pPr marL="0" indent="0">
              <a:buClr>
                <a:srgbClr val="055748"/>
              </a:buClr>
              <a:buNone/>
            </a:pPr>
            <a:r>
              <a:rPr lang="en-US" sz="1300" dirty="0"/>
              <a:t>	If LMJR is set correctly setting it to 100 will be ideal</a:t>
            </a:r>
            <a:r>
              <a:rPr lang="en-US" sz="1300" dirty="0" smtClean="0"/>
              <a:t>.</a:t>
            </a:r>
            <a:r>
              <a:rPr lang="zh-CN" altLang="en-US" sz="1300" dirty="0"/>
              <a:t>如果</a:t>
            </a:r>
            <a:r>
              <a:rPr lang="en-US" altLang="zh-CN" sz="1300" dirty="0"/>
              <a:t>LMJR</a:t>
            </a:r>
            <a:r>
              <a:rPr lang="zh-CN" altLang="en-US" sz="1300" dirty="0"/>
              <a:t>设置正确，将它设置为</a:t>
            </a:r>
            <a:r>
              <a:rPr lang="en-US" altLang="zh-CN" sz="1300" dirty="0"/>
              <a:t>100</a:t>
            </a:r>
            <a:r>
              <a:rPr lang="zh-CN" altLang="en-US" sz="1300" dirty="0"/>
              <a:t>将是理想的。</a:t>
            </a:r>
            <a:endParaRPr lang="en-US" sz="1300" dirty="0"/>
          </a:p>
          <a:p>
            <a:pPr marL="400050" lvl="1" indent="0">
              <a:buClr>
                <a:srgbClr val="006666"/>
              </a:buClr>
              <a:buNone/>
            </a:pPr>
            <a:endParaRPr lang="en-US" sz="1400" dirty="0"/>
          </a:p>
          <a:p>
            <a:pPr marL="0" indent="0">
              <a:buClr>
                <a:srgbClr val="006666"/>
              </a:buClr>
              <a:buNone/>
            </a:pPr>
            <a:endParaRPr lang="en-US" sz="1800" b="1" dirty="0"/>
          </a:p>
          <a:p>
            <a:pPr marL="0" indent="0">
              <a:buNone/>
            </a:pPr>
            <a:endParaRPr lang="en-US" sz="1400" dirty="0"/>
          </a:p>
          <a:p>
            <a:pPr>
              <a:buClr>
                <a:srgbClr val="006666"/>
              </a:buClr>
              <a:buFont typeface="Arial" panose="020B0604020202020204" pitchFamily="34" charset="0"/>
              <a:buChar char="•"/>
            </a:pPr>
            <a:endParaRPr lang="en-US" sz="1400" b="1" dirty="0"/>
          </a:p>
          <a:p>
            <a:pPr marL="400050" lvl="1" indent="0">
              <a:buClr>
                <a:srgbClr val="006666"/>
              </a:buClr>
              <a:buNone/>
            </a:pPr>
            <a:endParaRPr lang="en-US" sz="1400" dirty="0"/>
          </a:p>
          <a:p>
            <a:pPr marL="400050" lvl="1" indent="0">
              <a:buClr>
                <a:srgbClr val="006666"/>
              </a:buClr>
              <a:buNone/>
            </a:pPr>
            <a:endParaRPr lang="en-US" sz="1400" dirty="0"/>
          </a:p>
          <a:p>
            <a:endParaRPr lang="en-US" sz="1400" dirty="0"/>
          </a:p>
        </p:txBody>
      </p:sp>
    </p:spTree>
    <p:extLst>
      <p:ext uri="{BB962C8B-B14F-4D97-AF65-F5344CB8AC3E}">
        <p14:creationId xmlns:p14="http://schemas.microsoft.com/office/powerpoint/2010/main" val="32707299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EEAB3C-0586-4C52-9B05-D57C2E535ED7}"/>
              </a:ext>
            </a:extLst>
          </p:cNvPr>
          <p:cNvSpPr>
            <a:spLocks noGrp="1"/>
          </p:cNvSpPr>
          <p:nvPr>
            <p:ph type="title"/>
          </p:nvPr>
        </p:nvSpPr>
        <p:spPr/>
        <p:txBody>
          <a:bodyPr/>
          <a:lstStyle/>
          <a:p>
            <a:r>
              <a:rPr lang="en-US" b="1" dirty="0"/>
              <a:t>Acceleration Feedforward</a:t>
            </a:r>
          </a:p>
        </p:txBody>
      </p:sp>
      <p:sp>
        <p:nvSpPr>
          <p:cNvPr id="4" name="Content Placeholder 2">
            <a:extLst>
              <a:ext uri="{FF2B5EF4-FFF2-40B4-BE49-F238E27FC236}">
                <a16:creationId xmlns:a16="http://schemas.microsoft.com/office/drawing/2014/main" id="{6386E4E5-DDDF-45C2-8463-D75EAA57932B}"/>
              </a:ext>
            </a:extLst>
          </p:cNvPr>
          <p:cNvSpPr>
            <a:spLocks noGrp="1"/>
          </p:cNvSpPr>
          <p:nvPr>
            <p:ph idx="1"/>
          </p:nvPr>
        </p:nvSpPr>
        <p:spPr>
          <a:xfrm>
            <a:off x="428625" y="928688"/>
            <a:ext cx="8546326" cy="3373346"/>
          </a:xfrm>
        </p:spPr>
        <p:txBody>
          <a:bodyPr lIns="91440"/>
          <a:lstStyle/>
          <a:p>
            <a:pPr>
              <a:buClr>
                <a:srgbClr val="006666"/>
              </a:buClr>
              <a:buFont typeface="Arial" panose="020B0604020202020204" pitchFamily="34" charset="0"/>
              <a:buChar char="•"/>
            </a:pPr>
            <a:r>
              <a:rPr lang="en-US" sz="2200" b="1" dirty="0"/>
              <a:t>KNLAFRC</a:t>
            </a:r>
          </a:p>
          <a:p>
            <a:pPr marL="400050" lvl="1" indent="0">
              <a:buClr>
                <a:srgbClr val="006666"/>
              </a:buClr>
              <a:buNone/>
            </a:pPr>
            <a:r>
              <a:rPr lang="en-US" sz="1800" dirty="0"/>
              <a:t>Acceleration feed-forward gain. Used to achieve minimal position error during motion. Predicts the current necessary for accelerating and decelerating, and inject it directly as a current command to the current loop</a:t>
            </a:r>
            <a:r>
              <a:rPr lang="en-US" sz="1800" dirty="0" smtClean="0"/>
              <a:t>.                                                             </a:t>
            </a:r>
            <a:r>
              <a:rPr lang="zh-CN" altLang="en-US" sz="1800" dirty="0" smtClean="0"/>
              <a:t>加速度</a:t>
            </a:r>
            <a:r>
              <a:rPr lang="zh-CN" altLang="en-US" sz="1800" dirty="0"/>
              <a:t>前馈增益。用于在运动过程中实现最小位置误差。预测加速和减速所需的电流，并将其作为当前命令直接注入到当前循环中。</a:t>
            </a:r>
            <a:endParaRPr lang="en-US" sz="1800" dirty="0"/>
          </a:p>
          <a:p>
            <a:pPr marL="400050" lvl="1" indent="0">
              <a:buClr>
                <a:srgbClr val="006666"/>
              </a:buClr>
              <a:buNone/>
            </a:pPr>
            <a:endParaRPr lang="en-US" sz="1800" dirty="0"/>
          </a:p>
          <a:p>
            <a:pPr marL="400050" lvl="1" indent="0">
              <a:buNone/>
            </a:pPr>
            <a:endParaRPr lang="en-US" sz="2000" dirty="0"/>
          </a:p>
          <a:p>
            <a:pPr marL="0" indent="0">
              <a:buNone/>
            </a:pPr>
            <a:endParaRPr lang="en-US" sz="2000" dirty="0"/>
          </a:p>
          <a:p>
            <a:pPr marL="0" indent="0">
              <a:buNone/>
            </a:pPr>
            <a:endParaRPr lang="en-US" sz="20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6CBCD2-B98E-47A4-A41C-F5CBF79069D4}"/>
                  </a:ext>
                </a:extLst>
              </p:cNvPr>
              <p:cNvSpPr txBox="1"/>
              <p:nvPr/>
            </p:nvSpPr>
            <p:spPr>
              <a:xfrm>
                <a:off x="0" y="2779764"/>
                <a:ext cx="9144000" cy="383951"/>
              </a:xfrm>
              <a:prstGeom prst="rect">
                <a:avLst/>
              </a:prstGeom>
              <a:noFill/>
            </p:spPr>
            <p:txBody>
              <a:bodyPr wrap="square" lIns="0" tIns="0" rIns="0" bIns="0" rtlCol="0">
                <a:spAutoFit/>
              </a:bodyPr>
              <a:lstStyle/>
              <a:p>
                <a:pPr marL="1257300" lvl="3" indent="0">
                  <a:buNone/>
                </a:pPr>
                <a14:m>
                  <m:oMath xmlns:m="http://schemas.openxmlformats.org/officeDocument/2006/math">
                    <m:r>
                      <a:rPr lang="en-US" sz="1600" smtClean="0">
                        <a:solidFill>
                          <a:schemeClr val="tx1"/>
                        </a:solidFill>
                        <a:latin typeface="Cambria Math" panose="02040503050406030204" pitchFamily="18" charset="0"/>
                        <a:cs typeface="+mn-cs"/>
                        <a:sym typeface="Frutiger LT Std 55 Roman" charset="0"/>
                      </a:rPr>
                      <m:t>𝜏</m:t>
                    </m:r>
                    <m:r>
                      <a:rPr lang="en-US" sz="1600" smtClean="0">
                        <a:solidFill>
                          <a:schemeClr val="tx1"/>
                        </a:solidFill>
                        <a:latin typeface="Cambria Math" panose="02040503050406030204" pitchFamily="18" charset="0"/>
                        <a:cs typeface="+mn-cs"/>
                        <a:sym typeface="Frutiger LT Std 55 Roman" charset="0"/>
                      </a:rPr>
                      <m:t>=</m:t>
                    </m:r>
                    <m:sSub>
                      <m:sSubPr>
                        <m:ctrlPr>
                          <a:rPr lang="en-US" sz="1600" i="1">
                            <a:solidFill>
                              <a:schemeClr val="tx1"/>
                            </a:solidFill>
                            <a:latin typeface="Cambria Math" panose="02040503050406030204" pitchFamily="18" charset="0"/>
                            <a:cs typeface="+mn-cs"/>
                            <a:sym typeface="Frutiger LT Std 55 Roman" charset="0"/>
                          </a:rPr>
                        </m:ctrlPr>
                      </m:sSubPr>
                      <m:e>
                        <m:r>
                          <a:rPr lang="en-US" sz="1600">
                            <a:solidFill>
                              <a:schemeClr val="tx1"/>
                            </a:solidFill>
                            <a:latin typeface="Cambria Math" panose="02040503050406030204" pitchFamily="18" charset="0"/>
                            <a:cs typeface="+mn-cs"/>
                            <a:sym typeface="Frutiger LT Std 55 Roman" charset="0"/>
                          </a:rPr>
                          <m:t>𝐾</m:t>
                        </m:r>
                      </m:e>
                      <m:sub>
                        <m:r>
                          <a:rPr lang="en-US" sz="1600">
                            <a:solidFill>
                              <a:schemeClr val="tx1"/>
                            </a:solidFill>
                            <a:latin typeface="Cambria Math" panose="02040503050406030204" pitchFamily="18" charset="0"/>
                            <a:cs typeface="+mn-cs"/>
                            <a:sym typeface="Frutiger LT Std 55 Roman" charset="0"/>
                          </a:rPr>
                          <m:t>𝑡</m:t>
                        </m:r>
                      </m:sub>
                    </m:sSub>
                    <m:r>
                      <a:rPr lang="en-US" sz="1600">
                        <a:solidFill>
                          <a:schemeClr val="tx1"/>
                        </a:solidFill>
                        <a:latin typeface="Cambria Math" panose="02040503050406030204" pitchFamily="18" charset="0"/>
                        <a:cs typeface="+mn-cs"/>
                        <a:sym typeface="Frutiger LT Std 55 Roman" charset="0"/>
                      </a:rPr>
                      <m:t>∙</m:t>
                    </m:r>
                    <m:r>
                      <a:rPr lang="en-US" sz="1600">
                        <a:solidFill>
                          <a:schemeClr val="tx1"/>
                        </a:solidFill>
                        <a:latin typeface="Cambria Math" panose="02040503050406030204" pitchFamily="18" charset="0"/>
                        <a:cs typeface="+mn-cs"/>
                        <a:sym typeface="Frutiger LT Std 55 Roman" charset="0"/>
                      </a:rPr>
                      <m:t>𝐼</m:t>
                    </m:r>
                    <m:r>
                      <a:rPr lang="en-US" sz="1600">
                        <a:solidFill>
                          <a:schemeClr val="tx1"/>
                        </a:solidFill>
                        <a:latin typeface="Cambria Math" panose="02040503050406030204" pitchFamily="18" charset="0"/>
                        <a:cs typeface="+mn-cs"/>
                        <a:sym typeface="Frutiger LT Std 55 Roman" charset="0"/>
                      </a:rPr>
                      <m:t>=</m:t>
                    </m:r>
                    <m:sSub>
                      <m:sSubPr>
                        <m:ctrlPr>
                          <a:rPr lang="en-US" sz="1600" i="1">
                            <a:solidFill>
                              <a:schemeClr val="tx1"/>
                            </a:solidFill>
                            <a:latin typeface="Cambria Math" panose="02040503050406030204" pitchFamily="18" charset="0"/>
                            <a:cs typeface="+mn-cs"/>
                            <a:sym typeface="Frutiger LT Std 55 Roman" charset="0"/>
                          </a:rPr>
                        </m:ctrlPr>
                      </m:sSubPr>
                      <m:e>
                        <m:r>
                          <a:rPr lang="en-US" sz="1600">
                            <a:solidFill>
                              <a:schemeClr val="tx1"/>
                            </a:solidFill>
                            <a:latin typeface="Cambria Math" panose="02040503050406030204" pitchFamily="18" charset="0"/>
                            <a:cs typeface="+mn-cs"/>
                            <a:sym typeface="Frutiger LT Std 55 Roman" charset="0"/>
                          </a:rPr>
                          <m:t>𝐽</m:t>
                        </m:r>
                      </m:e>
                      <m:sub>
                        <m:r>
                          <a:rPr lang="en-US" sz="1600">
                            <a:solidFill>
                              <a:schemeClr val="tx1"/>
                            </a:solidFill>
                            <a:latin typeface="Cambria Math" panose="02040503050406030204" pitchFamily="18" charset="0"/>
                            <a:cs typeface="+mn-cs"/>
                            <a:sym typeface="Frutiger LT Std 55 Roman" charset="0"/>
                          </a:rPr>
                          <m:t>𝑡𝑜𝑡𝑎𝑙</m:t>
                        </m:r>
                      </m:sub>
                    </m:sSub>
                    <m:r>
                      <a:rPr lang="en-US" sz="1600">
                        <a:solidFill>
                          <a:schemeClr val="tx1"/>
                        </a:solidFill>
                        <a:latin typeface="Cambria Math" panose="02040503050406030204" pitchFamily="18" charset="0"/>
                        <a:cs typeface="+mn-cs"/>
                        <a:sym typeface="Frutiger LT Std 55 Roman" charset="0"/>
                      </a:rPr>
                      <m:t>∙</m:t>
                    </m:r>
                    <m:f>
                      <m:fPr>
                        <m:ctrlPr>
                          <a:rPr lang="en-US" sz="1600" i="1">
                            <a:solidFill>
                              <a:schemeClr val="tx1"/>
                            </a:solidFill>
                            <a:latin typeface="Cambria Math" panose="02040503050406030204" pitchFamily="18" charset="0"/>
                            <a:cs typeface="+mn-cs"/>
                            <a:sym typeface="Frutiger LT Std 55 Roman" charset="0"/>
                          </a:rPr>
                        </m:ctrlPr>
                      </m:fPr>
                      <m:num>
                        <m:sSup>
                          <m:sSupPr>
                            <m:ctrlPr>
                              <a:rPr lang="en-US" sz="1600" i="1">
                                <a:solidFill>
                                  <a:schemeClr val="tx1"/>
                                </a:solidFill>
                                <a:latin typeface="Cambria Math" panose="02040503050406030204" pitchFamily="18" charset="0"/>
                                <a:cs typeface="+mn-cs"/>
                                <a:sym typeface="Frutiger LT Std 55 Roman" charset="0"/>
                              </a:rPr>
                            </m:ctrlPr>
                          </m:sSupPr>
                          <m:e>
                            <m:r>
                              <a:rPr lang="en-US" sz="1600">
                                <a:solidFill>
                                  <a:schemeClr val="tx1"/>
                                </a:solidFill>
                                <a:latin typeface="Cambria Math" panose="02040503050406030204" pitchFamily="18" charset="0"/>
                                <a:cs typeface="+mn-cs"/>
                                <a:sym typeface="Frutiger LT Std 55 Roman" charset="0"/>
                              </a:rPr>
                              <m:t>𝑑</m:t>
                            </m:r>
                          </m:e>
                          <m:sup>
                            <m:r>
                              <a:rPr lang="en-US" sz="1600">
                                <a:solidFill>
                                  <a:schemeClr val="tx1"/>
                                </a:solidFill>
                                <a:latin typeface="Cambria Math" panose="02040503050406030204" pitchFamily="18" charset="0"/>
                                <a:cs typeface="+mn-cs"/>
                                <a:sym typeface="Frutiger LT Std 55 Roman" charset="0"/>
                              </a:rPr>
                              <m:t>2</m:t>
                            </m:r>
                          </m:sup>
                        </m:sSup>
                        <m:r>
                          <a:rPr lang="en-US" sz="1600">
                            <a:solidFill>
                              <a:schemeClr val="tx1"/>
                            </a:solidFill>
                            <a:latin typeface="Cambria Math" panose="02040503050406030204" pitchFamily="18" charset="0"/>
                            <a:cs typeface="+mn-cs"/>
                            <a:sym typeface="Frutiger LT Std 55 Roman" charset="0"/>
                          </a:rPr>
                          <m:t>𝜃</m:t>
                        </m:r>
                      </m:num>
                      <m:den>
                        <m:r>
                          <a:rPr lang="en-US" sz="1600">
                            <a:solidFill>
                              <a:schemeClr val="tx1"/>
                            </a:solidFill>
                            <a:latin typeface="Cambria Math" panose="02040503050406030204" pitchFamily="18" charset="0"/>
                            <a:cs typeface="+mn-cs"/>
                            <a:sym typeface="Frutiger LT Std 55 Roman" charset="0"/>
                          </a:rPr>
                          <m:t>𝑑</m:t>
                        </m:r>
                        <m:sSup>
                          <m:sSupPr>
                            <m:ctrlPr>
                              <a:rPr lang="en-US" sz="1600" i="1" smtClean="0">
                                <a:solidFill>
                                  <a:schemeClr val="tx1"/>
                                </a:solidFill>
                                <a:latin typeface="Cambria Math" panose="02040503050406030204" pitchFamily="18" charset="0"/>
                                <a:cs typeface="+mn-cs"/>
                                <a:sym typeface="Frutiger LT Std 55 Roman" charset="0"/>
                              </a:rPr>
                            </m:ctrlPr>
                          </m:sSupPr>
                          <m:e>
                            <m:r>
                              <a:rPr lang="en-US" sz="1600" b="0" i="1" smtClean="0">
                                <a:solidFill>
                                  <a:schemeClr val="tx1"/>
                                </a:solidFill>
                                <a:latin typeface="Cambria Math" panose="02040503050406030204" pitchFamily="18" charset="0"/>
                                <a:cs typeface="+mn-cs"/>
                                <a:sym typeface="Frutiger LT Std 55 Roman" charset="0"/>
                              </a:rPr>
                              <m:t>𝑡</m:t>
                            </m:r>
                          </m:e>
                          <m:sup>
                            <m:r>
                              <a:rPr lang="en-US" sz="1600" i="1" smtClean="0">
                                <a:solidFill>
                                  <a:schemeClr val="tx1"/>
                                </a:solidFill>
                                <a:latin typeface="Cambria Math" panose="02040503050406030204" pitchFamily="18" charset="0"/>
                                <a:cs typeface="+mn-cs"/>
                                <a:sym typeface="Frutiger LT Std 55 Roman" charset="0"/>
                              </a:rPr>
                              <m:t>2</m:t>
                            </m:r>
                          </m:sup>
                        </m:sSup>
                      </m:den>
                    </m:f>
                  </m:oMath>
                </a14:m>
                <a:r>
                  <a:rPr lang="en-US" sz="1600" dirty="0">
                    <a:solidFill>
                      <a:schemeClr val="tx1"/>
                    </a:solidFill>
                    <a:latin typeface="+mn-lt"/>
                    <a:cs typeface="+mn-cs"/>
                    <a:sym typeface="Frutiger LT Std 55 Roman" charset="0"/>
                  </a:rPr>
                  <a:t>        </a:t>
                </a:r>
                <a14:m>
                  <m:oMath xmlns:m="http://schemas.openxmlformats.org/officeDocument/2006/math">
                    <m:r>
                      <a:rPr lang="en-US" sz="1600">
                        <a:solidFill>
                          <a:schemeClr val="tx1"/>
                        </a:solidFill>
                        <a:latin typeface="Cambria Math" panose="02040503050406030204" pitchFamily="18" charset="0"/>
                        <a:cs typeface="+mn-cs"/>
                        <a:sym typeface="Frutiger LT Std 55 Roman" charset="0"/>
                      </a:rPr>
                      <m:t>𝐼</m:t>
                    </m:r>
                    <m:r>
                      <a:rPr lang="en-US" sz="1600">
                        <a:solidFill>
                          <a:schemeClr val="tx1"/>
                        </a:solidFill>
                        <a:latin typeface="Cambria Math" panose="02040503050406030204" pitchFamily="18" charset="0"/>
                        <a:cs typeface="+mn-cs"/>
                        <a:sym typeface="Frutiger LT Std 55 Roman" charset="0"/>
                      </a:rPr>
                      <m:t>=</m:t>
                    </m:r>
                    <m:f>
                      <m:fPr>
                        <m:ctrlPr>
                          <a:rPr lang="en-US" sz="1600" i="1">
                            <a:solidFill>
                              <a:schemeClr val="tx1"/>
                            </a:solidFill>
                            <a:latin typeface="Cambria Math" panose="02040503050406030204" pitchFamily="18" charset="0"/>
                            <a:cs typeface="+mn-cs"/>
                            <a:sym typeface="Frutiger LT Std 55 Roman" charset="0"/>
                          </a:rPr>
                        </m:ctrlPr>
                      </m:fPr>
                      <m:num>
                        <m:sSub>
                          <m:sSubPr>
                            <m:ctrlPr>
                              <a:rPr lang="en-US" sz="1600" i="1">
                                <a:solidFill>
                                  <a:schemeClr val="tx1"/>
                                </a:solidFill>
                                <a:latin typeface="Cambria Math" panose="02040503050406030204" pitchFamily="18" charset="0"/>
                                <a:cs typeface="+mn-cs"/>
                                <a:sym typeface="Frutiger LT Std 55 Roman" charset="0"/>
                              </a:rPr>
                            </m:ctrlPr>
                          </m:sSubPr>
                          <m:e>
                            <m:r>
                              <a:rPr lang="en-US" sz="1600">
                                <a:solidFill>
                                  <a:schemeClr val="tx1"/>
                                </a:solidFill>
                                <a:latin typeface="Cambria Math" panose="02040503050406030204" pitchFamily="18" charset="0"/>
                                <a:cs typeface="+mn-cs"/>
                                <a:sym typeface="Frutiger LT Std 55 Roman" charset="0"/>
                              </a:rPr>
                              <m:t>𝐽</m:t>
                            </m:r>
                          </m:e>
                          <m:sub>
                            <m:r>
                              <a:rPr lang="en-US" sz="1600">
                                <a:solidFill>
                                  <a:schemeClr val="tx1"/>
                                </a:solidFill>
                                <a:latin typeface="Cambria Math" panose="02040503050406030204" pitchFamily="18" charset="0"/>
                                <a:cs typeface="+mn-cs"/>
                                <a:sym typeface="Frutiger LT Std 55 Roman" charset="0"/>
                              </a:rPr>
                              <m:t>𝑡𝑜𝑡𝑎𝑙</m:t>
                            </m:r>
                          </m:sub>
                        </m:sSub>
                      </m:num>
                      <m:den>
                        <m:sSub>
                          <m:sSubPr>
                            <m:ctrlPr>
                              <a:rPr lang="en-US" sz="1600" i="1">
                                <a:solidFill>
                                  <a:schemeClr val="tx1"/>
                                </a:solidFill>
                                <a:latin typeface="Cambria Math" panose="02040503050406030204" pitchFamily="18" charset="0"/>
                                <a:cs typeface="+mn-cs"/>
                                <a:sym typeface="Frutiger LT Std 55 Roman" charset="0"/>
                              </a:rPr>
                            </m:ctrlPr>
                          </m:sSubPr>
                          <m:e>
                            <m:r>
                              <a:rPr lang="en-US" sz="1600">
                                <a:solidFill>
                                  <a:schemeClr val="tx1"/>
                                </a:solidFill>
                                <a:latin typeface="Cambria Math" panose="02040503050406030204" pitchFamily="18" charset="0"/>
                                <a:cs typeface="+mn-cs"/>
                                <a:sym typeface="Frutiger LT Std 55 Roman" charset="0"/>
                              </a:rPr>
                              <m:t>𝐾</m:t>
                            </m:r>
                          </m:e>
                          <m:sub>
                            <m:r>
                              <a:rPr lang="en-US" sz="1600">
                                <a:solidFill>
                                  <a:schemeClr val="tx1"/>
                                </a:solidFill>
                                <a:latin typeface="Cambria Math" panose="02040503050406030204" pitchFamily="18" charset="0"/>
                                <a:cs typeface="+mn-cs"/>
                                <a:sym typeface="Frutiger LT Std 55 Roman" charset="0"/>
                              </a:rPr>
                              <m:t>𝑡</m:t>
                            </m:r>
                          </m:sub>
                        </m:sSub>
                      </m:den>
                    </m:f>
                    <m:r>
                      <a:rPr lang="en-US" sz="1600">
                        <a:solidFill>
                          <a:schemeClr val="tx1"/>
                        </a:solidFill>
                        <a:latin typeface="Cambria Math" panose="02040503050406030204" pitchFamily="18" charset="0"/>
                        <a:cs typeface="+mn-cs"/>
                        <a:sym typeface="Frutiger LT Std 55 Roman" charset="0"/>
                      </a:rPr>
                      <m:t>∙ </m:t>
                    </m:r>
                    <m:r>
                      <a:rPr lang="en-US" sz="1600">
                        <a:solidFill>
                          <a:schemeClr val="tx1"/>
                        </a:solidFill>
                        <a:latin typeface="Cambria Math" panose="02040503050406030204" pitchFamily="18" charset="0"/>
                        <a:cs typeface="+mn-cs"/>
                        <a:sym typeface="Frutiger LT Std 55 Roman" charset="0"/>
                      </a:rPr>
                      <m:t>𝐴𝑐𝑐</m:t>
                    </m:r>
                    <m:r>
                      <a:rPr lang="en-US" sz="1600">
                        <a:solidFill>
                          <a:schemeClr val="tx1"/>
                        </a:solidFill>
                        <a:latin typeface="Cambria Math" panose="02040503050406030204" pitchFamily="18" charset="0"/>
                        <a:cs typeface="+mn-cs"/>
                        <a:sym typeface="Frutiger LT Std 55 Roman" charset="0"/>
                      </a:rPr>
                      <m:t> </m:t>
                    </m:r>
                  </m:oMath>
                </a14:m>
                <a:endParaRPr lang="en-US" sz="1600" dirty="0">
                  <a:solidFill>
                    <a:schemeClr val="tx1"/>
                  </a:solidFill>
                  <a:latin typeface="+mn-lt"/>
                  <a:cs typeface="+mn-cs"/>
                  <a:sym typeface="Frutiger LT Std 55 Roman" charset="0"/>
                </a:endParaRPr>
              </a:p>
            </p:txBody>
          </p:sp>
        </mc:Choice>
        <mc:Fallback xmlns="">
          <p:sp>
            <p:nvSpPr>
              <p:cNvPr id="5" name="TextBox 4">
                <a:extLst>
                  <a:ext uri="{FF2B5EF4-FFF2-40B4-BE49-F238E27FC236}">
                    <a16:creationId xmlns:a16="http://schemas.microsoft.com/office/drawing/2014/main" id="{676CBCD2-B98E-47A4-A41C-F5CBF79069D4}"/>
                  </a:ext>
                </a:extLst>
              </p:cNvPr>
              <p:cNvSpPr txBox="1">
                <a:spLocks noRot="1" noChangeAspect="1" noMove="1" noResize="1" noEditPoints="1" noAdjustHandles="1" noChangeArrowheads="1" noChangeShapeType="1" noTextEdit="1"/>
              </p:cNvSpPr>
              <p:nvPr/>
            </p:nvSpPr>
            <p:spPr>
              <a:xfrm>
                <a:off x="0" y="2779764"/>
                <a:ext cx="9144000" cy="383951"/>
              </a:xfrm>
              <a:prstGeom prst="rect">
                <a:avLst/>
              </a:prstGeom>
              <a:blipFill>
                <a:blip r:embed="rId3"/>
                <a:stretch>
                  <a:fillRect t="-3175" b="-12698"/>
                </a:stretch>
              </a:blipFill>
            </p:spPr>
            <p:txBody>
              <a:bodyPr/>
              <a:lstStyle/>
              <a:p>
                <a:r>
                  <a:rPr lang="zh-CN" altLang="en-US">
                    <a:noFill/>
                  </a:rPr>
                  <a:t> </a:t>
                </a:r>
              </a:p>
            </p:txBody>
          </p:sp>
        </mc:Fallback>
      </mc:AlternateContent>
      <p:pic>
        <p:nvPicPr>
          <p:cNvPr id="6" name="Picture 5">
            <a:extLst>
              <a:ext uri="{FF2B5EF4-FFF2-40B4-BE49-F238E27FC236}">
                <a16:creationId xmlns:a16="http://schemas.microsoft.com/office/drawing/2014/main" id="{DA165870-4E93-4883-AC17-25E830273BFC}"/>
              </a:ext>
            </a:extLst>
          </p:cNvPr>
          <p:cNvPicPr>
            <a:picLocks noChangeAspect="1"/>
          </p:cNvPicPr>
          <p:nvPr/>
        </p:nvPicPr>
        <p:blipFill>
          <a:blip r:embed="rId4"/>
          <a:stretch>
            <a:fillRect/>
          </a:stretch>
        </p:blipFill>
        <p:spPr>
          <a:xfrm>
            <a:off x="1242000" y="3192899"/>
            <a:ext cx="6660000" cy="1700314"/>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2D158988-8238-4996-92C0-AA8F3D098FFB}"/>
              </a:ext>
            </a:extLst>
          </p:cNvPr>
          <p:cNvSpPr txBox="1"/>
          <p:nvPr/>
        </p:nvSpPr>
        <p:spPr>
          <a:xfrm>
            <a:off x="1242000" y="4832257"/>
            <a:ext cx="7560840" cy="353943"/>
          </a:xfrm>
          <a:prstGeom prst="rect">
            <a:avLst/>
          </a:prstGeom>
          <a:noFill/>
        </p:spPr>
        <p:txBody>
          <a:bodyPr wrap="square" rtlCol="0">
            <a:spAutoFit/>
          </a:bodyPr>
          <a:lstStyle/>
          <a:p>
            <a:pPr algn="l" rtl="0"/>
            <a:r>
              <a:rPr lang="en-US" sz="1700" dirty="0">
                <a:latin typeface="+mn-lt"/>
                <a:cs typeface="+mn-cs"/>
                <a:sym typeface="Frutiger LT Std 55 Roman" charset="0"/>
              </a:rPr>
              <a:t>KNLAFRC 0  =&gt;  KNLAFRC 200</a:t>
            </a:r>
          </a:p>
        </p:txBody>
      </p:sp>
    </p:spTree>
    <p:extLst>
      <p:ext uri="{BB962C8B-B14F-4D97-AF65-F5344CB8AC3E}">
        <p14:creationId xmlns:p14="http://schemas.microsoft.com/office/powerpoint/2010/main" val="33623791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B248B4-F4D4-4184-99F8-909267051CE9}"/>
              </a:ext>
            </a:extLst>
          </p:cNvPr>
          <p:cNvSpPr>
            <a:spLocks noGrp="1"/>
          </p:cNvSpPr>
          <p:nvPr>
            <p:ph type="title"/>
          </p:nvPr>
        </p:nvSpPr>
        <p:spPr/>
        <p:txBody>
          <a:bodyPr>
            <a:noAutofit/>
          </a:bodyPr>
          <a:lstStyle/>
          <a:p>
            <a:r>
              <a:rPr lang="en-US" sz="3200" b="1" dirty="0"/>
              <a:t>Tuning Issues and </a:t>
            </a:r>
            <a:r>
              <a:rPr lang="en-US" sz="3200" b="1" dirty="0" smtClean="0"/>
              <a:t>Solutions                                   </a:t>
            </a:r>
            <a:r>
              <a:rPr lang="zh-CN" altLang="en-US" sz="3200" b="1" dirty="0" smtClean="0"/>
              <a:t>调试问题点及处理方案</a:t>
            </a:r>
            <a:endParaRPr lang="en-US" sz="3200" b="1" dirty="0"/>
          </a:p>
        </p:txBody>
      </p:sp>
      <p:graphicFrame>
        <p:nvGraphicFramePr>
          <p:cNvPr id="4" name="Table 3">
            <a:extLst>
              <a:ext uri="{FF2B5EF4-FFF2-40B4-BE49-F238E27FC236}">
                <a16:creationId xmlns:a16="http://schemas.microsoft.com/office/drawing/2014/main" id="{601F5775-FA07-48F7-BB5F-571724D5685B}"/>
              </a:ext>
            </a:extLst>
          </p:cNvPr>
          <p:cNvGraphicFramePr>
            <a:graphicFrameLocks noGrp="1"/>
          </p:cNvGraphicFramePr>
          <p:nvPr>
            <p:extLst>
              <p:ext uri="{D42A27DB-BD31-4B8C-83A1-F6EECF244321}">
                <p14:modId xmlns:p14="http://schemas.microsoft.com/office/powerpoint/2010/main" val="3095219061"/>
              </p:ext>
            </p:extLst>
          </p:nvPr>
        </p:nvGraphicFramePr>
        <p:xfrm>
          <a:off x="243840" y="955902"/>
          <a:ext cx="8717280" cy="3412790"/>
        </p:xfrm>
        <a:graphic>
          <a:graphicData uri="http://schemas.openxmlformats.org/drawingml/2006/table">
            <a:tbl>
              <a:tblPr firstRow="1" bandRow="1">
                <a:tableStyleId>{69C7853C-536D-4A76-A0AE-DD22124D55A5}</a:tableStyleId>
              </a:tblPr>
              <a:tblGrid>
                <a:gridCol w="4358640">
                  <a:extLst>
                    <a:ext uri="{9D8B030D-6E8A-4147-A177-3AD203B41FA5}">
                      <a16:colId xmlns:a16="http://schemas.microsoft.com/office/drawing/2014/main" val="20000"/>
                    </a:ext>
                  </a:extLst>
                </a:gridCol>
                <a:gridCol w="4358640">
                  <a:extLst>
                    <a:ext uri="{9D8B030D-6E8A-4147-A177-3AD203B41FA5}">
                      <a16:colId xmlns:a16="http://schemas.microsoft.com/office/drawing/2014/main" val="20001"/>
                    </a:ext>
                  </a:extLst>
                </a:gridCol>
              </a:tblGrid>
              <a:tr h="286318">
                <a:tc>
                  <a:txBody>
                    <a:bodyPr/>
                    <a:lstStyle/>
                    <a:p>
                      <a:pPr marL="0" algn="ctr" defTabSz="457200" rtl="0" eaLnBrk="1" latinLnBrk="0" hangingPunct="1"/>
                      <a:r>
                        <a:rPr lang="en-US" sz="1600" b="1" kern="1200" dirty="0">
                          <a:solidFill>
                            <a:schemeClr val="bg1"/>
                          </a:solidFill>
                          <a:latin typeface="+mn-lt"/>
                          <a:ea typeface="+mn-ea"/>
                          <a:cs typeface="+mn-cs"/>
                        </a:rPr>
                        <a:t>Issue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5748"/>
                    </a:solidFill>
                  </a:tcPr>
                </a:tc>
                <a:tc>
                  <a:txBody>
                    <a:bodyPr/>
                    <a:lstStyle/>
                    <a:p>
                      <a:pPr algn="ctr"/>
                      <a:r>
                        <a:rPr lang="en-US" sz="1600" b="1" kern="1200" dirty="0">
                          <a:solidFill>
                            <a:schemeClr val="bg1"/>
                          </a:solidFill>
                          <a:latin typeface="+mn-lt"/>
                          <a:ea typeface="+mn-ea"/>
                          <a:cs typeface="+mn-cs"/>
                        </a:rPr>
                        <a:t>Solution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5748"/>
                    </a:solidFill>
                  </a:tcPr>
                </a:tc>
                <a:extLst>
                  <a:ext uri="{0D108BD9-81ED-4DB2-BD59-A6C34878D82A}">
                    <a16:rowId xmlns:a16="http://schemas.microsoft.com/office/drawing/2014/main" val="10000"/>
                  </a:ext>
                </a:extLst>
              </a:tr>
              <a:tr h="286318">
                <a:tc>
                  <a:txBody>
                    <a:bodyPr/>
                    <a:lstStyle/>
                    <a:p>
                      <a:pPr marL="0" algn="l" defTabSz="457200" rtl="0" eaLnBrk="1" latinLnBrk="0" hangingPunct="1"/>
                      <a:r>
                        <a:rPr lang="en-US" sz="1200" b="1" kern="1200" dirty="0">
                          <a:solidFill>
                            <a:schemeClr val="tx1"/>
                          </a:solidFill>
                          <a:latin typeface="+mn-lt"/>
                          <a:ea typeface="+mn-ea"/>
                          <a:cs typeface="+mn-cs"/>
                        </a:rPr>
                        <a:t>Acoustical </a:t>
                      </a:r>
                      <a:r>
                        <a:rPr lang="en-US" sz="1200" b="1" kern="1200" dirty="0" smtClean="0">
                          <a:solidFill>
                            <a:schemeClr val="tx1"/>
                          </a:solidFill>
                          <a:latin typeface="+mn-lt"/>
                          <a:ea typeface="+mn-ea"/>
                          <a:cs typeface="+mn-cs"/>
                        </a:rPr>
                        <a:t>noise</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tc>
                  <a:txBody>
                    <a:bodyPr/>
                    <a:lstStyle/>
                    <a:p>
                      <a:pPr marL="0" indent="0" algn="l">
                        <a:buFont typeface="Arial" panose="020B0604020202020204" pitchFamily="34" charset="0"/>
                        <a:buNone/>
                      </a:pPr>
                      <a:r>
                        <a:rPr lang="en-US" sz="1200" b="1" kern="1200" dirty="0">
                          <a:solidFill>
                            <a:schemeClr val="tx1"/>
                          </a:solidFill>
                          <a:latin typeface="+mn-lt"/>
                          <a:ea typeface="+mn-ea"/>
                          <a:cs typeface="+mn-cs"/>
                        </a:rPr>
                        <a:t>Reduce BW; Reduce gains (KNLUSERGAIN</a:t>
                      </a:r>
                      <a:r>
                        <a:rPr lang="en-US" sz="1200" b="1" kern="1200" dirty="0" smtClean="0">
                          <a:solidFill>
                            <a:schemeClr val="tx1"/>
                          </a:solidFill>
                          <a:latin typeface="+mn-lt"/>
                          <a:ea typeface="+mn-ea"/>
                          <a:cs typeface="+mn-cs"/>
                        </a:rPr>
                        <a:t>)</a:t>
                      </a:r>
                      <a:r>
                        <a:rPr lang="zh-CN" altLang="en-US" sz="1200" b="1" kern="1200" dirty="0" smtClean="0">
                          <a:solidFill>
                            <a:schemeClr val="tx1"/>
                          </a:solidFill>
                          <a:latin typeface="+mn-lt"/>
                          <a:ea typeface="+mn-ea"/>
                          <a:cs typeface="+mn-cs"/>
                        </a:rPr>
                        <a:t>减小带宽，减小增益（全局增益）</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extLst>
                  <a:ext uri="{0D108BD9-81ED-4DB2-BD59-A6C34878D82A}">
                    <a16:rowId xmlns:a16="http://schemas.microsoft.com/office/drawing/2014/main" val="10001"/>
                  </a:ext>
                </a:extLst>
              </a:tr>
              <a:tr h="2863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Acoustical noise (During jerks</a:t>
                      </a:r>
                      <a:r>
                        <a:rPr lang="en-US" sz="1200" b="1" kern="1200" dirty="0" smtClean="0">
                          <a:solidFill>
                            <a:schemeClr val="tx1"/>
                          </a:solidFill>
                          <a:latin typeface="+mn-lt"/>
                          <a:ea typeface="+mn-ea"/>
                          <a:cs typeface="+mn-cs"/>
                        </a:rPr>
                        <a:t>)</a:t>
                      </a:r>
                      <a:r>
                        <a:rPr lang="zh-CN" altLang="en-US" sz="1200" b="1" kern="1200" dirty="0" smtClean="0">
                          <a:solidFill>
                            <a:schemeClr val="tx1"/>
                          </a:solidFill>
                          <a:latin typeface="+mn-lt"/>
                          <a:ea typeface="+mn-ea"/>
                          <a:cs typeface="+mn-cs"/>
                        </a:rPr>
                        <a:t>（噪声伴有振动）</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10800000" scaled="1"/>
                      <a:tileRect/>
                    </a:gradFill>
                  </a:tcPr>
                </a:tc>
                <a:tc>
                  <a:txBody>
                    <a:bodyPr/>
                    <a:lstStyle/>
                    <a:p>
                      <a:pPr marL="0" indent="0" algn="l">
                        <a:buFont typeface="Arial" panose="020B0604020202020204" pitchFamily="34" charset="0"/>
                        <a:buNone/>
                      </a:pPr>
                      <a:r>
                        <a:rPr lang="en-US" sz="1200" b="1" kern="1200" dirty="0">
                          <a:solidFill>
                            <a:schemeClr val="tx1"/>
                          </a:solidFill>
                          <a:latin typeface="+mn-lt"/>
                          <a:ea typeface="+mn-ea"/>
                          <a:cs typeface="+mn-cs"/>
                        </a:rPr>
                        <a:t>Use MOVESMOOTH </a:t>
                      </a:r>
                      <a:r>
                        <a:rPr lang="en-US" sz="1200" b="1" kern="1200" dirty="0" smtClean="0">
                          <a:solidFill>
                            <a:schemeClr val="tx1"/>
                          </a:solidFill>
                          <a:latin typeface="+mn-lt"/>
                          <a:ea typeface="+mn-ea"/>
                          <a:cs typeface="+mn-cs"/>
                        </a:rPr>
                        <a:t>filter</a:t>
                      </a:r>
                      <a:r>
                        <a:rPr lang="zh-CN" altLang="en-US" sz="1200" b="1" kern="1200" dirty="0" smtClean="0">
                          <a:solidFill>
                            <a:schemeClr val="tx1"/>
                          </a:solidFill>
                          <a:latin typeface="+mn-lt"/>
                          <a:ea typeface="+mn-ea"/>
                          <a:cs typeface="+mn-cs"/>
                        </a:rPr>
                        <a:t>使用平滑滤波器</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10800000" scaled="1"/>
                      <a:tileRect/>
                    </a:gradFill>
                  </a:tcPr>
                </a:tc>
                <a:extLst>
                  <a:ext uri="{0D108BD9-81ED-4DB2-BD59-A6C34878D82A}">
                    <a16:rowId xmlns:a16="http://schemas.microsoft.com/office/drawing/2014/main" val="10002"/>
                  </a:ext>
                </a:extLst>
              </a:tr>
              <a:tr h="286318">
                <a:tc>
                  <a:txBody>
                    <a:bodyPr/>
                    <a:lstStyle/>
                    <a:p>
                      <a:pPr marL="0" algn="l" defTabSz="457200" rtl="0" eaLnBrk="1" latinLnBrk="0" hangingPunct="1"/>
                      <a:r>
                        <a:rPr lang="en-US" sz="1200" b="1" kern="1200" dirty="0" smtClean="0">
                          <a:solidFill>
                            <a:schemeClr val="tx1"/>
                          </a:solidFill>
                          <a:latin typeface="+mn-lt"/>
                          <a:ea typeface="+mn-ea"/>
                          <a:cs typeface="+mn-cs"/>
                        </a:rPr>
                        <a:t>Setting </a:t>
                      </a:r>
                      <a:r>
                        <a:rPr lang="en-US" sz="1200" b="1" kern="1200" dirty="0">
                          <a:solidFill>
                            <a:schemeClr val="tx1"/>
                          </a:solidFill>
                          <a:latin typeface="+mn-lt"/>
                          <a:ea typeface="+mn-ea"/>
                          <a:cs typeface="+mn-cs"/>
                        </a:rPr>
                        <a:t>time is too </a:t>
                      </a:r>
                      <a:r>
                        <a:rPr lang="en-US" sz="1200" b="1" kern="1200" dirty="0" smtClean="0">
                          <a:solidFill>
                            <a:schemeClr val="tx1"/>
                          </a:solidFill>
                          <a:latin typeface="+mn-lt"/>
                          <a:ea typeface="+mn-ea"/>
                          <a:cs typeface="+mn-cs"/>
                        </a:rPr>
                        <a:t>long</a:t>
                      </a:r>
                      <a:r>
                        <a:rPr lang="zh-CN" altLang="en-US" sz="1200" b="1" kern="1200" dirty="0" smtClean="0">
                          <a:solidFill>
                            <a:schemeClr val="tx1"/>
                          </a:solidFill>
                          <a:latin typeface="+mn-lt"/>
                          <a:ea typeface="+mn-ea"/>
                          <a:cs typeface="+mn-cs"/>
                        </a:rPr>
                        <a:t>（整定时间太长）</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tc>
                  <a:txBody>
                    <a:bodyPr/>
                    <a:lstStyle/>
                    <a:p>
                      <a:pPr algn="l"/>
                      <a:r>
                        <a:rPr lang="en-US" sz="1200" b="1" kern="1200" dirty="0">
                          <a:solidFill>
                            <a:schemeClr val="tx1"/>
                          </a:solidFill>
                          <a:latin typeface="+mn-lt"/>
                          <a:ea typeface="+mn-ea"/>
                          <a:cs typeface="+mn-cs"/>
                        </a:rPr>
                        <a:t>Increase KNLIV and </a:t>
                      </a:r>
                      <a:r>
                        <a:rPr lang="en-US" sz="1200" b="1" kern="1200" dirty="0" smtClean="0">
                          <a:solidFill>
                            <a:schemeClr val="tx1"/>
                          </a:solidFill>
                          <a:latin typeface="+mn-lt"/>
                          <a:ea typeface="+mn-ea"/>
                          <a:cs typeface="+mn-cs"/>
                        </a:rPr>
                        <a:t>KNLI</a:t>
                      </a:r>
                      <a:r>
                        <a:rPr lang="zh-CN" altLang="en-US" sz="1200" b="1" kern="1200" dirty="0" smtClean="0">
                          <a:solidFill>
                            <a:schemeClr val="tx1"/>
                          </a:solidFill>
                          <a:latin typeface="+mn-lt"/>
                          <a:ea typeface="+mn-ea"/>
                          <a:cs typeface="+mn-cs"/>
                        </a:rPr>
                        <a:t>加大位置环微分积分增益和位置环积分增益</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extLst>
                  <a:ext uri="{0D108BD9-81ED-4DB2-BD59-A6C34878D82A}">
                    <a16:rowId xmlns:a16="http://schemas.microsoft.com/office/drawing/2014/main" val="10003"/>
                  </a:ext>
                </a:extLst>
              </a:tr>
              <a:tr h="286318">
                <a:tc>
                  <a:txBody>
                    <a:bodyPr/>
                    <a:lstStyle/>
                    <a:p>
                      <a:pPr marL="0" algn="l" defTabSz="457200" rtl="0" eaLnBrk="1" latinLnBrk="0" hangingPunct="1"/>
                      <a:r>
                        <a:rPr lang="en-US" sz="1200" b="1" kern="1200" dirty="0">
                          <a:solidFill>
                            <a:schemeClr val="tx1"/>
                          </a:solidFill>
                          <a:latin typeface="+mn-lt"/>
                          <a:ea typeface="+mn-ea"/>
                          <a:cs typeface="+mn-cs"/>
                        </a:rPr>
                        <a:t>Tracking error is too </a:t>
                      </a:r>
                      <a:r>
                        <a:rPr lang="en-US" sz="1200" b="1" kern="1200" dirty="0" smtClean="0">
                          <a:solidFill>
                            <a:schemeClr val="tx1"/>
                          </a:solidFill>
                          <a:latin typeface="+mn-lt"/>
                          <a:ea typeface="+mn-ea"/>
                          <a:cs typeface="+mn-cs"/>
                        </a:rPr>
                        <a:t>big</a:t>
                      </a:r>
                      <a:r>
                        <a:rPr lang="zh-CN" altLang="en-US" sz="1200" b="1" kern="1200" dirty="0" smtClean="0">
                          <a:solidFill>
                            <a:schemeClr val="tx1"/>
                          </a:solidFill>
                          <a:latin typeface="+mn-lt"/>
                          <a:ea typeface="+mn-ea"/>
                          <a:cs typeface="+mn-cs"/>
                        </a:rPr>
                        <a:t>（跟随误差太大）</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10800000" scaled="1"/>
                      <a:tileRect/>
                    </a:gradFill>
                  </a:tcPr>
                </a:tc>
                <a:tc>
                  <a:txBody>
                    <a:bodyPr/>
                    <a:lstStyle/>
                    <a:p>
                      <a:pPr algn="l"/>
                      <a:r>
                        <a:rPr lang="en-US" sz="1200" b="1" kern="1200" dirty="0">
                          <a:solidFill>
                            <a:schemeClr val="tx1"/>
                          </a:solidFill>
                          <a:latin typeface="+mn-lt"/>
                          <a:ea typeface="+mn-ea"/>
                          <a:cs typeface="+mn-cs"/>
                        </a:rPr>
                        <a:t>Increase KNLD and </a:t>
                      </a:r>
                      <a:r>
                        <a:rPr lang="en-US" sz="1200" b="1" kern="1200" dirty="0" smtClean="0">
                          <a:solidFill>
                            <a:schemeClr val="tx1"/>
                          </a:solidFill>
                          <a:latin typeface="+mn-lt"/>
                          <a:ea typeface="+mn-ea"/>
                          <a:cs typeface="+mn-cs"/>
                        </a:rPr>
                        <a:t>KNLP</a:t>
                      </a:r>
                      <a:r>
                        <a:rPr lang="zh-CN" altLang="en-US" sz="1200" b="1" kern="1200" dirty="0" smtClean="0">
                          <a:solidFill>
                            <a:schemeClr val="tx1"/>
                          </a:solidFill>
                          <a:latin typeface="+mn-lt"/>
                          <a:ea typeface="+mn-ea"/>
                          <a:cs typeface="+mn-cs"/>
                        </a:rPr>
                        <a:t>加大速度环微分增益及位置环比例增益</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10800000" scaled="1"/>
                      <a:tileRect/>
                    </a:gradFill>
                  </a:tcPr>
                </a:tc>
                <a:extLst>
                  <a:ext uri="{0D108BD9-81ED-4DB2-BD59-A6C34878D82A}">
                    <a16:rowId xmlns:a16="http://schemas.microsoft.com/office/drawing/2014/main" val="10004"/>
                  </a:ext>
                </a:extLst>
              </a:tr>
              <a:tr h="286318">
                <a:tc>
                  <a:txBody>
                    <a:bodyPr/>
                    <a:lstStyle/>
                    <a:p>
                      <a:pPr marL="0" algn="l" defTabSz="457200" rtl="0" eaLnBrk="1" latinLnBrk="0" hangingPunct="1"/>
                      <a:r>
                        <a:rPr lang="en-US" sz="1200" b="1" kern="1200" dirty="0">
                          <a:solidFill>
                            <a:schemeClr val="tx1"/>
                          </a:solidFill>
                          <a:latin typeface="+mn-lt"/>
                          <a:ea typeface="+mn-ea"/>
                          <a:cs typeface="+mn-cs"/>
                        </a:rPr>
                        <a:t>Rising time (Response time) is too </a:t>
                      </a:r>
                      <a:r>
                        <a:rPr lang="en-US" sz="1200" b="1" kern="1200" dirty="0" smtClean="0">
                          <a:solidFill>
                            <a:schemeClr val="tx1"/>
                          </a:solidFill>
                          <a:latin typeface="+mn-lt"/>
                          <a:ea typeface="+mn-ea"/>
                          <a:cs typeface="+mn-cs"/>
                        </a:rPr>
                        <a:t>slow</a:t>
                      </a:r>
                      <a:r>
                        <a:rPr lang="zh-CN" altLang="en-US" sz="1200" b="1" kern="1200" dirty="0" smtClean="0">
                          <a:solidFill>
                            <a:schemeClr val="tx1"/>
                          </a:solidFill>
                          <a:latin typeface="+mn-lt"/>
                          <a:ea typeface="+mn-ea"/>
                          <a:cs typeface="+mn-cs"/>
                        </a:rPr>
                        <a:t>（上升时间太慢）</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tc>
                  <a:txBody>
                    <a:bodyPr/>
                    <a:lstStyle/>
                    <a:p>
                      <a:pPr algn="l"/>
                      <a:r>
                        <a:rPr lang="en-US" sz="1200" b="1" kern="1200" dirty="0">
                          <a:solidFill>
                            <a:schemeClr val="tx1"/>
                          </a:solidFill>
                          <a:latin typeface="+mn-lt"/>
                          <a:ea typeface="+mn-ea"/>
                          <a:cs typeface="+mn-cs"/>
                        </a:rPr>
                        <a:t>Increase </a:t>
                      </a:r>
                      <a:r>
                        <a:rPr lang="en-US" sz="1200" b="1" kern="1200" dirty="0" smtClean="0">
                          <a:solidFill>
                            <a:schemeClr val="tx1"/>
                          </a:solidFill>
                          <a:latin typeface="+mn-lt"/>
                          <a:ea typeface="+mn-ea"/>
                          <a:cs typeface="+mn-cs"/>
                        </a:rPr>
                        <a:t>KNLD</a:t>
                      </a:r>
                      <a:r>
                        <a:rPr lang="zh-CN" altLang="en-US" sz="1200" b="1" kern="1200" dirty="0" smtClean="0">
                          <a:solidFill>
                            <a:schemeClr val="tx1"/>
                          </a:solidFill>
                          <a:latin typeface="+mn-lt"/>
                          <a:ea typeface="+mn-ea"/>
                          <a:cs typeface="+mn-cs"/>
                        </a:rPr>
                        <a:t>加大速度环微分增益</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extLst>
                  <a:ext uri="{0D108BD9-81ED-4DB2-BD59-A6C34878D82A}">
                    <a16:rowId xmlns:a16="http://schemas.microsoft.com/office/drawing/2014/main" val="10005"/>
                  </a:ext>
                </a:extLst>
              </a:tr>
              <a:tr h="286318">
                <a:tc>
                  <a:txBody>
                    <a:bodyPr/>
                    <a:lstStyle/>
                    <a:p>
                      <a:pPr marL="0" algn="l" defTabSz="457200" rtl="0" eaLnBrk="1" latinLnBrk="0" hangingPunct="1"/>
                      <a:r>
                        <a:rPr lang="en-US" sz="1200" b="1" kern="1200" dirty="0">
                          <a:solidFill>
                            <a:schemeClr val="tx1"/>
                          </a:solidFill>
                          <a:latin typeface="+mn-lt"/>
                          <a:ea typeface="+mn-ea"/>
                          <a:cs typeface="+mn-cs"/>
                        </a:rPr>
                        <a:t>Control loop is too </a:t>
                      </a:r>
                      <a:r>
                        <a:rPr lang="en-US" sz="1200" b="1" kern="1200" dirty="0" smtClean="0">
                          <a:solidFill>
                            <a:schemeClr val="tx1"/>
                          </a:solidFill>
                          <a:latin typeface="+mn-lt"/>
                          <a:ea typeface="+mn-ea"/>
                          <a:cs typeface="+mn-cs"/>
                        </a:rPr>
                        <a:t>soft </a:t>
                      </a:r>
                      <a:r>
                        <a:rPr lang="zh-CN" altLang="en-US" sz="1200" b="1" kern="1200" dirty="0" smtClean="0">
                          <a:solidFill>
                            <a:schemeClr val="tx1"/>
                          </a:solidFill>
                          <a:latin typeface="+mn-lt"/>
                          <a:ea typeface="+mn-ea"/>
                          <a:cs typeface="+mn-cs"/>
                        </a:rPr>
                        <a:t>控制环太软</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10800000" scaled="1"/>
                      <a:tileRect/>
                    </a:gradFill>
                  </a:tcPr>
                </a:tc>
                <a:tc>
                  <a:txBody>
                    <a:bodyPr/>
                    <a:lstStyle/>
                    <a:p>
                      <a:pPr algn="l"/>
                      <a:r>
                        <a:rPr lang="en-US" sz="1200" b="1" kern="1200" dirty="0">
                          <a:solidFill>
                            <a:schemeClr val="tx1"/>
                          </a:solidFill>
                          <a:latin typeface="+mn-lt"/>
                          <a:ea typeface="+mn-ea"/>
                          <a:cs typeface="+mn-cs"/>
                        </a:rPr>
                        <a:t>Increase </a:t>
                      </a:r>
                      <a:r>
                        <a:rPr lang="en-US" sz="1200" b="1" kern="1200" dirty="0" smtClean="0">
                          <a:solidFill>
                            <a:schemeClr val="tx1"/>
                          </a:solidFill>
                          <a:latin typeface="+mn-lt"/>
                          <a:ea typeface="+mn-ea"/>
                          <a:cs typeface="+mn-cs"/>
                        </a:rPr>
                        <a:t>KNLUSERGAIN</a:t>
                      </a:r>
                      <a:r>
                        <a:rPr lang="zh-CN" altLang="en-US" sz="1200" b="1" kern="1200" dirty="0" smtClean="0">
                          <a:solidFill>
                            <a:schemeClr val="tx1"/>
                          </a:solidFill>
                          <a:latin typeface="+mn-lt"/>
                          <a:ea typeface="+mn-ea"/>
                          <a:cs typeface="+mn-cs"/>
                        </a:rPr>
                        <a:t>加大全局增益</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10800000" scaled="1"/>
                      <a:tileRect/>
                    </a:gradFill>
                  </a:tcPr>
                </a:tc>
                <a:extLst>
                  <a:ext uri="{0D108BD9-81ED-4DB2-BD59-A6C34878D82A}">
                    <a16:rowId xmlns:a16="http://schemas.microsoft.com/office/drawing/2014/main" val="10006"/>
                  </a:ext>
                </a:extLst>
              </a:tr>
              <a:tr h="286318">
                <a:tc>
                  <a:txBody>
                    <a:bodyPr/>
                    <a:lstStyle/>
                    <a:p>
                      <a:pPr marL="0" algn="l" defTabSz="457200" rtl="0" eaLnBrk="1" latinLnBrk="0" hangingPunct="1"/>
                      <a:r>
                        <a:rPr lang="en-US" sz="1200" b="1" kern="1200" dirty="0">
                          <a:solidFill>
                            <a:schemeClr val="tx1"/>
                          </a:solidFill>
                          <a:latin typeface="+mn-lt"/>
                          <a:ea typeface="+mn-ea"/>
                          <a:cs typeface="+mn-cs"/>
                        </a:rPr>
                        <a:t>Vibrations in specific frequency </a:t>
                      </a:r>
                      <a:r>
                        <a:rPr lang="zh-CN" altLang="en-US" sz="1200" b="1" kern="1200" dirty="0" smtClean="0">
                          <a:solidFill>
                            <a:schemeClr val="tx1"/>
                          </a:solidFill>
                          <a:latin typeface="+mn-lt"/>
                          <a:ea typeface="+mn-ea"/>
                          <a:cs typeface="+mn-cs"/>
                        </a:rPr>
                        <a:t>特定频率振动</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tc>
                  <a:txBody>
                    <a:bodyPr/>
                    <a:lstStyle/>
                    <a:p>
                      <a:pPr algn="l"/>
                      <a:r>
                        <a:rPr lang="en-US" sz="1200" b="1" kern="1200" dirty="0">
                          <a:solidFill>
                            <a:schemeClr val="tx1"/>
                          </a:solidFill>
                          <a:latin typeface="+mn-lt"/>
                          <a:ea typeface="+mn-ea"/>
                          <a:cs typeface="+mn-cs"/>
                        </a:rPr>
                        <a:t>Use anti-vibration (Low </a:t>
                      </a:r>
                      <a:r>
                        <a:rPr lang="en-US" sz="1200" b="1" kern="1200" dirty="0" err="1">
                          <a:solidFill>
                            <a:schemeClr val="tx1"/>
                          </a:solidFill>
                          <a:latin typeface="+mn-lt"/>
                          <a:ea typeface="+mn-ea"/>
                          <a:cs typeface="+mn-cs"/>
                        </a:rPr>
                        <a:t>freq</a:t>
                      </a:r>
                      <a:r>
                        <a:rPr lang="en-US" sz="1200" b="1" kern="1200" dirty="0">
                          <a:solidFill>
                            <a:schemeClr val="tx1"/>
                          </a:solidFill>
                          <a:latin typeface="+mn-lt"/>
                          <a:ea typeface="+mn-ea"/>
                          <a:cs typeface="+mn-cs"/>
                        </a:rPr>
                        <a:t>) or notch filter (High </a:t>
                      </a:r>
                      <a:r>
                        <a:rPr lang="en-US" sz="1200" b="1" kern="1200" dirty="0" err="1">
                          <a:solidFill>
                            <a:schemeClr val="tx1"/>
                          </a:solidFill>
                          <a:latin typeface="+mn-lt"/>
                          <a:ea typeface="+mn-ea"/>
                          <a:cs typeface="+mn-cs"/>
                        </a:rPr>
                        <a:t>freq</a:t>
                      </a:r>
                      <a:r>
                        <a:rPr lang="en-US" sz="1200" b="1" kern="1200" dirty="0" smtClean="0">
                          <a:solidFill>
                            <a:schemeClr val="tx1"/>
                          </a:solidFill>
                          <a:latin typeface="+mn-lt"/>
                          <a:ea typeface="+mn-ea"/>
                          <a:cs typeface="+mn-cs"/>
                        </a:rPr>
                        <a:t>)</a:t>
                      </a:r>
                      <a:r>
                        <a:rPr lang="zh-CN" altLang="en-US" sz="1200" b="1" kern="1200" dirty="0" smtClean="0">
                          <a:solidFill>
                            <a:schemeClr val="tx1"/>
                          </a:solidFill>
                          <a:latin typeface="+mn-lt"/>
                          <a:ea typeface="+mn-ea"/>
                          <a:cs typeface="+mn-cs"/>
                        </a:rPr>
                        <a:t>使用抑振滤波器和高频陷波滤波器</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extLst>
                  <a:ext uri="{0D108BD9-81ED-4DB2-BD59-A6C34878D82A}">
                    <a16:rowId xmlns:a16="http://schemas.microsoft.com/office/drawing/2014/main" val="10007"/>
                  </a:ext>
                </a:extLst>
              </a:tr>
              <a:tr h="286318">
                <a:tc>
                  <a:txBody>
                    <a:bodyPr/>
                    <a:lstStyle/>
                    <a:p>
                      <a:pPr marL="0" algn="l" defTabSz="457200" rtl="0" eaLnBrk="1" latinLnBrk="0" hangingPunct="1"/>
                      <a:r>
                        <a:rPr lang="en-US" sz="1200" b="1" kern="1200" dirty="0">
                          <a:solidFill>
                            <a:schemeClr val="tx1"/>
                          </a:solidFill>
                          <a:latin typeface="+mn-lt"/>
                          <a:ea typeface="+mn-ea"/>
                          <a:cs typeface="+mn-cs"/>
                        </a:rPr>
                        <a:t>Velocity ripple is too </a:t>
                      </a:r>
                      <a:r>
                        <a:rPr lang="en-US" sz="1200" b="1" kern="1200" dirty="0" smtClean="0">
                          <a:solidFill>
                            <a:schemeClr val="tx1"/>
                          </a:solidFill>
                          <a:latin typeface="+mn-lt"/>
                          <a:ea typeface="+mn-ea"/>
                          <a:cs typeface="+mn-cs"/>
                        </a:rPr>
                        <a:t>high</a:t>
                      </a:r>
                      <a:r>
                        <a:rPr lang="zh-CN" altLang="en-US" sz="1200" b="1" kern="1200" dirty="0" smtClean="0">
                          <a:solidFill>
                            <a:schemeClr val="tx1"/>
                          </a:solidFill>
                          <a:latin typeface="+mn-lt"/>
                          <a:ea typeface="+mn-ea"/>
                          <a:cs typeface="+mn-cs"/>
                        </a:rPr>
                        <a:t>速度波动太大</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10800000" scaled="1"/>
                      <a:tileRect/>
                    </a:gradFill>
                  </a:tcPr>
                </a:tc>
                <a:tc>
                  <a:txBody>
                    <a:bodyPr/>
                    <a:lstStyle/>
                    <a:p>
                      <a:pPr algn="l"/>
                      <a:r>
                        <a:rPr lang="en-US" sz="1200" b="1" kern="1200" dirty="0">
                          <a:solidFill>
                            <a:schemeClr val="tx1"/>
                          </a:solidFill>
                          <a:latin typeface="+mn-lt"/>
                          <a:ea typeface="+mn-ea"/>
                          <a:cs typeface="+mn-cs"/>
                        </a:rPr>
                        <a:t>Increase KNLD and </a:t>
                      </a:r>
                      <a:r>
                        <a:rPr lang="en-US" sz="1200" b="1" kern="1200" dirty="0" smtClean="0">
                          <a:solidFill>
                            <a:schemeClr val="tx1"/>
                          </a:solidFill>
                          <a:latin typeface="+mn-lt"/>
                          <a:ea typeface="+mn-ea"/>
                          <a:cs typeface="+mn-cs"/>
                        </a:rPr>
                        <a:t>KNLP</a:t>
                      </a:r>
                      <a:r>
                        <a:rPr lang="zh-CN" altLang="en-US" sz="1200" b="1" kern="1200" dirty="0" smtClean="0">
                          <a:solidFill>
                            <a:schemeClr val="tx1"/>
                          </a:solidFill>
                          <a:latin typeface="+mn-lt"/>
                          <a:ea typeface="+mn-ea"/>
                          <a:cs typeface="+mn-cs"/>
                        </a:rPr>
                        <a:t>加大速度环微分增益和位置环比例增益</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10800000" scaled="1"/>
                      <a:tileRect/>
                    </a:gradFill>
                  </a:tcPr>
                </a:tc>
                <a:extLst>
                  <a:ext uri="{0D108BD9-81ED-4DB2-BD59-A6C34878D82A}">
                    <a16:rowId xmlns:a16="http://schemas.microsoft.com/office/drawing/2014/main" val="10008"/>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Improve control loop </a:t>
                      </a:r>
                      <a:r>
                        <a:rPr lang="en-US" sz="1200" b="1" kern="1200" dirty="0" smtClean="0">
                          <a:solidFill>
                            <a:schemeClr val="tx1"/>
                          </a:solidFill>
                          <a:latin typeface="+mn-lt"/>
                          <a:ea typeface="+mn-ea"/>
                          <a:cs typeface="+mn-cs"/>
                        </a:rPr>
                        <a:t>stiffness</a:t>
                      </a:r>
                      <a:r>
                        <a:rPr lang="zh-CN" altLang="en-US" sz="1200" b="1" kern="1200" dirty="0" smtClean="0">
                          <a:solidFill>
                            <a:schemeClr val="tx1"/>
                          </a:solidFill>
                          <a:latin typeface="+mn-lt"/>
                          <a:ea typeface="+mn-ea"/>
                          <a:cs typeface="+mn-cs"/>
                        </a:rPr>
                        <a:t>提高控制环刚性</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Increase BW ; Increase </a:t>
                      </a:r>
                      <a:r>
                        <a:rPr lang="en-US" sz="1200" b="1" kern="1200" dirty="0" smtClean="0">
                          <a:solidFill>
                            <a:schemeClr val="tx1"/>
                          </a:solidFill>
                          <a:latin typeface="+mn-lt"/>
                          <a:ea typeface="+mn-ea"/>
                          <a:cs typeface="+mn-cs"/>
                        </a:rPr>
                        <a:t>KNLIV</a:t>
                      </a:r>
                      <a:r>
                        <a:rPr lang="zh-CN" altLang="en-US" sz="1200" b="1" kern="1200" dirty="0" smtClean="0">
                          <a:solidFill>
                            <a:schemeClr val="tx1"/>
                          </a:solidFill>
                          <a:latin typeface="+mn-lt"/>
                          <a:ea typeface="+mn-ea"/>
                          <a:cs typeface="+mn-cs"/>
                        </a:rPr>
                        <a:t>加大贷款和位置环微分积分增益</a:t>
                      </a:r>
                      <a:endParaRPr lang="en-US" sz="12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55748">
                            <a:tint val="66000"/>
                            <a:satMod val="160000"/>
                          </a:srgbClr>
                        </a:gs>
                        <a:gs pos="50000">
                          <a:srgbClr val="055748">
                            <a:tint val="44500"/>
                            <a:satMod val="160000"/>
                          </a:srgbClr>
                        </a:gs>
                        <a:gs pos="100000">
                          <a:srgbClr val="055748">
                            <a:tint val="23500"/>
                            <a:satMod val="160000"/>
                          </a:srgbClr>
                        </a:gs>
                      </a:gsLst>
                      <a:lin ang="0" scaled="1"/>
                      <a:tileRect/>
                    </a:gradFill>
                  </a:tcPr>
                </a:tc>
                <a:extLst>
                  <a:ext uri="{0D108BD9-81ED-4DB2-BD59-A6C34878D82A}">
                    <a16:rowId xmlns:a16="http://schemas.microsoft.com/office/drawing/2014/main" val="2347715520"/>
                  </a:ext>
                </a:extLst>
              </a:tr>
            </a:tbl>
          </a:graphicData>
        </a:graphic>
      </p:graphicFrame>
    </p:spTree>
    <p:extLst>
      <p:ext uri="{BB962C8B-B14F-4D97-AF65-F5344CB8AC3E}">
        <p14:creationId xmlns:p14="http://schemas.microsoft.com/office/powerpoint/2010/main" val="39381339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1CDF1-DBD1-4569-BD77-62C94441B7E9}"/>
              </a:ext>
            </a:extLst>
          </p:cNvPr>
          <p:cNvSpPr>
            <a:spLocks noGrp="1"/>
          </p:cNvSpPr>
          <p:nvPr>
            <p:ph type="title"/>
          </p:nvPr>
        </p:nvSpPr>
        <p:spPr>
          <a:xfrm>
            <a:off x="628650" y="0"/>
            <a:ext cx="7886700" cy="923925"/>
          </a:xfrm>
        </p:spPr>
        <p:txBody>
          <a:bodyPr/>
          <a:lstStyle/>
          <a:p>
            <a:r>
              <a:rPr lang="en-US" b="1" dirty="0"/>
              <a:t>CONTROL </a:t>
            </a:r>
            <a:r>
              <a:rPr lang="en-US" b="1" dirty="0" smtClean="0"/>
              <a:t>MODE</a:t>
            </a:r>
            <a:r>
              <a:rPr lang="zh-CN" altLang="en-US" sz="3200" b="1" dirty="0" smtClean="0"/>
              <a:t>控制环模式</a:t>
            </a:r>
            <a:endParaRPr lang="en-US" sz="3200" dirty="0"/>
          </a:p>
        </p:txBody>
      </p:sp>
      <p:graphicFrame>
        <p:nvGraphicFramePr>
          <p:cNvPr id="22" name="Table 21">
            <a:extLst>
              <a:ext uri="{FF2B5EF4-FFF2-40B4-BE49-F238E27FC236}">
                <a16:creationId xmlns:a16="http://schemas.microsoft.com/office/drawing/2014/main" id="{7DC53BDB-8F5F-475F-9C40-4BA0811DFA97}"/>
              </a:ext>
            </a:extLst>
          </p:cNvPr>
          <p:cNvGraphicFramePr>
            <a:graphicFrameLocks noGrp="1"/>
          </p:cNvGraphicFramePr>
          <p:nvPr>
            <p:extLst>
              <p:ext uri="{D42A27DB-BD31-4B8C-83A1-F6EECF244321}">
                <p14:modId xmlns:p14="http://schemas.microsoft.com/office/powerpoint/2010/main" val="1162694137"/>
              </p:ext>
            </p:extLst>
          </p:nvPr>
        </p:nvGraphicFramePr>
        <p:xfrm>
          <a:off x="818348" y="1189463"/>
          <a:ext cx="7552501" cy="3509495"/>
        </p:xfrm>
        <a:graphic>
          <a:graphicData uri="http://schemas.openxmlformats.org/drawingml/2006/table">
            <a:tbl>
              <a:tblPr firstRow="1" bandRow="1">
                <a:tableStyleId>{5C22544A-7EE6-4342-B048-85BDC9FD1C3A}</a:tableStyleId>
              </a:tblPr>
              <a:tblGrid>
                <a:gridCol w="1641848">
                  <a:extLst>
                    <a:ext uri="{9D8B030D-6E8A-4147-A177-3AD203B41FA5}">
                      <a16:colId xmlns:a16="http://schemas.microsoft.com/office/drawing/2014/main" val="595925892"/>
                    </a:ext>
                  </a:extLst>
                </a:gridCol>
                <a:gridCol w="1641848">
                  <a:extLst>
                    <a:ext uri="{9D8B030D-6E8A-4147-A177-3AD203B41FA5}">
                      <a16:colId xmlns:a16="http://schemas.microsoft.com/office/drawing/2014/main" val="1023705565"/>
                    </a:ext>
                  </a:extLst>
                </a:gridCol>
                <a:gridCol w="4268805">
                  <a:extLst>
                    <a:ext uri="{9D8B030D-6E8A-4147-A177-3AD203B41FA5}">
                      <a16:colId xmlns:a16="http://schemas.microsoft.com/office/drawing/2014/main" val="2822693816"/>
                    </a:ext>
                  </a:extLst>
                </a:gridCol>
              </a:tblGrid>
              <a:tr h="585691">
                <a:tc gridSpan="2">
                  <a:txBody>
                    <a:bodyPr/>
                    <a:lstStyle/>
                    <a:p>
                      <a:pPr algn="ctr"/>
                      <a:r>
                        <a:rPr lang="en-US" sz="2000" dirty="0"/>
                        <a:t>GAIN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5748"/>
                    </a:solidFill>
                  </a:tcPr>
                </a:tc>
                <a:tc hMerge="1">
                  <a:txBody>
                    <a:bodyPr/>
                    <a:lstStyle/>
                    <a:p>
                      <a:pPr algn="ctr"/>
                      <a:endParaRPr lang="en-US" sz="2000" dirty="0"/>
                    </a:p>
                  </a:txBody>
                  <a:tcPr>
                    <a:solidFill>
                      <a:srgbClr val="055748"/>
                    </a:solidFill>
                  </a:tcPr>
                </a:tc>
                <a:tc>
                  <a:txBody>
                    <a:bodyPr/>
                    <a:lstStyle/>
                    <a:p>
                      <a:pPr algn="ctr"/>
                      <a:r>
                        <a:rPr lang="en-US" sz="2000" dirty="0"/>
                        <a:t>POSCONTROLMODE 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75D4D"/>
                    </a:solidFill>
                  </a:tcPr>
                </a:tc>
                <a:extLst>
                  <a:ext uri="{0D108BD9-81ED-4DB2-BD59-A6C34878D82A}">
                    <a16:rowId xmlns:a16="http://schemas.microsoft.com/office/drawing/2014/main" val="1147274812"/>
                  </a:ext>
                </a:extLst>
              </a:tr>
              <a:tr h="730951">
                <a:tc>
                  <a:txBody>
                    <a:bodyPr/>
                    <a:lstStyle/>
                    <a:p>
                      <a:pPr algn="ctr"/>
                      <a:r>
                        <a:rPr lang="en-US" sz="2000" b="1" dirty="0"/>
                        <a:t>Velocity </a:t>
                      </a:r>
                      <a:r>
                        <a:rPr lang="en-US" sz="2000" b="1" dirty="0" smtClean="0"/>
                        <a:t>Loop</a:t>
                      </a:r>
                      <a:r>
                        <a:rPr lang="zh-CN" altLang="en-US" sz="2000" b="1" dirty="0" smtClean="0"/>
                        <a:t>速度环</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0" scaled="1"/>
                      <a:tileRect/>
                    </a:gradFill>
                  </a:tcPr>
                </a:tc>
                <a:tc>
                  <a:txBody>
                    <a:bodyPr/>
                    <a:lstStyle/>
                    <a:p>
                      <a:pPr algn="ctr"/>
                      <a:r>
                        <a:rPr lang="en-US" sz="2000" b="1" dirty="0"/>
                        <a:t>KNLD</a:t>
                      </a:r>
                    </a:p>
                    <a:p>
                      <a:pPr algn="ctr"/>
                      <a:r>
                        <a:rPr lang="en-US" sz="2000" b="1" dirty="0"/>
                        <a:t>P8-00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0" scaled="1"/>
                      <a:tileRect/>
                    </a:gradFill>
                  </a:tcPr>
                </a:tc>
                <a:tc>
                  <a:txBody>
                    <a:bodyPr/>
                    <a:lstStyle/>
                    <a:p>
                      <a:pPr algn="ctr"/>
                      <a:r>
                        <a:rPr lang="en-US" sz="2000" kern="1200" dirty="0">
                          <a:solidFill>
                            <a:schemeClr val="dk1"/>
                          </a:solidFill>
                          <a:latin typeface="+mn-lt"/>
                          <a:ea typeface="+mn-ea"/>
                          <a:cs typeface="+mn-cs"/>
                        </a:rPr>
                        <a:t>16KHz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0" scaled="1"/>
                      <a:tileRect/>
                    </a:gradFill>
                  </a:tcPr>
                </a:tc>
                <a:extLst>
                  <a:ext uri="{0D108BD9-81ED-4DB2-BD59-A6C34878D82A}">
                    <a16:rowId xmlns:a16="http://schemas.microsoft.com/office/drawing/2014/main" val="2216574550"/>
                  </a:ext>
                </a:extLst>
              </a:tr>
              <a:tr h="730951">
                <a:tc rowSpan="3">
                  <a:txBody>
                    <a:bodyPr/>
                    <a:lstStyle/>
                    <a:p>
                      <a:pPr algn="ctr"/>
                      <a:r>
                        <a:rPr lang="en-US" sz="2000" b="1" dirty="0"/>
                        <a:t>Position </a:t>
                      </a:r>
                      <a:r>
                        <a:rPr lang="en-US" sz="2000" b="1" dirty="0" smtClean="0"/>
                        <a:t>Loop</a:t>
                      </a:r>
                      <a:r>
                        <a:rPr lang="zh-CN" altLang="en-US" sz="2000" b="1" dirty="0" smtClean="0"/>
                        <a:t>位置环</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10800000" scaled="1"/>
                      <a:tileRect/>
                    </a:gradFill>
                  </a:tcPr>
                </a:tc>
                <a:tc>
                  <a:txBody>
                    <a:bodyPr/>
                    <a:lstStyle/>
                    <a:p>
                      <a:pPr algn="ctr"/>
                      <a:r>
                        <a:rPr lang="en-US" sz="2000" b="1" dirty="0"/>
                        <a:t>KNLP</a:t>
                      </a:r>
                    </a:p>
                    <a:p>
                      <a:pPr algn="ctr"/>
                      <a:r>
                        <a:rPr lang="en-US" sz="2000" b="1" dirty="0"/>
                        <a:t>P8-03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10800000" scaled="1"/>
                      <a:tileRect/>
                    </a:gradFill>
                  </a:tcPr>
                </a:tc>
                <a:tc>
                  <a:txBody>
                    <a:bodyPr/>
                    <a:lstStyle/>
                    <a:p>
                      <a:pPr algn="ctr"/>
                      <a:r>
                        <a:rPr lang="en-US" sz="2000" dirty="0"/>
                        <a:t>8KHz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10800000" scaled="1"/>
                      <a:tileRect/>
                    </a:gradFill>
                  </a:tcPr>
                </a:tc>
                <a:extLst>
                  <a:ext uri="{0D108BD9-81ED-4DB2-BD59-A6C34878D82A}">
                    <a16:rowId xmlns:a16="http://schemas.microsoft.com/office/drawing/2014/main" val="1584235122"/>
                  </a:ext>
                </a:extLst>
              </a:tr>
              <a:tr h="730951">
                <a:tc vMerge="1">
                  <a:txBody>
                    <a:bodyPr/>
                    <a:lstStyle/>
                    <a:p>
                      <a:pPr algn="ctr"/>
                      <a:endParaRPr lang="en-US" sz="2000" b="1" dirty="0"/>
                    </a:p>
                  </a:txBody>
                  <a:tcPr>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0" scaled="1"/>
                      <a:tileRect/>
                    </a:gradFill>
                  </a:tcPr>
                </a:tc>
                <a:tc>
                  <a:txBody>
                    <a:bodyPr/>
                    <a:lstStyle/>
                    <a:p>
                      <a:pPr algn="ctr"/>
                      <a:r>
                        <a:rPr lang="en-US" sz="2000" b="1" dirty="0"/>
                        <a:t>KNLI</a:t>
                      </a:r>
                    </a:p>
                    <a:p>
                      <a:pPr algn="ctr"/>
                      <a:r>
                        <a:rPr lang="en-US" sz="2000" b="1" dirty="0"/>
                        <a:t>P8-01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0" scaled="1"/>
                      <a:tileRect/>
                    </a:gradFill>
                  </a:tcPr>
                </a:tc>
                <a:tc>
                  <a:txBody>
                    <a:bodyPr/>
                    <a:lstStyle/>
                    <a:p>
                      <a:pPr algn="ctr"/>
                      <a:r>
                        <a:rPr lang="en-US" sz="2000" dirty="0"/>
                        <a:t>8KHz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0" scaled="1"/>
                      <a:tileRect/>
                    </a:gradFill>
                  </a:tcPr>
                </a:tc>
                <a:extLst>
                  <a:ext uri="{0D108BD9-81ED-4DB2-BD59-A6C34878D82A}">
                    <a16:rowId xmlns:a16="http://schemas.microsoft.com/office/drawing/2014/main" val="822196433"/>
                  </a:ext>
                </a:extLst>
              </a:tr>
              <a:tr h="730951">
                <a:tc vMerge="1">
                  <a:txBody>
                    <a:bodyPr/>
                    <a:lstStyle/>
                    <a:p>
                      <a:pPr algn="ctr"/>
                      <a:endParaRPr lang="en-US" sz="2000" b="1" dirty="0"/>
                    </a:p>
                  </a:txBody>
                  <a:tcPr>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10800000" scaled="1"/>
                      <a:tileRect/>
                    </a:gradFill>
                  </a:tcPr>
                </a:tc>
                <a:tc>
                  <a:txBody>
                    <a:bodyPr/>
                    <a:lstStyle/>
                    <a:p>
                      <a:pPr algn="ctr"/>
                      <a:r>
                        <a:rPr lang="en-US" sz="2000" b="1" dirty="0"/>
                        <a:t>KNLIV</a:t>
                      </a:r>
                    </a:p>
                    <a:p>
                      <a:pPr algn="ctr"/>
                      <a:r>
                        <a:rPr lang="en-US" sz="2000" b="1" dirty="0"/>
                        <a:t>P8-02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10800000" scaled="1"/>
                      <a:tileRect/>
                    </a:gradFill>
                  </a:tcPr>
                </a:tc>
                <a:tc>
                  <a:txBody>
                    <a:bodyPr/>
                    <a:lstStyle/>
                    <a:p>
                      <a:pPr algn="ctr"/>
                      <a:r>
                        <a:rPr lang="en-US" sz="2000" dirty="0"/>
                        <a:t>8KHz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75D4D">
                            <a:tint val="66000"/>
                            <a:satMod val="160000"/>
                          </a:srgbClr>
                        </a:gs>
                        <a:gs pos="50000">
                          <a:srgbClr val="075D4D">
                            <a:tint val="44500"/>
                            <a:satMod val="160000"/>
                          </a:srgbClr>
                        </a:gs>
                        <a:gs pos="100000">
                          <a:srgbClr val="075D4D">
                            <a:tint val="23500"/>
                            <a:satMod val="160000"/>
                          </a:srgbClr>
                        </a:gs>
                      </a:gsLst>
                      <a:lin ang="10800000" scaled="1"/>
                      <a:tileRect/>
                    </a:gradFill>
                  </a:tcPr>
                </a:tc>
                <a:extLst>
                  <a:ext uri="{0D108BD9-81ED-4DB2-BD59-A6C34878D82A}">
                    <a16:rowId xmlns:a16="http://schemas.microsoft.com/office/drawing/2014/main" val="791379277"/>
                  </a:ext>
                </a:extLst>
              </a:tr>
            </a:tbl>
          </a:graphicData>
        </a:graphic>
      </p:graphicFrame>
    </p:spTree>
    <p:extLst>
      <p:ext uri="{BB962C8B-B14F-4D97-AF65-F5344CB8AC3E}">
        <p14:creationId xmlns:p14="http://schemas.microsoft.com/office/powerpoint/2010/main" val="2220148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1561682"/>
      </p:ext>
    </p:extLst>
  </p:cSld>
  <p:clrMapOvr>
    <a:masterClrMapping/>
  </p:clrMapOvr>
  <p:timing>
    <p:tnLst>
      <p:par>
        <p:cTn id="1" dur="indefinite" restart="never" nodeType="tmRoot"/>
      </p:par>
    </p:tnLst>
  </p:timing>
</p:sld>
</file>

<file path=ppt/theme/theme1.xml><?xml version="1.0" encoding="utf-8"?>
<a:theme xmlns:a="http://schemas.openxmlformats.org/drawingml/2006/main" name="Servotronix Presentation Template 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F for sales meeting2.potx" id="{22AFFAA9-90DD-4AD7-ADFC-DF2CF17E4DE2}" vid="{84933EB2-C632-449D-989A-9A099E536C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DF for sales meeting2</Template>
  <TotalTime>10029</TotalTime>
  <Words>3434</Words>
  <Application>Microsoft Office PowerPoint</Application>
  <PresentationFormat>全屏显示(16:9)</PresentationFormat>
  <Paragraphs>447</Paragraphs>
  <Slides>35</Slides>
  <Notes>22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35</vt:i4>
      </vt:variant>
    </vt:vector>
  </HeadingPairs>
  <TitlesOfParts>
    <vt:vector size="42" baseType="lpstr">
      <vt:lpstr>Frutiger LT Std 55 Roman</vt:lpstr>
      <vt:lpstr>宋体</vt:lpstr>
      <vt:lpstr>Arial</vt:lpstr>
      <vt:lpstr>Calibri</vt:lpstr>
      <vt:lpstr>Cambria Math</vt:lpstr>
      <vt:lpstr>Wingdings</vt:lpstr>
      <vt:lpstr>Servotronix Presentation Template 2017</vt:lpstr>
      <vt:lpstr>PowerPoint 演示文稿</vt:lpstr>
      <vt:lpstr>Synopsis （概要）</vt:lpstr>
      <vt:lpstr>HD Control Loop（HD控制环）</vt:lpstr>
      <vt:lpstr>HD Control Loop（HD控制环）</vt:lpstr>
      <vt:lpstr>HD Parameters(HD参数)</vt:lpstr>
      <vt:lpstr>KNLD速度环微分增益</vt:lpstr>
      <vt:lpstr>KNLD速度环微分增益</vt:lpstr>
      <vt:lpstr>KNLP位置环比例增益</vt:lpstr>
      <vt:lpstr>KNLP位置环比例增益</vt:lpstr>
      <vt:lpstr>KNLIV位置环微分-积分增益</vt:lpstr>
      <vt:lpstr>KNLIV位置环微分-积分增益</vt:lpstr>
      <vt:lpstr>KNLI位置环积分增益</vt:lpstr>
      <vt:lpstr>KNLI</vt:lpstr>
      <vt:lpstr>HD Parameters Gains HD参数系数</vt:lpstr>
      <vt:lpstr>HD Parameters Gains HD参数系数</vt:lpstr>
      <vt:lpstr>HD Parameters Gains</vt:lpstr>
      <vt:lpstr>PowerPoint 演示文稿</vt:lpstr>
      <vt:lpstr>HD Extended Parameters HD扩展参数</vt:lpstr>
      <vt:lpstr>Bandwidth带宽</vt:lpstr>
      <vt:lpstr>Low Pass Filter低通滤波器</vt:lpstr>
      <vt:lpstr>Low Pass Filter (CDHD2- coming soon即将出品)</vt:lpstr>
      <vt:lpstr>Notch Filters陷波器</vt:lpstr>
      <vt:lpstr>Vibration Suppression Filter抑振滤波器</vt:lpstr>
      <vt:lpstr>PowerPoint 演示文稿</vt:lpstr>
      <vt:lpstr>Flexibility Compensation 柔性补偿</vt:lpstr>
      <vt:lpstr>Flexibility Compensation                     柔性补偿</vt:lpstr>
      <vt:lpstr> Smooth Filter平滑滤波器  </vt:lpstr>
      <vt:lpstr>MOVESMOOTHLPFHZ</vt:lpstr>
      <vt:lpstr> MOVESMOOTHAVG 位置指令移动平均数 </vt:lpstr>
      <vt:lpstr>Gearing Filter锯齿滤波器</vt:lpstr>
      <vt:lpstr>HD Loop Tuning Sequence (From Scratch) HD环调试顺序</vt:lpstr>
      <vt:lpstr>Acceleration Feedforward</vt:lpstr>
      <vt:lpstr>Tuning Issues and Solutions                                   调试问题点及处理方案</vt:lpstr>
      <vt:lpstr>CONTROL MODE控制环模式</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Cohen, Ohad</dc:creator>
  <cp:lastModifiedBy>Wu, Bruce</cp:lastModifiedBy>
  <cp:revision>458</cp:revision>
  <cp:lastPrinted>2018-02-08T16:04:24Z</cp:lastPrinted>
  <dcterms:created xsi:type="dcterms:W3CDTF">2017-03-08T10:01:05Z</dcterms:created>
  <dcterms:modified xsi:type="dcterms:W3CDTF">2019-09-08T02:39:18Z</dcterms:modified>
</cp:coreProperties>
</file>