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76" r:id="rId2"/>
    <p:sldId id="282" r:id="rId3"/>
    <p:sldId id="279" r:id="rId4"/>
    <p:sldId id="284" r:id="rId5"/>
    <p:sldId id="286" r:id="rId6"/>
    <p:sldId id="287" r:id="rId7"/>
    <p:sldId id="302" r:id="rId8"/>
    <p:sldId id="288" r:id="rId9"/>
    <p:sldId id="303" r:id="rId10"/>
    <p:sldId id="309" r:id="rId11"/>
    <p:sldId id="314" r:id="rId12"/>
    <p:sldId id="317" r:id="rId13"/>
    <p:sldId id="318" r:id="rId14"/>
    <p:sldId id="289" r:id="rId15"/>
    <p:sldId id="304" r:id="rId16"/>
    <p:sldId id="296" r:id="rId17"/>
    <p:sldId id="315" r:id="rId18"/>
    <p:sldId id="290" r:id="rId19"/>
    <p:sldId id="291" r:id="rId20"/>
    <p:sldId id="320" r:id="rId21"/>
    <p:sldId id="311" r:id="rId22"/>
    <p:sldId id="310" r:id="rId23"/>
    <p:sldId id="312" r:id="rId24"/>
    <p:sldId id="313" r:id="rId25"/>
    <p:sldId id="316" r:id="rId26"/>
    <p:sldId id="283" r:id="rId27"/>
    <p:sldId id="301" r:id="rId28"/>
    <p:sldId id="285" r:id="rId29"/>
    <p:sldId id="305" r:id="rId30"/>
    <p:sldId id="319" r:id="rId31"/>
    <p:sldId id="293" r:id="rId32"/>
    <p:sldId id="306" r:id="rId33"/>
    <p:sldId id="294" r:id="rId34"/>
    <p:sldId id="307" r:id="rId35"/>
    <p:sldId id="308" r:id="rId36"/>
    <p:sldId id="321" r:id="rId37"/>
    <p:sldId id="322" r:id="rId38"/>
    <p:sldId id="323" r:id="rId39"/>
    <p:sldId id="278" r:id="rId40"/>
  </p:sldIdLst>
  <p:sldSz cx="9144000" cy="5143500" type="screen16x9"/>
  <p:notesSz cx="6669088" cy="9926638"/>
  <p:defaultTextStyle>
    <a:defPPr>
      <a:defRPr lang="en-US"/>
    </a:defPPr>
    <a:lvl1pPr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fael, Hagit" initials="RH" lastIdx="1" clrIdx="0">
    <p:extLst>
      <p:ext uri="{19B8F6BF-5375-455C-9EA6-DF929625EA0E}">
        <p15:presenceInfo xmlns:p15="http://schemas.microsoft.com/office/powerpoint/2012/main" userId="S-1-5-21-4118746070-3964542159-1188581501-16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D6D"/>
    <a:srgbClr val="FF2B2B"/>
    <a:srgbClr val="086E6E"/>
    <a:srgbClr val="0C77C3"/>
    <a:srgbClr val="006666"/>
    <a:srgbClr val="DFC927"/>
    <a:srgbClr val="055748"/>
    <a:srgbClr val="075D4D"/>
    <a:srgbClr val="BABAB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9" autoAdjust="0"/>
    <p:restoredTop sz="89666" autoAdjust="0"/>
  </p:normalViewPr>
  <p:slideViewPr>
    <p:cSldViewPr snapToGrid="0" snapToObjects="1">
      <p:cViewPr varScale="1">
        <p:scale>
          <a:sx n="195" d="100"/>
          <a:sy n="195" d="100"/>
        </p:scale>
        <p:origin x="1110" y="1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-2910" y="-84"/>
      </p:cViewPr>
      <p:guideLst>
        <p:guide orient="horz" pos="312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1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r">
              <a:defRPr sz="1200"/>
            </a:lvl1pPr>
          </a:lstStyle>
          <a:p>
            <a:fld id="{75EB629C-92F0-4B2C-9DA5-E63489E8854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014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014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r">
              <a:defRPr sz="1200"/>
            </a:lvl1pPr>
          </a:lstStyle>
          <a:p>
            <a:fld id="{42B567C1-DB9D-4371-8714-E1F05DE9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95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1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45427B5-E67B-437A-832B-178B2A8F39A4}" type="datetimeFigureOut">
              <a:rPr lang="en-US"/>
              <a:pPr>
                <a:defRPr/>
              </a:pPr>
              <a:t>4/30/2020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6125"/>
            <a:ext cx="6615112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2" tIns="46406" rIns="92812" bIns="4640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506"/>
            <a:ext cx="5335588" cy="4467311"/>
          </a:xfrm>
          <a:prstGeom prst="rect">
            <a:avLst/>
          </a:prstGeom>
        </p:spPr>
        <p:txBody>
          <a:bodyPr vert="horz" lIns="92812" tIns="46406" rIns="92812" bIns="4640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014"/>
            <a:ext cx="2889250" cy="496009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014"/>
            <a:ext cx="2889250" cy="496009"/>
          </a:xfrm>
          <a:prstGeom prst="rect">
            <a:avLst/>
          </a:prstGeom>
        </p:spPr>
        <p:txBody>
          <a:bodyPr vert="horz" wrap="square" lIns="92812" tIns="46406" rIns="92812" bIns="46406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</a:defRPr>
            </a:lvl1pPr>
          </a:lstStyle>
          <a:p>
            <a:fld id="{AB24367C-9FBC-4F84-87A2-24D4EC46A9A1}" type="slidenum">
              <a:rPr lang="he-IL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41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4094" indent="-290036" algn="ctr" rtl="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0145" indent="-232029" algn="ctr" rtl="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24203" indent="-232029" algn="ctr" rtl="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8261" indent="-232029" algn="ctr" rtl="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52319" indent="-232029" algn="ctr" defTabSz="464058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16377" indent="-232029" algn="ctr" defTabSz="464058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80435" indent="-232029" algn="ctr" defTabSz="464058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44493" indent="-232029" algn="ctr" defTabSz="464058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0" eaLnBrk="1" hangingPunct="1"/>
            <a:fld id="{3E794521-F487-431A-A494-5E645AF481E6}" type="slidenum">
              <a:rPr lang="he-IL" altLang="en-US">
                <a:latin typeface="Calibri" panose="020F0502020204030204" pitchFamily="34" charset="0"/>
              </a:rPr>
              <a:pPr algn="r" rtl="0" eaLnBrk="1" hangingPunct="1"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20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363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39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627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14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84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983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38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84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34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33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12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702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 units [deg]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86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 units [deg]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22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 units [deg]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557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 units [deg]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83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 units [deg]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049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 units [deg]</a:t>
            </a:r>
          </a:p>
          <a:p>
            <a:endParaRPr lang="en-US" dirty="0"/>
          </a:p>
          <a:p>
            <a:r>
              <a:rPr lang="en-US" dirty="0"/>
              <a:t>KVFR is considered in KPAFRV equations. If KVFR = 1 =&gt; KPAFRV will have no effect on the tuning.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88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 units [deg]</a:t>
            </a:r>
          </a:p>
          <a:p>
            <a:endParaRPr lang="en-US" dirty="0"/>
          </a:p>
          <a:p>
            <a:r>
              <a:rPr lang="en-US" dirty="0"/>
              <a:t>KVFR is considered in KPAFRV equations. If KVFR = 1 =&gt; KPAFRV will have no effect on the tuning.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74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unit: </a:t>
            </a:r>
          </a:p>
          <a:p>
            <a:r>
              <a:rPr lang="en-US" dirty="0"/>
              <a:t>2 LPF 1000 2000</a:t>
            </a:r>
          </a:p>
          <a:p>
            <a:r>
              <a:rPr lang="en-US" dirty="0"/>
              <a:t>KVFR 1</a:t>
            </a:r>
          </a:p>
          <a:p>
            <a:r>
              <a:rPr lang="en-US" dirty="0"/>
              <a:t>KVP 0.5  (</a:t>
            </a:r>
            <a:r>
              <a:rPr lang="en-US" dirty="0" err="1"/>
              <a:t>kvp</a:t>
            </a:r>
            <a:r>
              <a:rPr lang="en-US" dirty="0"/>
              <a:t> 1 noise)</a:t>
            </a:r>
          </a:p>
          <a:p>
            <a:r>
              <a:rPr lang="en-US" dirty="0"/>
              <a:t>KVI 80 (</a:t>
            </a:r>
            <a:r>
              <a:rPr lang="en-US" dirty="0" err="1"/>
              <a:t>kvi</a:t>
            </a:r>
            <a:r>
              <a:rPr lang="en-US" dirty="0"/>
              <a:t> 300 noise)</a:t>
            </a:r>
          </a:p>
          <a:p>
            <a:r>
              <a:rPr lang="en-US" dirty="0"/>
              <a:t>2 LPF 500 400</a:t>
            </a:r>
          </a:p>
          <a:p>
            <a:r>
              <a:rPr lang="en-US" dirty="0"/>
              <a:t>KPP 10</a:t>
            </a:r>
          </a:p>
          <a:p>
            <a:r>
              <a:rPr lang="en-US" dirty="0"/>
              <a:t>KPVFR 1</a:t>
            </a:r>
          </a:p>
          <a:p>
            <a:r>
              <a:rPr lang="en-US" dirty="0"/>
              <a:t>No need to use KPAFRV on the demo unit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442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unit: </a:t>
            </a:r>
          </a:p>
          <a:p>
            <a:r>
              <a:rPr lang="en-US" dirty="0"/>
              <a:t>2 LPF 1000 2000</a:t>
            </a:r>
          </a:p>
          <a:p>
            <a:r>
              <a:rPr lang="en-US" dirty="0"/>
              <a:t>KVFR 1</a:t>
            </a:r>
          </a:p>
          <a:p>
            <a:r>
              <a:rPr lang="en-US" dirty="0"/>
              <a:t>KVP 0.5  (</a:t>
            </a:r>
            <a:r>
              <a:rPr lang="en-US" dirty="0" err="1"/>
              <a:t>kvp</a:t>
            </a:r>
            <a:r>
              <a:rPr lang="en-US" dirty="0"/>
              <a:t> 1 noise)</a:t>
            </a:r>
          </a:p>
          <a:p>
            <a:r>
              <a:rPr lang="en-US" dirty="0"/>
              <a:t>KVI 80 (</a:t>
            </a:r>
            <a:r>
              <a:rPr lang="en-US" dirty="0" err="1"/>
              <a:t>kvi</a:t>
            </a:r>
            <a:r>
              <a:rPr lang="en-US" dirty="0"/>
              <a:t> 300 noise)</a:t>
            </a:r>
          </a:p>
          <a:p>
            <a:r>
              <a:rPr lang="en-US" dirty="0"/>
              <a:t>2 LPF 500 400</a:t>
            </a:r>
          </a:p>
          <a:p>
            <a:r>
              <a:rPr lang="en-US" dirty="0"/>
              <a:t>KPP 10</a:t>
            </a:r>
          </a:p>
          <a:p>
            <a:r>
              <a:rPr lang="en-US" dirty="0"/>
              <a:t>KPVFR 1</a:t>
            </a:r>
          </a:p>
          <a:p>
            <a:r>
              <a:rPr lang="en-US" dirty="0"/>
              <a:t>No need to use KPAFRV on the demo unit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76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unit: </a:t>
            </a:r>
          </a:p>
          <a:p>
            <a:r>
              <a:rPr lang="en-US" dirty="0"/>
              <a:t>2 LPF 1000 2000</a:t>
            </a:r>
          </a:p>
          <a:p>
            <a:r>
              <a:rPr lang="en-US" dirty="0"/>
              <a:t>KVFR 1</a:t>
            </a:r>
          </a:p>
          <a:p>
            <a:r>
              <a:rPr lang="en-US" dirty="0"/>
              <a:t>KVP 0.5  (</a:t>
            </a:r>
            <a:r>
              <a:rPr lang="en-US" dirty="0" err="1"/>
              <a:t>kvp</a:t>
            </a:r>
            <a:r>
              <a:rPr lang="en-US" dirty="0"/>
              <a:t> 1 noise)</a:t>
            </a:r>
          </a:p>
          <a:p>
            <a:r>
              <a:rPr lang="en-US" dirty="0"/>
              <a:t>KVI 80 (</a:t>
            </a:r>
            <a:r>
              <a:rPr lang="en-US" dirty="0" err="1"/>
              <a:t>kvi</a:t>
            </a:r>
            <a:r>
              <a:rPr lang="en-US" dirty="0"/>
              <a:t> 300 noise)</a:t>
            </a:r>
          </a:p>
          <a:p>
            <a:r>
              <a:rPr lang="en-US" dirty="0"/>
              <a:t>2 LPF 500 400</a:t>
            </a:r>
          </a:p>
          <a:p>
            <a:r>
              <a:rPr lang="en-US" dirty="0"/>
              <a:t>KPP 10</a:t>
            </a:r>
          </a:p>
          <a:p>
            <a:r>
              <a:rPr lang="en-US" dirty="0"/>
              <a:t>KPVFR 1</a:t>
            </a:r>
          </a:p>
          <a:p>
            <a:r>
              <a:rPr lang="en-US" dirty="0"/>
              <a:t>No need to use KPAFRV on the demo unit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64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unit: </a:t>
            </a:r>
          </a:p>
          <a:p>
            <a:r>
              <a:rPr lang="en-US" dirty="0"/>
              <a:t>2 LPF 1000 2000</a:t>
            </a:r>
          </a:p>
          <a:p>
            <a:r>
              <a:rPr lang="en-US" dirty="0"/>
              <a:t>KVFR 1</a:t>
            </a:r>
          </a:p>
          <a:p>
            <a:r>
              <a:rPr lang="en-US" dirty="0"/>
              <a:t>KVP 0.5  (</a:t>
            </a:r>
            <a:r>
              <a:rPr lang="en-US" dirty="0" err="1"/>
              <a:t>kvp</a:t>
            </a:r>
            <a:r>
              <a:rPr lang="en-US" dirty="0"/>
              <a:t> 1 noise)</a:t>
            </a:r>
          </a:p>
          <a:p>
            <a:r>
              <a:rPr lang="en-US" dirty="0"/>
              <a:t>KVI 80 (</a:t>
            </a:r>
            <a:r>
              <a:rPr lang="en-US" dirty="0" err="1"/>
              <a:t>kvi</a:t>
            </a:r>
            <a:r>
              <a:rPr lang="en-US" dirty="0"/>
              <a:t> 300 noise)</a:t>
            </a:r>
          </a:p>
          <a:p>
            <a:r>
              <a:rPr lang="en-US" dirty="0"/>
              <a:t>2 LPF 500 400</a:t>
            </a:r>
          </a:p>
          <a:p>
            <a:r>
              <a:rPr lang="en-US" dirty="0"/>
              <a:t>KPP 10</a:t>
            </a:r>
          </a:p>
          <a:p>
            <a:r>
              <a:rPr lang="en-US" dirty="0"/>
              <a:t>KPVFR 1</a:t>
            </a:r>
          </a:p>
          <a:p>
            <a:r>
              <a:rPr lang="en-US" dirty="0"/>
              <a:t>No need to use KPAFRV on the demo unit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6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 userDrawn="1"/>
        </p:nvSpPr>
        <p:spPr>
          <a:xfrm>
            <a:off x="0" y="0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Oval 7"/>
          <p:cNvSpPr/>
          <p:nvPr userDrawn="1"/>
        </p:nvSpPr>
        <p:spPr>
          <a:xfrm>
            <a:off x="3497263" y="2095500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 descr="logo-STX-color.png"/>
          <p:cNvPicPr>
            <a:picLocks noChangeAspect="1"/>
          </p:cNvPicPr>
          <p:nvPr userDrawn="1"/>
        </p:nvPicPr>
        <p:blipFill>
          <a:blip r:embed="rId2"/>
          <a:srcRect l="23692"/>
          <a:stretch>
            <a:fillRect/>
          </a:stretch>
        </p:blipFill>
        <p:spPr bwMode="auto">
          <a:xfrm>
            <a:off x="3848100" y="1828800"/>
            <a:ext cx="46720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-STX-white.png"/>
          <p:cNvPicPr>
            <a:picLocks noChangeAspect="1"/>
          </p:cNvPicPr>
          <p:nvPr userDrawn="1"/>
        </p:nvPicPr>
        <p:blipFill>
          <a:blip r:embed="rId3"/>
          <a:srcRect r="75694"/>
          <a:stretch>
            <a:fillRect/>
          </a:stretch>
        </p:blipFill>
        <p:spPr bwMode="auto">
          <a:xfrm>
            <a:off x="373063" y="1130300"/>
            <a:ext cx="2822575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/>
          <p:nvPr userDrawn="1"/>
        </p:nvSpPr>
        <p:spPr>
          <a:xfrm rot="5400000">
            <a:off x="3825239" y="-3825237"/>
            <a:ext cx="1493522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628650" y="1615761"/>
            <a:ext cx="7886700" cy="30165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/>
          <p:nvPr userDrawn="1"/>
        </p:nvSpPr>
        <p:spPr>
          <a:xfrm>
            <a:off x="0" y="0"/>
            <a:ext cx="9144000" cy="9239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046162"/>
            <a:ext cx="7886700" cy="3586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39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0" y="923925"/>
            <a:ext cx="4602163" cy="422751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2"/>
          <p:cNvSpPr/>
          <p:nvPr userDrawn="1"/>
        </p:nvSpPr>
        <p:spPr>
          <a:xfrm>
            <a:off x="4605338" y="923925"/>
            <a:ext cx="4538662" cy="42275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3"/>
          <p:cNvSpPr/>
          <p:nvPr userDrawn="1"/>
        </p:nvSpPr>
        <p:spPr>
          <a:xfrm>
            <a:off x="0" y="0"/>
            <a:ext cx="9144000" cy="9239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046162"/>
            <a:ext cx="3973513" cy="3586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39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602163" y="1046162"/>
            <a:ext cx="3913187" cy="3586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2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0" y="0"/>
            <a:ext cx="9144000" cy="5168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3"/>
          <p:cNvSpPr/>
          <p:nvPr userDrawn="1"/>
        </p:nvSpPr>
        <p:spPr>
          <a:xfrm>
            <a:off x="0" y="679450"/>
            <a:ext cx="9144000" cy="44894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4"/>
          <p:cNvSpPr/>
          <p:nvPr userDrawn="1"/>
        </p:nvSpPr>
        <p:spPr>
          <a:xfrm>
            <a:off x="0" y="4779963"/>
            <a:ext cx="9144000" cy="388937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5" descr="logo-STX-white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3" y="4887913"/>
            <a:ext cx="889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787401"/>
            <a:ext cx="7886700" cy="38449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4854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4/30/2020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84854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4854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319"/>
            <a:ext cx="7886700" cy="6791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 userDrawn="1"/>
        </p:nvSpPr>
        <p:spPr>
          <a:xfrm>
            <a:off x="0" y="0"/>
            <a:ext cx="9144000" cy="9239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Freeform 5"/>
          <p:cNvSpPr>
            <a:spLocks/>
          </p:cNvSpPr>
          <p:nvPr userDrawn="1"/>
        </p:nvSpPr>
        <p:spPr bwMode="auto">
          <a:xfrm rot="10800000" flipH="1">
            <a:off x="1230314" y="1109711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406401" y="1112134"/>
            <a:ext cx="880147" cy="880147"/>
            <a:chOff x="2733900" y="442397"/>
            <a:chExt cx="842406" cy="842406"/>
          </a:xfrm>
        </p:grpSpPr>
        <p:sp>
          <p:nvSpPr>
            <p:cNvPr id="31" name="Oval 30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8001002" y="2056166"/>
            <a:ext cx="880147" cy="880147"/>
            <a:chOff x="2733900" y="442397"/>
            <a:chExt cx="842406" cy="842406"/>
          </a:xfrm>
        </p:grpSpPr>
        <p:sp>
          <p:nvSpPr>
            <p:cNvPr id="36" name="Oval 35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38" name="Freeform 5"/>
          <p:cNvSpPr>
            <a:spLocks/>
          </p:cNvSpPr>
          <p:nvPr userDrawn="1"/>
        </p:nvSpPr>
        <p:spPr bwMode="auto">
          <a:xfrm rot="10800000">
            <a:off x="604851" y="2066355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41" name="Freeform 5"/>
          <p:cNvSpPr>
            <a:spLocks/>
          </p:cNvSpPr>
          <p:nvPr userDrawn="1"/>
        </p:nvSpPr>
        <p:spPr bwMode="auto">
          <a:xfrm rot="10800000" flipH="1">
            <a:off x="1230314" y="3035699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06401" y="3036181"/>
            <a:ext cx="880147" cy="880147"/>
            <a:chOff x="2733900" y="442397"/>
            <a:chExt cx="842406" cy="842406"/>
          </a:xfrm>
        </p:grpSpPr>
        <p:sp>
          <p:nvSpPr>
            <p:cNvPr id="43" name="Oval 42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1BA9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1BA98B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8001002" y="3978097"/>
            <a:ext cx="880147" cy="880147"/>
            <a:chOff x="2733900" y="442397"/>
            <a:chExt cx="842406" cy="842406"/>
          </a:xfrm>
        </p:grpSpPr>
        <p:sp>
          <p:nvSpPr>
            <p:cNvPr id="48" name="Oval 47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Freeform 5"/>
          <p:cNvSpPr>
            <a:spLocks/>
          </p:cNvSpPr>
          <p:nvPr userDrawn="1"/>
        </p:nvSpPr>
        <p:spPr bwMode="auto">
          <a:xfrm rot="10800000">
            <a:off x="604851" y="4005043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56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68863"/>
            <a:ext cx="2057400" cy="274637"/>
          </a:xfrm>
        </p:spPr>
        <p:txBody>
          <a:bodyPr/>
          <a:lstStyle/>
          <a:p>
            <a:fld id="{18C52F57-2051-4E5D-B00A-2C530E78CB4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8688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688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628650" y="319"/>
            <a:ext cx="7886700" cy="920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1286548" y="1076643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9" name="Content Placeholder 2"/>
          <p:cNvSpPr>
            <a:spLocks noGrp="1"/>
          </p:cNvSpPr>
          <p:nvPr>
            <p:ph idx="13"/>
          </p:nvPr>
        </p:nvSpPr>
        <p:spPr>
          <a:xfrm>
            <a:off x="1286548" y="2032187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0" name="Content Placeholder 2"/>
          <p:cNvSpPr>
            <a:spLocks noGrp="1"/>
          </p:cNvSpPr>
          <p:nvPr>
            <p:ph idx="14"/>
          </p:nvPr>
        </p:nvSpPr>
        <p:spPr>
          <a:xfrm>
            <a:off x="1286548" y="2987731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idx="15"/>
          </p:nvPr>
        </p:nvSpPr>
        <p:spPr>
          <a:xfrm>
            <a:off x="1286548" y="3943274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52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450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98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2F57-2051-4E5D-B00A-2C530E78CB4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70" r:id="rId4"/>
    <p:sldLayoutId id="2147483659" r:id="rId5"/>
    <p:sldLayoutId id="2147483666" r:id="rId6"/>
    <p:sldLayoutId id="2147483658" r:id="rId7"/>
    <p:sldLayoutId id="2147483669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30AB8C3-25CB-4905-BD0A-F9DA53C3CBAE}"/>
              </a:ext>
            </a:extLst>
          </p:cNvPr>
          <p:cNvSpPr txBox="1"/>
          <p:nvPr/>
        </p:nvSpPr>
        <p:spPr>
          <a:xfrm>
            <a:off x="3873191" y="3523317"/>
            <a:ext cx="5129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+mj-lt"/>
              </a:rPr>
              <a:t>Linear Controller</a:t>
            </a:r>
          </a:p>
        </p:txBody>
      </p:sp>
    </p:spTree>
    <p:extLst>
      <p:ext uri="{BB962C8B-B14F-4D97-AF65-F5344CB8AC3E}">
        <p14:creationId xmlns:p14="http://schemas.microsoft.com/office/powerpoint/2010/main" val="415668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8D4C4846-A947-4DC9-87AE-099349C8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Linear Control Loop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8142F39C-EF50-4F31-955C-7D15F2D50921}"/>
              </a:ext>
            </a:extLst>
          </p:cNvPr>
          <p:cNvSpPr txBox="1"/>
          <p:nvPr/>
        </p:nvSpPr>
        <p:spPr>
          <a:xfrm>
            <a:off x="-198689" y="1766626"/>
            <a:ext cx="11233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Position command 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="" xmlns:a16="http://schemas.microsoft.com/office/drawing/2014/main" id="{FAD683EF-7E5D-4411-958D-122674997A55}"/>
              </a:ext>
            </a:extLst>
          </p:cNvPr>
          <p:cNvCxnSpPr>
            <a:cxnSpLocks/>
          </p:cNvCxnSpPr>
          <p:nvPr/>
        </p:nvCxnSpPr>
        <p:spPr>
          <a:xfrm>
            <a:off x="5292868" y="2348011"/>
            <a:ext cx="432000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="" xmlns:a16="http://schemas.microsoft.com/office/drawing/2014/main" id="{B4B90AE4-D0C8-4ED2-A9B3-D92A848A2AD7}"/>
              </a:ext>
            </a:extLst>
          </p:cNvPr>
          <p:cNvCxnSpPr>
            <a:cxnSpLocks/>
          </p:cNvCxnSpPr>
          <p:nvPr/>
        </p:nvCxnSpPr>
        <p:spPr>
          <a:xfrm>
            <a:off x="61442" y="2347060"/>
            <a:ext cx="654118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564B55E3-3EDF-4A8E-9107-F1D427A3CA51}"/>
              </a:ext>
            </a:extLst>
          </p:cNvPr>
          <p:cNvSpPr txBox="1"/>
          <p:nvPr/>
        </p:nvSpPr>
        <p:spPr>
          <a:xfrm>
            <a:off x="998125" y="1777539"/>
            <a:ext cx="6751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Position </a:t>
            </a:r>
          </a:p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error</a:t>
            </a:r>
          </a:p>
        </p:txBody>
      </p:sp>
      <p:sp>
        <p:nvSpPr>
          <p:cNvPr id="58" name="Rounded Rectangle 38">
            <a:extLst>
              <a:ext uri="{FF2B5EF4-FFF2-40B4-BE49-F238E27FC236}">
                <a16:creationId xmlns="" xmlns:a16="http://schemas.microsoft.com/office/drawing/2014/main" id="{BC4B5C2D-3E14-47E4-8123-CB6C2ACC45FF}"/>
              </a:ext>
            </a:extLst>
          </p:cNvPr>
          <p:cNvSpPr/>
          <p:nvPr/>
        </p:nvSpPr>
        <p:spPr>
          <a:xfrm>
            <a:off x="6612885" y="2160229"/>
            <a:ext cx="1305411" cy="379815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1200" b="1" dirty="0">
                <a:solidFill>
                  <a:srgbClr val="595959"/>
                </a:solidFill>
              </a:rPr>
              <a:t>Current Loop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5EF1F9FB-00C5-4714-BC2B-9F7379E72E7C}"/>
              </a:ext>
            </a:extLst>
          </p:cNvPr>
          <p:cNvSpPr txBox="1"/>
          <p:nvPr/>
        </p:nvSpPr>
        <p:spPr>
          <a:xfrm>
            <a:off x="1600539" y="2164328"/>
            <a:ext cx="1179096" cy="365464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rtl="0">
              <a:buClr>
                <a:srgbClr val="008080"/>
              </a:buClr>
              <a:defRPr sz="1200" b="1"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en-US" dirty="0"/>
              <a:t>Position Loop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AD72D1EA-6FE7-454D-8046-63D96BC068C8}"/>
              </a:ext>
            </a:extLst>
          </p:cNvPr>
          <p:cNvSpPr txBox="1"/>
          <p:nvPr/>
        </p:nvSpPr>
        <p:spPr>
          <a:xfrm>
            <a:off x="4102702" y="2163244"/>
            <a:ext cx="1179096" cy="365464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rtl="0">
              <a:buClr>
                <a:srgbClr val="008080"/>
              </a:buClr>
              <a:defRPr sz="1200" b="1"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en-US" dirty="0"/>
              <a:t>Velocity Loop</a:t>
            </a:r>
          </a:p>
        </p:txBody>
      </p: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65DE3C94-B654-49B1-A981-E262649E93DE}"/>
              </a:ext>
            </a:extLst>
          </p:cNvPr>
          <p:cNvSpPr/>
          <p:nvPr/>
        </p:nvSpPr>
        <p:spPr>
          <a:xfrm>
            <a:off x="715560" y="2143689"/>
            <a:ext cx="440159" cy="405203"/>
          </a:xfrm>
          <a:prstGeom prst="ellipse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2400" dirty="0">
                <a:solidFill>
                  <a:srgbClr val="595959"/>
                </a:solidFill>
              </a:rPr>
              <a:t>+</a:t>
            </a:r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E908B093-201B-444A-A4E0-7B682F4CF3F6}"/>
              </a:ext>
            </a:extLst>
          </p:cNvPr>
          <p:cNvSpPr/>
          <p:nvPr/>
        </p:nvSpPr>
        <p:spPr>
          <a:xfrm>
            <a:off x="5734541" y="2143689"/>
            <a:ext cx="440159" cy="405203"/>
          </a:xfrm>
          <a:prstGeom prst="ellipse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2400" dirty="0">
                <a:solidFill>
                  <a:srgbClr val="595959"/>
                </a:solidFill>
              </a:rPr>
              <a:t>+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="" xmlns:a16="http://schemas.microsoft.com/office/drawing/2014/main" id="{C00C83E2-B5EC-4E8A-9490-A5959431B7BB}"/>
              </a:ext>
            </a:extLst>
          </p:cNvPr>
          <p:cNvCxnSpPr>
            <a:cxnSpLocks/>
          </p:cNvCxnSpPr>
          <p:nvPr/>
        </p:nvCxnSpPr>
        <p:spPr>
          <a:xfrm>
            <a:off x="1163152" y="2346291"/>
            <a:ext cx="432000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="" xmlns:a16="http://schemas.microsoft.com/office/drawing/2014/main" id="{D6257F14-52A9-4609-AA93-91305C0A8C5C}"/>
              </a:ext>
            </a:extLst>
          </p:cNvPr>
          <p:cNvCxnSpPr>
            <a:cxnSpLocks/>
          </p:cNvCxnSpPr>
          <p:nvPr/>
        </p:nvCxnSpPr>
        <p:spPr>
          <a:xfrm>
            <a:off x="6168264" y="2348011"/>
            <a:ext cx="432000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="" xmlns:a16="http://schemas.microsoft.com/office/drawing/2014/main" id="{80F09797-477D-419B-9D14-44F011D22B82}"/>
              </a:ext>
            </a:extLst>
          </p:cNvPr>
          <p:cNvCxnSpPr>
            <a:cxnSpLocks/>
          </p:cNvCxnSpPr>
          <p:nvPr/>
        </p:nvCxnSpPr>
        <p:spPr>
          <a:xfrm flipH="1">
            <a:off x="935641" y="3700949"/>
            <a:ext cx="7796448" cy="0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="" xmlns:a16="http://schemas.microsoft.com/office/drawing/2014/main" id="{960069B4-FCC0-48A8-8736-130FB5EE526F}"/>
              </a:ext>
            </a:extLst>
          </p:cNvPr>
          <p:cNvCxnSpPr>
            <a:cxnSpLocks/>
            <a:endCxn id="69" idx="4"/>
          </p:cNvCxnSpPr>
          <p:nvPr/>
        </p:nvCxnSpPr>
        <p:spPr>
          <a:xfrm flipV="1">
            <a:off x="935640" y="2548892"/>
            <a:ext cx="0" cy="115920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="" xmlns:a16="http://schemas.microsoft.com/office/drawing/2014/main" id="{76ABD824-CD8C-42D6-A3F3-1948261CF69D}"/>
              </a:ext>
            </a:extLst>
          </p:cNvPr>
          <p:cNvCxnSpPr>
            <a:cxnSpLocks/>
          </p:cNvCxnSpPr>
          <p:nvPr/>
        </p:nvCxnSpPr>
        <p:spPr>
          <a:xfrm flipV="1">
            <a:off x="7925113" y="2353410"/>
            <a:ext cx="432000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="" xmlns:a16="http://schemas.microsoft.com/office/drawing/2014/main" id="{F5CC33F7-8DA4-417A-BF33-313218DA38AE}"/>
              </a:ext>
            </a:extLst>
          </p:cNvPr>
          <p:cNvSpPr/>
          <p:nvPr/>
        </p:nvSpPr>
        <p:spPr>
          <a:xfrm>
            <a:off x="8356481" y="1974965"/>
            <a:ext cx="751200" cy="756293"/>
          </a:xfrm>
          <a:prstGeom prst="ellipse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buClr>
                <a:srgbClr val="008080"/>
              </a:buClr>
            </a:pPr>
            <a:r>
              <a:rPr lang="en-US" sz="2400" dirty="0">
                <a:solidFill>
                  <a:srgbClr val="595959"/>
                </a:solidFill>
              </a:rPr>
              <a:t>M</a:t>
            </a:r>
          </a:p>
        </p:txBody>
      </p:sp>
      <p:sp>
        <p:nvSpPr>
          <p:cNvPr id="113" name="Rounded Rectangle 54">
            <a:extLst>
              <a:ext uri="{FF2B5EF4-FFF2-40B4-BE49-F238E27FC236}">
                <a16:creationId xmlns="" xmlns:a16="http://schemas.microsoft.com/office/drawing/2014/main" id="{36A24759-A4AE-4059-B69D-EF3CA7966DFD}"/>
              </a:ext>
            </a:extLst>
          </p:cNvPr>
          <p:cNvSpPr/>
          <p:nvPr/>
        </p:nvSpPr>
        <p:spPr>
          <a:xfrm>
            <a:off x="8373472" y="2762083"/>
            <a:ext cx="717234" cy="379815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1000" b="1" dirty="0">
                <a:solidFill>
                  <a:srgbClr val="595959"/>
                </a:solidFill>
              </a:rPr>
              <a:t>Feedback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="" xmlns:a16="http://schemas.microsoft.com/office/drawing/2014/main" id="{900872E6-75E1-43B6-9533-18C4AFE43434}"/>
              </a:ext>
            </a:extLst>
          </p:cNvPr>
          <p:cNvCxnSpPr>
            <a:cxnSpLocks/>
            <a:stCxn id="113" idx="2"/>
          </p:cNvCxnSpPr>
          <p:nvPr/>
        </p:nvCxnSpPr>
        <p:spPr>
          <a:xfrm flipH="1">
            <a:off x="8732081" y="3141898"/>
            <a:ext cx="8" cy="565200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="" xmlns:a16="http://schemas.microsoft.com/office/drawing/2014/main" id="{D88D2D75-44C7-4C9F-AE3B-9A887916E1DD}"/>
              </a:ext>
            </a:extLst>
          </p:cNvPr>
          <p:cNvSpPr txBox="1"/>
          <p:nvPr/>
        </p:nvSpPr>
        <p:spPr>
          <a:xfrm>
            <a:off x="5041678" y="3428872"/>
            <a:ext cx="1832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Position feedback 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="" xmlns:a16="http://schemas.microsoft.com/office/drawing/2014/main" id="{5F35EDA6-B29D-46B4-83D6-B5A05E04DC53}"/>
              </a:ext>
            </a:extLst>
          </p:cNvPr>
          <p:cNvSpPr txBox="1"/>
          <p:nvPr/>
        </p:nvSpPr>
        <p:spPr>
          <a:xfrm>
            <a:off x="7730579" y="1886272"/>
            <a:ext cx="845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400" dirty="0">
                <a:solidFill>
                  <a:srgbClr val="595959"/>
                </a:solidFill>
                <a:latin typeface="+mn-lt"/>
                <a:cs typeface="+mn-cs"/>
              </a:rPr>
              <a:t>PWM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="" xmlns:a16="http://schemas.microsoft.com/office/drawing/2014/main" id="{B829C234-7158-4463-9EEB-2CE0921238C2}"/>
              </a:ext>
            </a:extLst>
          </p:cNvPr>
          <p:cNvCxnSpPr>
            <a:cxnSpLocks/>
          </p:cNvCxnSpPr>
          <p:nvPr/>
        </p:nvCxnSpPr>
        <p:spPr>
          <a:xfrm flipV="1">
            <a:off x="2778896" y="2345976"/>
            <a:ext cx="432000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793D6285-1366-46B5-8ABB-E26A03E134BD}"/>
              </a:ext>
            </a:extLst>
          </p:cNvPr>
          <p:cNvSpPr/>
          <p:nvPr/>
        </p:nvSpPr>
        <p:spPr>
          <a:xfrm>
            <a:off x="3217855" y="2150831"/>
            <a:ext cx="440159" cy="405203"/>
          </a:xfrm>
          <a:prstGeom prst="ellipse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2400" dirty="0">
                <a:solidFill>
                  <a:srgbClr val="595959"/>
                </a:solidFill>
              </a:rPr>
              <a:t>+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EA6E6DDA-528A-475D-9EE3-5F115A7BDE63}"/>
              </a:ext>
            </a:extLst>
          </p:cNvPr>
          <p:cNvCxnSpPr>
            <a:cxnSpLocks/>
          </p:cNvCxnSpPr>
          <p:nvPr/>
        </p:nvCxnSpPr>
        <p:spPr>
          <a:xfrm flipV="1">
            <a:off x="3667273" y="2357130"/>
            <a:ext cx="432000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="" xmlns:a16="http://schemas.microsoft.com/office/drawing/2014/main" id="{37F86033-5366-4926-AA98-5CEC0276E46F}"/>
              </a:ext>
            </a:extLst>
          </p:cNvPr>
          <p:cNvCxnSpPr>
            <a:cxnSpLocks/>
            <a:endCxn id="36" idx="4"/>
          </p:cNvCxnSpPr>
          <p:nvPr/>
        </p:nvCxnSpPr>
        <p:spPr>
          <a:xfrm flipV="1">
            <a:off x="3437934" y="2556034"/>
            <a:ext cx="1" cy="36000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54">
                <a:extLst>
                  <a:ext uri="{FF2B5EF4-FFF2-40B4-BE49-F238E27FC236}">
                    <a16:creationId xmlns="" xmlns:a16="http://schemas.microsoft.com/office/drawing/2014/main" id="{FFC997A4-BC24-49AF-9514-F0F1C860CED8}"/>
                  </a:ext>
                </a:extLst>
              </p:cNvPr>
              <p:cNvSpPr/>
              <p:nvPr/>
            </p:nvSpPr>
            <p:spPr>
              <a:xfrm>
                <a:off x="3258626" y="2926990"/>
                <a:ext cx="358617" cy="44911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6666">
                      <a:tint val="66000"/>
                      <a:satMod val="160000"/>
                    </a:srgbClr>
                  </a:gs>
                  <a:gs pos="50000">
                    <a:srgbClr val="006666">
                      <a:tint val="44500"/>
                      <a:satMod val="160000"/>
                    </a:srgbClr>
                  </a:gs>
                  <a:gs pos="100000">
                    <a:srgbClr val="006666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solidFill>
                  <a:srgbClr val="006666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 prst="convex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>
                  <a:buClr>
                    <a:srgbClr val="00808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1" i="1" smtClean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1" i="1" smtClean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sz="1000" b="1" i="1" smtClean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en-US" sz="1000" b="1" dirty="0">
                  <a:solidFill>
                    <a:srgbClr val="595959"/>
                  </a:solidFill>
                </a:endParaRPr>
              </a:p>
            </p:txBody>
          </p:sp>
        </mc:Choice>
        <mc:Fallback xmlns="">
          <p:sp>
            <p:nvSpPr>
              <p:cNvPr id="46" name="Rounded Rectangle 54">
                <a:extLst>
                  <a:ext uri="{FF2B5EF4-FFF2-40B4-BE49-F238E27FC236}">
                    <a16:creationId xmlns:a16="http://schemas.microsoft.com/office/drawing/2014/main" id="{FFC997A4-BC24-49AF-9514-F0F1C860CE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8626" y="2926990"/>
                <a:ext cx="358617" cy="44911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006666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D7D12A4A-FBC1-4C0E-BFD1-F0A1AF1CB87E}"/>
              </a:ext>
            </a:extLst>
          </p:cNvPr>
          <p:cNvSpPr txBox="1"/>
          <p:nvPr/>
        </p:nvSpPr>
        <p:spPr>
          <a:xfrm>
            <a:off x="3479112" y="1781046"/>
            <a:ext cx="6751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Velocity </a:t>
            </a:r>
          </a:p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error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C8147810-EB6B-4D18-AE23-F4FE5DAD2BB7}"/>
              </a:ext>
            </a:extLst>
          </p:cNvPr>
          <p:cNvSpPr/>
          <p:nvPr/>
        </p:nvSpPr>
        <p:spPr>
          <a:xfrm>
            <a:off x="2095153" y="3010797"/>
            <a:ext cx="12186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Velocity Feedback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A46CFC98-9034-46D1-8354-6BE6D5AE86B0}"/>
              </a:ext>
            </a:extLst>
          </p:cNvPr>
          <p:cNvSpPr txBox="1"/>
          <p:nvPr/>
        </p:nvSpPr>
        <p:spPr>
          <a:xfrm>
            <a:off x="2663833" y="1780675"/>
            <a:ext cx="7569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Velocity </a:t>
            </a:r>
          </a:p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command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01C943A5-B302-4A53-984F-8B433D5E2BD8}"/>
              </a:ext>
            </a:extLst>
          </p:cNvPr>
          <p:cNvSpPr txBox="1"/>
          <p:nvPr/>
        </p:nvSpPr>
        <p:spPr>
          <a:xfrm>
            <a:off x="5140319" y="1784972"/>
            <a:ext cx="7729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Current </a:t>
            </a:r>
          </a:p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	Command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208737C3-06EA-41F8-97F7-F23DC3F783D6}"/>
              </a:ext>
            </a:extLst>
          </p:cNvPr>
          <p:cNvCxnSpPr>
            <a:cxnSpLocks/>
          </p:cNvCxnSpPr>
          <p:nvPr/>
        </p:nvCxnSpPr>
        <p:spPr>
          <a:xfrm flipH="1">
            <a:off x="5948531" y="1601326"/>
            <a:ext cx="2779200" cy="0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EF2556B9-1F88-410C-8B5C-A14AD7DFE862}"/>
              </a:ext>
            </a:extLst>
          </p:cNvPr>
          <p:cNvCxnSpPr>
            <a:cxnSpLocks/>
          </p:cNvCxnSpPr>
          <p:nvPr/>
        </p:nvCxnSpPr>
        <p:spPr>
          <a:xfrm flipH="1">
            <a:off x="5954621" y="1596565"/>
            <a:ext cx="304" cy="54000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E211E2EA-B51A-440E-94EF-496058A09C49}"/>
              </a:ext>
            </a:extLst>
          </p:cNvPr>
          <p:cNvCxnSpPr>
            <a:cxnSpLocks/>
          </p:cNvCxnSpPr>
          <p:nvPr/>
        </p:nvCxnSpPr>
        <p:spPr>
          <a:xfrm>
            <a:off x="8730255" y="1592271"/>
            <a:ext cx="0" cy="378000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326A0CB9-0E1F-4B82-8CDD-D3F6ECE92FCB}"/>
              </a:ext>
            </a:extLst>
          </p:cNvPr>
          <p:cNvSpPr txBox="1"/>
          <p:nvPr/>
        </p:nvSpPr>
        <p:spPr>
          <a:xfrm>
            <a:off x="6429468" y="1324989"/>
            <a:ext cx="1832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100" dirty="0">
                <a:solidFill>
                  <a:srgbClr val="595959"/>
                </a:solidFill>
                <a:latin typeface="+mn-lt"/>
                <a:cs typeface="+mn-cs"/>
              </a:rPr>
              <a:t>Current feedback 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5052871A-8F98-4382-83E1-8451D263D4C5}"/>
              </a:ext>
            </a:extLst>
          </p:cNvPr>
          <p:cNvCxnSpPr>
            <a:cxnSpLocks/>
          </p:cNvCxnSpPr>
          <p:nvPr/>
        </p:nvCxnSpPr>
        <p:spPr>
          <a:xfrm flipH="1">
            <a:off x="3437926" y="3387692"/>
            <a:ext cx="8" cy="313200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5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344A902-95AF-4EBC-810E-6E4749EF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="" xmlns:a16="http://schemas.microsoft.com/office/drawing/2014/main" id="{A79974D1-8F3B-499A-9B64-57751431DF31}"/>
              </a:ext>
            </a:extLst>
          </p:cNvPr>
          <p:cNvSpPr txBox="1">
            <a:spLocks/>
          </p:cNvSpPr>
          <p:nvPr/>
        </p:nvSpPr>
        <p:spPr>
          <a:xfrm>
            <a:off x="268513" y="1048790"/>
            <a:ext cx="8802915" cy="3857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66"/>
              </a:buClr>
              <a:buFont typeface="Wingdings" panose="05000000000000000000" pitchFamily="2" charset="2"/>
              <a:buChar char="v"/>
            </a:pPr>
            <a:r>
              <a:rPr lang="en-US" sz="1900" b="1" u="sng" dirty="0"/>
              <a:t>Linear controller </a:t>
            </a:r>
            <a:r>
              <a:rPr lang="en-US" sz="1900" b="1" u="sng" dirty="0" smtClean="0"/>
              <a:t>structure (PDFF)</a:t>
            </a:r>
            <a:endParaRPr lang="en-US" sz="1900" b="1" u="sng" dirty="0"/>
          </a:p>
          <a:p>
            <a:pPr marL="0" indent="0">
              <a:buClr>
                <a:srgbClr val="006666"/>
              </a:buClr>
              <a:buNone/>
            </a:pPr>
            <a:r>
              <a:rPr lang="en-US" sz="1400" b="1" dirty="0"/>
              <a:t>	</a:t>
            </a:r>
            <a:endParaRPr lang="en-US" sz="1200" b="1" u="sng" dirty="0"/>
          </a:p>
          <a:p>
            <a:pPr>
              <a:lnSpc>
                <a:spcPct val="150000"/>
              </a:lnSpc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Velocity loop structure</a:t>
            </a:r>
          </a:p>
          <a:p>
            <a:pPr lvl="1">
              <a:lnSpc>
                <a:spcPct val="150000"/>
              </a:lnSpc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400" dirty="0"/>
              <a:t>Velocity loop parameters</a:t>
            </a:r>
            <a:r>
              <a:rPr lang="en-US" sz="1400" b="1" dirty="0"/>
              <a:t>: KVI, KVP, KVFR</a:t>
            </a:r>
            <a:r>
              <a:rPr lang="en-US" sz="1400" dirty="0"/>
              <a:t>.</a:t>
            </a:r>
          </a:p>
          <a:p>
            <a:pPr lvl="1">
              <a:lnSpc>
                <a:spcPct val="150000"/>
              </a:lnSpc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400" dirty="0"/>
              <a:t>Velocity loop Filters: Output and Input Filters.</a:t>
            </a:r>
          </a:p>
          <a:p>
            <a:pPr lvl="1">
              <a:lnSpc>
                <a:spcPct val="150000"/>
              </a:lnSpc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400" dirty="0"/>
              <a:t>Feedforward, Bandwidth and LPF</a:t>
            </a:r>
          </a:p>
          <a:p>
            <a:pPr>
              <a:lnSpc>
                <a:spcPct val="150000"/>
              </a:lnSpc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Position control structure</a:t>
            </a:r>
          </a:p>
          <a:p>
            <a:pPr lvl="1">
              <a:lnSpc>
                <a:spcPct val="150000"/>
              </a:lnSpc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400" dirty="0"/>
              <a:t>Position control parameter: </a:t>
            </a:r>
            <a:r>
              <a:rPr lang="en-US" sz="1400" b="1" dirty="0"/>
              <a:t>KPP, KPVFR, KPAFRV</a:t>
            </a:r>
            <a:r>
              <a:rPr lang="en-US" sz="1400" dirty="0"/>
              <a:t>.</a:t>
            </a:r>
            <a:endParaRPr lang="en-US" sz="1400" b="1" dirty="0"/>
          </a:p>
          <a:p>
            <a:pPr marL="457200" lvl="1" indent="0">
              <a:buClr>
                <a:srgbClr val="006666"/>
              </a:buClr>
              <a:buNone/>
            </a:pPr>
            <a:endParaRPr lang="en-US" sz="1300" b="1" dirty="0"/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v"/>
            </a:pPr>
            <a:r>
              <a:rPr lang="en-US" sz="1900" b="1" u="sng" dirty="0"/>
              <a:t>Linear Control Loop Tuning </a:t>
            </a:r>
            <a:r>
              <a:rPr lang="en-US" sz="1900" b="1" u="sng" dirty="0" smtClean="0"/>
              <a:t>Sequence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v"/>
            </a:pPr>
            <a:r>
              <a:rPr lang="en-US" sz="1900" b="1" u="sng" dirty="0" smtClean="0"/>
              <a:t>Questions</a:t>
            </a:r>
            <a:endParaRPr lang="en-US" sz="1900" b="1" u="sng" dirty="0"/>
          </a:p>
        </p:txBody>
      </p:sp>
    </p:spTree>
    <p:extLst>
      <p:ext uri="{BB962C8B-B14F-4D97-AF65-F5344CB8AC3E}">
        <p14:creationId xmlns:p14="http://schemas.microsoft.com/office/powerpoint/2010/main" val="374988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8D4C4846-A947-4DC9-87AE-099349C8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3925"/>
          </a:xfrm>
        </p:spPr>
        <p:txBody>
          <a:bodyPr/>
          <a:lstStyle/>
          <a:p>
            <a:r>
              <a:rPr lang="en-US" b="1" dirty="0"/>
              <a:t>Velocity </a:t>
            </a:r>
            <a:r>
              <a:rPr lang="en-US" b="1" dirty="0" smtClean="0"/>
              <a:t>Loop - PDFF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18" r="4158"/>
          <a:stretch/>
        </p:blipFill>
        <p:spPr>
          <a:xfrm>
            <a:off x="405856" y="1721544"/>
            <a:ext cx="8043787" cy="20935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37F86033-5366-4926-AA98-5CEC0276E46F}"/>
              </a:ext>
            </a:extLst>
          </p:cNvPr>
          <p:cNvCxnSpPr>
            <a:cxnSpLocks/>
          </p:cNvCxnSpPr>
          <p:nvPr/>
        </p:nvCxnSpPr>
        <p:spPr>
          <a:xfrm flipV="1">
            <a:off x="3447713" y="2606557"/>
            <a:ext cx="0" cy="950701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43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5726"/>
            <a:ext cx="8648700" cy="3922078"/>
          </a:xfrm>
        </p:spPr>
        <p:txBody>
          <a:bodyPr>
            <a:normAutofit/>
          </a:bodyPr>
          <a:lstStyle/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Integral Gain – KVI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1900" b="1" dirty="0"/>
              <a:t>	</a:t>
            </a:r>
            <a:r>
              <a:rPr lang="en-US" sz="1700" dirty="0"/>
              <a:t>Closes the accumulative error. since the integrator reacts to the accumulated error it </a:t>
            </a:r>
            <a:r>
              <a:rPr lang="en-US" sz="1700" dirty="0" smtClean="0"/>
              <a:t>has 	slower dynamics </a:t>
            </a:r>
            <a:r>
              <a:rPr lang="en-US" sz="1700" dirty="0"/>
              <a:t>and its disturbances rejection capabilities are weak. </a:t>
            </a:r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Proportional Gain – KVP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1900" b="1" dirty="0"/>
              <a:t>	</a:t>
            </a:r>
            <a:r>
              <a:rPr lang="en-US" sz="1700" dirty="0"/>
              <a:t>Closes the proportional error. The proportional gain reacts immediately it is very good for 	disturbances rejection and increasing bandwidth. </a:t>
            </a:r>
            <a:endParaRPr lang="en-US" sz="1300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 smtClean="0"/>
              <a:t>Output </a:t>
            </a:r>
            <a:r>
              <a:rPr lang="en-US" sz="1900" b="1" dirty="0"/>
              <a:t>Filter – VELFILTMODE\FILTHZ1\FILTHZ2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1900" b="1" dirty="0"/>
              <a:t>	</a:t>
            </a:r>
            <a:r>
              <a:rPr lang="en-US" sz="1700" dirty="0"/>
              <a:t>Filter on the output of the velocity loop. </a:t>
            </a:r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Input Filter – VELFILTMODE\VELFILTFRQ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2100" b="1" dirty="0"/>
              <a:t>	</a:t>
            </a:r>
            <a:r>
              <a:rPr lang="en-US" sz="1700" dirty="0"/>
              <a:t>Low pass filter on the velocity feedback used to eliminate noise from the encoder and </a:t>
            </a:r>
            <a:r>
              <a:rPr lang="en-US" sz="1700" dirty="0" smtClean="0"/>
              <a:t>	ensure </a:t>
            </a:r>
            <a:r>
              <a:rPr lang="en-US" sz="1700" dirty="0"/>
              <a:t>a </a:t>
            </a:r>
            <a:r>
              <a:rPr lang="en-US" sz="1700" dirty="0" smtClean="0"/>
              <a:t>more </a:t>
            </a:r>
            <a:r>
              <a:rPr lang="en-US" sz="1700" dirty="0"/>
              <a:t>stable controller.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Velocity Loop Parameters</a:t>
            </a:r>
          </a:p>
        </p:txBody>
      </p:sp>
    </p:spTree>
    <p:extLst>
      <p:ext uri="{BB962C8B-B14F-4D97-AF65-F5344CB8AC3E}">
        <p14:creationId xmlns:p14="http://schemas.microsoft.com/office/powerpoint/2010/main" val="12188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Integral Gain – KVI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A9F23ED-6251-4CA9-85E2-FAB5AF284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5" y="1025980"/>
            <a:ext cx="7474856" cy="1625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972DED9-4E5A-48AE-96C1-3F5523F6BEC2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>
                <a:latin typeface="+mn-lt"/>
                <a:cs typeface="+mn-cs"/>
              </a:rPr>
              <a:t>KVI</a:t>
            </a:r>
            <a:r>
              <a:rPr lang="en-US" sz="1400" b="1" dirty="0"/>
              <a:t> </a:t>
            </a:r>
            <a:r>
              <a:rPr lang="en-US" sz="1200" b="1" dirty="0">
                <a:latin typeface="+mn-lt"/>
                <a:cs typeface="+mn-cs"/>
              </a:rPr>
              <a:t>2 </a:t>
            </a:r>
            <a:r>
              <a:rPr lang="en-US" sz="1200" dirty="0">
                <a:latin typeface="+mn-lt"/>
                <a:cs typeface="+mn-cs"/>
              </a:rPr>
              <a:t>KVP </a:t>
            </a:r>
            <a:r>
              <a:rPr lang="en-US" sz="1200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A130C4C-B4DF-4466-8156-E85F39372689}"/>
              </a:ext>
            </a:extLst>
          </p:cNvPr>
          <p:cNvSpPr txBox="1"/>
          <p:nvPr/>
        </p:nvSpPr>
        <p:spPr>
          <a:xfrm>
            <a:off x="725714" y="4608204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>
                <a:latin typeface="+mn-lt"/>
                <a:cs typeface="+mn-cs"/>
              </a:rPr>
              <a:t>KVI</a:t>
            </a:r>
            <a:r>
              <a:rPr lang="en-US" sz="1400" b="1" dirty="0"/>
              <a:t> </a:t>
            </a:r>
            <a:r>
              <a:rPr lang="en-US" sz="1200" b="1" dirty="0">
                <a:latin typeface="+mn-lt"/>
                <a:cs typeface="+mn-cs"/>
              </a:rPr>
              <a:t>50 </a:t>
            </a:r>
            <a:r>
              <a:rPr lang="en-US" sz="1200" dirty="0">
                <a:latin typeface="+mn-lt"/>
                <a:cs typeface="+mn-cs"/>
              </a:rPr>
              <a:t>KVP </a:t>
            </a:r>
            <a:r>
              <a:rPr lang="en-US" sz="1200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7394B10-1A57-42E5-87AA-3C5EECD4E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2999916"/>
            <a:ext cx="7474857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05BE9B3-80D8-440C-9E93-949381BB0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87226E4-D40D-4182-ABC2-6154EFD77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3694241"/>
            <a:ext cx="1382032" cy="2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2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Integral Gain – KVI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A9F23ED-6251-4CA9-85E2-FAB5AF284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5" y="1025980"/>
            <a:ext cx="7474856" cy="1625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972DED9-4E5A-48AE-96C1-3F5523F6BEC2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>
                <a:latin typeface="+mn-lt"/>
                <a:cs typeface="+mn-cs"/>
              </a:rPr>
              <a:t>KVI</a:t>
            </a:r>
            <a:r>
              <a:rPr lang="en-US" sz="1400" b="1" dirty="0"/>
              <a:t> </a:t>
            </a:r>
            <a:r>
              <a:rPr lang="en-US" sz="1200" b="1" dirty="0">
                <a:latin typeface="+mn-lt"/>
                <a:cs typeface="+mn-cs"/>
              </a:rPr>
              <a:t>2 </a:t>
            </a:r>
            <a:r>
              <a:rPr lang="en-US" sz="1200" dirty="0">
                <a:latin typeface="+mn-lt"/>
                <a:cs typeface="+mn-cs"/>
              </a:rPr>
              <a:t>KVP </a:t>
            </a:r>
            <a:r>
              <a:rPr lang="en-US" sz="1200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A130C4C-B4DF-4466-8156-E85F39372689}"/>
              </a:ext>
            </a:extLst>
          </p:cNvPr>
          <p:cNvSpPr txBox="1"/>
          <p:nvPr/>
        </p:nvSpPr>
        <p:spPr>
          <a:xfrm>
            <a:off x="725714" y="4608204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>
                <a:latin typeface="+mn-lt"/>
                <a:cs typeface="+mn-cs"/>
              </a:rPr>
              <a:t>KVI</a:t>
            </a:r>
            <a:r>
              <a:rPr lang="en-US" sz="1400" b="1" dirty="0"/>
              <a:t> </a:t>
            </a:r>
            <a:r>
              <a:rPr lang="en-US" sz="1200" b="1" dirty="0">
                <a:latin typeface="+mn-lt"/>
                <a:cs typeface="+mn-cs"/>
              </a:rPr>
              <a:t>50 </a:t>
            </a:r>
            <a:r>
              <a:rPr lang="en-US" sz="1200" dirty="0">
                <a:latin typeface="+mn-lt"/>
                <a:cs typeface="+mn-cs"/>
              </a:rPr>
              <a:t>KVP </a:t>
            </a:r>
            <a:r>
              <a:rPr lang="en-US" sz="1200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7394B10-1A57-42E5-87AA-3C5EECD4E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2999916"/>
            <a:ext cx="7474857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05BE9B3-80D8-440C-9E93-949381BB0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87226E4-D40D-4182-ABC2-6154EFD77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3694241"/>
            <a:ext cx="1382032" cy="238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7D29520-FBE6-435F-83F2-0C754872FCBA}"/>
              </a:ext>
            </a:extLst>
          </p:cNvPr>
          <p:cNvSpPr txBox="1"/>
          <p:nvPr/>
        </p:nvSpPr>
        <p:spPr>
          <a:xfrm>
            <a:off x="3101750" y="1751827"/>
            <a:ext cx="2722783" cy="2302013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 rtl="0">
              <a:buClr>
                <a:srgbClr val="008080"/>
              </a:buCl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Closes the accumulative error, good settling time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u="sng" dirty="0">
                <a:solidFill>
                  <a:schemeClr val="tx1"/>
                </a:solidFill>
              </a:rPr>
              <a:t>Disadvantage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High value may cause overshoot</a:t>
            </a:r>
          </a:p>
        </p:txBody>
      </p:sp>
    </p:spTree>
    <p:extLst>
      <p:ext uri="{BB962C8B-B14F-4D97-AF65-F5344CB8AC3E}">
        <p14:creationId xmlns:p14="http://schemas.microsoft.com/office/powerpoint/2010/main" val="214584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Proportional Gain – KVP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8084F3F-CF08-4F98-BD5C-4AEC146E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5" y="1025980"/>
            <a:ext cx="7474856" cy="1625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CA879B-26D4-461C-B89B-D7EEACB32CE7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2 </a:t>
            </a:r>
            <a:r>
              <a:rPr lang="en-US" sz="1200" b="1" dirty="0">
                <a:latin typeface="+mn-lt"/>
                <a:cs typeface="+mn-cs"/>
              </a:rPr>
              <a:t>KVP </a:t>
            </a:r>
            <a:r>
              <a:rPr lang="en-US" sz="1200" b="1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33006D0-7FC7-4DB1-A923-8689B125D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2999916"/>
            <a:ext cx="7474856" cy="1625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62517AA-2B75-4BB6-813C-6425A4F4B6B8}"/>
              </a:ext>
            </a:extLst>
          </p:cNvPr>
          <p:cNvSpPr txBox="1"/>
          <p:nvPr/>
        </p:nvSpPr>
        <p:spPr>
          <a:xfrm>
            <a:off x="725716" y="4620260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2 </a:t>
            </a:r>
            <a:r>
              <a:rPr lang="en-US" sz="1200" b="1" dirty="0">
                <a:latin typeface="+mn-lt"/>
                <a:cs typeface="+mn-cs"/>
              </a:rPr>
              <a:t>KVP </a:t>
            </a:r>
            <a:r>
              <a:rPr lang="en-US" sz="1200" b="1" dirty="0" smtClean="0">
                <a:latin typeface="+mn-lt"/>
                <a:cs typeface="+mn-cs"/>
              </a:rPr>
              <a:t>0.5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6A6632B-BC9E-416D-95F8-9E3512CD3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9D60E51-57F7-4905-8775-13029AA85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3711706"/>
            <a:ext cx="1382032" cy="2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Proportional Gain – KVP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8084F3F-CF08-4F98-BD5C-4AEC146E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5" y="1025980"/>
            <a:ext cx="7474856" cy="1625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CA879B-26D4-461C-B89B-D7EEACB32CE7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2 </a:t>
            </a:r>
            <a:r>
              <a:rPr lang="en-US" sz="1200" b="1" dirty="0">
                <a:latin typeface="+mn-lt"/>
                <a:cs typeface="+mn-cs"/>
              </a:rPr>
              <a:t>KVP </a:t>
            </a:r>
            <a:r>
              <a:rPr lang="en-US" sz="1200" b="1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33006D0-7FC7-4DB1-A923-8689B125D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2999916"/>
            <a:ext cx="7474856" cy="1625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62517AA-2B75-4BB6-813C-6425A4F4B6B8}"/>
              </a:ext>
            </a:extLst>
          </p:cNvPr>
          <p:cNvSpPr txBox="1"/>
          <p:nvPr/>
        </p:nvSpPr>
        <p:spPr>
          <a:xfrm>
            <a:off x="725716" y="4620260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2 </a:t>
            </a:r>
            <a:r>
              <a:rPr lang="en-US" sz="1200" b="1" dirty="0">
                <a:latin typeface="+mn-lt"/>
                <a:cs typeface="+mn-cs"/>
              </a:rPr>
              <a:t>KVP </a:t>
            </a:r>
            <a:r>
              <a:rPr lang="en-US" sz="1200" b="1" dirty="0" smtClean="0">
                <a:latin typeface="+mn-lt"/>
                <a:cs typeface="+mn-cs"/>
              </a:rPr>
              <a:t>0.5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6A6632B-BC9E-416D-95F8-9E3512CD3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9D60E51-57F7-4905-8775-13029AA85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3711706"/>
            <a:ext cx="1382032" cy="2389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8A34CFF-C06E-4EA3-9763-46049E128A01}"/>
              </a:ext>
            </a:extLst>
          </p:cNvPr>
          <p:cNvSpPr txBox="1"/>
          <p:nvPr/>
        </p:nvSpPr>
        <p:spPr>
          <a:xfrm>
            <a:off x="3210608" y="1652095"/>
            <a:ext cx="2722783" cy="2002972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 rtl="0">
              <a:buClr>
                <a:srgbClr val="008080"/>
              </a:buCl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Motor response is faster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u="sng" dirty="0">
                <a:solidFill>
                  <a:schemeClr val="tx1"/>
                </a:solidFill>
              </a:rPr>
              <a:t>Disadvantage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High value may cause noise</a:t>
            </a:r>
          </a:p>
        </p:txBody>
      </p:sp>
    </p:spTree>
    <p:extLst>
      <p:ext uri="{BB962C8B-B14F-4D97-AF65-F5344CB8AC3E}">
        <p14:creationId xmlns:p14="http://schemas.microsoft.com/office/powerpoint/2010/main" val="127495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006666"/>
              </a:buClr>
            </a:pPr>
            <a:r>
              <a:rPr lang="en-US" b="1" dirty="0" smtClean="0"/>
              <a:t>Integral and Proportional Gain</a:t>
            </a:r>
            <a:endParaRPr lang="en-US" b="1" dirty="0"/>
          </a:p>
        </p:txBody>
      </p:sp>
      <p:sp>
        <p:nvSpPr>
          <p:cNvPr id="12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5726"/>
            <a:ext cx="8648700" cy="3922078"/>
          </a:xfrm>
        </p:spPr>
        <p:txBody>
          <a:bodyPr>
            <a:normAutofit/>
          </a:bodyPr>
          <a:lstStyle/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dirty="0" smtClean="0"/>
              <a:t>Lets combine the Integral and the Proportional gain.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A130C4C-B4DF-4466-8156-E85F39372689}"/>
              </a:ext>
            </a:extLst>
          </p:cNvPr>
          <p:cNvSpPr txBox="1"/>
          <p:nvPr/>
        </p:nvSpPr>
        <p:spPr>
          <a:xfrm>
            <a:off x="1320510" y="2762903"/>
            <a:ext cx="1691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>
                <a:latin typeface="+mn-lt"/>
                <a:cs typeface="+mn-cs"/>
              </a:rPr>
              <a:t>KVI</a:t>
            </a:r>
            <a:r>
              <a:rPr lang="en-US" sz="1400" b="1" dirty="0"/>
              <a:t> </a:t>
            </a:r>
            <a:r>
              <a:rPr lang="en-US" sz="1200" b="1" dirty="0" smtClean="0">
                <a:latin typeface="+mn-lt"/>
                <a:cs typeface="+mn-cs"/>
              </a:rPr>
              <a:t>50, </a:t>
            </a:r>
            <a:r>
              <a:rPr lang="en-US" sz="1200" dirty="0">
                <a:latin typeface="+mn-lt"/>
                <a:cs typeface="+mn-cs"/>
              </a:rPr>
              <a:t>KVP </a:t>
            </a:r>
            <a:r>
              <a:rPr lang="en-US" sz="1200" dirty="0" smtClean="0">
                <a:latin typeface="+mn-lt"/>
                <a:cs typeface="+mn-cs"/>
              </a:rPr>
              <a:t>0.01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27394B10-1A57-42E5-87AA-3C5EECD4E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02191"/>
            <a:ext cx="4227189" cy="1262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33006D0-7FC7-4DB1-A923-8689B125D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02190"/>
            <a:ext cx="4227189" cy="1262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62517AA-2B75-4BB6-813C-6425A4F4B6B8}"/>
              </a:ext>
            </a:extLst>
          </p:cNvPr>
          <p:cNvSpPr txBox="1"/>
          <p:nvPr/>
        </p:nvSpPr>
        <p:spPr>
          <a:xfrm>
            <a:off x="5959975" y="2762904"/>
            <a:ext cx="1565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 smtClean="0">
                <a:latin typeface="+mn-lt"/>
                <a:cs typeface="+mn-cs"/>
              </a:rPr>
              <a:t>2, </a:t>
            </a:r>
            <a:r>
              <a:rPr lang="en-US" sz="1200" b="1" dirty="0">
                <a:latin typeface="+mn-lt"/>
                <a:cs typeface="+mn-cs"/>
              </a:rPr>
              <a:t>KVP </a:t>
            </a:r>
            <a:r>
              <a:rPr lang="en-US" sz="1200" b="1" dirty="0" smtClean="0">
                <a:latin typeface="+mn-lt"/>
                <a:cs typeface="+mn-cs"/>
              </a:rPr>
              <a:t>0.5</a:t>
            </a:r>
            <a:endParaRPr lang="en-US" sz="1200" dirty="0">
              <a:latin typeface="+mn-lt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36242A7-C3C9-4838-9137-94E5FFB29C23}"/>
              </a:ext>
            </a:extLst>
          </p:cNvPr>
          <p:cNvSpPr txBox="1"/>
          <p:nvPr/>
        </p:nvSpPr>
        <p:spPr>
          <a:xfrm>
            <a:off x="3350076" y="4706131"/>
            <a:ext cx="1647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>
                <a:latin typeface="+mn-lt"/>
                <a:cs typeface="+mn-cs"/>
              </a:rPr>
              <a:t>KVI</a:t>
            </a:r>
            <a:r>
              <a:rPr lang="en-US" sz="1400" b="1" dirty="0"/>
              <a:t> </a:t>
            </a:r>
            <a:r>
              <a:rPr lang="en-US" sz="1200" b="1" dirty="0" smtClean="0">
                <a:latin typeface="+mn-lt"/>
                <a:cs typeface="+mn-cs"/>
              </a:rPr>
              <a:t>10, </a:t>
            </a:r>
            <a:r>
              <a:rPr lang="en-US" sz="1200" b="1" dirty="0">
                <a:latin typeface="+mn-lt"/>
                <a:cs typeface="+mn-cs"/>
              </a:rPr>
              <a:t>KVP </a:t>
            </a:r>
            <a:r>
              <a:rPr lang="en-US" sz="1200" b="1" dirty="0" smtClean="0">
                <a:latin typeface="+mn-lt"/>
                <a:cs typeface="+mn-cs"/>
              </a:rPr>
              <a:t>0.3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A16E406-36F4-47A8-A201-8286B2E01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61" y="3078530"/>
            <a:ext cx="7474856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52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Feedforward Ratio – KVFR</a:t>
            </a:r>
            <a:endParaRPr lang="en-US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FAD683EF-7E5D-4411-958D-122674997A55}"/>
              </a:ext>
            </a:extLst>
          </p:cNvPr>
          <p:cNvCxnSpPr>
            <a:cxnSpLocks/>
            <a:stCxn id="47" idx="3"/>
            <a:endCxn id="50" idx="2"/>
          </p:cNvCxnSpPr>
          <p:nvPr/>
        </p:nvCxnSpPr>
        <p:spPr>
          <a:xfrm flipV="1">
            <a:off x="3189683" y="3064018"/>
            <a:ext cx="232995" cy="83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B4B90AE4-D0C8-4ED2-A9B3-D92A848A2AD7}"/>
              </a:ext>
            </a:extLst>
          </p:cNvPr>
          <p:cNvCxnSpPr>
            <a:cxnSpLocks/>
          </p:cNvCxnSpPr>
          <p:nvPr/>
        </p:nvCxnSpPr>
        <p:spPr>
          <a:xfrm>
            <a:off x="1195535" y="3060765"/>
            <a:ext cx="575411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8142F39C-EF50-4F31-955C-7D15F2D50921}"/>
              </a:ext>
            </a:extLst>
          </p:cNvPr>
          <p:cNvSpPr txBox="1"/>
          <p:nvPr/>
        </p:nvSpPr>
        <p:spPr>
          <a:xfrm>
            <a:off x="855722" y="2724153"/>
            <a:ext cx="780021" cy="316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800" dirty="0">
                <a:solidFill>
                  <a:srgbClr val="595959"/>
                </a:solidFill>
                <a:latin typeface="+mn-lt"/>
                <a:cs typeface="+mn-cs"/>
              </a:rPr>
              <a:t>Velocity Command </a:t>
            </a:r>
          </a:p>
        </p:txBody>
      </p:sp>
      <p:sp>
        <p:nvSpPr>
          <p:cNvPr id="46" name="Rounded Rectangle 38">
            <a:extLst>
              <a:ext uri="{FF2B5EF4-FFF2-40B4-BE49-F238E27FC236}">
                <a16:creationId xmlns="" xmlns:a16="http://schemas.microsoft.com/office/drawing/2014/main" id="{BC4B5C2D-3E14-47E4-8123-CB6C2ACC45FF}"/>
              </a:ext>
            </a:extLst>
          </p:cNvPr>
          <p:cNvSpPr/>
          <p:nvPr/>
        </p:nvSpPr>
        <p:spPr>
          <a:xfrm>
            <a:off x="3903111" y="2914265"/>
            <a:ext cx="1114332" cy="288020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rtl="0">
              <a:buClr>
                <a:srgbClr val="008080"/>
              </a:buClr>
            </a:pPr>
            <a:r>
              <a:rPr lang="en-US" sz="900" b="1" dirty="0">
                <a:solidFill>
                  <a:srgbClr val="595959"/>
                </a:solidFill>
              </a:rPr>
              <a:t>Proportional Gain</a:t>
            </a:r>
          </a:p>
        </p:txBody>
      </p:sp>
      <p:sp>
        <p:nvSpPr>
          <p:cNvPr id="47" name="Rounded Rectangle 44">
            <a:extLst>
              <a:ext uri="{FF2B5EF4-FFF2-40B4-BE49-F238E27FC236}">
                <a16:creationId xmlns="" xmlns:a16="http://schemas.microsoft.com/office/drawing/2014/main" id="{83BAAE34-FCFE-4DF3-888E-2B01DD76FE9A}"/>
              </a:ext>
            </a:extLst>
          </p:cNvPr>
          <p:cNvSpPr/>
          <p:nvPr/>
        </p:nvSpPr>
        <p:spPr>
          <a:xfrm>
            <a:off x="2316415" y="2953401"/>
            <a:ext cx="873268" cy="221397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0">
              <a:buClr>
                <a:srgbClr val="008080"/>
              </a:buClr>
            </a:pPr>
            <a:r>
              <a:rPr lang="en-US" sz="800" b="1" dirty="0">
                <a:solidFill>
                  <a:srgbClr val="595959"/>
                </a:solidFill>
              </a:rPr>
              <a:t>Integral Gain</a:t>
            </a:r>
          </a:p>
          <a:p>
            <a:pPr algn="ctr" rtl="0">
              <a:buClr>
                <a:srgbClr val="008080"/>
              </a:buClr>
            </a:pPr>
            <a:endParaRPr lang="en-US" sz="900" dirty="0">
              <a:solidFill>
                <a:srgbClr val="595959"/>
              </a:solidFill>
            </a:endParaRPr>
          </a:p>
          <a:p>
            <a:pPr algn="ctr" rtl="0">
              <a:buClr>
                <a:srgbClr val="008080"/>
              </a:buClr>
            </a:pPr>
            <a:endParaRPr lang="en-US" sz="900" dirty="0">
              <a:solidFill>
                <a:srgbClr val="595959"/>
              </a:solidFill>
            </a:endParaRPr>
          </a:p>
          <a:p>
            <a:pPr algn="ctr" rtl="0">
              <a:buClr>
                <a:srgbClr val="008080"/>
              </a:buClr>
            </a:pPr>
            <a:endParaRPr lang="en-US" sz="900" dirty="0">
              <a:solidFill>
                <a:srgbClr val="595959"/>
              </a:solidFill>
            </a:endParaRPr>
          </a:p>
        </p:txBody>
      </p:sp>
      <p:sp>
        <p:nvSpPr>
          <p:cNvPr id="48" name="Rounded Rectangle 49">
            <a:extLst>
              <a:ext uri="{FF2B5EF4-FFF2-40B4-BE49-F238E27FC236}">
                <a16:creationId xmlns="" xmlns:a16="http://schemas.microsoft.com/office/drawing/2014/main" id="{F70D8E48-A098-45F1-9A62-55CE4E2296AC}"/>
              </a:ext>
            </a:extLst>
          </p:cNvPr>
          <p:cNvSpPr/>
          <p:nvPr/>
        </p:nvSpPr>
        <p:spPr>
          <a:xfrm>
            <a:off x="2116170" y="1975495"/>
            <a:ext cx="1273757" cy="261861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800" b="1" dirty="0">
                <a:solidFill>
                  <a:srgbClr val="595959"/>
                </a:solidFill>
              </a:rPr>
              <a:t>Feedforward Ratio</a:t>
            </a:r>
          </a:p>
        </p:txBody>
      </p: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65DE3C94-B654-49B1-A981-E262649E93DE}"/>
              </a:ext>
            </a:extLst>
          </p:cNvPr>
          <p:cNvSpPr/>
          <p:nvPr/>
        </p:nvSpPr>
        <p:spPr>
          <a:xfrm>
            <a:off x="1770946" y="2945998"/>
            <a:ext cx="287435" cy="236194"/>
          </a:xfrm>
          <a:prstGeom prst="ellipse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buClr>
                <a:srgbClr val="008080"/>
              </a:buClr>
            </a:pPr>
            <a:r>
              <a:rPr lang="en-US" sz="1200" dirty="0">
                <a:solidFill>
                  <a:srgbClr val="4D5156"/>
                </a:solidFill>
                <a:latin typeface="arial" panose="020B0604020202020204" pitchFamily="34" charset="0"/>
              </a:rPr>
              <a:t>±</a:t>
            </a:r>
            <a:endParaRPr lang="en-US" sz="1200" dirty="0">
              <a:solidFill>
                <a:srgbClr val="595959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E908B093-201B-444A-A4E0-7B682F4CF3F6}"/>
              </a:ext>
            </a:extLst>
          </p:cNvPr>
          <p:cNvSpPr/>
          <p:nvPr/>
        </p:nvSpPr>
        <p:spPr>
          <a:xfrm>
            <a:off x="3422678" y="2945920"/>
            <a:ext cx="300246" cy="236194"/>
          </a:xfrm>
          <a:prstGeom prst="ellipse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rtl="0">
              <a:buClr>
                <a:srgbClr val="008080"/>
              </a:buClr>
            </a:pPr>
            <a:r>
              <a:rPr lang="en-US" sz="1200" dirty="0">
                <a:solidFill>
                  <a:srgbClr val="4D5156"/>
                </a:solidFill>
                <a:latin typeface="arial" panose="020B0604020202020204" pitchFamily="34" charset="0"/>
              </a:rPr>
              <a:t>±</a:t>
            </a:r>
            <a:endParaRPr lang="en-US" sz="1200" dirty="0">
              <a:solidFill>
                <a:srgbClr val="595959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="" xmlns:a16="http://schemas.microsoft.com/office/drawing/2014/main" id="{C00C83E2-B5EC-4E8A-9490-A5959431B7BB}"/>
              </a:ext>
            </a:extLst>
          </p:cNvPr>
          <p:cNvCxnSpPr>
            <a:cxnSpLocks/>
            <a:stCxn id="49" idx="6"/>
          </p:cNvCxnSpPr>
          <p:nvPr/>
        </p:nvCxnSpPr>
        <p:spPr>
          <a:xfrm>
            <a:off x="2058381" y="3064095"/>
            <a:ext cx="249966" cy="5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D6257F14-52A9-4609-AA93-91305C0A8C5C}"/>
              </a:ext>
            </a:extLst>
          </p:cNvPr>
          <p:cNvCxnSpPr>
            <a:cxnSpLocks/>
            <a:stCxn id="50" idx="6"/>
            <a:endCxn id="46" idx="1"/>
          </p:cNvCxnSpPr>
          <p:nvPr/>
        </p:nvCxnSpPr>
        <p:spPr>
          <a:xfrm flipV="1">
            <a:off x="3722924" y="3058275"/>
            <a:ext cx="180187" cy="5742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F16EE04C-4C4D-4323-B2C9-66CD3E14B9AB}"/>
              </a:ext>
            </a:extLst>
          </p:cNvPr>
          <p:cNvCxnSpPr>
            <a:cxnSpLocks/>
          </p:cNvCxnSpPr>
          <p:nvPr/>
        </p:nvCxnSpPr>
        <p:spPr>
          <a:xfrm flipH="1">
            <a:off x="1593783" y="2103791"/>
            <a:ext cx="524926" cy="537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="" xmlns:a16="http://schemas.microsoft.com/office/drawing/2014/main" id="{B7376D9A-7023-4538-A6BD-D5546C46A631}"/>
              </a:ext>
            </a:extLst>
          </p:cNvPr>
          <p:cNvCxnSpPr>
            <a:cxnSpLocks/>
          </p:cNvCxnSpPr>
          <p:nvPr/>
        </p:nvCxnSpPr>
        <p:spPr>
          <a:xfrm>
            <a:off x="3389928" y="2102347"/>
            <a:ext cx="182474" cy="66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="" xmlns:a16="http://schemas.microsoft.com/office/drawing/2014/main" id="{0C1E675B-29F5-45F9-AEF5-61A16CDE8BB1}"/>
              </a:ext>
            </a:extLst>
          </p:cNvPr>
          <p:cNvCxnSpPr>
            <a:cxnSpLocks/>
          </p:cNvCxnSpPr>
          <p:nvPr/>
        </p:nvCxnSpPr>
        <p:spPr>
          <a:xfrm>
            <a:off x="3570113" y="2102347"/>
            <a:ext cx="0" cy="843573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0C2A19C2-678E-4BFC-AE4E-99603F33C5DC}"/>
              </a:ext>
            </a:extLst>
          </p:cNvPr>
          <p:cNvCxnSpPr>
            <a:cxnSpLocks/>
          </p:cNvCxnSpPr>
          <p:nvPr/>
        </p:nvCxnSpPr>
        <p:spPr>
          <a:xfrm>
            <a:off x="1598463" y="2103791"/>
            <a:ext cx="0" cy="955995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="" xmlns:a16="http://schemas.microsoft.com/office/drawing/2014/main" id="{960069B4-FCC0-48A8-8736-130FB5EE526F}"/>
              </a:ext>
            </a:extLst>
          </p:cNvPr>
          <p:cNvCxnSpPr>
            <a:cxnSpLocks/>
            <a:endCxn id="49" idx="4"/>
          </p:cNvCxnSpPr>
          <p:nvPr/>
        </p:nvCxnSpPr>
        <p:spPr>
          <a:xfrm flipV="1">
            <a:off x="1905570" y="3182193"/>
            <a:ext cx="9094" cy="669413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="" xmlns:a16="http://schemas.microsoft.com/office/drawing/2014/main" id="{76ABD824-CD8C-42D6-A3F3-1948261CF69D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5017443" y="3058275"/>
            <a:ext cx="227617" cy="6841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D88D2D75-44C7-4C9F-AE3B-9A887916E1DD}"/>
              </a:ext>
            </a:extLst>
          </p:cNvPr>
          <p:cNvSpPr txBox="1"/>
          <p:nvPr/>
        </p:nvSpPr>
        <p:spPr>
          <a:xfrm>
            <a:off x="5606794" y="3664770"/>
            <a:ext cx="1272434" cy="180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900" dirty="0">
                <a:solidFill>
                  <a:srgbClr val="595959"/>
                </a:solidFill>
                <a:latin typeface="+mn-lt"/>
                <a:cs typeface="+mn-cs"/>
              </a:rPr>
              <a:t>Velocity Feedback </a:t>
            </a:r>
          </a:p>
        </p:txBody>
      </p:sp>
      <p:sp>
        <p:nvSpPr>
          <p:cNvPr id="60" name="Rounded Rectangle 44">
            <a:extLst>
              <a:ext uri="{FF2B5EF4-FFF2-40B4-BE49-F238E27FC236}">
                <a16:creationId xmlns="" xmlns:a16="http://schemas.microsoft.com/office/drawing/2014/main" id="{B7C4FAD2-FB63-4DC1-B70E-133A5CCA7863}"/>
              </a:ext>
            </a:extLst>
          </p:cNvPr>
          <p:cNvSpPr/>
          <p:nvPr/>
        </p:nvSpPr>
        <p:spPr>
          <a:xfrm>
            <a:off x="5252150" y="2724153"/>
            <a:ext cx="970383" cy="719524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0">
              <a:buClr>
                <a:srgbClr val="008080"/>
              </a:buClr>
            </a:pPr>
            <a:r>
              <a:rPr lang="en-US" sz="900" b="1" dirty="0">
                <a:solidFill>
                  <a:srgbClr val="595959"/>
                </a:solidFill>
              </a:rPr>
              <a:t>Output Filter</a:t>
            </a:r>
          </a:p>
          <a:p>
            <a:pPr algn="ctr" rtl="0">
              <a:buClr>
                <a:srgbClr val="008080"/>
              </a:buClr>
            </a:pPr>
            <a:endParaRPr lang="en-US" sz="300" b="1" dirty="0">
              <a:solidFill>
                <a:srgbClr val="595959"/>
              </a:solidFill>
            </a:endParaRPr>
          </a:p>
          <a:p>
            <a:pPr algn="ctr" rtl="0">
              <a:buClr>
                <a:srgbClr val="008080"/>
              </a:buClr>
            </a:pPr>
            <a:r>
              <a:rPr lang="en-US" sz="700" dirty="0">
                <a:solidFill>
                  <a:srgbClr val="595959"/>
                </a:solidFill>
              </a:rPr>
              <a:t>One Low-Pass filter</a:t>
            </a:r>
          </a:p>
          <a:p>
            <a:pPr rtl="0">
              <a:buClr>
                <a:srgbClr val="008080"/>
              </a:buClr>
            </a:pPr>
            <a:r>
              <a:rPr lang="en-US" sz="700" dirty="0">
                <a:solidFill>
                  <a:srgbClr val="595959"/>
                </a:solidFill>
              </a:rPr>
              <a:t>Two Low Pass filter</a:t>
            </a:r>
          </a:p>
          <a:p>
            <a:pPr algn="ctr" rtl="0">
              <a:buClr>
                <a:srgbClr val="008080"/>
              </a:buClr>
            </a:pPr>
            <a:r>
              <a:rPr lang="en-US" sz="700" dirty="0">
                <a:solidFill>
                  <a:srgbClr val="595959"/>
                </a:solidFill>
              </a:rPr>
              <a:t>Notch</a:t>
            </a:r>
          </a:p>
          <a:p>
            <a:pPr algn="ctr" rtl="0">
              <a:buClr>
                <a:srgbClr val="008080"/>
              </a:buClr>
            </a:pPr>
            <a:endParaRPr lang="en-US" sz="900" dirty="0">
              <a:solidFill>
                <a:srgbClr val="595959"/>
              </a:solidFill>
            </a:endParaRPr>
          </a:p>
          <a:p>
            <a:pPr algn="ctr" rtl="0">
              <a:buClr>
                <a:srgbClr val="008080"/>
              </a:buClr>
            </a:pPr>
            <a:endParaRPr lang="en-US" sz="900" dirty="0">
              <a:solidFill>
                <a:srgbClr val="595959"/>
              </a:solidFill>
            </a:endParaRPr>
          </a:p>
        </p:txBody>
      </p:sp>
      <p:sp>
        <p:nvSpPr>
          <p:cNvPr id="61" name="Rounded Rectangle 38">
            <a:extLst>
              <a:ext uri="{FF2B5EF4-FFF2-40B4-BE49-F238E27FC236}">
                <a16:creationId xmlns="" xmlns:a16="http://schemas.microsoft.com/office/drawing/2014/main" id="{AB9EF06B-6E7A-4F90-8BA7-A9FAE37004A6}"/>
              </a:ext>
            </a:extLst>
          </p:cNvPr>
          <p:cNvSpPr/>
          <p:nvPr/>
        </p:nvSpPr>
        <p:spPr>
          <a:xfrm>
            <a:off x="4077647" y="3737723"/>
            <a:ext cx="906406" cy="221396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800" b="1" dirty="0">
                <a:solidFill>
                  <a:srgbClr val="595959"/>
                </a:solidFill>
              </a:rPr>
              <a:t>Input Filter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="" xmlns:a16="http://schemas.microsoft.com/office/drawing/2014/main" id="{DB251009-E54C-4FA2-970C-FDF81492B34C}"/>
              </a:ext>
            </a:extLst>
          </p:cNvPr>
          <p:cNvCxnSpPr>
            <a:cxnSpLocks/>
          </p:cNvCxnSpPr>
          <p:nvPr/>
        </p:nvCxnSpPr>
        <p:spPr>
          <a:xfrm>
            <a:off x="6248023" y="3065115"/>
            <a:ext cx="249965" cy="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38">
            <a:extLst>
              <a:ext uri="{FF2B5EF4-FFF2-40B4-BE49-F238E27FC236}">
                <a16:creationId xmlns="" xmlns:a16="http://schemas.microsoft.com/office/drawing/2014/main" id="{50766183-01F8-4187-8822-C12E57E12DB8}"/>
              </a:ext>
            </a:extLst>
          </p:cNvPr>
          <p:cNvSpPr/>
          <p:nvPr/>
        </p:nvSpPr>
        <p:spPr>
          <a:xfrm>
            <a:off x="6496833" y="2951867"/>
            <a:ext cx="906406" cy="250418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800" b="1" dirty="0">
                <a:solidFill>
                  <a:srgbClr val="595959"/>
                </a:solidFill>
              </a:rPr>
              <a:t>Current Loop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="" xmlns:a16="http://schemas.microsoft.com/office/drawing/2014/main" id="{EBE7379B-A82D-4360-82D7-B06630D7187C}"/>
              </a:ext>
            </a:extLst>
          </p:cNvPr>
          <p:cNvCxnSpPr>
            <a:cxnSpLocks/>
            <a:endCxn id="61" idx="3"/>
          </p:cNvCxnSpPr>
          <p:nvPr/>
        </p:nvCxnSpPr>
        <p:spPr>
          <a:xfrm flipH="1">
            <a:off x="4984054" y="3844175"/>
            <a:ext cx="2450011" cy="4246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="" xmlns:a16="http://schemas.microsoft.com/office/drawing/2014/main" id="{03A52349-6D19-4306-A0F0-6AE29C25367D}"/>
              </a:ext>
            </a:extLst>
          </p:cNvPr>
          <p:cNvCxnSpPr>
            <a:cxnSpLocks/>
            <a:stCxn id="61" idx="1"/>
          </p:cNvCxnSpPr>
          <p:nvPr/>
        </p:nvCxnSpPr>
        <p:spPr>
          <a:xfrm flipH="1">
            <a:off x="1905572" y="3848421"/>
            <a:ext cx="2172075" cy="0"/>
          </a:xfrm>
          <a:prstGeom prst="line">
            <a:avLst/>
          </a:prstGeom>
          <a:ln w="12700">
            <a:solidFill>
              <a:srgbClr val="086E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4747FF45-513E-4B3A-A11D-CA10467D6DE8}"/>
              </a:ext>
            </a:extLst>
          </p:cNvPr>
          <p:cNvSpPr txBox="1"/>
          <p:nvPr/>
        </p:nvSpPr>
        <p:spPr>
          <a:xfrm>
            <a:off x="5890154" y="2387567"/>
            <a:ext cx="964547" cy="414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900" dirty="0">
                <a:solidFill>
                  <a:srgbClr val="595959"/>
                </a:solidFill>
                <a:latin typeface="+mn-lt"/>
                <a:cs typeface="+mn-cs"/>
              </a:rPr>
              <a:t>Current Command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960069B4-FCC0-48A8-8736-130FB5EE526F}"/>
              </a:ext>
            </a:extLst>
          </p:cNvPr>
          <p:cNvCxnSpPr>
            <a:cxnSpLocks/>
          </p:cNvCxnSpPr>
          <p:nvPr/>
        </p:nvCxnSpPr>
        <p:spPr>
          <a:xfrm flipV="1">
            <a:off x="3570112" y="3172851"/>
            <a:ext cx="1" cy="669410"/>
          </a:xfrm>
          <a:prstGeom prst="straightConnector1">
            <a:avLst/>
          </a:prstGeom>
          <a:ln w="12700">
            <a:solidFill>
              <a:srgbClr val="086E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69076" y="918293"/>
            <a:ext cx="84985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  <a:buClr>
                <a:srgbClr val="006666"/>
              </a:buClr>
            </a:pPr>
            <a:r>
              <a:rPr lang="en-US" sz="1600" dirty="0" smtClean="0"/>
              <a:t>Why is the controller named </a:t>
            </a:r>
            <a:r>
              <a:rPr lang="en-US" sz="1600" b="1" dirty="0" smtClean="0"/>
              <a:t>PDFF</a:t>
            </a:r>
            <a:r>
              <a:rPr lang="en-US" sz="1600" dirty="0" smtClean="0"/>
              <a:t>? </a:t>
            </a:r>
            <a:r>
              <a:rPr lang="en-US" sz="1600" b="1" dirty="0" smtClean="0"/>
              <a:t>PDFF </a:t>
            </a:r>
            <a:r>
              <a:rPr lang="en-US" sz="1600" dirty="0" smtClean="0"/>
              <a:t>stands for</a:t>
            </a:r>
            <a:r>
              <a:rPr lang="en-US" sz="1600" b="1" dirty="0" smtClean="0"/>
              <a:t>: “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Pseudo Derivative Feed Forward”.</a:t>
            </a:r>
          </a:p>
          <a:p>
            <a:pPr marL="285750" indent="-285750" algn="l" rtl="0">
              <a:lnSpc>
                <a:spcPct val="150000"/>
              </a:lnSpc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“Pseudo”: </a:t>
            </a:r>
            <a:r>
              <a:rPr lang="en-US" sz="1600" dirty="0" smtClean="0"/>
              <a:t>Resembling </a:t>
            </a:r>
            <a:r>
              <a:rPr lang="en-US" sz="1600" dirty="0"/>
              <a:t>or </a:t>
            </a:r>
            <a:r>
              <a:rPr lang="en-US" sz="1600" dirty="0" smtClean="0"/>
              <a:t>Imitating.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69075" y="4136999"/>
            <a:ext cx="84985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KVFR: </a:t>
            </a:r>
            <a:r>
              <a:rPr lang="en-US" dirty="0">
                <a:latin typeface="+mj-lt"/>
              </a:rPr>
              <a:t>F</a:t>
            </a:r>
            <a:r>
              <a:rPr lang="en-US" dirty="0" smtClean="0">
                <a:latin typeface="+mj-lt"/>
              </a:rPr>
              <a:t>eedforward term determines </a:t>
            </a:r>
            <a:r>
              <a:rPr lang="en-US" dirty="0">
                <a:latin typeface="+mj-lt"/>
              </a:rPr>
              <a:t>how </a:t>
            </a:r>
            <a:r>
              <a:rPr lang="en-US" dirty="0" smtClean="0">
                <a:latin typeface="+mj-lt"/>
              </a:rPr>
              <a:t>responsive the system will be. </a:t>
            </a:r>
            <a:endParaRPr lang="en-US" dirty="0">
              <a:latin typeface="+mj-lt"/>
            </a:endParaRPr>
          </a:p>
          <a:p>
            <a:pPr algn="l" rtl="0">
              <a:buClr>
                <a:srgbClr val="006666"/>
              </a:buClr>
            </a:pPr>
            <a:r>
              <a:rPr lang="en-US" dirty="0" smtClean="0">
                <a:latin typeface="+mj-lt"/>
              </a:rPr>
              <a:t>     KVFR </a:t>
            </a:r>
            <a:r>
              <a:rPr lang="en-US" dirty="0" smtClean="0">
                <a:latin typeface="+mj-lt"/>
              </a:rPr>
              <a:t>range between 0 – 1.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421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Feedforward Ratio – KVFR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5027400" y="1030174"/>
            <a:ext cx="4087988" cy="1877536"/>
            <a:chOff x="4681103" y="1053510"/>
            <a:chExt cx="4087988" cy="1877536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="" xmlns:a16="http://schemas.microsoft.com/office/drawing/2014/main" id="{FAD683EF-7E5D-4411-958D-122674997A55}"/>
                </a:ext>
              </a:extLst>
            </p:cNvPr>
            <p:cNvCxnSpPr>
              <a:cxnSpLocks/>
              <a:stCxn id="47" idx="3"/>
              <a:endCxn id="50" idx="2"/>
            </p:cNvCxnSpPr>
            <p:nvPr/>
          </p:nvCxnSpPr>
          <p:spPr>
            <a:xfrm>
              <a:off x="6390445" y="2115102"/>
              <a:ext cx="179187" cy="1877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="" xmlns:a16="http://schemas.microsoft.com/office/drawing/2014/main" id="{B4B90AE4-D0C8-4ED2-A9B3-D92A848A2AD7}"/>
                </a:ext>
              </a:extLst>
            </p:cNvPr>
            <p:cNvCxnSpPr>
              <a:cxnSpLocks/>
            </p:cNvCxnSpPr>
            <p:nvPr/>
          </p:nvCxnSpPr>
          <p:spPr>
            <a:xfrm>
              <a:off x="4868514" y="2113706"/>
              <a:ext cx="421053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ed Rectangle 38">
                  <a:extLst>
                    <a:ext uri="{FF2B5EF4-FFF2-40B4-BE49-F238E27FC236}">
                      <a16:creationId xmlns="" xmlns:a16="http://schemas.microsoft.com/office/drawing/2014/main" id="{BC4B5C2D-3E14-47E4-8123-CB6C2ACC45FF}"/>
                    </a:ext>
                  </a:extLst>
                </p:cNvPr>
                <p:cNvSpPr/>
                <p:nvPr/>
              </p:nvSpPr>
              <p:spPr>
                <a:xfrm>
                  <a:off x="6982822" y="2003761"/>
                  <a:ext cx="816881" cy="222682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rtl="0">
                    <a:buClr>
                      <a:srgbClr val="008080"/>
                    </a:buClr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US" sz="8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ounded Rectangle 38">
                  <a:extLst>
                    <a:ext uri="{FF2B5EF4-FFF2-40B4-BE49-F238E27FC236}">
                      <a16:creationId xmlns:a16="http://schemas.microsoft.com/office/drawing/2014/main" xmlns="" id="{BC4B5C2D-3E14-47E4-8123-CB6C2ACC45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2822" y="2003761"/>
                  <a:ext cx="816881" cy="222682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4">
                  <a:extLst>
                    <a:ext uri="{FF2B5EF4-FFF2-40B4-BE49-F238E27FC236}">
                      <a16:creationId xmlns="" xmlns:a16="http://schemas.microsoft.com/office/drawing/2014/main" id="{83BAAE34-FCFE-4DF3-888E-2B01DD76FE9A}"/>
                    </a:ext>
                  </a:extLst>
                </p:cNvPr>
                <p:cNvSpPr/>
                <p:nvPr/>
              </p:nvSpPr>
              <p:spPr>
                <a:xfrm>
                  <a:off x="5864844" y="1944905"/>
                  <a:ext cx="525601" cy="340394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rtl="0">
                    <a:buClr>
                      <a:srgbClr val="008080"/>
                    </a:buClr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oMath>
                    </m:oMathPara>
                  </a14:m>
                  <a:endParaRPr lang="en-US" sz="700" b="1" dirty="0">
                    <a:solidFill>
                      <a:schemeClr val="tx1"/>
                    </a:solidFill>
                  </a:endParaRPr>
                </a:p>
                <a:p>
                  <a:pPr algn="ctr" rtl="0">
                    <a:buClr>
                      <a:srgbClr val="008080"/>
                    </a:buClr>
                  </a:pPr>
                  <a:endParaRPr lang="en-US" sz="700" dirty="0">
                    <a:solidFill>
                      <a:srgbClr val="595959"/>
                    </a:solidFill>
                  </a:endParaRPr>
                </a:p>
                <a:p>
                  <a:pPr algn="ctr" rtl="0">
                    <a:buClr>
                      <a:srgbClr val="008080"/>
                    </a:buClr>
                  </a:pPr>
                  <a:endParaRPr lang="en-US" sz="700" dirty="0">
                    <a:solidFill>
                      <a:srgbClr val="595959"/>
                    </a:solidFill>
                  </a:endParaRPr>
                </a:p>
                <a:p>
                  <a:pPr algn="ctr" rtl="0">
                    <a:buClr>
                      <a:srgbClr val="008080"/>
                    </a:buClr>
                  </a:pPr>
                  <a:endParaRPr lang="en-US" sz="700" dirty="0">
                    <a:solidFill>
                      <a:srgbClr val="595959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ounded Rectangle 44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83BAAE34-FCFE-4DF3-888E-2B01DD76FE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4844" y="1944905"/>
                  <a:ext cx="525601" cy="340394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Rounded Rectangle 49">
              <a:extLst>
                <a:ext uri="{FF2B5EF4-FFF2-40B4-BE49-F238E27FC236}">
                  <a16:creationId xmlns="" xmlns:a16="http://schemas.microsoft.com/office/drawing/2014/main" id="{F70D8E48-A098-45F1-9A62-55CE4E2296AC}"/>
                </a:ext>
              </a:extLst>
            </p:cNvPr>
            <p:cNvSpPr/>
            <p:nvPr/>
          </p:nvSpPr>
          <p:spPr>
            <a:xfrm>
              <a:off x="5573407" y="1053510"/>
              <a:ext cx="975265" cy="192560"/>
            </a:xfrm>
            <a:prstGeom prst="roundRect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800" b="1" dirty="0" smtClean="0">
                  <a:solidFill>
                    <a:srgbClr val="595959"/>
                  </a:solidFill>
                </a:rPr>
                <a:t>KVFR</a:t>
              </a:r>
              <a:endParaRPr lang="en-US" sz="1000" b="1" dirty="0">
                <a:solidFill>
                  <a:srgbClr val="595959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="" xmlns:a16="http://schemas.microsoft.com/office/drawing/2014/main" id="{65DE3C94-B654-49B1-A981-E262649E93DE}"/>
                </a:ext>
              </a:extLst>
            </p:cNvPr>
            <p:cNvSpPr/>
            <p:nvPr/>
          </p:nvSpPr>
          <p:spPr>
            <a:xfrm>
              <a:off x="5295158" y="1998273"/>
              <a:ext cx="234003" cy="237567"/>
            </a:xfrm>
            <a:prstGeom prst="ellipse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0">
                <a:buClr>
                  <a:srgbClr val="008080"/>
                </a:buClr>
              </a:pPr>
              <a:r>
                <a:rPr lang="en-US" sz="1100" dirty="0">
                  <a:solidFill>
                    <a:srgbClr val="4D5156"/>
                  </a:solidFill>
                  <a:latin typeface="arial" panose="020B0604020202020204" pitchFamily="34" charset="0"/>
                </a:rPr>
                <a:t>±</a:t>
              </a:r>
              <a:endParaRPr lang="en-US" sz="1100" dirty="0">
                <a:solidFill>
                  <a:srgbClr val="595959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E908B093-201B-444A-A4E0-7B682F4CF3F6}"/>
                </a:ext>
              </a:extLst>
            </p:cNvPr>
            <p:cNvSpPr/>
            <p:nvPr/>
          </p:nvSpPr>
          <p:spPr>
            <a:xfrm>
              <a:off x="6569632" y="1998195"/>
              <a:ext cx="234003" cy="237567"/>
            </a:xfrm>
            <a:prstGeom prst="ellipse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0">
                <a:buClr>
                  <a:srgbClr val="008080"/>
                </a:buClr>
              </a:pPr>
              <a:r>
                <a:rPr lang="en-US" sz="1100" dirty="0">
                  <a:solidFill>
                    <a:srgbClr val="4D5156"/>
                  </a:solidFill>
                  <a:latin typeface="arial" panose="020B0604020202020204" pitchFamily="34" charset="0"/>
                </a:rPr>
                <a:t>±</a:t>
              </a:r>
              <a:endParaRPr lang="en-US" sz="1100" dirty="0">
                <a:solidFill>
                  <a:srgbClr val="595959"/>
                </a:solidFill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="" xmlns:a16="http://schemas.microsoft.com/office/drawing/2014/main" id="{C00C83E2-B5EC-4E8A-9490-A5959431B7BB}"/>
                </a:ext>
              </a:extLst>
            </p:cNvPr>
            <p:cNvCxnSpPr>
              <a:cxnSpLocks/>
              <a:stCxn id="49" idx="6"/>
              <a:endCxn id="47" idx="1"/>
            </p:cNvCxnSpPr>
            <p:nvPr/>
          </p:nvCxnSpPr>
          <p:spPr>
            <a:xfrm flipV="1">
              <a:off x="5529161" y="2115102"/>
              <a:ext cx="335683" cy="1955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="" xmlns:a16="http://schemas.microsoft.com/office/drawing/2014/main" id="{D6257F14-52A9-4609-AA93-91305C0A8C5C}"/>
                </a:ext>
              </a:extLst>
            </p:cNvPr>
            <p:cNvCxnSpPr>
              <a:cxnSpLocks/>
              <a:stCxn id="50" idx="6"/>
              <a:endCxn id="46" idx="1"/>
            </p:cNvCxnSpPr>
            <p:nvPr/>
          </p:nvCxnSpPr>
          <p:spPr>
            <a:xfrm flipV="1">
              <a:off x="6803635" y="2115102"/>
              <a:ext cx="179188" cy="1877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F16EE04C-4C4D-4323-B2C9-66CD3E14B9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73436" y="1151175"/>
              <a:ext cx="401914" cy="54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B7376D9A-7023-4538-A6BD-D5546C46A631}"/>
                </a:ext>
              </a:extLst>
            </p:cNvPr>
            <p:cNvCxnSpPr>
              <a:cxnSpLocks/>
            </p:cNvCxnSpPr>
            <p:nvPr/>
          </p:nvCxnSpPr>
          <p:spPr>
            <a:xfrm>
              <a:off x="6548672" y="1149723"/>
              <a:ext cx="139713" cy="67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="" xmlns:a16="http://schemas.microsoft.com/office/drawing/2014/main" id="{0C1E675B-29F5-45F9-AEF5-61A16CDE8BB1}"/>
                </a:ext>
              </a:extLst>
            </p:cNvPr>
            <p:cNvCxnSpPr>
              <a:cxnSpLocks/>
            </p:cNvCxnSpPr>
            <p:nvPr/>
          </p:nvCxnSpPr>
          <p:spPr>
            <a:xfrm>
              <a:off x="6686633" y="1149723"/>
              <a:ext cx="0" cy="848472"/>
            </a:xfrm>
            <a:prstGeom prst="straightConnector1">
              <a:avLst/>
            </a:prstGeom>
            <a:ln w="12700">
              <a:solidFill>
                <a:srgbClr val="0C77C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0C2A19C2-678E-4BFC-AE4E-99603F33C5DC}"/>
                </a:ext>
              </a:extLst>
            </p:cNvPr>
            <p:cNvCxnSpPr>
              <a:cxnSpLocks/>
            </p:cNvCxnSpPr>
            <p:nvPr/>
          </p:nvCxnSpPr>
          <p:spPr>
            <a:xfrm>
              <a:off x="5177020" y="1151175"/>
              <a:ext cx="0" cy="961547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="" xmlns:a16="http://schemas.microsoft.com/office/drawing/2014/main" id="{960069B4-FCC0-48A8-8736-130FB5EE526F}"/>
                </a:ext>
              </a:extLst>
            </p:cNvPr>
            <p:cNvCxnSpPr>
              <a:cxnSpLocks/>
              <a:endCxn id="49" idx="4"/>
            </p:cNvCxnSpPr>
            <p:nvPr/>
          </p:nvCxnSpPr>
          <p:spPr>
            <a:xfrm flipV="1">
              <a:off x="5412159" y="2235840"/>
              <a:ext cx="1" cy="673297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="" xmlns:a16="http://schemas.microsoft.com/office/drawing/2014/main" id="{76ABD824-CD8C-42D6-A3F3-1948261CF69D}"/>
                </a:ext>
              </a:extLst>
            </p:cNvPr>
            <p:cNvCxnSpPr>
              <a:cxnSpLocks/>
              <a:stCxn id="46" idx="3"/>
              <a:endCxn id="63" idx="1"/>
            </p:cNvCxnSpPr>
            <p:nvPr/>
          </p:nvCxnSpPr>
          <p:spPr>
            <a:xfrm>
              <a:off x="7799703" y="2115102"/>
              <a:ext cx="275389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ounded Rectangle 38">
              <a:extLst>
                <a:ext uri="{FF2B5EF4-FFF2-40B4-BE49-F238E27FC236}">
                  <a16:creationId xmlns="" xmlns:a16="http://schemas.microsoft.com/office/drawing/2014/main" id="{50766183-01F8-4187-8822-C12E57E12DB8}"/>
                </a:ext>
              </a:extLst>
            </p:cNvPr>
            <p:cNvSpPr/>
            <p:nvPr/>
          </p:nvSpPr>
          <p:spPr>
            <a:xfrm>
              <a:off x="8075092" y="2003761"/>
              <a:ext cx="693999" cy="222682"/>
            </a:xfrm>
            <a:prstGeom prst="roundRect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1000" b="1" dirty="0" smtClean="0">
                  <a:solidFill>
                    <a:srgbClr val="595959"/>
                  </a:solidFill>
                </a:rPr>
                <a:t>G(s)</a:t>
              </a:r>
              <a:endParaRPr lang="en-US" sz="1000" b="1" dirty="0">
                <a:solidFill>
                  <a:srgbClr val="595959"/>
                </a:solidFill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03A52349-6D19-4306-A0F0-6AE29C2536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12160" y="2901666"/>
              <a:ext cx="2483237" cy="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="" xmlns:a16="http://schemas.microsoft.com/office/drawing/2014/main" id="{960069B4-FCC0-48A8-8736-130FB5EE52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8386" y="2235841"/>
              <a:ext cx="0" cy="665825"/>
            </a:xfrm>
            <a:prstGeom prst="straightConnector1">
              <a:avLst/>
            </a:prstGeom>
            <a:ln w="12700">
              <a:solidFill>
                <a:srgbClr val="FF2B2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7426024" y="1802704"/>
              <a:ext cx="42" cy="2178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0C2A19C2-678E-4BFC-AE4E-99603F33C5DC}"/>
                </a:ext>
              </a:extLst>
            </p:cNvPr>
            <p:cNvCxnSpPr>
              <a:cxnSpLocks/>
            </p:cNvCxnSpPr>
            <p:nvPr/>
          </p:nvCxnSpPr>
          <p:spPr>
            <a:xfrm>
              <a:off x="7895396" y="2112721"/>
              <a:ext cx="0" cy="788945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469219" y="1867390"/>
              <a:ext cx="4074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rtl="0">
                <a:buClr>
                  <a:srgbClr val="008080"/>
                </a:buClr>
              </a:pPr>
              <a:r>
                <a:rPr lang="en-US" sz="1100" b="1" dirty="0" smtClean="0">
                  <a:solidFill>
                    <a:srgbClr val="595959"/>
                  </a:solidFill>
                  <a:latin typeface="+mj-lt"/>
                </a:rPr>
                <a:t>E(s)</a:t>
              </a:r>
              <a:endParaRPr lang="en-US" sz="1100" b="1" dirty="0">
                <a:solidFill>
                  <a:srgbClr val="595959"/>
                </a:solidFill>
                <a:latin typeface="+mj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976109" y="2669436"/>
              <a:ext cx="48122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rtl="0">
                <a:buClr>
                  <a:srgbClr val="008080"/>
                </a:buClr>
              </a:pPr>
              <a:r>
                <a:rPr lang="en-US" sz="1100" b="1" dirty="0" smtClean="0">
                  <a:solidFill>
                    <a:srgbClr val="595959"/>
                  </a:solidFill>
                  <a:latin typeface="+mj-lt"/>
                </a:rPr>
                <a:t>FB(S)</a:t>
              </a:r>
              <a:endParaRPr lang="en-US" sz="1100" b="1" dirty="0">
                <a:solidFill>
                  <a:srgbClr val="595959"/>
                </a:solidFill>
                <a:latin typeface="+mj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681103" y="1872956"/>
              <a:ext cx="42992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rtl="0">
                <a:buClr>
                  <a:srgbClr val="008080"/>
                </a:buClr>
              </a:pPr>
              <a:r>
                <a:rPr lang="en-US" sz="1100" b="1" dirty="0" smtClean="0">
                  <a:solidFill>
                    <a:srgbClr val="595959"/>
                  </a:solidFill>
                  <a:latin typeface="+mj-lt"/>
                </a:rPr>
                <a:t>U(s)</a:t>
              </a:r>
              <a:endParaRPr lang="en-US" sz="1100" b="1" dirty="0">
                <a:solidFill>
                  <a:srgbClr val="595959"/>
                </a:solidFill>
                <a:latin typeface="+mj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3397" y="1508296"/>
                <a:ext cx="1901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) –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𝐹𝐵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97" y="1508296"/>
                <a:ext cx="1901800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320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253397" y="1028279"/>
                <a:ext cx="3688474" cy="4033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n>
                            <a:noFill/>
                          </a:ln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400" b="0" i="1" dirty="0" smtClean="0">
                              <a:ln>
                                <a:noFill/>
                              </a:ln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 smtClean="0">
                              <a:ln>
                                <a:noFill/>
                              </a:ln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400" i="1" dirty="0" smtClean="0">
                          <a:ln>
                            <a:noFill/>
                          </a:ln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086E6E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rgbClr val="086E6E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rgbClr val="086E6E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f>
                        <m:fPr>
                          <m:ctrlP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rgbClr val="086E6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b="0" i="1" dirty="0" smtClean="0">
                                  <a:ln>
                                    <a:noFill/>
                                  </a:ln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dirty="0" smtClean="0">
                                  <a:ln>
                                    <a:noFill/>
                                  </a:ln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n>
                                    <a:noFill/>
                                  </a:ln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rgbClr val="086E6E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b>
                        <m:sSubPr>
                          <m:ctrlPr>
                            <a:rPr lang="en-US" sz="1400" i="1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400" b="0" i="1" dirty="0" smtClean="0">
                          <a:ln>
                            <a:noFill/>
                          </a:ln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0C77C3"/>
                          </a:solidFill>
                          <a:latin typeface="Cambria Math" panose="02040503050406030204" pitchFamily="18" charset="0"/>
                        </a:rPr>
                        <m:t>𝐾𝑉𝐹𝑅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0C77C3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0C77C3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rgbClr val="0C77C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rgbClr val="0C77C3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sz="1400" i="1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400" b="0" i="1" dirty="0" smtClean="0">
                          <a:ln>
                            <a:noFill/>
                          </a:ln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FF2B2B"/>
                          </a:solidFill>
                          <a:latin typeface="Cambria Math" panose="02040503050406030204" pitchFamily="18" charset="0"/>
                        </a:rPr>
                        <m:t>𝐹𝐵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FF2B2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FF2B2B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dirty="0" smtClean="0">
                          <a:ln>
                            <a:noFill/>
                          </a:ln>
                          <a:solidFill>
                            <a:srgbClr val="FF2B2B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1400" i="1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1600" i="1" dirty="0">
                  <a:ln>
                    <a:noFill/>
                  </a:ln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97" y="1028279"/>
                <a:ext cx="3688474" cy="403380"/>
              </a:xfrm>
              <a:prstGeom prst="rect">
                <a:avLst/>
              </a:prstGeom>
              <a:blipFill rotWithShape="0">
                <a:blip r:embed="rId5"/>
                <a:stretch>
                  <a:fillRect l="-1653" t="-1515" b="-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53397" y="2226688"/>
                <a:ext cx="4197944" cy="3102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sz="1400" b="0" i="1" dirty="0" smtClean="0">
                        <a:ln>
                          <a:noFill/>
                        </a:ln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1400" b="0" i="1" dirty="0" smtClean="0">
                            <a:ln>
                              <a:noFill/>
                            </a:ln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smtClean="0">
                            <a:ln>
                              <a:noFill/>
                            </a:ln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i="1" dirty="0" smtClean="0">
                        <a:ln>
                          <a:noFill/>
                        </a:ln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dirty="0" smtClean="0">
                        <a:solidFill>
                          <a:srgbClr val="086E6E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1400" i="1" dirty="0">
                            <a:solidFill>
                              <a:srgbClr val="086E6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>
                            <a:solidFill>
                              <a:srgbClr val="086E6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i="1" dirty="0">
                        <a:solidFill>
                          <a:srgbClr val="086E6E"/>
                        </a:solidFill>
                        <a:latin typeface="Cambria Math" panose="02040503050406030204" pitchFamily="18" charset="0"/>
                      </a:rPr>
                      <m:t>– </m:t>
                    </m:r>
                    <m:r>
                      <a:rPr lang="en-US" sz="1400" i="1" dirty="0" smtClean="0">
                        <a:solidFill>
                          <a:srgbClr val="FF2B2B"/>
                        </a:solidFill>
                        <a:latin typeface="Cambria Math" panose="02040503050406030204" pitchFamily="18" charset="0"/>
                      </a:rPr>
                      <m:t>𝐹𝐵</m:t>
                    </m:r>
                    <m:d>
                      <m:dPr>
                        <m:ctrlPr>
                          <a:rPr lang="en-US" sz="1400" i="1" dirty="0">
                            <a:solidFill>
                              <a:srgbClr val="FF2B2B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>
                            <a:solidFill>
                              <a:srgbClr val="FF2B2B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i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dirty="0" smtClean="0">
                            <a:ln>
                              <a:noFill/>
                            </a:ln>
                            <a:solidFill>
                              <a:srgbClr val="086E6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b="0" i="1" dirty="0" smtClean="0">
                                <a:ln>
                                  <a:noFill/>
                                </a:ln>
                                <a:solidFill>
                                  <a:srgbClr val="086E6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dirty="0" smtClean="0">
                                <a:ln>
                                  <a:noFill/>
                                </a:ln>
                                <a:solidFill>
                                  <a:srgbClr val="086E6E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1400" b="0" i="1" dirty="0" smtClean="0">
                                <a:ln>
                                  <a:noFill/>
                                </a:ln>
                                <a:solidFill>
                                  <a:srgbClr val="086E6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1400" b="0" i="1" dirty="0" smtClean="0">
                            <a:ln>
                              <a:noFill/>
                            </a:ln>
                            <a:solidFill>
                              <a:srgbClr val="086E6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1400" b="0" i="1" dirty="0" smtClean="0">
                        <a:ln>
                          <a:noFill/>
                        </a:ln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dirty="0" smtClean="0">
                        <a:ln>
                          <a:noFill/>
                        </a:ln>
                        <a:solidFill>
                          <a:srgbClr val="0C77C3"/>
                        </a:solidFill>
                        <a:latin typeface="Cambria Math" panose="02040503050406030204" pitchFamily="18" charset="0"/>
                      </a:rPr>
                      <m:t>𝐾𝑉𝐹𝑅</m:t>
                    </m:r>
                    <m:r>
                      <a:rPr lang="en-US" sz="1400" b="0" i="1" dirty="0" smtClean="0">
                        <a:ln>
                          <a:noFill/>
                        </a:ln>
                        <a:solidFill>
                          <a:srgbClr val="0C77C3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1400" b="0" i="1" dirty="0" smtClean="0">
                        <a:ln>
                          <a:noFill/>
                        </a:ln>
                        <a:solidFill>
                          <a:srgbClr val="0C77C3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1400" b="0" i="1" dirty="0" smtClean="0">
                            <a:ln>
                              <a:noFill/>
                            </a:ln>
                            <a:solidFill>
                              <a:srgbClr val="0C77C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n>
                              <a:noFill/>
                            </a:ln>
                            <a:solidFill>
                              <a:srgbClr val="0C77C3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b="0" i="1" dirty="0" smtClean="0">
                        <a:ln>
                          <a:noFill/>
                        </a:ln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dirty="0" smtClean="0">
                        <a:ln>
                          <a:noFill/>
                        </a:ln>
                        <a:solidFill>
                          <a:srgbClr val="FF2B2B"/>
                        </a:solidFill>
                        <a:latin typeface="Cambria Math" panose="02040503050406030204" pitchFamily="18" charset="0"/>
                      </a:rPr>
                      <m:t>𝐹𝐵</m:t>
                    </m:r>
                    <m:d>
                      <m:dPr>
                        <m:ctrlPr>
                          <a:rPr lang="en-US" sz="1400" b="0" i="1" dirty="0" smtClean="0">
                            <a:ln>
                              <a:noFill/>
                            </a:ln>
                            <a:solidFill>
                              <a:srgbClr val="FF2B2B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n>
                              <a:noFill/>
                            </a:ln>
                            <a:solidFill>
                              <a:srgbClr val="FF2B2B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b="0" i="1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i="1" dirty="0">
                  <a:ln>
                    <a:noFill/>
                  </a:ln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97" y="2226688"/>
                <a:ext cx="4197944" cy="310278"/>
              </a:xfrm>
              <a:prstGeom prst="rect">
                <a:avLst/>
              </a:prstGeom>
              <a:blipFill rotWithShape="0">
                <a:blip r:embed="rId6"/>
                <a:stretch>
                  <a:fillRect l="-1453" r="-145" b="-98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Rectangle 70"/>
              <p:cNvSpPr/>
              <p:nvPr/>
            </p:nvSpPr>
            <p:spPr>
              <a:xfrm>
                <a:off x="191903" y="1688244"/>
                <a:ext cx="3271547" cy="4901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>
                  <a:lnSpc>
                    <a:spcPct val="150000"/>
                  </a:lnSpc>
                  <a:buClr>
                    <a:srgbClr val="006666"/>
                  </a:buClr>
                </a:pPr>
                <a:r>
                  <a:rPr lang="en-US" sz="1600" dirty="0" smtClean="0">
                    <a:latin typeface="+mj-lt"/>
                  </a:rPr>
                  <a:t>Reorganize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600" dirty="0" smtClean="0">
                    <a:latin typeface="+mj-lt"/>
                  </a:rPr>
                  <a:t> and substitute</a:t>
                </a:r>
                <a:r>
                  <a:rPr lang="en-US" sz="16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>
                    <a:latin typeface="+mj-lt"/>
                  </a:rPr>
                  <a:t>:</a:t>
                </a:r>
                <a:endParaRPr lang="en-US" sz="1600" dirty="0">
                  <a:latin typeface="+mj-lt"/>
                </a:endParaRPr>
              </a:p>
            </p:txBody>
          </p:sp>
        </mc:Choice>
        <mc:Fallback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03" y="1688244"/>
                <a:ext cx="3271547" cy="490134"/>
              </a:xfrm>
              <a:prstGeom prst="rect">
                <a:avLst/>
              </a:prstGeom>
              <a:blipFill rotWithShape="0">
                <a:blip r:embed="rId7"/>
                <a:stretch>
                  <a:fillRect l="-93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89873" y="2762749"/>
                <a:ext cx="28942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l" rtl="0">
                  <a:lnSpc>
                    <a:spcPct val="150000"/>
                  </a:lnSpc>
                  <a:buClr>
                    <a:srgbClr val="006666"/>
                  </a:buClr>
                </a:pPr>
                <a:r>
                  <a:rPr lang="en-US" sz="1600" dirty="0" smtClean="0">
                    <a:solidFill>
                      <a:prstClr val="black"/>
                    </a:solidFill>
                    <a:latin typeface="Calibri"/>
                  </a:rPr>
                  <a:t>Reorganize for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600" dirty="0">
                    <a:solidFill>
                      <a:prstClr val="black"/>
                    </a:solidFill>
                    <a:latin typeface="Calibri"/>
                  </a:rPr>
                  <a:t>and</a:t>
                </a:r>
                <a:r>
                  <a:rPr lang="en-US" sz="16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𝐹𝐵</m:t>
                    </m:r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600" dirty="0" smtClean="0">
                    <a:solidFill>
                      <a:prstClr val="black"/>
                    </a:solidFill>
                    <a:latin typeface="Calibri"/>
                  </a:rPr>
                  <a:t>:</a:t>
                </a:r>
                <a:endParaRPr lang="en-US" sz="16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73" y="2762749"/>
                <a:ext cx="2894254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53" r="-421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21067" y="3181872"/>
                <a:ext cx="4151421" cy="699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n>
                            <a:noFill/>
                          </a:ln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400" b="0" i="1" dirty="0" smtClean="0">
                              <a:ln>
                                <a:noFill/>
                              </a:ln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 smtClean="0">
                              <a:ln>
                                <a:noFill/>
                              </a:ln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400" i="1" dirty="0" smtClean="0">
                          <a:ln>
                            <a:noFill/>
                          </a:ln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 smtClean="0">
                              <a:solidFill>
                                <a:srgbClr val="086E6E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dirty="0" smtClean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1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 dirty="0" smtClean="0">
                                  <a:solidFill>
                                    <a:srgbClr val="0C77C3"/>
                                  </a:solidFill>
                                  <a:latin typeface="Cambria Math" panose="02040503050406030204" pitchFamily="18" charset="0"/>
                                </a:rPr>
                                <m:t>𝐾𝑉𝐹𝑅</m:t>
                              </m:r>
                            </m:e>
                          </m:d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dirty="0" smtClean="0">
                              <a:solidFill>
                                <a:srgbClr val="FF2B2B"/>
                              </a:solidFill>
                              <a:latin typeface="Cambria Math" panose="02040503050406030204" pitchFamily="18" charset="0"/>
                            </a:rPr>
                            <m:t>𝐹𝐵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FF2B2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FF2B2B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dirty="0" smtClean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1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 i="1" dirty="0" smtClean="0">
                  <a:ln>
                    <a:noFill/>
                  </a:ln>
                </a:endParaRPr>
              </a:p>
              <a:p>
                <a:pPr algn="l" rtl="0"/>
                <a:endParaRPr lang="en-US" sz="1400" i="1" dirty="0">
                  <a:ln>
                    <a:noFill/>
                  </a:ln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67" y="3181872"/>
                <a:ext cx="4151421" cy="6994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4304598" y="3624393"/>
            <a:ext cx="4731777" cy="1128342"/>
            <a:chOff x="4383611" y="3810025"/>
            <a:chExt cx="4731777" cy="1128342"/>
          </a:xfrm>
        </p:grpSpPr>
        <p:grpSp>
          <p:nvGrpSpPr>
            <p:cNvPr id="73" name="Group 72"/>
            <p:cNvGrpSpPr/>
            <p:nvPr/>
          </p:nvGrpSpPr>
          <p:grpSpPr>
            <a:xfrm>
              <a:off x="4383611" y="3810025"/>
              <a:ext cx="4731777" cy="1128342"/>
              <a:chOff x="4037314" y="1802704"/>
              <a:chExt cx="4731777" cy="1128342"/>
            </a:xfrm>
          </p:grpSpPr>
          <p:cxnSp>
            <p:nvCxnSpPr>
              <p:cNvPr id="75" name="Straight Arrow Connector 74">
                <a:extLst>
                  <a:ext uri="{FF2B5EF4-FFF2-40B4-BE49-F238E27FC236}">
                    <a16:creationId xmlns="" xmlns:a16="http://schemas.microsoft.com/office/drawing/2014/main" id="{FAD683EF-7E5D-4411-958D-122674997A55}"/>
                  </a:ext>
                </a:extLst>
              </p:cNvPr>
              <p:cNvCxnSpPr>
                <a:cxnSpLocks/>
                <a:stCxn id="78" idx="3"/>
                <a:endCxn id="81" idx="2"/>
              </p:cNvCxnSpPr>
              <p:nvPr/>
            </p:nvCxnSpPr>
            <p:spPr>
              <a:xfrm flipV="1">
                <a:off x="6464015" y="2116979"/>
                <a:ext cx="105617" cy="78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="" xmlns:a16="http://schemas.microsoft.com/office/drawing/2014/main" id="{B4B90AE4-D0C8-4ED2-A9B3-D92A848A2A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8514" y="2113706"/>
                <a:ext cx="421053" cy="0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ounded Rectangle 38">
                    <a:extLst>
                      <a:ext uri="{FF2B5EF4-FFF2-40B4-BE49-F238E27FC236}">
                        <a16:creationId xmlns="" xmlns:a16="http://schemas.microsoft.com/office/drawing/2014/main" id="{BC4B5C2D-3E14-47E4-8123-CB6C2ACC45FF}"/>
                      </a:ext>
                    </a:extLst>
                  </p:cNvPr>
                  <p:cNvSpPr/>
                  <p:nvPr/>
                </p:nvSpPr>
                <p:spPr>
                  <a:xfrm>
                    <a:off x="6982822" y="2003761"/>
                    <a:ext cx="816881" cy="222682"/>
                  </a:xfrm>
                  <a:prstGeom prst="roundRect">
                    <a:avLst/>
                  </a:prstGeom>
                  <a:gradFill flip="none" rotWithShape="1">
                    <a:gsLst>
                      <a:gs pos="0">
                        <a:srgbClr val="006666">
                          <a:tint val="66000"/>
                          <a:satMod val="160000"/>
                        </a:srgbClr>
                      </a:gs>
                      <a:gs pos="50000">
                        <a:srgbClr val="006666">
                          <a:tint val="44500"/>
                          <a:satMod val="160000"/>
                        </a:srgbClr>
                      </a:gs>
                      <a:gs pos="100000">
                        <a:srgbClr val="006666">
                          <a:tint val="23500"/>
                          <a:satMod val="160000"/>
                        </a:srgbClr>
                      </a:gs>
                    </a:gsLst>
                    <a:lin ang="5400000" scaled="1"/>
                    <a:tileRect/>
                  </a:gradFill>
                  <a:ln>
                    <a:solidFill>
                      <a:srgbClr val="006666"/>
                    </a:solidFill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 prst="convex"/>
                  </a:sp3d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rtl="0">
                      <a:buClr>
                        <a:srgbClr val="008080"/>
                      </a:buClr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8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8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oMath>
                      </m:oMathPara>
                    </a14:m>
                    <a:endParaRPr lang="en-US" sz="8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Rounded Rectangle 38">
                    <a:extLst>
                      <a:ext uri="{FF2B5EF4-FFF2-40B4-BE49-F238E27FC236}">
                        <a16:creationId xmlns="" xmlns:a16="http://schemas.microsoft.com/office/drawing/2014/main" xmlns:a14="http://schemas.microsoft.com/office/drawing/2010/main" id="{BC4B5C2D-3E14-47E4-8123-CB6C2ACC45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82822" y="2003761"/>
                    <a:ext cx="816881" cy="222682"/>
                  </a:xfrm>
                  <a:prstGeom prst="round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>
                    <a:solidFill>
                      <a:srgbClr val="006666"/>
                    </a:solidFill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ounded Rectangle 44">
                    <a:extLst>
                      <a:ext uri="{FF2B5EF4-FFF2-40B4-BE49-F238E27FC236}">
                        <a16:creationId xmlns="" xmlns:a16="http://schemas.microsoft.com/office/drawing/2014/main" id="{83BAAE34-FCFE-4DF3-888E-2B01DD76FE9A}"/>
                      </a:ext>
                    </a:extLst>
                  </p:cNvPr>
                  <p:cNvSpPr/>
                  <p:nvPr/>
                </p:nvSpPr>
                <p:spPr>
                  <a:xfrm>
                    <a:off x="5938414" y="1946860"/>
                    <a:ext cx="525601" cy="340394"/>
                  </a:xfrm>
                  <a:prstGeom prst="roundRect">
                    <a:avLst/>
                  </a:prstGeom>
                  <a:gradFill flip="none" rotWithShape="1">
                    <a:gsLst>
                      <a:gs pos="0">
                        <a:srgbClr val="006666">
                          <a:tint val="66000"/>
                          <a:satMod val="160000"/>
                        </a:srgbClr>
                      </a:gs>
                      <a:gs pos="50000">
                        <a:srgbClr val="006666">
                          <a:tint val="44500"/>
                          <a:satMod val="160000"/>
                        </a:srgbClr>
                      </a:gs>
                      <a:gs pos="100000">
                        <a:srgbClr val="006666">
                          <a:tint val="23500"/>
                          <a:satMod val="160000"/>
                        </a:srgbClr>
                      </a:gs>
                    </a:gsLst>
                    <a:lin ang="5400000" scaled="1"/>
                    <a:tileRect/>
                  </a:gradFill>
                  <a:ln>
                    <a:solidFill>
                      <a:srgbClr val="006666"/>
                    </a:solidFill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 prst="convex"/>
                  </a:sp3d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rtl="0">
                      <a:buClr>
                        <a:srgbClr val="008080"/>
                      </a:buClr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8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8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8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8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oMath>
                      </m:oMathPara>
                    </a14:m>
                    <a:endParaRPr lang="en-US" sz="700" b="1" dirty="0">
                      <a:solidFill>
                        <a:schemeClr val="tx1"/>
                      </a:solidFill>
                    </a:endParaRPr>
                  </a:p>
                  <a:p>
                    <a:pPr algn="ctr" rtl="0">
                      <a:buClr>
                        <a:srgbClr val="008080"/>
                      </a:buClr>
                    </a:pPr>
                    <a:endParaRPr lang="en-US" sz="700" dirty="0">
                      <a:solidFill>
                        <a:srgbClr val="595959"/>
                      </a:solidFill>
                    </a:endParaRPr>
                  </a:p>
                  <a:p>
                    <a:pPr algn="ctr" rtl="0">
                      <a:buClr>
                        <a:srgbClr val="008080"/>
                      </a:buClr>
                    </a:pPr>
                    <a:endParaRPr lang="en-US" sz="700" dirty="0">
                      <a:solidFill>
                        <a:srgbClr val="595959"/>
                      </a:solidFill>
                    </a:endParaRPr>
                  </a:p>
                  <a:p>
                    <a:pPr algn="ctr" rtl="0">
                      <a:buClr>
                        <a:srgbClr val="008080"/>
                      </a:buClr>
                    </a:pPr>
                    <a:endParaRPr lang="en-US" sz="700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8" name="Rounded Rectangle 44">
                    <a:extLst>
                      <a:ext uri="{FF2B5EF4-FFF2-40B4-BE49-F238E27FC236}">
                        <a16:creationId xmlns="" xmlns:a16="http://schemas.microsoft.com/office/drawing/2014/main" id="{83BAAE34-FCFE-4DF3-888E-2B01DD76FE9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38414" y="1946860"/>
                    <a:ext cx="525601" cy="340394"/>
                  </a:xfrm>
                  <a:prstGeom prst="round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>
                    <a:solidFill>
                      <a:srgbClr val="006666"/>
                    </a:solidFill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0" name="Oval 79">
                <a:extLst>
                  <a:ext uri="{FF2B5EF4-FFF2-40B4-BE49-F238E27FC236}">
                    <a16:creationId xmlns="" xmlns:a16="http://schemas.microsoft.com/office/drawing/2014/main" id="{65DE3C94-B654-49B1-A981-E262649E93DE}"/>
                  </a:ext>
                </a:extLst>
              </p:cNvPr>
              <p:cNvSpPr/>
              <p:nvPr/>
            </p:nvSpPr>
            <p:spPr>
              <a:xfrm>
                <a:off x="5295158" y="1998273"/>
                <a:ext cx="234003" cy="237567"/>
              </a:xfrm>
              <a:prstGeom prst="ellipse">
                <a:avLst/>
              </a:prstGeom>
              <a:gradFill flip="none" rotWithShape="1">
                <a:gsLst>
                  <a:gs pos="0">
                    <a:srgbClr val="006666">
                      <a:tint val="66000"/>
                      <a:satMod val="160000"/>
                    </a:srgbClr>
                  </a:gs>
                  <a:gs pos="50000">
                    <a:srgbClr val="006666">
                      <a:tint val="44500"/>
                      <a:satMod val="160000"/>
                    </a:srgbClr>
                  </a:gs>
                  <a:gs pos="100000">
                    <a:srgbClr val="006666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solidFill>
                  <a:srgbClr val="006666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 prst="convex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rtl="0">
                  <a:buClr>
                    <a:srgbClr val="008080"/>
                  </a:buClr>
                </a:pPr>
                <a:r>
                  <a:rPr lang="en-US" sz="1100" dirty="0">
                    <a:solidFill>
                      <a:srgbClr val="4D5156"/>
                    </a:solidFill>
                    <a:latin typeface="arial" panose="020B0604020202020204" pitchFamily="34" charset="0"/>
                  </a:rPr>
                  <a:t>±</a:t>
                </a:r>
                <a:endParaRPr lang="en-US" sz="1100" dirty="0">
                  <a:solidFill>
                    <a:srgbClr val="595959"/>
                  </a:solidFill>
                </a:endParaRP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="" xmlns:a16="http://schemas.microsoft.com/office/drawing/2014/main" id="{E908B093-201B-444A-A4E0-7B682F4CF3F6}"/>
                  </a:ext>
                </a:extLst>
              </p:cNvPr>
              <p:cNvSpPr/>
              <p:nvPr/>
            </p:nvSpPr>
            <p:spPr>
              <a:xfrm>
                <a:off x="6569632" y="1998195"/>
                <a:ext cx="234003" cy="237567"/>
              </a:xfrm>
              <a:prstGeom prst="ellipse">
                <a:avLst/>
              </a:prstGeom>
              <a:gradFill flip="none" rotWithShape="1">
                <a:gsLst>
                  <a:gs pos="0">
                    <a:srgbClr val="006666">
                      <a:tint val="66000"/>
                      <a:satMod val="160000"/>
                    </a:srgbClr>
                  </a:gs>
                  <a:gs pos="50000">
                    <a:srgbClr val="006666">
                      <a:tint val="44500"/>
                      <a:satMod val="160000"/>
                    </a:srgbClr>
                  </a:gs>
                  <a:gs pos="100000">
                    <a:srgbClr val="006666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solidFill>
                  <a:srgbClr val="006666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 prst="convex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rtl="0">
                  <a:buClr>
                    <a:srgbClr val="008080"/>
                  </a:buClr>
                </a:pPr>
                <a:r>
                  <a:rPr lang="en-US" sz="1100" dirty="0">
                    <a:solidFill>
                      <a:srgbClr val="4D5156"/>
                    </a:solidFill>
                    <a:latin typeface="arial" panose="020B0604020202020204" pitchFamily="34" charset="0"/>
                  </a:rPr>
                  <a:t>±</a:t>
                </a:r>
                <a:endParaRPr lang="en-US" sz="1100" dirty="0">
                  <a:solidFill>
                    <a:srgbClr val="595959"/>
                  </a:solidFill>
                </a:endParaRP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="" xmlns:a16="http://schemas.microsoft.com/office/drawing/2014/main" id="{C00C83E2-B5EC-4E8A-9490-A5959431B7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9161" y="2112721"/>
                <a:ext cx="409253" cy="0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="" xmlns:a16="http://schemas.microsoft.com/office/drawing/2014/main" id="{D6257F14-52A9-4609-AA93-91305C0A8C5C}"/>
                  </a:ext>
                </a:extLst>
              </p:cNvPr>
              <p:cNvCxnSpPr>
                <a:cxnSpLocks/>
                <a:stCxn id="81" idx="6"/>
                <a:endCxn id="77" idx="1"/>
              </p:cNvCxnSpPr>
              <p:nvPr/>
            </p:nvCxnSpPr>
            <p:spPr>
              <a:xfrm flipV="1">
                <a:off x="6803635" y="2115102"/>
                <a:ext cx="179188" cy="1877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="" xmlns:a16="http://schemas.microsoft.com/office/drawing/2014/main" id="{960069B4-FCC0-48A8-8736-130FB5EE526F}"/>
                  </a:ext>
                </a:extLst>
              </p:cNvPr>
              <p:cNvCxnSpPr>
                <a:cxnSpLocks/>
                <a:endCxn id="80" idx="4"/>
              </p:cNvCxnSpPr>
              <p:nvPr/>
            </p:nvCxnSpPr>
            <p:spPr>
              <a:xfrm flipV="1">
                <a:off x="5412159" y="2235840"/>
                <a:ext cx="1" cy="673297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="" xmlns:a16="http://schemas.microsoft.com/office/drawing/2014/main" id="{76ABD824-CD8C-42D6-A3F3-1948261CF69D}"/>
                  </a:ext>
                </a:extLst>
              </p:cNvPr>
              <p:cNvCxnSpPr>
                <a:cxnSpLocks/>
                <a:stCxn id="77" idx="3"/>
                <a:endCxn id="90" idx="1"/>
              </p:cNvCxnSpPr>
              <p:nvPr/>
            </p:nvCxnSpPr>
            <p:spPr>
              <a:xfrm>
                <a:off x="7799703" y="2115102"/>
                <a:ext cx="275389" cy="0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Rounded Rectangle 38">
                <a:extLst>
                  <a:ext uri="{FF2B5EF4-FFF2-40B4-BE49-F238E27FC236}">
                    <a16:creationId xmlns="" xmlns:a16="http://schemas.microsoft.com/office/drawing/2014/main" id="{50766183-01F8-4187-8822-C12E57E12DB8}"/>
                  </a:ext>
                </a:extLst>
              </p:cNvPr>
              <p:cNvSpPr/>
              <p:nvPr/>
            </p:nvSpPr>
            <p:spPr>
              <a:xfrm>
                <a:off x="8075092" y="2003761"/>
                <a:ext cx="693999" cy="222682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6666">
                      <a:tint val="66000"/>
                      <a:satMod val="160000"/>
                    </a:srgbClr>
                  </a:gs>
                  <a:gs pos="50000">
                    <a:srgbClr val="006666">
                      <a:tint val="44500"/>
                      <a:satMod val="160000"/>
                    </a:srgbClr>
                  </a:gs>
                  <a:gs pos="100000">
                    <a:srgbClr val="006666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solidFill>
                  <a:srgbClr val="006666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 prst="convex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>
                  <a:buClr>
                    <a:srgbClr val="008080"/>
                  </a:buClr>
                </a:pPr>
                <a:r>
                  <a:rPr lang="en-US" sz="1000" b="1" dirty="0" smtClean="0">
                    <a:solidFill>
                      <a:srgbClr val="595959"/>
                    </a:solidFill>
                  </a:rPr>
                  <a:t>G(s)</a:t>
                </a:r>
                <a:endParaRPr lang="en-US" sz="1000" b="1" dirty="0">
                  <a:solidFill>
                    <a:srgbClr val="595959"/>
                  </a:solidFill>
                </a:endParaRPr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="" xmlns:a16="http://schemas.microsoft.com/office/drawing/2014/main" id="{03A52349-6D19-4306-A0F0-6AE29C2536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12160" y="2901666"/>
                <a:ext cx="2483237" cy="0"/>
              </a:xfrm>
              <a:prstGeom prst="line">
                <a:avLst/>
              </a:prstGeom>
              <a:ln w="12700">
                <a:solidFill>
                  <a:srgbClr val="086E6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="" xmlns:a16="http://schemas.microsoft.com/office/drawing/2014/main" id="{960069B4-FCC0-48A8-8736-130FB5EE52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88386" y="2235841"/>
                <a:ext cx="0" cy="665825"/>
              </a:xfrm>
              <a:prstGeom prst="straightConnector1">
                <a:avLst/>
              </a:prstGeom>
              <a:ln w="12700">
                <a:solidFill>
                  <a:srgbClr val="FF2B2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/>
              <p:cNvSpPr txBox="1"/>
              <p:nvPr/>
            </p:nvSpPr>
            <p:spPr>
              <a:xfrm>
                <a:off x="7426024" y="1802704"/>
                <a:ext cx="42" cy="2178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en-US" dirty="0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="" xmlns:a16="http://schemas.microsoft.com/office/drawing/2014/main" id="{0C2A19C2-678E-4BFC-AE4E-99603F33C5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5396" y="2112721"/>
                <a:ext cx="0" cy="788945"/>
              </a:xfrm>
              <a:prstGeom prst="line">
                <a:avLst/>
              </a:prstGeom>
              <a:ln w="12700">
                <a:solidFill>
                  <a:srgbClr val="086E6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Rectangle 94"/>
              <p:cNvSpPr/>
              <p:nvPr/>
            </p:nvSpPr>
            <p:spPr>
              <a:xfrm>
                <a:off x="5512237" y="1867390"/>
                <a:ext cx="40748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rtl="0">
                  <a:buClr>
                    <a:srgbClr val="008080"/>
                  </a:buClr>
                </a:pPr>
                <a:r>
                  <a:rPr lang="en-US" sz="1100" b="1" dirty="0" smtClean="0">
                    <a:solidFill>
                      <a:srgbClr val="595959"/>
                    </a:solidFill>
                    <a:latin typeface="+mj-lt"/>
                  </a:rPr>
                  <a:t>E(S)</a:t>
                </a:r>
                <a:endParaRPr lang="en-US" sz="1100" b="1" dirty="0">
                  <a:solidFill>
                    <a:srgbClr val="595959"/>
                  </a:solidFill>
                  <a:latin typeface="+mj-lt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6976109" y="2669436"/>
                <a:ext cx="48122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rtl="0">
                  <a:buClr>
                    <a:srgbClr val="008080"/>
                  </a:buClr>
                </a:pPr>
                <a:r>
                  <a:rPr lang="en-US" sz="1100" b="1" dirty="0" smtClean="0">
                    <a:solidFill>
                      <a:srgbClr val="595959"/>
                    </a:solidFill>
                    <a:latin typeface="+mj-lt"/>
                  </a:rPr>
                  <a:t>FB(S)</a:t>
                </a:r>
                <a:endParaRPr lang="en-US" sz="1100" b="1" dirty="0">
                  <a:solidFill>
                    <a:srgbClr val="595959"/>
                  </a:solidFill>
                  <a:latin typeface="+mj-lt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4037314" y="1852096"/>
                <a:ext cx="42992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rtl="0">
                  <a:buClr>
                    <a:srgbClr val="008080"/>
                  </a:buClr>
                </a:pPr>
                <a:r>
                  <a:rPr lang="en-US" sz="1100" b="1" dirty="0" smtClean="0">
                    <a:solidFill>
                      <a:srgbClr val="595959"/>
                    </a:solidFill>
                    <a:latin typeface="+mj-lt"/>
                  </a:rPr>
                  <a:t>U(S)</a:t>
                </a:r>
                <a:endParaRPr lang="en-US" sz="1100" b="1" dirty="0">
                  <a:solidFill>
                    <a:srgbClr val="595959"/>
                  </a:solidFill>
                  <a:latin typeface="+mj-lt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ounded Rectangle 44">
                  <a:extLst>
                    <a:ext uri="{FF2B5EF4-FFF2-40B4-BE49-F238E27FC236}">
                      <a16:creationId xmlns="" xmlns:a16="http://schemas.microsoft.com/office/drawing/2014/main" id="{83BAAE34-FCFE-4DF3-888E-2B01DD76FE9A}"/>
                    </a:ext>
                  </a:extLst>
                </p:cNvPr>
                <p:cNvSpPr/>
                <p:nvPr/>
              </p:nvSpPr>
              <p:spPr>
                <a:xfrm>
                  <a:off x="4774170" y="3953355"/>
                  <a:ext cx="702073" cy="333373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rtl="0">
                    <a:buClr>
                      <a:srgbClr val="008080"/>
                    </a:buClr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700" b="1" i="1" smtClean="0">
                            <a:solidFill>
                              <a:srgbClr val="595959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700" b="1" i="1" smtClean="0">
                            <a:solidFill>
                              <a:srgbClr val="595959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7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700" b="1" i="1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sz="7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𝑽𝑭𝑹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700" b="1" i="1" smtClean="0">
                                    <a:solidFill>
                                      <a:srgbClr val="595959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700" b="1" i="1" smtClean="0">
                                    <a:solidFill>
                                      <a:srgbClr val="595959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e>
                              <m:sub>
                                <m:r>
                                  <a:rPr lang="en-US" sz="700" b="1" i="1" smtClean="0">
                                    <a:solidFill>
                                      <a:srgbClr val="595959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</m:den>
                        </m:f>
                        <m:r>
                          <a:rPr lang="en-US" sz="700" b="1" i="1" smtClean="0">
                            <a:solidFill>
                              <a:srgbClr val="595959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oMath>
                    </m:oMathPara>
                  </a14:m>
                  <a:endParaRPr lang="en-US" sz="700" dirty="0">
                    <a:solidFill>
                      <a:srgbClr val="595959"/>
                    </a:solidFill>
                  </a:endParaRPr>
                </a:p>
                <a:p>
                  <a:pPr algn="ctr" rtl="0">
                    <a:buClr>
                      <a:srgbClr val="008080"/>
                    </a:buClr>
                  </a:pPr>
                  <a:endParaRPr lang="en-US" sz="700" dirty="0">
                    <a:solidFill>
                      <a:srgbClr val="595959"/>
                    </a:solidFill>
                  </a:endParaRPr>
                </a:p>
                <a:p>
                  <a:pPr algn="ctr" rtl="0">
                    <a:buClr>
                      <a:srgbClr val="008080"/>
                    </a:buClr>
                  </a:pPr>
                  <a:endParaRPr lang="en-US" sz="700" dirty="0">
                    <a:solidFill>
                      <a:srgbClr val="595959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ounded Rectangle 44">
                  <a:extLst>
                    <a:ext uri="{FF2B5EF4-FFF2-40B4-BE49-F238E27FC236}">
                      <a16:creationId xmlns="" xmlns:a16="http://schemas.microsoft.com/office/drawing/2014/main" id="{83BAAE34-FCFE-4DF3-888E-2B01DD76FE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4170" y="3953355"/>
                  <a:ext cx="702073" cy="333373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9" name="Straight Arrow Connector 98">
              <a:extLst>
                <a:ext uri="{FF2B5EF4-FFF2-40B4-BE49-F238E27FC236}">
                  <a16:creationId xmlns="" xmlns:a16="http://schemas.microsoft.com/office/drawing/2014/main" id="{B4B90AE4-D0C8-4ED2-A9B3-D92A848A2AD7}"/>
                </a:ext>
              </a:extLst>
            </p:cNvPr>
            <p:cNvCxnSpPr>
              <a:cxnSpLocks/>
            </p:cNvCxnSpPr>
            <p:nvPr/>
          </p:nvCxnSpPr>
          <p:spPr>
            <a:xfrm>
              <a:off x="4499433" y="4127888"/>
              <a:ext cx="274737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Arrow Connector 4"/>
          <p:cNvCxnSpPr/>
          <p:nvPr/>
        </p:nvCxnSpPr>
        <p:spPr>
          <a:xfrm flipV="1">
            <a:off x="4119184" y="2178378"/>
            <a:ext cx="957886" cy="12158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4217245" y="4062485"/>
            <a:ext cx="260594" cy="3352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6805" y="4047855"/>
                <a:ext cx="4055341" cy="6491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086E6E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dirty="0">
                                      <a:solidFill>
                                        <a:srgbClr val="0C77C3"/>
                                      </a:solidFill>
                                      <a:latin typeface="Cambria Math" panose="02040503050406030204" pitchFamily="18" charset="0"/>
                                    </a:rPr>
                                    <m:t>𝐾𝑉𝐹𝑅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086E6E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dirty="0">
                              <a:solidFill>
                                <a:srgbClr val="FF2B2B"/>
                              </a:solidFill>
                              <a:latin typeface="Cambria Math" panose="02040503050406030204" pitchFamily="18" charset="0"/>
                            </a:rPr>
                            <m:t>𝐹𝐵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FF2B2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FF2B2B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400" i="1" dirty="0">
                                          <a:solidFill>
                                            <a:srgbClr val="086E6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400" i="1" dirty="0">
                                      <a:solidFill>
                                        <a:srgbClr val="086E6E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05" y="4047855"/>
                <a:ext cx="4055341" cy="64915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83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9" grpId="0"/>
      <p:bldP spid="70" grpId="0"/>
      <p:bldP spid="71" grpId="0"/>
      <p:bldP spid="25" grpId="0"/>
      <p:bldP spid="7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Feedforward Ratio – KVFR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425031" y="957634"/>
                <a:ext cx="8090319" cy="833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>
                  <a:lnSpc>
                    <a:spcPct val="150000"/>
                  </a:lnSpc>
                  <a:buClr>
                    <a:srgbClr val="006666"/>
                  </a:buClr>
                </a:pPr>
                <a:r>
                  <a:rPr lang="en-US" sz="1600" dirty="0" smtClean="0">
                    <a:latin typeface="+mj-lt"/>
                  </a:rPr>
                  <a:t>The new term before the error </a:t>
                </a:r>
                <a:r>
                  <a:rPr lang="en-US" sz="1600" b="1" dirty="0" smtClean="0">
                    <a:latin typeface="+mj-lt"/>
                  </a:rPr>
                  <a:t>E(s)</a:t>
                </a:r>
                <a:r>
                  <a:rPr lang="en-US" sz="1600" dirty="0" smtClean="0">
                    <a:latin typeface="+mj-lt"/>
                  </a:rPr>
                  <a:t> contains a </a:t>
                </a:r>
                <a:r>
                  <a:rPr lang="en-US" sz="1600" b="1" dirty="0" smtClean="0">
                    <a:latin typeface="+mj-lt"/>
                  </a:rPr>
                  <a:t>derivative</a:t>
                </a:r>
                <a:r>
                  <a:rPr lang="en-US" sz="1600" dirty="0" smtClean="0">
                    <a:latin typeface="+mj-lt"/>
                  </a:rPr>
                  <a:t> operator.</a:t>
                </a:r>
              </a:p>
              <a:p>
                <a:pPr marL="285750" indent="-285750" algn="l" rtl="0">
                  <a:lnSpc>
                    <a:spcPct val="150000"/>
                  </a:lnSpc>
                  <a:buClr>
                    <a:srgbClr val="006666"/>
                  </a:buClr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600" dirty="0" smtClean="0">
                    <a:latin typeface="+mj-lt"/>
                  </a:rPr>
                  <a:t> (Laplace domain) = Derivative (Time domain)</a:t>
                </a: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31" y="957634"/>
                <a:ext cx="8090319" cy="833498"/>
              </a:xfrm>
              <a:prstGeom prst="rect">
                <a:avLst/>
              </a:prstGeom>
              <a:blipFill rotWithShape="0">
                <a:blip r:embed="rId2"/>
                <a:stretch>
                  <a:fillRect l="-452" b="-3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2205296" y="1858543"/>
            <a:ext cx="4731777" cy="1128342"/>
            <a:chOff x="2205296" y="2253502"/>
            <a:chExt cx="4731777" cy="1128342"/>
          </a:xfrm>
        </p:grpSpPr>
        <p:grpSp>
          <p:nvGrpSpPr>
            <p:cNvPr id="9" name="Group 8"/>
            <p:cNvGrpSpPr/>
            <p:nvPr/>
          </p:nvGrpSpPr>
          <p:grpSpPr>
            <a:xfrm>
              <a:off x="2205296" y="2253502"/>
              <a:ext cx="4731777" cy="1128342"/>
              <a:chOff x="4383611" y="3810025"/>
              <a:chExt cx="4731777" cy="1128342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4383611" y="3810025"/>
                <a:ext cx="4731777" cy="1128342"/>
                <a:chOff x="4037314" y="1802704"/>
                <a:chExt cx="4731777" cy="1128342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="" xmlns:a16="http://schemas.microsoft.com/office/drawing/2014/main" id="{FAD683EF-7E5D-4411-958D-122674997A55}"/>
                    </a:ext>
                  </a:extLst>
                </p:cNvPr>
                <p:cNvCxnSpPr>
                  <a:cxnSpLocks/>
                  <a:stCxn id="78" idx="3"/>
                  <a:endCxn id="81" idx="2"/>
                </p:cNvCxnSpPr>
                <p:nvPr/>
              </p:nvCxnSpPr>
              <p:spPr>
                <a:xfrm flipV="1">
                  <a:off x="6464015" y="2116979"/>
                  <a:ext cx="105617" cy="78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="" xmlns:a16="http://schemas.microsoft.com/office/drawing/2014/main" id="{B4B90AE4-D0C8-4ED2-A9B3-D92A848A2A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68514" y="2113706"/>
                  <a:ext cx="421053" cy="0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ounded Rectangle 38">
                      <a:extLst>
                        <a:ext uri="{FF2B5EF4-FFF2-40B4-BE49-F238E27FC236}">
                          <a16:creationId xmlns="" xmlns:a16="http://schemas.microsoft.com/office/drawing/2014/main" id="{BC4B5C2D-3E14-47E4-8123-CB6C2ACC4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82822" y="2003761"/>
                      <a:ext cx="816881" cy="222682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t"/>
                    <a:lstStyle/>
                    <a:p>
                      <a:pPr rtl="0">
                        <a:buClr>
                          <a:srgbClr val="008080"/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ounded Rectangle 38">
                      <a:extLst>
                        <a:ext uri="{FF2B5EF4-FFF2-40B4-BE49-F238E27FC236}">
                          <a16:creationId xmlns="" xmlns:a16="http://schemas.microsoft.com/office/drawing/2014/main" xmlns:a14="http://schemas.microsoft.com/office/drawing/2010/main" id="{BC4B5C2D-3E14-47E4-8123-CB6C2ACC45FF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82822" y="2003761"/>
                      <a:ext cx="816881" cy="222682"/>
                    </a:xfrm>
                    <a:prstGeom prst="round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ounded Rectangle 44">
                      <a:extLst>
                        <a:ext uri="{FF2B5EF4-FFF2-40B4-BE49-F238E27FC236}">
                          <a16:creationId xmlns="" xmlns:a16="http://schemas.microsoft.com/office/drawing/2014/main" id="{83BAAE34-FCFE-4DF3-888E-2B01DD76FE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8414" y="1946860"/>
                      <a:ext cx="525601" cy="340394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t"/>
                    <a:lstStyle/>
                    <a:p>
                      <a:pPr rtl="0">
                        <a:buClr>
                          <a:srgbClr val="008080"/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US" sz="8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8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8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8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</m:oMath>
                        </m:oMathPara>
                      </a14:m>
                      <a:endParaRPr lang="en-US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rtl="0">
                        <a:buClr>
                          <a:srgbClr val="008080"/>
                        </a:buClr>
                      </a:pPr>
                      <a:endParaRPr lang="en-US" sz="700" dirty="0">
                        <a:solidFill>
                          <a:srgbClr val="595959"/>
                        </a:solidFill>
                      </a:endParaRPr>
                    </a:p>
                    <a:p>
                      <a:pPr algn="ctr" rtl="0">
                        <a:buClr>
                          <a:srgbClr val="008080"/>
                        </a:buClr>
                      </a:pPr>
                      <a:endParaRPr lang="en-US" sz="700" dirty="0">
                        <a:solidFill>
                          <a:srgbClr val="595959"/>
                        </a:solidFill>
                      </a:endParaRPr>
                    </a:p>
                    <a:p>
                      <a:pPr algn="ctr" rtl="0">
                        <a:buClr>
                          <a:srgbClr val="008080"/>
                        </a:buClr>
                      </a:pPr>
                      <a:endParaRPr lang="en-US" sz="700" dirty="0">
                        <a:solidFill>
                          <a:srgbClr val="59595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8" name="Rounded Rectangle 44">
                      <a:extLst>
                        <a:ext uri="{FF2B5EF4-FFF2-40B4-BE49-F238E27FC236}">
                          <a16:creationId xmlns="" xmlns:a16="http://schemas.microsoft.com/office/drawing/2014/main" id="{83BAAE34-FCFE-4DF3-888E-2B01DD76FE9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38414" y="1946860"/>
                      <a:ext cx="525601" cy="340394"/>
                    </a:xfrm>
                    <a:prstGeom prst="round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80" name="Oval 79">
                  <a:extLst>
                    <a:ext uri="{FF2B5EF4-FFF2-40B4-BE49-F238E27FC236}">
                      <a16:creationId xmlns="" xmlns:a16="http://schemas.microsoft.com/office/drawing/2014/main" id="{65DE3C94-B654-49B1-A981-E262649E93DE}"/>
                    </a:ext>
                  </a:extLst>
                </p:cNvPr>
                <p:cNvSpPr/>
                <p:nvPr/>
              </p:nvSpPr>
              <p:spPr>
                <a:xfrm>
                  <a:off x="5295158" y="1998273"/>
                  <a:ext cx="234003" cy="23756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rtl="0">
                    <a:buClr>
                      <a:srgbClr val="008080"/>
                    </a:buClr>
                  </a:pPr>
                  <a:r>
                    <a:rPr lang="en-US" sz="1100" dirty="0">
                      <a:solidFill>
                        <a:srgbClr val="4D5156"/>
                      </a:solidFill>
                      <a:latin typeface="arial" panose="020B0604020202020204" pitchFamily="34" charset="0"/>
                    </a:rPr>
                    <a:t>±</a:t>
                  </a:r>
                  <a:endParaRPr lang="en-US" sz="1100" dirty="0">
                    <a:solidFill>
                      <a:srgbClr val="595959"/>
                    </a:solidFill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="" xmlns:a16="http://schemas.microsoft.com/office/drawing/2014/main" id="{E908B093-201B-444A-A4E0-7B682F4CF3F6}"/>
                    </a:ext>
                  </a:extLst>
                </p:cNvPr>
                <p:cNvSpPr/>
                <p:nvPr/>
              </p:nvSpPr>
              <p:spPr>
                <a:xfrm>
                  <a:off x="6569632" y="1998195"/>
                  <a:ext cx="234003" cy="23756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rtl="0">
                    <a:buClr>
                      <a:srgbClr val="008080"/>
                    </a:buClr>
                  </a:pPr>
                  <a:r>
                    <a:rPr lang="en-US" sz="1100" dirty="0">
                      <a:solidFill>
                        <a:srgbClr val="4D5156"/>
                      </a:solidFill>
                      <a:latin typeface="arial" panose="020B0604020202020204" pitchFamily="34" charset="0"/>
                    </a:rPr>
                    <a:t>±</a:t>
                  </a:r>
                  <a:endParaRPr lang="en-US" sz="1100" dirty="0">
                    <a:solidFill>
                      <a:srgbClr val="595959"/>
                    </a:solidFill>
                  </a:endParaRPr>
                </a:p>
              </p:txBody>
            </p:sp>
            <p:cxnSp>
              <p:nvCxnSpPr>
                <p:cNvPr id="82" name="Straight Arrow Connector 81">
                  <a:extLst>
                    <a:ext uri="{FF2B5EF4-FFF2-40B4-BE49-F238E27FC236}">
                      <a16:creationId xmlns="" xmlns:a16="http://schemas.microsoft.com/office/drawing/2014/main" id="{C00C83E2-B5EC-4E8A-9490-A5959431B7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29161" y="2112721"/>
                  <a:ext cx="409253" cy="0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>
                  <a:extLst>
                    <a:ext uri="{FF2B5EF4-FFF2-40B4-BE49-F238E27FC236}">
                      <a16:creationId xmlns="" xmlns:a16="http://schemas.microsoft.com/office/drawing/2014/main" id="{D6257F14-52A9-4609-AA93-91305C0A8C5C}"/>
                    </a:ext>
                  </a:extLst>
                </p:cNvPr>
                <p:cNvCxnSpPr>
                  <a:cxnSpLocks/>
                  <a:stCxn id="81" idx="6"/>
                  <a:endCxn id="77" idx="1"/>
                </p:cNvCxnSpPr>
                <p:nvPr/>
              </p:nvCxnSpPr>
              <p:spPr>
                <a:xfrm flipV="1">
                  <a:off x="6803635" y="2115102"/>
                  <a:ext cx="179188" cy="1877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>
                  <a:extLst>
                    <a:ext uri="{FF2B5EF4-FFF2-40B4-BE49-F238E27FC236}">
                      <a16:creationId xmlns="" xmlns:a16="http://schemas.microsoft.com/office/drawing/2014/main" id="{960069B4-FCC0-48A8-8736-130FB5EE526F}"/>
                    </a:ext>
                  </a:extLst>
                </p:cNvPr>
                <p:cNvCxnSpPr>
                  <a:cxnSpLocks/>
                  <a:endCxn id="80" idx="4"/>
                </p:cNvCxnSpPr>
                <p:nvPr/>
              </p:nvCxnSpPr>
              <p:spPr>
                <a:xfrm flipV="1">
                  <a:off x="5412159" y="2235840"/>
                  <a:ext cx="1" cy="673297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Arrow Connector 88">
                  <a:extLst>
                    <a:ext uri="{FF2B5EF4-FFF2-40B4-BE49-F238E27FC236}">
                      <a16:creationId xmlns="" xmlns:a16="http://schemas.microsoft.com/office/drawing/2014/main" id="{76ABD824-CD8C-42D6-A3F3-1948261CF69D}"/>
                    </a:ext>
                  </a:extLst>
                </p:cNvPr>
                <p:cNvCxnSpPr>
                  <a:cxnSpLocks/>
                  <a:stCxn id="77" idx="3"/>
                  <a:endCxn id="90" idx="1"/>
                </p:cNvCxnSpPr>
                <p:nvPr/>
              </p:nvCxnSpPr>
              <p:spPr>
                <a:xfrm>
                  <a:off x="7799703" y="2115102"/>
                  <a:ext cx="275389" cy="0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Rounded Rectangle 38">
                  <a:extLst>
                    <a:ext uri="{FF2B5EF4-FFF2-40B4-BE49-F238E27FC236}">
                      <a16:creationId xmlns="" xmlns:a16="http://schemas.microsoft.com/office/drawing/2014/main" id="{50766183-01F8-4187-8822-C12E57E12DB8}"/>
                    </a:ext>
                  </a:extLst>
                </p:cNvPr>
                <p:cNvSpPr/>
                <p:nvPr/>
              </p:nvSpPr>
              <p:spPr>
                <a:xfrm>
                  <a:off x="8075092" y="2003761"/>
                  <a:ext cx="693999" cy="222682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>
                    <a:buClr>
                      <a:srgbClr val="008080"/>
                    </a:buClr>
                  </a:pPr>
                  <a:r>
                    <a:rPr lang="en-US" sz="1000" b="1" dirty="0" smtClean="0">
                      <a:solidFill>
                        <a:srgbClr val="595959"/>
                      </a:solidFill>
                    </a:rPr>
                    <a:t>G(s)</a:t>
                  </a:r>
                  <a:endParaRPr lang="en-US" sz="1000" b="1" dirty="0">
                    <a:solidFill>
                      <a:srgbClr val="595959"/>
                    </a:solidFill>
                  </a:endParaRPr>
                </a:p>
              </p:txBody>
            </p:sp>
            <p:cxnSp>
              <p:nvCxnSpPr>
                <p:cNvPr id="91" name="Straight Connector 90">
                  <a:extLst>
                    <a:ext uri="{FF2B5EF4-FFF2-40B4-BE49-F238E27FC236}">
                      <a16:creationId xmlns="" xmlns:a16="http://schemas.microsoft.com/office/drawing/2014/main" id="{03A52349-6D19-4306-A0F0-6AE29C2536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12160" y="2901666"/>
                  <a:ext cx="2483237" cy="0"/>
                </a:xfrm>
                <a:prstGeom prst="line">
                  <a:avLst/>
                </a:prstGeom>
                <a:ln w="12700">
                  <a:solidFill>
                    <a:srgbClr val="086E6E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Arrow Connector 91">
                  <a:extLst>
                    <a:ext uri="{FF2B5EF4-FFF2-40B4-BE49-F238E27FC236}">
                      <a16:creationId xmlns="" xmlns:a16="http://schemas.microsoft.com/office/drawing/2014/main" id="{960069B4-FCC0-48A8-8736-130FB5EE5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688386" y="2235841"/>
                  <a:ext cx="0" cy="665825"/>
                </a:xfrm>
                <a:prstGeom prst="straightConnector1">
                  <a:avLst/>
                </a:prstGeom>
                <a:ln w="12700">
                  <a:solidFill>
                    <a:srgbClr val="FF2B2B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" name="TextBox 92"/>
                <p:cNvSpPr txBox="1"/>
                <p:nvPr/>
              </p:nvSpPr>
              <p:spPr>
                <a:xfrm>
                  <a:off x="7426024" y="1802704"/>
                  <a:ext cx="42" cy="2178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endParaRPr lang="en-US" dirty="0"/>
                </a:p>
              </p:txBody>
            </p:sp>
            <p:cxnSp>
              <p:nvCxnSpPr>
                <p:cNvPr id="94" name="Straight Connector 93">
                  <a:extLst>
                    <a:ext uri="{FF2B5EF4-FFF2-40B4-BE49-F238E27FC236}">
                      <a16:creationId xmlns="" xmlns:a16="http://schemas.microsoft.com/office/drawing/2014/main" id="{0C2A19C2-678E-4BFC-AE4E-99603F33C5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95396" y="2112721"/>
                  <a:ext cx="0" cy="788945"/>
                </a:xfrm>
                <a:prstGeom prst="line">
                  <a:avLst/>
                </a:prstGeom>
                <a:ln w="12700">
                  <a:solidFill>
                    <a:srgbClr val="086E6E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Rectangle 94"/>
                <p:cNvSpPr/>
                <p:nvPr/>
              </p:nvSpPr>
              <p:spPr>
                <a:xfrm>
                  <a:off x="5512237" y="1867390"/>
                  <a:ext cx="407483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rtl="0">
                    <a:buClr>
                      <a:srgbClr val="008080"/>
                    </a:buClr>
                  </a:pPr>
                  <a:r>
                    <a:rPr lang="en-US" sz="1100" b="1" dirty="0" smtClean="0">
                      <a:solidFill>
                        <a:srgbClr val="595959"/>
                      </a:solidFill>
                      <a:latin typeface="+mj-lt"/>
                    </a:rPr>
                    <a:t>E(S)</a:t>
                  </a:r>
                  <a:endParaRPr lang="en-US" sz="1100" b="1" dirty="0">
                    <a:solidFill>
                      <a:srgbClr val="595959"/>
                    </a:solidFill>
                    <a:latin typeface="+mj-lt"/>
                  </a:endParaRPr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6976109" y="2669436"/>
                  <a:ext cx="481221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rtl="0">
                    <a:buClr>
                      <a:srgbClr val="008080"/>
                    </a:buClr>
                  </a:pPr>
                  <a:r>
                    <a:rPr lang="en-US" sz="1100" b="1" dirty="0" smtClean="0">
                      <a:solidFill>
                        <a:srgbClr val="595959"/>
                      </a:solidFill>
                      <a:latin typeface="+mj-lt"/>
                    </a:rPr>
                    <a:t>FB(S)</a:t>
                  </a:r>
                  <a:endParaRPr lang="en-US" sz="1100" b="1" dirty="0">
                    <a:solidFill>
                      <a:srgbClr val="595959"/>
                    </a:solidFill>
                    <a:latin typeface="+mj-lt"/>
                  </a:endParaRPr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4037314" y="1852096"/>
                  <a:ext cx="42992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rtl="0">
                    <a:buClr>
                      <a:srgbClr val="008080"/>
                    </a:buClr>
                  </a:pPr>
                  <a:r>
                    <a:rPr lang="en-US" sz="1100" b="1" dirty="0" smtClean="0">
                      <a:solidFill>
                        <a:srgbClr val="595959"/>
                      </a:solidFill>
                      <a:latin typeface="+mj-lt"/>
                    </a:rPr>
                    <a:t>U(S)</a:t>
                  </a:r>
                  <a:endParaRPr lang="en-US" sz="1100" b="1" dirty="0">
                    <a:solidFill>
                      <a:srgbClr val="595959"/>
                    </a:solidFill>
                    <a:latin typeface="+mj-lt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Rounded Rectangle 44">
                    <a:extLst>
                      <a:ext uri="{FF2B5EF4-FFF2-40B4-BE49-F238E27FC236}">
                        <a16:creationId xmlns="" xmlns:a16="http://schemas.microsoft.com/office/drawing/2014/main" id="{83BAAE34-FCFE-4DF3-888E-2B01DD76FE9A}"/>
                      </a:ext>
                    </a:extLst>
                  </p:cNvPr>
                  <p:cNvSpPr/>
                  <p:nvPr/>
                </p:nvSpPr>
                <p:spPr>
                  <a:xfrm>
                    <a:off x="4774170" y="3953355"/>
                    <a:ext cx="702073" cy="333373"/>
                  </a:xfrm>
                  <a:prstGeom prst="roundRect">
                    <a:avLst/>
                  </a:prstGeom>
                  <a:gradFill flip="none" rotWithShape="1">
                    <a:gsLst>
                      <a:gs pos="0">
                        <a:srgbClr val="006666">
                          <a:tint val="66000"/>
                          <a:satMod val="160000"/>
                        </a:srgbClr>
                      </a:gs>
                      <a:gs pos="50000">
                        <a:srgbClr val="006666">
                          <a:tint val="44500"/>
                          <a:satMod val="160000"/>
                        </a:srgbClr>
                      </a:gs>
                      <a:gs pos="100000">
                        <a:srgbClr val="006666">
                          <a:tint val="23500"/>
                          <a:satMod val="160000"/>
                        </a:srgbClr>
                      </a:gs>
                    </a:gsLst>
                    <a:lin ang="5400000" scaled="1"/>
                    <a:tileRect/>
                  </a:gradFill>
                  <a:ln>
                    <a:solidFill>
                      <a:srgbClr val="006666"/>
                    </a:solidFill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 prst="convex"/>
                  </a:sp3d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rtl="0">
                      <a:buClr>
                        <a:srgbClr val="008080"/>
                      </a:buClr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b="1" i="1" smtClean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700" b="1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700" b="1" i="1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lang="en-US" sz="700" b="1" i="1" smtClean="0">
                                  <a:solidFill>
                                    <a:srgbClr val="595959"/>
                                  </a:solidFill>
                                  <a:latin typeface="Cambria Math" panose="02040503050406030204" pitchFamily="18" charset="0"/>
                                </a:rPr>
                                <m:t>𝑽𝑭𝑹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700" b="1" i="1" smtClean="0">
                                      <a:solidFill>
                                        <a:srgbClr val="595959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700" b="1" i="1" smtClean="0">
                                      <a:solidFill>
                                        <a:srgbClr val="595959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  <m:sub>
                                  <m:r>
                                    <a:rPr lang="en-US" sz="700" b="1" i="1" smtClean="0">
                                      <a:solidFill>
                                        <a:srgbClr val="595959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700" b="1" i="1" smtClean="0">
                              <a:solidFill>
                                <a:srgbClr val="595959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oMath>
                      </m:oMathPara>
                    </a14:m>
                    <a:endParaRPr lang="en-US" sz="700" dirty="0">
                      <a:solidFill>
                        <a:srgbClr val="595959"/>
                      </a:solidFill>
                    </a:endParaRPr>
                  </a:p>
                  <a:p>
                    <a:pPr algn="ctr" rtl="0">
                      <a:buClr>
                        <a:srgbClr val="008080"/>
                      </a:buClr>
                    </a:pPr>
                    <a:endParaRPr lang="en-US" sz="700" dirty="0">
                      <a:solidFill>
                        <a:srgbClr val="595959"/>
                      </a:solidFill>
                    </a:endParaRPr>
                  </a:p>
                  <a:p>
                    <a:pPr algn="ctr" rtl="0">
                      <a:buClr>
                        <a:srgbClr val="008080"/>
                      </a:buClr>
                    </a:pPr>
                    <a:endParaRPr lang="en-US" sz="700" dirty="0">
                      <a:solidFill>
                        <a:srgbClr val="595959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Rounded Rectangle 44">
                    <a:extLst>
                      <a:ext uri="{FF2B5EF4-FFF2-40B4-BE49-F238E27FC236}">
                        <a16:creationId xmlns="" xmlns:a16="http://schemas.microsoft.com/office/drawing/2014/main" id="{83BAAE34-FCFE-4DF3-888E-2B01DD76FE9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74170" y="3953355"/>
                    <a:ext cx="702073" cy="333373"/>
                  </a:xfrm>
                  <a:prstGeom prst="round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>
                    <a:solidFill>
                      <a:srgbClr val="006666"/>
                    </a:solidFill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9" name="Straight Arrow Connector 98">
                <a:extLst>
                  <a:ext uri="{FF2B5EF4-FFF2-40B4-BE49-F238E27FC236}">
                    <a16:creationId xmlns="" xmlns:a16="http://schemas.microsoft.com/office/drawing/2014/main" id="{B4B90AE4-D0C8-4ED2-A9B3-D92A848A2A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433" y="4127888"/>
                <a:ext cx="274737" cy="0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/>
            <p:cNvSpPr/>
            <p:nvPr/>
          </p:nvSpPr>
          <p:spPr>
            <a:xfrm>
              <a:off x="3126080" y="2482226"/>
              <a:ext cx="63568" cy="171101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433877" y="3071117"/>
            <a:ext cx="839624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  <a:buClr>
                <a:srgbClr val="006666"/>
              </a:buClr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Since the input 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U(s)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is updating according to the motion profile, </a:t>
            </a:r>
            <a:r>
              <a:rPr lang="en-US" sz="1600" dirty="0" smtClean="0">
                <a:latin typeface="+mj-lt"/>
              </a:rPr>
              <a:t>the </a:t>
            </a:r>
            <a:r>
              <a:rPr lang="en-US" sz="1600" b="1" dirty="0" smtClean="0">
                <a:latin typeface="+mj-lt"/>
              </a:rPr>
              <a:t>feedforward (KVFR) </a:t>
            </a:r>
            <a:r>
              <a:rPr lang="en-US" sz="1600" dirty="0" smtClean="0">
                <a:latin typeface="+mj-lt"/>
              </a:rPr>
              <a:t>term </a:t>
            </a:r>
            <a:r>
              <a:rPr lang="en-US" sz="1600" dirty="0">
                <a:latin typeface="+mj-lt"/>
              </a:rPr>
              <a:t>will determine how </a:t>
            </a:r>
            <a:r>
              <a:rPr lang="en-US" sz="1600" dirty="0" smtClean="0">
                <a:latin typeface="+mj-lt"/>
              </a:rPr>
              <a:t>responsive the system will be. It will feed the proportional </a:t>
            </a:r>
            <a:r>
              <a:rPr lang="en-US" sz="1600" dirty="0">
                <a:latin typeface="+mj-lt"/>
              </a:rPr>
              <a:t>controller with smaller </a:t>
            </a:r>
            <a:r>
              <a:rPr lang="en-US" sz="1600" dirty="0" smtClean="0">
                <a:latin typeface="+mj-lt"/>
              </a:rPr>
              <a:t>error. Therefore, higher 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KVFR </a:t>
            </a:r>
            <a:r>
              <a:rPr lang="en-US" sz="1600" dirty="0" smtClean="0">
                <a:latin typeface="+mj-lt"/>
              </a:rPr>
              <a:t>will results in a more responsive system. </a:t>
            </a:r>
          </a:p>
          <a:p>
            <a:pPr algn="l" rtl="0">
              <a:buClr>
                <a:srgbClr val="006666"/>
              </a:buClr>
            </a:pPr>
            <a:endParaRPr lang="en-US" sz="1600" dirty="0" smtClean="0">
              <a:latin typeface="+mj-lt"/>
            </a:endParaRPr>
          </a:p>
          <a:p>
            <a:pPr lvl="0" algn="l" rtl="0">
              <a:buClr>
                <a:srgbClr val="006666"/>
              </a:buClr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Note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The derivative operates on the command and not on the error. </a:t>
            </a:r>
          </a:p>
        </p:txBody>
      </p:sp>
    </p:spTree>
    <p:extLst>
      <p:ext uri="{BB962C8B-B14F-4D97-AF65-F5344CB8AC3E}">
        <p14:creationId xmlns:p14="http://schemas.microsoft.com/office/powerpoint/2010/main" val="71332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Feedforward Ratio – KVFR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36242A7-C3C9-4838-9137-94E5FFB29C23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dirty="0">
                <a:latin typeface="+mn-lt"/>
                <a:cs typeface="+mn-cs"/>
              </a:rPr>
              <a:t>0.3</a:t>
            </a:r>
            <a:r>
              <a:rPr lang="en-US" sz="1200" b="1" dirty="0">
                <a:latin typeface="+mn-lt"/>
                <a:cs typeface="+mn-cs"/>
              </a:rPr>
              <a:t> KVFR 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A16E406-36F4-47A8-A201-8286B2E01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4" y="1025979"/>
            <a:ext cx="7474856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F9F5E9C-9778-4D5E-89DF-2E30F15DF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2978140"/>
            <a:ext cx="7474856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23C8ADE-54CA-4E9F-B60D-823C89051E44}"/>
              </a:ext>
            </a:extLst>
          </p:cNvPr>
          <p:cNvSpPr txBox="1"/>
          <p:nvPr/>
        </p:nvSpPr>
        <p:spPr>
          <a:xfrm>
            <a:off x="725716" y="4605747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dirty="0">
                <a:latin typeface="+mn-lt"/>
                <a:cs typeface="+mn-cs"/>
              </a:rPr>
              <a:t>0.3</a:t>
            </a:r>
            <a:r>
              <a:rPr lang="en-US" sz="1200" b="1" dirty="0">
                <a:latin typeface="+mn-lt"/>
                <a:cs typeface="+mn-cs"/>
              </a:rPr>
              <a:t> KVFR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2D163BE-7E1B-48C6-AA1B-9CC79952B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DEAD0AF-87E9-4B5C-93EF-C6EA47645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3552991"/>
            <a:ext cx="1382032" cy="2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1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Feedforward Ratio – KVFR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36242A7-C3C9-4838-9137-94E5FFB29C23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dirty="0">
                <a:latin typeface="+mn-lt"/>
                <a:cs typeface="+mn-cs"/>
              </a:rPr>
              <a:t>0.3</a:t>
            </a:r>
            <a:r>
              <a:rPr lang="en-US" sz="1200" b="1" dirty="0">
                <a:latin typeface="+mn-lt"/>
                <a:cs typeface="+mn-cs"/>
              </a:rPr>
              <a:t> KVFR 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A16E406-36F4-47A8-A201-8286B2E01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4" y="1025979"/>
            <a:ext cx="7474856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F9F5E9C-9778-4D5E-89DF-2E30F15DF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2978140"/>
            <a:ext cx="7474856" cy="1627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23C8ADE-54CA-4E9F-B60D-823C89051E44}"/>
              </a:ext>
            </a:extLst>
          </p:cNvPr>
          <p:cNvSpPr txBox="1"/>
          <p:nvPr/>
        </p:nvSpPr>
        <p:spPr>
          <a:xfrm>
            <a:off x="725716" y="4605747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dirty="0">
                <a:latin typeface="+mn-lt"/>
                <a:cs typeface="+mn-cs"/>
              </a:rPr>
              <a:t>0.3</a:t>
            </a:r>
            <a:r>
              <a:rPr lang="en-US" sz="1200" b="1" dirty="0">
                <a:latin typeface="+mn-lt"/>
                <a:cs typeface="+mn-cs"/>
              </a:rPr>
              <a:t> KVFR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2D163BE-7E1B-48C6-AA1B-9CC79952B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DEAD0AF-87E9-4B5C-93EF-C6EA47645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10" y="3552991"/>
            <a:ext cx="1382032" cy="2389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526F637-35D6-45F0-B4B0-4037F780A070}"/>
              </a:ext>
            </a:extLst>
          </p:cNvPr>
          <p:cNvSpPr txBox="1"/>
          <p:nvPr/>
        </p:nvSpPr>
        <p:spPr>
          <a:xfrm>
            <a:off x="3101750" y="1757949"/>
            <a:ext cx="2722783" cy="1627601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 rtl="0">
              <a:buClr>
                <a:srgbClr val="008080"/>
              </a:buCl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Fast response time, velocity error closes quickly</a:t>
            </a:r>
          </a:p>
        </p:txBody>
      </p:sp>
    </p:spTree>
    <p:extLst>
      <p:ext uri="{BB962C8B-B14F-4D97-AF65-F5344CB8AC3E}">
        <p14:creationId xmlns:p14="http://schemas.microsoft.com/office/powerpoint/2010/main" val="406634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D3DAE43-7706-4A98-80E4-C21D542FF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Linear Loop Filters</a:t>
            </a:r>
            <a:endParaRPr lang="en-US" sz="3600" b="1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="" xmlns:a16="http://schemas.microsoft.com/office/drawing/2014/main" id="{A4F3DE8E-F617-4B8C-B6CD-C24456E6B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77" y="975805"/>
            <a:ext cx="8586281" cy="3863064"/>
          </a:xfrm>
        </p:spPr>
        <p:txBody>
          <a:bodyPr>
            <a:normAutofit/>
          </a:bodyPr>
          <a:lstStyle/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500" b="1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Low pass filter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/>
              <a:t>A </a:t>
            </a:r>
            <a:r>
              <a:rPr lang="en-US" sz="1400" dirty="0"/>
              <a:t>filter that passes signals with a frequency </a:t>
            </a:r>
            <a:r>
              <a:rPr lang="en-US" sz="1400" u="sng" dirty="0"/>
              <a:t>lower</a:t>
            </a:r>
            <a:r>
              <a:rPr lang="en-US" sz="1400" dirty="0"/>
              <a:t> than a certain cutoff frequency and </a:t>
            </a:r>
            <a:r>
              <a:rPr lang="en-US" sz="1400" dirty="0" smtClean="0"/>
              <a:t>attenuates </a:t>
            </a:r>
            <a:r>
              <a:rPr lang="en-US" sz="1400" dirty="0"/>
              <a:t>signals with frequencies higher than the cutoff </a:t>
            </a:r>
            <a:r>
              <a:rPr lang="en-US" sz="1400" dirty="0" smtClean="0"/>
              <a:t>frequency.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/>
              <a:t>The </a:t>
            </a:r>
            <a:r>
              <a:rPr lang="en-US" sz="1400" dirty="0"/>
              <a:t>low pass filter determines the bandwidth </a:t>
            </a:r>
            <a:r>
              <a:rPr lang="en-US" sz="1400" dirty="0" smtClean="0"/>
              <a:t>of </a:t>
            </a:r>
            <a:r>
              <a:rPr lang="en-US" sz="1400" dirty="0"/>
              <a:t>the system. </a:t>
            </a:r>
            <a:r>
              <a:rPr lang="en-US" sz="1400" dirty="0" smtClean="0"/>
              <a:t>The BW is </a:t>
            </a:r>
            <a:r>
              <a:rPr lang="en-US" sz="1400" dirty="0"/>
              <a:t>equal to its </a:t>
            </a:r>
            <a:r>
              <a:rPr lang="en-US" sz="1400" dirty="0" smtClean="0"/>
              <a:t>upper </a:t>
            </a:r>
            <a:r>
              <a:rPr lang="en-US" sz="1400" dirty="0"/>
              <a:t>cutoff frequency. The higher the Bandwidth the </a:t>
            </a:r>
            <a:r>
              <a:rPr lang="en-US" sz="1400" dirty="0" smtClean="0"/>
              <a:t>faster </a:t>
            </a:r>
            <a:r>
              <a:rPr lang="en-US" sz="1400" dirty="0"/>
              <a:t>the response of the </a:t>
            </a:r>
            <a:r>
              <a:rPr lang="en-US" sz="1400" dirty="0" smtClean="0"/>
              <a:t>system.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6029AB7-817A-4364-AF89-6E6566938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292" y="2222198"/>
            <a:ext cx="2687429" cy="170434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69846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D3DAE43-7706-4A98-80E4-C21D542F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Linear Loop Filters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="" xmlns:a16="http://schemas.microsoft.com/office/drawing/2014/main" id="{A4F3DE8E-F617-4B8C-B6CD-C24456E6B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77" y="975805"/>
            <a:ext cx="8586281" cy="3863064"/>
          </a:xfrm>
        </p:spPr>
        <p:txBody>
          <a:bodyPr>
            <a:normAutofit/>
          </a:bodyPr>
          <a:lstStyle/>
          <a:p>
            <a:pPr>
              <a:buClr>
                <a:srgbClr val="006666"/>
              </a:buClr>
            </a:pPr>
            <a:r>
              <a:rPr lang="en-US" sz="1800" b="1" dirty="0" smtClean="0"/>
              <a:t>Notch </a:t>
            </a:r>
            <a:r>
              <a:rPr lang="en-US" sz="1800" b="1" dirty="0"/>
              <a:t>filter</a:t>
            </a:r>
          </a:p>
          <a:p>
            <a:pPr marL="0" indent="0">
              <a:buNone/>
            </a:pPr>
            <a:r>
              <a:rPr lang="en-US" sz="1800" dirty="0" smtClean="0"/>
              <a:t>	Passes </a:t>
            </a:r>
            <a:r>
              <a:rPr lang="en-US" sz="1800" dirty="0"/>
              <a:t>most frequencies unaltered, but attenuates those in a specific range to </a:t>
            </a:r>
            <a:r>
              <a:rPr lang="en-US" sz="1800" dirty="0" smtClean="0"/>
              <a:t>very 	low levels</a:t>
            </a:r>
            <a:r>
              <a:rPr lang="en-US" sz="1800" dirty="0"/>
              <a:t>. </a:t>
            </a:r>
            <a:endParaRPr lang="en-US" sz="2200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We </a:t>
            </a:r>
            <a:r>
              <a:rPr lang="en-US" sz="1800" dirty="0"/>
              <a:t>use notch filter to block high </a:t>
            </a:r>
            <a:r>
              <a:rPr lang="en-US" sz="1800" dirty="0" smtClean="0"/>
              <a:t>frequencies, which </a:t>
            </a:r>
            <a:r>
              <a:rPr lang="en-US" sz="1800" dirty="0"/>
              <a:t>cause vibrations in the system. 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CFD3A25-1927-4C89-905B-EAB5BAD3A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6"/>
          <a:stretch/>
        </p:blipFill>
        <p:spPr>
          <a:xfrm>
            <a:off x="2767649" y="2038370"/>
            <a:ext cx="2980052" cy="18851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132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/>
              <a:t>Output Filter – FILTMODE\FILTHZ1\FILTHZ2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="" xmlns:a16="http://schemas.microsoft.com/office/drawing/2014/main" id="{0180AE50-8C23-4457-9429-42AD11105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77" y="975805"/>
            <a:ext cx="8800909" cy="3863064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1900" b="1" u="sng" dirty="0"/>
              <a:t>There are 3 filters available: </a:t>
            </a:r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1900" b="1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One Low Pass Filter 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1900" dirty="0"/>
              <a:t>	FILTMODE 1 =&gt; FILTHZ1 set as corner </a:t>
            </a:r>
            <a:r>
              <a:rPr lang="en-US" sz="1900" dirty="0" smtClean="0"/>
              <a:t>frequency.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Two Low Pass Filters 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1900" b="1" dirty="0"/>
              <a:t>	</a:t>
            </a:r>
            <a:r>
              <a:rPr lang="en-US" sz="1900" dirty="0"/>
              <a:t>FILTMODE 2 =&gt; FILTHZ1 and FILTHZ2 set as corner </a:t>
            </a:r>
            <a:r>
              <a:rPr lang="en-US" sz="1900" dirty="0" smtClean="0"/>
              <a:t>frequencies.</a:t>
            </a:r>
            <a:endParaRPr lang="en-US" sz="1900" dirty="0"/>
          </a:p>
          <a:p>
            <a:pPr marL="0" indent="0">
              <a:buClr>
                <a:srgbClr val="006666"/>
              </a:buClr>
              <a:buNone/>
            </a:pPr>
            <a:r>
              <a:rPr lang="en-US" sz="1900" dirty="0"/>
              <a:t> </a:t>
            </a:r>
            <a:endParaRPr lang="en-US" sz="1900" b="1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900" b="1" dirty="0"/>
              <a:t>Notch Filter</a:t>
            </a:r>
          </a:p>
          <a:p>
            <a:pPr marL="0" indent="0">
              <a:buNone/>
            </a:pPr>
            <a:r>
              <a:rPr lang="en-US" sz="1900" dirty="0"/>
              <a:t>	FILTMODE 3 =&gt; FILTHZ1 set notch frequency width and FILTHZ2 set notch center 	</a:t>
            </a:r>
            <a:r>
              <a:rPr lang="en-US" sz="1900" dirty="0" smtClean="0"/>
              <a:t>frequency.</a:t>
            </a:r>
            <a:endParaRPr lang="en-US" sz="1900" dirty="0"/>
          </a:p>
          <a:p>
            <a:pPr marL="0" indent="0">
              <a:buNone/>
            </a:pP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700" b="1" dirty="0" smtClean="0"/>
              <a:t>Note: You </a:t>
            </a:r>
            <a:r>
              <a:rPr lang="en-US" sz="1700" b="1" dirty="0"/>
              <a:t>can only activate one mode at a time</a:t>
            </a:r>
          </a:p>
        </p:txBody>
      </p:sp>
    </p:spTree>
    <p:extLst>
      <p:ext uri="{BB962C8B-B14F-4D97-AF65-F5344CB8AC3E}">
        <p14:creationId xmlns:p14="http://schemas.microsoft.com/office/powerpoint/2010/main" val="426602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6162"/>
            <a:ext cx="8212180" cy="3586163"/>
          </a:xfrm>
        </p:spPr>
        <p:txBody>
          <a:bodyPr>
            <a:normAutofit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2000" u="sng" dirty="0" smtClean="0"/>
              <a:t>Input filter parameters: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2000" u="sng" dirty="0" smtClean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800" b="1" dirty="0" smtClean="0">
                <a:sym typeface="Frutiger LT Std 55 Roman" charset="0"/>
              </a:rPr>
              <a:t>VELFILTMODE</a:t>
            </a:r>
            <a:endParaRPr lang="en-US" sz="1800" b="1" dirty="0">
              <a:sym typeface="Frutiger LT Std 55 Roman" charset="0"/>
            </a:endParaRPr>
          </a:p>
          <a:p>
            <a:pPr marL="0" indent="0">
              <a:buClr>
                <a:srgbClr val="006666"/>
              </a:buClr>
              <a:buNone/>
            </a:pPr>
            <a:r>
              <a:rPr lang="en-US" sz="1800" dirty="0" smtClean="0">
                <a:sym typeface="Frutiger LT Std 55 Roman" charset="0"/>
              </a:rPr>
              <a:t>		0 </a:t>
            </a:r>
            <a:r>
              <a:rPr lang="en-US" sz="1800" dirty="0">
                <a:sym typeface="Frutiger LT Std 55 Roman" charset="0"/>
              </a:rPr>
              <a:t>= Filter is </a:t>
            </a:r>
            <a:r>
              <a:rPr lang="en-US" sz="1800" dirty="0" smtClean="0">
                <a:sym typeface="Frutiger LT Std 55 Roman" charset="0"/>
              </a:rPr>
              <a:t>deactivated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1800" dirty="0" smtClean="0">
                <a:sym typeface="Frutiger LT Std 55 Roman" charset="0"/>
              </a:rPr>
              <a:t>		1 </a:t>
            </a:r>
            <a:r>
              <a:rPr lang="en-US" sz="1800" dirty="0">
                <a:sym typeface="Frutiger LT Std 55 Roman" charset="0"/>
              </a:rPr>
              <a:t>= </a:t>
            </a:r>
            <a:r>
              <a:rPr lang="en-US" sz="1800" dirty="0"/>
              <a:t>First order </a:t>
            </a:r>
            <a:r>
              <a:rPr lang="en-US" sz="1800" dirty="0" smtClean="0"/>
              <a:t>filter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800" b="1" dirty="0" smtClean="0"/>
              <a:t>VELFILTFRQ</a:t>
            </a:r>
            <a:endParaRPr lang="en-US" sz="1800" b="1" dirty="0"/>
          </a:p>
          <a:p>
            <a:pPr marL="0" indent="0">
              <a:buClr>
                <a:srgbClr val="006666"/>
              </a:buClr>
              <a:buNone/>
            </a:pPr>
            <a:r>
              <a:rPr lang="en-US" sz="1800" dirty="0" smtClean="0"/>
              <a:t>		Sets </a:t>
            </a:r>
            <a:r>
              <a:rPr lang="en-US" sz="1800" dirty="0"/>
              <a:t>the cutoff frequency applied on the velocity feedback before applying </a:t>
            </a:r>
            <a:r>
              <a:rPr lang="en-US" sz="1800" dirty="0" smtClean="0"/>
              <a:t>		the</a:t>
            </a:r>
            <a:r>
              <a:rPr lang="en-US" sz="1800" dirty="0"/>
              <a:t> </a:t>
            </a:r>
            <a:r>
              <a:rPr lang="en-US" sz="1800" dirty="0" smtClean="0"/>
              <a:t>velocity </a:t>
            </a:r>
            <a:r>
              <a:rPr lang="en-US" sz="1800" dirty="0"/>
              <a:t>controller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pPr>
              <a:buClr>
                <a:srgbClr val="006666"/>
              </a:buClr>
            </a:pPr>
            <a:r>
              <a:rPr lang="en-US" b="1" dirty="0"/>
              <a:t>Input Filter – VELFILTMODE\VELFILTFRQ</a:t>
            </a:r>
          </a:p>
        </p:txBody>
      </p:sp>
    </p:spTree>
    <p:extLst>
      <p:ext uri="{BB962C8B-B14F-4D97-AF65-F5344CB8AC3E}">
        <p14:creationId xmlns:p14="http://schemas.microsoft.com/office/powerpoint/2010/main" val="298006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62193"/>
            <a:ext cx="7886700" cy="3830638"/>
          </a:xfrm>
        </p:spPr>
        <p:txBody>
          <a:bodyPr>
            <a:normAutofit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1600" dirty="0" smtClean="0"/>
              <a:t>Before we continue to the Position loop, lets look at the following example: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lnSpc>
                <a:spcPct val="150000"/>
              </a:lnSpc>
              <a:buClr>
                <a:srgbClr val="006666"/>
              </a:buClr>
              <a:buNone/>
            </a:pPr>
            <a:r>
              <a:rPr lang="en-US" sz="1600" b="1" dirty="0" smtClean="0"/>
              <a:t>Bandwidth</a:t>
            </a:r>
            <a:r>
              <a:rPr lang="en-US" sz="1600" dirty="0" smtClean="0"/>
              <a:t>: Bandwidth </a:t>
            </a:r>
            <a:r>
              <a:rPr lang="en-US" sz="1600" dirty="0"/>
              <a:t>defines </a:t>
            </a:r>
            <a:r>
              <a:rPr lang="en-US" sz="1600" dirty="0" smtClean="0"/>
              <a:t>the system’s capability </a:t>
            </a:r>
            <a:r>
              <a:rPr lang="en-US" sz="1600" dirty="0"/>
              <a:t>of tracking changes in its input. In other words, it defines the maximum input frequency </a:t>
            </a:r>
            <a:r>
              <a:rPr lang="en-US" sz="1600" dirty="0" smtClean="0"/>
              <a:t>that the </a:t>
            </a:r>
            <a:r>
              <a:rPr lang="en-US" sz="1600" dirty="0"/>
              <a:t>system can support. The higher the bandwidth, the more responsive you system is. </a:t>
            </a:r>
            <a:endParaRPr lang="en-US" sz="1800" dirty="0" smtClean="0"/>
          </a:p>
        </p:txBody>
      </p:sp>
      <p:sp>
        <p:nvSpPr>
          <p:cNvPr id="94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 smtClean="0"/>
              <a:t>Feedforward, Bandwidth and LPF</a:t>
            </a:r>
            <a:endParaRPr lang="en-US" sz="3600" b="1" dirty="0"/>
          </a:p>
        </p:txBody>
      </p:sp>
      <p:sp>
        <p:nvSpPr>
          <p:cNvPr id="97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 txBox="1">
            <a:spLocks/>
          </p:cNvSpPr>
          <p:nvPr/>
        </p:nvSpPr>
        <p:spPr>
          <a:xfrm>
            <a:off x="628650" y="3543537"/>
            <a:ext cx="5617565" cy="534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20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1373689" y="1325321"/>
            <a:ext cx="6396622" cy="2002916"/>
            <a:chOff x="1206519" y="934817"/>
            <a:chExt cx="6396622" cy="2002916"/>
          </a:xfrm>
        </p:grpSpPr>
        <p:grpSp>
          <p:nvGrpSpPr>
            <p:cNvPr id="30" name="Group 29"/>
            <p:cNvGrpSpPr/>
            <p:nvPr/>
          </p:nvGrpSpPr>
          <p:grpSpPr>
            <a:xfrm>
              <a:off x="1206519" y="934817"/>
              <a:ext cx="6098113" cy="2002916"/>
              <a:chOff x="620730" y="993447"/>
              <a:chExt cx="7524818" cy="2392676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620730" y="1255057"/>
                <a:ext cx="7524818" cy="1840378"/>
                <a:chOff x="582390" y="1797269"/>
                <a:chExt cx="7524818" cy="1840378"/>
              </a:xfrm>
            </p:grpSpPr>
            <p:grpSp>
              <p:nvGrpSpPr>
                <p:cNvPr id="35" name="Group 34"/>
                <p:cNvGrpSpPr/>
                <p:nvPr/>
              </p:nvGrpSpPr>
              <p:grpSpPr>
                <a:xfrm>
                  <a:off x="582390" y="1958085"/>
                  <a:ext cx="7524818" cy="1369247"/>
                  <a:chOff x="918721" y="1958085"/>
                  <a:chExt cx="7524818" cy="1369247"/>
                </a:xfrm>
              </p:grpSpPr>
              <p:grpSp>
                <p:nvGrpSpPr>
                  <p:cNvPr id="39" name="Group 38">
                    <a:extLst>
                      <a:ext uri="{FF2B5EF4-FFF2-40B4-BE49-F238E27FC236}">
                        <a16:creationId xmlns="" xmlns:a16="http://schemas.microsoft.com/office/drawing/2014/main" id="{6254BA60-D24A-4CCF-BE52-1A95F56893DB}"/>
                      </a:ext>
                    </a:extLst>
                  </p:cNvPr>
                  <p:cNvGrpSpPr/>
                  <p:nvPr/>
                </p:nvGrpSpPr>
                <p:grpSpPr>
                  <a:xfrm>
                    <a:off x="918721" y="1958085"/>
                    <a:ext cx="7519925" cy="1369247"/>
                    <a:chOff x="1151485" y="3324882"/>
                    <a:chExt cx="7519925" cy="1369247"/>
                  </a:xfrm>
                </p:grpSpPr>
                <p:sp>
                  <p:nvSpPr>
                    <p:cNvPr id="42" name="TextBox 41">
                      <a:extLst>
                        <a:ext uri="{FF2B5EF4-FFF2-40B4-BE49-F238E27FC236}">
                          <a16:creationId xmlns="" xmlns:a16="http://schemas.microsoft.com/office/drawing/2014/main" id="{8142F39C-EF50-4F31-955C-7D15F2D509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1485" y="3448647"/>
                      <a:ext cx="1123391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rtl="0"/>
                      <a:r>
                        <a:rPr lang="en-US" sz="1100" dirty="0" smtClean="0">
                          <a:solidFill>
                            <a:srgbClr val="DFC927"/>
                          </a:solidFill>
                          <a:latin typeface="+mn-lt"/>
                          <a:cs typeface="+mn-cs"/>
                        </a:rPr>
                        <a:t>Set point</a:t>
                      </a:r>
                      <a:endParaRPr lang="en-US" sz="1100" dirty="0">
                        <a:solidFill>
                          <a:srgbClr val="DFC927"/>
                        </a:solidFill>
                        <a:latin typeface="+mn-lt"/>
                        <a:cs typeface="+mn-cs"/>
                      </a:endParaRPr>
                    </a:p>
                  </p:txBody>
                </p:sp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="" xmlns:a16="http://schemas.microsoft.com/office/drawing/2014/main" id="{80F09797-477D-419B-9D14-44F011D22B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2489907" y="4685033"/>
                      <a:ext cx="6181503" cy="9096"/>
                    </a:xfrm>
                    <a:prstGeom prst="line">
                      <a:avLst/>
                    </a:prstGeom>
                    <a:ln w="12700">
                      <a:solidFill>
                        <a:srgbClr val="086E6E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Arrow Connector 44">
                      <a:extLst>
                        <a:ext uri="{FF2B5EF4-FFF2-40B4-BE49-F238E27FC236}">
                          <a16:creationId xmlns="" xmlns:a16="http://schemas.microsoft.com/office/drawing/2014/main" id="{FAD683EF-7E5D-4411-958D-122674997A55}"/>
                        </a:ext>
                      </a:extLst>
                    </p:cNvPr>
                    <p:cNvCxnSpPr>
                      <a:cxnSpLocks/>
                      <a:stCxn id="49" idx="3"/>
                    </p:cNvCxnSpPr>
                    <p:nvPr/>
                  </p:nvCxnSpPr>
                  <p:spPr>
                    <a:xfrm>
                      <a:off x="5061139" y="3760642"/>
                      <a:ext cx="1293901" cy="4696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Straight Arrow Connector 45">
                      <a:extLst>
                        <a:ext uri="{FF2B5EF4-FFF2-40B4-BE49-F238E27FC236}">
                          <a16:creationId xmlns="" xmlns:a16="http://schemas.microsoft.com/office/drawing/2014/main" id="{B4B90AE4-D0C8-4ED2-A9B3-D92A848A2AD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89825" y="3765338"/>
                      <a:ext cx="1080000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Box 46">
                      <a:extLst>
                        <a:ext uri="{FF2B5EF4-FFF2-40B4-BE49-F238E27FC236}">
                          <a16:creationId xmlns="" xmlns:a16="http://schemas.microsoft.com/office/drawing/2014/main" id="{564B55E3-3EDF-4A8E-9107-F1D427A3CA5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86671" y="3456417"/>
                      <a:ext cx="589852" cy="3125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rtl="0"/>
                      <a:r>
                        <a:rPr lang="en-US" sz="1100" b="1" dirty="0" smtClean="0">
                          <a:latin typeface="+mn-lt"/>
                          <a:cs typeface="+mn-cs"/>
                        </a:rPr>
                        <a:t>Error</a:t>
                      </a:r>
                      <a:endParaRPr lang="en-US" sz="11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8" name="Rounded Rectangle 38">
                      <a:extLst>
                        <a:ext uri="{FF2B5EF4-FFF2-40B4-BE49-F238E27FC236}">
                          <a16:creationId xmlns="" xmlns:a16="http://schemas.microsoft.com/office/drawing/2014/main" id="{BC4B5C2D-3E14-47E4-8123-CB6C2ACC4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5040" y="3587221"/>
                      <a:ext cx="1305411" cy="379815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0">
                        <a:buClr>
                          <a:srgbClr val="008080"/>
                        </a:buClr>
                      </a:pPr>
                      <a:r>
                        <a:rPr lang="en-US" sz="1400" b="1" dirty="0" smtClean="0">
                          <a:solidFill>
                            <a:srgbClr val="595959"/>
                          </a:solidFill>
                        </a:rPr>
                        <a:t>Plant</a:t>
                      </a:r>
                      <a:endParaRPr lang="en-US" sz="1400" b="1" dirty="0">
                        <a:solidFill>
                          <a:srgbClr val="595959"/>
                        </a:solidFill>
                      </a:endParaRPr>
                    </a:p>
                  </p:txBody>
                </p:sp>
                <p:sp>
                  <p:nvSpPr>
                    <p:cNvPr id="49" name="TextBox 48">
                      <a:extLst>
                        <a:ext uri="{FF2B5EF4-FFF2-40B4-BE49-F238E27FC236}">
                          <a16:creationId xmlns="" xmlns:a16="http://schemas.microsoft.com/office/drawing/2014/main" id="{5EF1F9FB-00C5-4714-BC2B-9F7379E72E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73849" y="3577910"/>
                      <a:ext cx="1587290" cy="365464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rtl="0">
                        <a:buClr>
                          <a:srgbClr val="008080"/>
                        </a:buClr>
                        <a:defRPr sz="1400" b="1">
                          <a:solidFill>
                            <a:srgbClr val="595959"/>
                          </a:solidFill>
                        </a:defRPr>
                      </a:lvl1pPr>
                      <a:lvl2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2pPr>
                      <a:lvl3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3pPr>
                      <a:lvl4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4pPr>
                      <a:lvl5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5pPr>
                      <a:lvl6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6pPr>
                      <a:lvl7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7pPr>
                      <a:lvl8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8pPr>
                      <a:lvl9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9pPr>
                    </a:lstStyle>
                    <a:p>
                      <a:r>
                        <a:rPr lang="en-US" dirty="0" smtClean="0"/>
                        <a:t>Controller</a:t>
                      </a:r>
                      <a:endParaRPr lang="en-US" dirty="0"/>
                    </a:p>
                  </p:txBody>
                </p:sp>
                <p:sp>
                  <p:nvSpPr>
                    <p:cNvPr id="52" name="Oval 51">
                      <a:extLst>
                        <a:ext uri="{FF2B5EF4-FFF2-40B4-BE49-F238E27FC236}">
                          <a16:creationId xmlns="" xmlns:a16="http://schemas.microsoft.com/office/drawing/2014/main" id="{65DE3C94-B654-49B1-A981-E262649E93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69825" y="3561833"/>
                      <a:ext cx="440159" cy="405203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0">
                        <a:buClr>
                          <a:srgbClr val="008080"/>
                        </a:buClr>
                      </a:pPr>
                      <a:r>
                        <a:rPr lang="en-US" sz="2400" dirty="0">
                          <a:solidFill>
                            <a:srgbClr val="595959"/>
                          </a:solidFill>
                        </a:rPr>
                        <a:t>+</a:t>
                      </a:r>
                    </a:p>
                  </p:txBody>
                </p:sp>
                <p:cxnSp>
                  <p:nvCxnSpPr>
                    <p:cNvPr id="53" name="Straight Arrow Connector 52">
                      <a:extLst>
                        <a:ext uri="{FF2B5EF4-FFF2-40B4-BE49-F238E27FC236}">
                          <a16:creationId xmlns="" xmlns:a16="http://schemas.microsoft.com/office/drawing/2014/main" id="{C00C83E2-B5EC-4E8A-9490-A5959431B7BB}"/>
                        </a:ext>
                      </a:extLst>
                    </p:cNvPr>
                    <p:cNvCxnSpPr>
                      <a:cxnSpLocks/>
                      <a:stCxn id="52" idx="6"/>
                      <a:endCxn id="49" idx="1"/>
                    </p:cNvCxnSpPr>
                    <p:nvPr/>
                  </p:nvCxnSpPr>
                  <p:spPr>
                    <a:xfrm flipV="1">
                      <a:off x="2709984" y="3760642"/>
                      <a:ext cx="763865" cy="3793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Arrow Connector 54">
                      <a:extLst>
                        <a:ext uri="{FF2B5EF4-FFF2-40B4-BE49-F238E27FC236}">
                          <a16:creationId xmlns="" xmlns:a16="http://schemas.microsoft.com/office/drawing/2014/main" id="{960069B4-FCC0-48A8-8736-130FB5EE526F}"/>
                        </a:ext>
                      </a:extLst>
                    </p:cNvPr>
                    <p:cNvCxnSpPr>
                      <a:cxnSpLocks/>
                      <a:endCxn id="52" idx="4"/>
                    </p:cNvCxnSpPr>
                    <p:nvPr/>
                  </p:nvCxnSpPr>
                  <p:spPr>
                    <a:xfrm flipV="1">
                      <a:off x="2489904" y="3967036"/>
                      <a:ext cx="1" cy="727093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>
                      <a:extLst>
                        <a:ext uri="{FF2B5EF4-FFF2-40B4-BE49-F238E27FC236}">
                          <a16:creationId xmlns="" xmlns:a16="http://schemas.microsoft.com/office/drawing/2014/main" id="{D88D2D75-44C7-4C9F-AE3B-9A887916E1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1784" y="4376191"/>
                      <a:ext cx="1832566" cy="26161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rtl="0"/>
                      <a:r>
                        <a:rPr lang="en-US" sz="1100" dirty="0" smtClean="0">
                          <a:solidFill>
                            <a:srgbClr val="595959"/>
                          </a:solidFill>
                          <a:latin typeface="+mn-lt"/>
                          <a:cs typeface="+mn-cs"/>
                        </a:rPr>
                        <a:t>Feedback</a:t>
                      </a:r>
                      <a:endParaRPr lang="en-US" sz="1100" dirty="0">
                        <a:solidFill>
                          <a:srgbClr val="595959"/>
                        </a:solidFill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="" xmlns:a16="http://schemas.microsoft.com/office/drawing/2014/main" id="{ECDC03D6-9D2B-48A0-81B9-5A626D54213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63288" y="3324882"/>
                      <a:ext cx="1123391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rtl="0"/>
                      <a:endParaRPr lang="en-US" sz="1100" dirty="0">
                        <a:solidFill>
                          <a:srgbClr val="595959"/>
                        </a:solidFill>
                        <a:latin typeface="+mn-lt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40" name="Straight Arrow Connector 39">
                    <a:extLst>
                      <a:ext uri="{FF2B5EF4-FFF2-40B4-BE49-F238E27FC236}">
                        <a16:creationId xmlns="" xmlns:a16="http://schemas.microsoft.com/office/drawing/2014/main" id="{FAD683EF-7E5D-4411-958D-122674997A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27687" y="2410331"/>
                    <a:ext cx="647504" cy="4696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="" xmlns:a16="http://schemas.microsoft.com/office/drawing/2014/main" id="{80F09797-477D-419B-9D14-44F011D22B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438646" y="2772479"/>
                    <a:ext cx="4893" cy="554853"/>
                  </a:xfrm>
                  <a:prstGeom prst="line">
                    <a:avLst/>
                  </a:prstGeom>
                  <a:ln w="12700">
                    <a:solidFill>
                      <a:srgbClr val="086E6E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6" name="Straight Arrow Connector 35">
                  <a:extLst>
                    <a:ext uri="{FF2B5EF4-FFF2-40B4-BE49-F238E27FC236}">
                      <a16:creationId xmlns="" xmlns:a16="http://schemas.microsoft.com/office/drawing/2014/main" id="{960069B4-FCC0-48A8-8736-130FB5EE5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80287" y="3318237"/>
                  <a:ext cx="0" cy="319410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="" xmlns:a16="http://schemas.microsoft.com/office/drawing/2014/main" id="{960069B4-FCC0-48A8-8736-130FB5EE5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57296" y="1797269"/>
                  <a:ext cx="0" cy="423156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564B55E3-3EDF-4A8E-9107-F1D427A3CA51}"/>
                  </a:ext>
                </a:extLst>
              </p:cNvPr>
              <p:cNvSpPr txBox="1"/>
              <p:nvPr/>
            </p:nvSpPr>
            <p:spPr>
              <a:xfrm>
                <a:off x="4217656" y="3073605"/>
                <a:ext cx="625457" cy="3125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rtl="0"/>
                <a:r>
                  <a:rPr lang="en-US" sz="1100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Noise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564B55E3-3EDF-4A8E-9107-F1D427A3CA51}"/>
                  </a:ext>
                </a:extLst>
              </p:cNvPr>
              <p:cNvSpPr txBox="1"/>
              <p:nvPr/>
            </p:nvSpPr>
            <p:spPr>
              <a:xfrm>
                <a:off x="6013563" y="993447"/>
                <a:ext cx="9268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rtl="0"/>
                <a:r>
                  <a:rPr lang="en-US" sz="1100" dirty="0" smtClean="0">
                    <a:solidFill>
                      <a:srgbClr val="FF0000"/>
                    </a:solidFill>
                    <a:latin typeface="+mn-lt"/>
                    <a:cs typeface="+mn-cs"/>
                  </a:rPr>
                  <a:t>Disturbances</a:t>
                </a:r>
              </a:p>
            </p:txBody>
          </p:sp>
        </p:grpSp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F5CC33F7-8DA4-417A-BF33-313218DA38AE}"/>
                </a:ext>
              </a:extLst>
            </p:cNvPr>
            <p:cNvSpPr/>
            <p:nvPr/>
          </p:nvSpPr>
          <p:spPr>
            <a:xfrm>
              <a:off x="7006122" y="1363854"/>
              <a:ext cx="597019" cy="606310"/>
            </a:xfrm>
            <a:prstGeom prst="ellipse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0">
                <a:buClr>
                  <a:srgbClr val="008080"/>
                </a:buClr>
              </a:pPr>
              <a:r>
                <a:rPr lang="en-US" sz="2400" dirty="0">
                  <a:solidFill>
                    <a:srgbClr val="595959"/>
                  </a:solidFill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133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62193"/>
            <a:ext cx="7886700" cy="3830638"/>
          </a:xfrm>
        </p:spPr>
        <p:txBody>
          <a:bodyPr>
            <a:normAutofit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1600" dirty="0" smtClean="0"/>
              <a:t>Before we continue to the Position loop, lets look at the following example: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r>
              <a:rPr lang="en-US" sz="1600" b="1" dirty="0" smtClean="0"/>
              <a:t>There </a:t>
            </a:r>
            <a:r>
              <a:rPr lang="en-US" sz="1600" b="1" dirty="0"/>
              <a:t>are three sources which can cause error in the </a:t>
            </a:r>
            <a:r>
              <a:rPr lang="en-US" sz="1600" b="1" dirty="0" smtClean="0"/>
              <a:t>system</a:t>
            </a:r>
            <a:r>
              <a:rPr lang="en-US" sz="1600" dirty="0"/>
              <a:t>:</a:t>
            </a:r>
          </a:p>
          <a:p>
            <a:pPr>
              <a:buFontTx/>
              <a:buChar char="-"/>
            </a:pPr>
            <a:r>
              <a:rPr lang="en-US" sz="1600" dirty="0" smtClean="0"/>
              <a:t>The </a:t>
            </a:r>
            <a:r>
              <a:rPr lang="en-US" sz="1600" dirty="0" smtClean="0">
                <a:solidFill>
                  <a:srgbClr val="DFC927"/>
                </a:solidFill>
              </a:rPr>
              <a:t>set point </a:t>
            </a:r>
            <a:r>
              <a:rPr lang="en-US" sz="1600" dirty="0" smtClean="0"/>
              <a:t>and the </a:t>
            </a:r>
            <a:r>
              <a:rPr lang="en-US" sz="1600" dirty="0" smtClean="0">
                <a:solidFill>
                  <a:srgbClr val="FF0000"/>
                </a:solidFill>
              </a:rPr>
              <a:t>disturbances</a:t>
            </a:r>
            <a:r>
              <a:rPr lang="en-US" sz="1600" dirty="0" smtClean="0"/>
              <a:t> are errors that we want the controller to respond to and correct.</a:t>
            </a:r>
          </a:p>
          <a:p>
            <a:pPr>
              <a:buFontTx/>
              <a:buChar char="-"/>
            </a:pPr>
            <a:r>
              <a:rPr lang="en-US" sz="1600" dirty="0" smtClean="0"/>
              <a:t>However, the </a:t>
            </a:r>
            <a:r>
              <a:rPr lang="en-US" sz="1600" dirty="0" smtClean="0">
                <a:solidFill>
                  <a:srgbClr val="0C77C3"/>
                </a:solidFill>
              </a:rPr>
              <a:t>noise </a:t>
            </a:r>
            <a:r>
              <a:rPr lang="en-US" sz="1600" dirty="0"/>
              <a:t>from the feedback, usually in high </a:t>
            </a:r>
            <a:r>
              <a:rPr lang="en-US" sz="1600" dirty="0" smtClean="0"/>
              <a:t>frequencies, is not a real state error and therefore, we want the controller to ignore it. </a:t>
            </a:r>
            <a:endParaRPr lang="en-US" sz="1800" dirty="0" smtClean="0"/>
          </a:p>
        </p:txBody>
      </p:sp>
      <p:grpSp>
        <p:nvGrpSpPr>
          <p:cNvPr id="95" name="Group 94"/>
          <p:cNvGrpSpPr/>
          <p:nvPr/>
        </p:nvGrpSpPr>
        <p:grpSpPr>
          <a:xfrm>
            <a:off x="1373689" y="1325321"/>
            <a:ext cx="6396622" cy="2002916"/>
            <a:chOff x="1206519" y="934817"/>
            <a:chExt cx="6396622" cy="2002916"/>
          </a:xfrm>
        </p:grpSpPr>
        <p:grpSp>
          <p:nvGrpSpPr>
            <p:cNvPr id="68" name="Group 67"/>
            <p:cNvGrpSpPr/>
            <p:nvPr/>
          </p:nvGrpSpPr>
          <p:grpSpPr>
            <a:xfrm>
              <a:off x="1206519" y="934817"/>
              <a:ext cx="6098113" cy="2002916"/>
              <a:chOff x="620730" y="993447"/>
              <a:chExt cx="7524818" cy="2392676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620730" y="1255057"/>
                <a:ext cx="7524818" cy="1840378"/>
                <a:chOff x="582390" y="1797269"/>
                <a:chExt cx="7524818" cy="1840378"/>
              </a:xfrm>
            </p:grpSpPr>
            <p:grpSp>
              <p:nvGrpSpPr>
                <p:cNvPr id="50" name="Group 49"/>
                <p:cNvGrpSpPr/>
                <p:nvPr/>
              </p:nvGrpSpPr>
              <p:grpSpPr>
                <a:xfrm>
                  <a:off x="582390" y="1958085"/>
                  <a:ext cx="7524818" cy="1369247"/>
                  <a:chOff x="918721" y="1958085"/>
                  <a:chExt cx="7524818" cy="1369247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="" xmlns:a16="http://schemas.microsoft.com/office/drawing/2014/main" id="{6254BA60-D24A-4CCF-BE52-1A95F56893DB}"/>
                      </a:ext>
                    </a:extLst>
                  </p:cNvPr>
                  <p:cNvGrpSpPr/>
                  <p:nvPr/>
                </p:nvGrpSpPr>
                <p:grpSpPr>
                  <a:xfrm>
                    <a:off x="918721" y="1958085"/>
                    <a:ext cx="7519925" cy="1369247"/>
                    <a:chOff x="1151485" y="3324882"/>
                    <a:chExt cx="7519925" cy="1369247"/>
                  </a:xfrm>
                </p:grpSpPr>
                <p:sp>
                  <p:nvSpPr>
                    <p:cNvPr id="5" name="TextBox 4">
                      <a:extLst>
                        <a:ext uri="{FF2B5EF4-FFF2-40B4-BE49-F238E27FC236}">
                          <a16:creationId xmlns="" xmlns:a16="http://schemas.microsoft.com/office/drawing/2014/main" id="{8142F39C-EF50-4F31-955C-7D15F2D509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1485" y="3448647"/>
                      <a:ext cx="1123391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rtl="0"/>
                      <a:r>
                        <a:rPr lang="en-US" sz="1100" dirty="0" smtClean="0">
                          <a:solidFill>
                            <a:srgbClr val="DFC927"/>
                          </a:solidFill>
                          <a:latin typeface="+mn-lt"/>
                          <a:cs typeface="+mn-cs"/>
                        </a:rPr>
                        <a:t>Set point</a:t>
                      </a:r>
                      <a:endParaRPr lang="en-US" sz="1100" dirty="0">
                        <a:solidFill>
                          <a:srgbClr val="DFC927"/>
                        </a:solidFill>
                        <a:latin typeface="+mn-lt"/>
                        <a:cs typeface="+mn-cs"/>
                      </a:endParaRPr>
                    </a:p>
                  </p:txBody>
                </p:sp>
                <p:cxnSp>
                  <p:nvCxnSpPr>
                    <p:cNvPr id="6" name="Straight Connector 5">
                      <a:extLst>
                        <a:ext uri="{FF2B5EF4-FFF2-40B4-BE49-F238E27FC236}">
                          <a16:creationId xmlns="" xmlns:a16="http://schemas.microsoft.com/office/drawing/2014/main" id="{80F09797-477D-419B-9D14-44F011D22B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2489907" y="4685033"/>
                      <a:ext cx="6181503" cy="9096"/>
                    </a:xfrm>
                    <a:prstGeom prst="line">
                      <a:avLst/>
                    </a:prstGeom>
                    <a:ln w="12700">
                      <a:solidFill>
                        <a:srgbClr val="086E6E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Straight Arrow Connector 6">
                      <a:extLst>
                        <a:ext uri="{FF2B5EF4-FFF2-40B4-BE49-F238E27FC236}">
                          <a16:creationId xmlns="" xmlns:a16="http://schemas.microsoft.com/office/drawing/2014/main" id="{FAD683EF-7E5D-4411-958D-122674997A55}"/>
                        </a:ext>
                      </a:extLst>
                    </p:cNvPr>
                    <p:cNvCxnSpPr>
                      <a:cxnSpLocks/>
                      <a:stCxn id="11" idx="3"/>
                    </p:cNvCxnSpPr>
                    <p:nvPr/>
                  </p:nvCxnSpPr>
                  <p:spPr>
                    <a:xfrm>
                      <a:off x="5061139" y="3760642"/>
                      <a:ext cx="1293901" cy="4696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" name="Straight Arrow Connector 7">
                      <a:extLst>
                        <a:ext uri="{FF2B5EF4-FFF2-40B4-BE49-F238E27FC236}">
                          <a16:creationId xmlns="" xmlns:a16="http://schemas.microsoft.com/office/drawing/2014/main" id="{B4B90AE4-D0C8-4ED2-A9B3-D92A848A2AD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89825" y="3765338"/>
                      <a:ext cx="1080000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" name="TextBox 8">
                      <a:extLst>
                        <a:ext uri="{FF2B5EF4-FFF2-40B4-BE49-F238E27FC236}">
                          <a16:creationId xmlns="" xmlns:a16="http://schemas.microsoft.com/office/drawing/2014/main" id="{564B55E3-3EDF-4A8E-9107-F1D427A3CA5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86671" y="3456417"/>
                      <a:ext cx="589852" cy="3125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rtl="0"/>
                      <a:r>
                        <a:rPr lang="en-US" sz="1100" b="1" dirty="0" smtClean="0">
                          <a:latin typeface="+mn-lt"/>
                          <a:cs typeface="+mn-cs"/>
                        </a:rPr>
                        <a:t>Error</a:t>
                      </a:r>
                      <a:endParaRPr lang="en-US" sz="11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10" name="Rounded Rectangle 38">
                      <a:extLst>
                        <a:ext uri="{FF2B5EF4-FFF2-40B4-BE49-F238E27FC236}">
                          <a16:creationId xmlns="" xmlns:a16="http://schemas.microsoft.com/office/drawing/2014/main" id="{BC4B5C2D-3E14-47E4-8123-CB6C2ACC4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5040" y="3587221"/>
                      <a:ext cx="1305411" cy="379815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0">
                        <a:buClr>
                          <a:srgbClr val="008080"/>
                        </a:buClr>
                      </a:pPr>
                      <a:r>
                        <a:rPr lang="en-US" sz="1400" b="1" dirty="0" smtClean="0">
                          <a:solidFill>
                            <a:srgbClr val="595959"/>
                          </a:solidFill>
                        </a:rPr>
                        <a:t>Plant</a:t>
                      </a:r>
                      <a:endParaRPr lang="en-US" sz="1400" b="1" dirty="0">
                        <a:solidFill>
                          <a:srgbClr val="595959"/>
                        </a:solidFill>
                      </a:endParaRPr>
                    </a:p>
                  </p:txBody>
                </p:sp>
                <p:sp>
                  <p:nvSpPr>
                    <p:cNvPr id="11" name="TextBox 10">
                      <a:extLst>
                        <a:ext uri="{FF2B5EF4-FFF2-40B4-BE49-F238E27FC236}">
                          <a16:creationId xmlns="" xmlns:a16="http://schemas.microsoft.com/office/drawing/2014/main" id="{5EF1F9FB-00C5-4714-BC2B-9F7379E72E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73849" y="3577910"/>
                      <a:ext cx="1587290" cy="365464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rtl="0">
                        <a:buClr>
                          <a:srgbClr val="008080"/>
                        </a:buClr>
                        <a:defRPr sz="1400" b="1">
                          <a:solidFill>
                            <a:srgbClr val="595959"/>
                          </a:solidFill>
                        </a:defRPr>
                      </a:lvl1pPr>
                      <a:lvl2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2pPr>
                      <a:lvl3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3pPr>
                      <a:lvl4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4pPr>
                      <a:lvl5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5pPr>
                      <a:lvl6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6pPr>
                      <a:lvl7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7pPr>
                      <a:lvl8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8pPr>
                      <a:lvl9pPr>
                        <a:defRPr>
                          <a:solidFill>
                            <a:schemeClr val="lt1"/>
                          </a:solidFill>
                          <a:latin typeface="+mn-lt"/>
                          <a:cs typeface="+mn-cs"/>
                        </a:defRPr>
                      </a:lvl9pPr>
                    </a:lstStyle>
                    <a:p>
                      <a:r>
                        <a:rPr lang="en-US" dirty="0" smtClean="0"/>
                        <a:t>Controller</a:t>
                      </a:r>
                      <a:endParaRPr lang="en-US" dirty="0"/>
                    </a:p>
                  </p:txBody>
                </p:sp>
                <p:sp>
                  <p:nvSpPr>
                    <p:cNvPr id="12" name="Oval 11">
                      <a:extLst>
                        <a:ext uri="{FF2B5EF4-FFF2-40B4-BE49-F238E27FC236}">
                          <a16:creationId xmlns="" xmlns:a16="http://schemas.microsoft.com/office/drawing/2014/main" id="{65DE3C94-B654-49B1-A981-E262649E93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69825" y="3561833"/>
                      <a:ext cx="440159" cy="405203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006666">
                            <a:tint val="66000"/>
                            <a:satMod val="160000"/>
                          </a:srgbClr>
                        </a:gs>
                        <a:gs pos="50000">
                          <a:srgbClr val="006666">
                            <a:tint val="44500"/>
                            <a:satMod val="160000"/>
                          </a:srgbClr>
                        </a:gs>
                        <a:gs pos="100000">
                          <a:srgbClr val="0066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  <a:ln>
                      <a:solidFill>
                        <a:srgbClr val="006666"/>
                      </a:solidFill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 prst="convex"/>
                    </a:sp3d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0">
                        <a:buClr>
                          <a:srgbClr val="008080"/>
                        </a:buClr>
                      </a:pPr>
                      <a:r>
                        <a:rPr lang="en-US" sz="2400" dirty="0">
                          <a:solidFill>
                            <a:srgbClr val="595959"/>
                          </a:solidFill>
                        </a:rPr>
                        <a:t>+</a:t>
                      </a:r>
                    </a:p>
                  </p:txBody>
                </p:sp>
                <p:cxnSp>
                  <p:nvCxnSpPr>
                    <p:cNvPr id="14" name="Straight Arrow Connector 13">
                      <a:extLst>
                        <a:ext uri="{FF2B5EF4-FFF2-40B4-BE49-F238E27FC236}">
                          <a16:creationId xmlns="" xmlns:a16="http://schemas.microsoft.com/office/drawing/2014/main" id="{C00C83E2-B5EC-4E8A-9490-A5959431B7BB}"/>
                        </a:ext>
                      </a:extLst>
                    </p:cNvPr>
                    <p:cNvCxnSpPr>
                      <a:cxnSpLocks/>
                      <a:stCxn id="12" idx="6"/>
                      <a:endCxn id="11" idx="1"/>
                    </p:cNvCxnSpPr>
                    <p:nvPr/>
                  </p:nvCxnSpPr>
                  <p:spPr>
                    <a:xfrm flipV="1">
                      <a:off x="2709984" y="3760642"/>
                      <a:ext cx="763865" cy="3793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Straight Arrow Connector 17">
                      <a:extLst>
                        <a:ext uri="{FF2B5EF4-FFF2-40B4-BE49-F238E27FC236}">
                          <a16:creationId xmlns="" xmlns:a16="http://schemas.microsoft.com/office/drawing/2014/main" id="{960069B4-FCC0-48A8-8736-130FB5EE526F}"/>
                        </a:ext>
                      </a:extLst>
                    </p:cNvPr>
                    <p:cNvCxnSpPr>
                      <a:cxnSpLocks/>
                      <a:endCxn id="12" idx="4"/>
                    </p:cNvCxnSpPr>
                    <p:nvPr/>
                  </p:nvCxnSpPr>
                  <p:spPr>
                    <a:xfrm flipV="1">
                      <a:off x="2489904" y="3967036"/>
                      <a:ext cx="1" cy="727093"/>
                    </a:xfrm>
                    <a:prstGeom prst="straightConnector1">
                      <a:avLst/>
                    </a:prstGeom>
                    <a:ln w="12700">
                      <a:solidFill>
                        <a:srgbClr val="086E6E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" name="TextBox 18">
                      <a:extLst>
                        <a:ext uri="{FF2B5EF4-FFF2-40B4-BE49-F238E27FC236}">
                          <a16:creationId xmlns="" xmlns:a16="http://schemas.microsoft.com/office/drawing/2014/main" id="{D88D2D75-44C7-4C9F-AE3B-9A887916E1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1784" y="4376191"/>
                      <a:ext cx="1832566" cy="26161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rtl="0"/>
                      <a:r>
                        <a:rPr lang="en-US" sz="1100" dirty="0" smtClean="0">
                          <a:solidFill>
                            <a:srgbClr val="595959"/>
                          </a:solidFill>
                          <a:latin typeface="+mn-lt"/>
                          <a:cs typeface="+mn-cs"/>
                        </a:rPr>
                        <a:t>Feedback</a:t>
                      </a:r>
                      <a:endParaRPr lang="en-US" sz="1100" dirty="0">
                        <a:solidFill>
                          <a:srgbClr val="595959"/>
                        </a:solidFill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="" xmlns:a16="http://schemas.microsoft.com/office/drawing/2014/main" id="{ECDC03D6-9D2B-48A0-81B9-5A626D54213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63288" y="3324882"/>
                      <a:ext cx="1123391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rtl="0"/>
                      <a:endParaRPr lang="en-US" sz="1100" dirty="0">
                        <a:solidFill>
                          <a:srgbClr val="595959"/>
                        </a:solidFill>
                        <a:latin typeface="+mn-lt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38" name="Straight Arrow Connector 37">
                    <a:extLst>
                      <a:ext uri="{FF2B5EF4-FFF2-40B4-BE49-F238E27FC236}">
                        <a16:creationId xmlns="" xmlns:a16="http://schemas.microsoft.com/office/drawing/2014/main" id="{FAD683EF-7E5D-4411-958D-122674997A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27687" y="2410331"/>
                    <a:ext cx="647504" cy="4696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="" xmlns:a16="http://schemas.microsoft.com/office/drawing/2014/main" id="{80F09797-477D-419B-9D14-44F011D22B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438646" y="2772479"/>
                    <a:ext cx="4893" cy="554853"/>
                  </a:xfrm>
                  <a:prstGeom prst="line">
                    <a:avLst/>
                  </a:prstGeom>
                  <a:ln w="12700">
                    <a:solidFill>
                      <a:srgbClr val="086E6E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1" name="Straight Arrow Connector 50">
                  <a:extLst>
                    <a:ext uri="{FF2B5EF4-FFF2-40B4-BE49-F238E27FC236}">
                      <a16:creationId xmlns="" xmlns:a16="http://schemas.microsoft.com/office/drawing/2014/main" id="{960069B4-FCC0-48A8-8736-130FB5EE5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80287" y="3318237"/>
                  <a:ext cx="0" cy="319410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>
                  <a:extLst>
                    <a:ext uri="{FF2B5EF4-FFF2-40B4-BE49-F238E27FC236}">
                      <a16:creationId xmlns="" xmlns:a16="http://schemas.microsoft.com/office/drawing/2014/main" id="{960069B4-FCC0-48A8-8736-130FB5EE5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57296" y="1797269"/>
                  <a:ext cx="0" cy="423156"/>
                </a:xfrm>
                <a:prstGeom prst="straightConnector1">
                  <a:avLst/>
                </a:prstGeom>
                <a:ln w="12700">
                  <a:solidFill>
                    <a:srgbClr val="086E6E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564B55E3-3EDF-4A8E-9107-F1D427A3CA51}"/>
                  </a:ext>
                </a:extLst>
              </p:cNvPr>
              <p:cNvSpPr txBox="1"/>
              <p:nvPr/>
            </p:nvSpPr>
            <p:spPr>
              <a:xfrm>
                <a:off x="4217656" y="3073605"/>
                <a:ext cx="625457" cy="3125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rtl="0"/>
                <a:r>
                  <a:rPr lang="en-US" sz="1100" dirty="0" smtClean="0">
                    <a:solidFill>
                      <a:srgbClr val="0070C0"/>
                    </a:solidFill>
                    <a:latin typeface="+mn-lt"/>
                    <a:cs typeface="+mn-cs"/>
                  </a:rPr>
                  <a:t>Noise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564B55E3-3EDF-4A8E-9107-F1D427A3CA51}"/>
                  </a:ext>
                </a:extLst>
              </p:cNvPr>
              <p:cNvSpPr txBox="1"/>
              <p:nvPr/>
            </p:nvSpPr>
            <p:spPr>
              <a:xfrm>
                <a:off x="6013563" y="993447"/>
                <a:ext cx="9268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rtl="0"/>
                <a:r>
                  <a:rPr lang="en-US" sz="1100" dirty="0" smtClean="0">
                    <a:solidFill>
                      <a:srgbClr val="FF0000"/>
                    </a:solidFill>
                    <a:latin typeface="+mn-lt"/>
                    <a:cs typeface="+mn-cs"/>
                  </a:rPr>
                  <a:t>Disturbances</a:t>
                </a:r>
              </a:p>
            </p:txBody>
          </p:sp>
        </p:grp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F5CC33F7-8DA4-417A-BF33-313218DA38AE}"/>
                </a:ext>
              </a:extLst>
            </p:cNvPr>
            <p:cNvSpPr/>
            <p:nvPr/>
          </p:nvSpPr>
          <p:spPr>
            <a:xfrm>
              <a:off x="7006122" y="1363854"/>
              <a:ext cx="597019" cy="606310"/>
            </a:xfrm>
            <a:prstGeom prst="ellipse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0">
                <a:buClr>
                  <a:srgbClr val="008080"/>
                </a:buClr>
              </a:pPr>
              <a:r>
                <a:rPr lang="en-US" sz="2400" dirty="0">
                  <a:solidFill>
                    <a:srgbClr val="595959"/>
                  </a:solidFill>
                </a:rPr>
                <a:t>M</a:t>
              </a:r>
            </a:p>
          </p:txBody>
        </p:sp>
      </p:grpSp>
      <p:sp>
        <p:nvSpPr>
          <p:cNvPr id="94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 smtClean="0"/>
              <a:t>Feedforward, Bandwidth and LPF</a:t>
            </a:r>
            <a:endParaRPr lang="en-US" sz="3600" b="1" dirty="0"/>
          </a:p>
        </p:txBody>
      </p:sp>
      <p:sp>
        <p:nvSpPr>
          <p:cNvPr id="97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 txBox="1">
            <a:spLocks/>
          </p:cNvSpPr>
          <p:nvPr/>
        </p:nvSpPr>
        <p:spPr>
          <a:xfrm>
            <a:off x="628650" y="3543537"/>
            <a:ext cx="5617565" cy="534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943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09" y="1133476"/>
            <a:ext cx="8202766" cy="3821118"/>
          </a:xfrm>
        </p:spPr>
        <p:txBody>
          <a:bodyPr>
            <a:noAutofit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1800" dirty="0" smtClean="0"/>
              <a:t>So How do we get rid off the </a:t>
            </a:r>
            <a:r>
              <a:rPr lang="en-US" sz="1800" dirty="0" smtClean="0">
                <a:solidFill>
                  <a:srgbClr val="0C77C3"/>
                </a:solidFill>
              </a:rPr>
              <a:t>noise</a:t>
            </a:r>
            <a:r>
              <a:rPr lang="en-US" sz="1800" dirty="0" smtClean="0"/>
              <a:t>? 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Clr>
                <a:srgbClr val="006666"/>
              </a:buClr>
              <a:buNone/>
            </a:pPr>
            <a:r>
              <a:rPr lang="en-US" sz="1800" dirty="0" smtClean="0"/>
              <a:t>One solution is to reduce the bandwidth using low pass filler so that the controller would not react to the </a:t>
            </a:r>
            <a:r>
              <a:rPr lang="en-US" sz="1800" dirty="0" smtClean="0">
                <a:solidFill>
                  <a:srgbClr val="0C77C3"/>
                </a:solidFill>
              </a:rPr>
              <a:t>noise</a:t>
            </a:r>
            <a:r>
              <a:rPr lang="en-US" sz="1800" dirty="0" smtClean="0"/>
              <a:t>. i.e. cutoff frequency before the noise frequencies.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114350" y="2085227"/>
            <a:ext cx="3350216" cy="1522112"/>
            <a:chOff x="204700" y="3282548"/>
            <a:chExt cx="3616233" cy="1698917"/>
          </a:xfrm>
        </p:grpSpPr>
        <p:grpSp>
          <p:nvGrpSpPr>
            <p:cNvPr id="70" name="Group 69"/>
            <p:cNvGrpSpPr/>
            <p:nvPr/>
          </p:nvGrpSpPr>
          <p:grpSpPr>
            <a:xfrm>
              <a:off x="681112" y="3282548"/>
              <a:ext cx="2245187" cy="1456237"/>
              <a:chOff x="697907" y="3073606"/>
              <a:chExt cx="2245187" cy="1456237"/>
            </a:xfrm>
          </p:grpSpPr>
          <p:cxnSp>
            <p:nvCxnSpPr>
              <p:cNvPr id="60" name="Straight Arrow Connector 59">
                <a:extLst>
                  <a:ext uri="{FF2B5EF4-FFF2-40B4-BE49-F238E27FC236}">
                    <a16:creationId xmlns="" xmlns:a16="http://schemas.microsoft.com/office/drawing/2014/main" id="{960069B4-FCC0-48A8-8736-130FB5EE52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7907" y="3073606"/>
                <a:ext cx="0" cy="1456234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>
                <a:extLst>
                  <a:ext uri="{FF2B5EF4-FFF2-40B4-BE49-F238E27FC236}">
                    <a16:creationId xmlns="" xmlns:a16="http://schemas.microsoft.com/office/drawing/2014/main" id="{960069B4-FCC0-48A8-8736-130FB5EE52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7907" y="4529842"/>
                <a:ext cx="2245187" cy="1"/>
              </a:xfrm>
              <a:prstGeom prst="straightConnector1">
                <a:avLst/>
              </a:prstGeom>
              <a:ln w="12700">
                <a:solidFill>
                  <a:srgbClr val="086E6E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Freeform 71"/>
            <p:cNvSpPr/>
            <p:nvPr/>
          </p:nvSpPr>
          <p:spPr>
            <a:xfrm>
              <a:off x="682625" y="4479925"/>
              <a:ext cx="2089150" cy="114300"/>
            </a:xfrm>
            <a:custGeom>
              <a:avLst/>
              <a:gdLst>
                <a:gd name="connsiteX0" fmla="*/ 0 w 2089150"/>
                <a:gd name="connsiteY0" fmla="*/ 92075 h 114300"/>
                <a:gd name="connsiteX1" fmla="*/ 15875 w 2089150"/>
                <a:gd name="connsiteY1" fmla="*/ 66675 h 114300"/>
                <a:gd name="connsiteX2" fmla="*/ 34925 w 2089150"/>
                <a:gd name="connsiteY2" fmla="*/ 50800 h 114300"/>
                <a:gd name="connsiteX3" fmla="*/ 44450 w 2089150"/>
                <a:gd name="connsiteY3" fmla="*/ 41275 h 114300"/>
                <a:gd name="connsiteX4" fmla="*/ 57150 w 2089150"/>
                <a:gd name="connsiteY4" fmla="*/ 44450 h 114300"/>
                <a:gd name="connsiteX5" fmla="*/ 66675 w 2089150"/>
                <a:gd name="connsiteY5" fmla="*/ 66675 h 114300"/>
                <a:gd name="connsiteX6" fmla="*/ 76200 w 2089150"/>
                <a:gd name="connsiteY6" fmla="*/ 79375 h 114300"/>
                <a:gd name="connsiteX7" fmla="*/ 85725 w 2089150"/>
                <a:gd name="connsiteY7" fmla="*/ 95250 h 114300"/>
                <a:gd name="connsiteX8" fmla="*/ 104775 w 2089150"/>
                <a:gd name="connsiteY8" fmla="*/ 111125 h 114300"/>
                <a:gd name="connsiteX9" fmla="*/ 114300 w 2089150"/>
                <a:gd name="connsiteY9" fmla="*/ 114300 h 114300"/>
                <a:gd name="connsiteX10" fmla="*/ 136525 w 2089150"/>
                <a:gd name="connsiteY10" fmla="*/ 92075 h 114300"/>
                <a:gd name="connsiteX11" fmla="*/ 174625 w 2089150"/>
                <a:gd name="connsiteY11" fmla="*/ 69850 h 114300"/>
                <a:gd name="connsiteX12" fmla="*/ 180975 w 2089150"/>
                <a:gd name="connsiteY12" fmla="*/ 60325 h 114300"/>
                <a:gd name="connsiteX13" fmla="*/ 190500 w 2089150"/>
                <a:gd name="connsiteY13" fmla="*/ 63500 h 114300"/>
                <a:gd name="connsiteX14" fmla="*/ 200025 w 2089150"/>
                <a:gd name="connsiteY14" fmla="*/ 82550 h 114300"/>
                <a:gd name="connsiteX15" fmla="*/ 219075 w 2089150"/>
                <a:gd name="connsiteY15" fmla="*/ 88900 h 114300"/>
                <a:gd name="connsiteX16" fmla="*/ 238125 w 2089150"/>
                <a:gd name="connsiteY16" fmla="*/ 85725 h 114300"/>
                <a:gd name="connsiteX17" fmla="*/ 250825 w 2089150"/>
                <a:gd name="connsiteY17" fmla="*/ 79375 h 114300"/>
                <a:gd name="connsiteX18" fmla="*/ 260350 w 2089150"/>
                <a:gd name="connsiteY18" fmla="*/ 85725 h 114300"/>
                <a:gd name="connsiteX19" fmla="*/ 263525 w 2089150"/>
                <a:gd name="connsiteY19" fmla="*/ 95250 h 114300"/>
                <a:gd name="connsiteX20" fmla="*/ 282575 w 2089150"/>
                <a:gd name="connsiteY20" fmla="*/ 95250 h 114300"/>
                <a:gd name="connsiteX21" fmla="*/ 311150 w 2089150"/>
                <a:gd name="connsiteY21" fmla="*/ 76200 h 114300"/>
                <a:gd name="connsiteX22" fmla="*/ 327025 w 2089150"/>
                <a:gd name="connsiteY22" fmla="*/ 69850 h 114300"/>
                <a:gd name="connsiteX23" fmla="*/ 339725 w 2089150"/>
                <a:gd name="connsiteY23" fmla="*/ 63500 h 114300"/>
                <a:gd name="connsiteX24" fmla="*/ 349250 w 2089150"/>
                <a:gd name="connsiteY24" fmla="*/ 69850 h 114300"/>
                <a:gd name="connsiteX25" fmla="*/ 355600 w 2089150"/>
                <a:gd name="connsiteY25" fmla="*/ 98425 h 114300"/>
                <a:gd name="connsiteX26" fmla="*/ 365125 w 2089150"/>
                <a:gd name="connsiteY26" fmla="*/ 104775 h 114300"/>
                <a:gd name="connsiteX27" fmla="*/ 400050 w 2089150"/>
                <a:gd name="connsiteY27" fmla="*/ 82550 h 114300"/>
                <a:gd name="connsiteX28" fmla="*/ 441325 w 2089150"/>
                <a:gd name="connsiteY28" fmla="*/ 60325 h 114300"/>
                <a:gd name="connsiteX29" fmla="*/ 463550 w 2089150"/>
                <a:gd name="connsiteY29" fmla="*/ 57150 h 114300"/>
                <a:gd name="connsiteX30" fmla="*/ 479425 w 2089150"/>
                <a:gd name="connsiteY30" fmla="*/ 63500 h 114300"/>
                <a:gd name="connsiteX31" fmla="*/ 482600 w 2089150"/>
                <a:gd name="connsiteY31" fmla="*/ 79375 h 114300"/>
                <a:gd name="connsiteX32" fmla="*/ 488950 w 2089150"/>
                <a:gd name="connsiteY32" fmla="*/ 88900 h 114300"/>
                <a:gd name="connsiteX33" fmla="*/ 511175 w 2089150"/>
                <a:gd name="connsiteY33" fmla="*/ 98425 h 114300"/>
                <a:gd name="connsiteX34" fmla="*/ 584200 w 2089150"/>
                <a:gd name="connsiteY34" fmla="*/ 50800 h 114300"/>
                <a:gd name="connsiteX35" fmla="*/ 600075 w 2089150"/>
                <a:gd name="connsiteY35" fmla="*/ 41275 h 114300"/>
                <a:gd name="connsiteX36" fmla="*/ 641350 w 2089150"/>
                <a:gd name="connsiteY36" fmla="*/ 28575 h 114300"/>
                <a:gd name="connsiteX37" fmla="*/ 688975 w 2089150"/>
                <a:gd name="connsiteY37" fmla="*/ 31750 h 114300"/>
                <a:gd name="connsiteX38" fmla="*/ 698500 w 2089150"/>
                <a:gd name="connsiteY38" fmla="*/ 38100 h 114300"/>
                <a:gd name="connsiteX39" fmla="*/ 730250 w 2089150"/>
                <a:gd name="connsiteY39" fmla="*/ 34925 h 114300"/>
                <a:gd name="connsiteX40" fmla="*/ 746125 w 2089150"/>
                <a:gd name="connsiteY40" fmla="*/ 25400 h 114300"/>
                <a:gd name="connsiteX41" fmla="*/ 787400 w 2089150"/>
                <a:gd name="connsiteY41" fmla="*/ 25400 h 114300"/>
                <a:gd name="connsiteX42" fmla="*/ 793750 w 2089150"/>
                <a:gd name="connsiteY42" fmla="*/ 34925 h 114300"/>
                <a:gd name="connsiteX43" fmla="*/ 800100 w 2089150"/>
                <a:gd name="connsiteY43" fmla="*/ 57150 h 114300"/>
                <a:gd name="connsiteX44" fmla="*/ 812800 w 2089150"/>
                <a:gd name="connsiteY44" fmla="*/ 76200 h 114300"/>
                <a:gd name="connsiteX45" fmla="*/ 831850 w 2089150"/>
                <a:gd name="connsiteY45" fmla="*/ 66675 h 114300"/>
                <a:gd name="connsiteX46" fmla="*/ 847725 w 2089150"/>
                <a:gd name="connsiteY46" fmla="*/ 60325 h 114300"/>
                <a:gd name="connsiteX47" fmla="*/ 866775 w 2089150"/>
                <a:gd name="connsiteY47" fmla="*/ 50800 h 114300"/>
                <a:gd name="connsiteX48" fmla="*/ 889000 w 2089150"/>
                <a:gd name="connsiteY48" fmla="*/ 47625 h 114300"/>
                <a:gd name="connsiteX49" fmla="*/ 917575 w 2089150"/>
                <a:gd name="connsiteY49" fmla="*/ 50800 h 114300"/>
                <a:gd name="connsiteX50" fmla="*/ 920750 w 2089150"/>
                <a:gd name="connsiteY50" fmla="*/ 60325 h 114300"/>
                <a:gd name="connsiteX51" fmla="*/ 923925 w 2089150"/>
                <a:gd name="connsiteY51" fmla="*/ 73025 h 114300"/>
                <a:gd name="connsiteX52" fmla="*/ 939800 w 2089150"/>
                <a:gd name="connsiteY52" fmla="*/ 66675 h 114300"/>
                <a:gd name="connsiteX53" fmla="*/ 949325 w 2089150"/>
                <a:gd name="connsiteY53" fmla="*/ 63500 h 114300"/>
                <a:gd name="connsiteX54" fmla="*/ 981075 w 2089150"/>
                <a:gd name="connsiteY54" fmla="*/ 44450 h 114300"/>
                <a:gd name="connsiteX55" fmla="*/ 1000125 w 2089150"/>
                <a:gd name="connsiteY55" fmla="*/ 31750 h 114300"/>
                <a:gd name="connsiteX56" fmla="*/ 1012825 w 2089150"/>
                <a:gd name="connsiteY56" fmla="*/ 28575 h 114300"/>
                <a:gd name="connsiteX57" fmla="*/ 1031875 w 2089150"/>
                <a:gd name="connsiteY57" fmla="*/ 19050 h 114300"/>
                <a:gd name="connsiteX58" fmla="*/ 1069975 w 2089150"/>
                <a:gd name="connsiteY58" fmla="*/ 25400 h 114300"/>
                <a:gd name="connsiteX59" fmla="*/ 1073150 w 2089150"/>
                <a:gd name="connsiteY59" fmla="*/ 44450 h 114300"/>
                <a:gd name="connsiteX60" fmla="*/ 1082675 w 2089150"/>
                <a:gd name="connsiteY60" fmla="*/ 47625 h 114300"/>
                <a:gd name="connsiteX61" fmla="*/ 1092200 w 2089150"/>
                <a:gd name="connsiteY61" fmla="*/ 44450 h 114300"/>
                <a:gd name="connsiteX62" fmla="*/ 1136650 w 2089150"/>
                <a:gd name="connsiteY62" fmla="*/ 25400 h 114300"/>
                <a:gd name="connsiteX63" fmla="*/ 1168400 w 2089150"/>
                <a:gd name="connsiteY63" fmla="*/ 15875 h 114300"/>
                <a:gd name="connsiteX64" fmla="*/ 1209675 w 2089150"/>
                <a:gd name="connsiteY64" fmla="*/ 19050 h 114300"/>
                <a:gd name="connsiteX65" fmla="*/ 1219200 w 2089150"/>
                <a:gd name="connsiteY65" fmla="*/ 38100 h 114300"/>
                <a:gd name="connsiteX66" fmla="*/ 1225550 w 2089150"/>
                <a:gd name="connsiteY66" fmla="*/ 60325 h 114300"/>
                <a:gd name="connsiteX67" fmla="*/ 1235075 w 2089150"/>
                <a:gd name="connsiteY67" fmla="*/ 63500 h 114300"/>
                <a:gd name="connsiteX68" fmla="*/ 1270000 w 2089150"/>
                <a:gd name="connsiteY68" fmla="*/ 57150 h 114300"/>
                <a:gd name="connsiteX69" fmla="*/ 1304925 w 2089150"/>
                <a:gd name="connsiteY69" fmla="*/ 41275 h 114300"/>
                <a:gd name="connsiteX70" fmla="*/ 1314450 w 2089150"/>
                <a:gd name="connsiteY70" fmla="*/ 34925 h 114300"/>
                <a:gd name="connsiteX71" fmla="*/ 1355725 w 2089150"/>
                <a:gd name="connsiteY71" fmla="*/ 22225 h 114300"/>
                <a:gd name="connsiteX72" fmla="*/ 1381125 w 2089150"/>
                <a:gd name="connsiteY72" fmla="*/ 12700 h 114300"/>
                <a:gd name="connsiteX73" fmla="*/ 1438275 w 2089150"/>
                <a:gd name="connsiteY73" fmla="*/ 28575 h 114300"/>
                <a:gd name="connsiteX74" fmla="*/ 1441450 w 2089150"/>
                <a:gd name="connsiteY74" fmla="*/ 47625 h 114300"/>
                <a:gd name="connsiteX75" fmla="*/ 1466850 w 2089150"/>
                <a:gd name="connsiteY75" fmla="*/ 38100 h 114300"/>
                <a:gd name="connsiteX76" fmla="*/ 1476375 w 2089150"/>
                <a:gd name="connsiteY76" fmla="*/ 34925 h 114300"/>
                <a:gd name="connsiteX77" fmla="*/ 1514475 w 2089150"/>
                <a:gd name="connsiteY77" fmla="*/ 15875 h 114300"/>
                <a:gd name="connsiteX78" fmla="*/ 1584325 w 2089150"/>
                <a:gd name="connsiteY78" fmla="*/ 3175 h 114300"/>
                <a:gd name="connsiteX79" fmla="*/ 1600200 w 2089150"/>
                <a:gd name="connsiteY79" fmla="*/ 0 h 114300"/>
                <a:gd name="connsiteX80" fmla="*/ 1654175 w 2089150"/>
                <a:gd name="connsiteY80" fmla="*/ 12700 h 114300"/>
                <a:gd name="connsiteX81" fmla="*/ 1670050 w 2089150"/>
                <a:gd name="connsiteY81" fmla="*/ 41275 h 114300"/>
                <a:gd name="connsiteX82" fmla="*/ 1679575 w 2089150"/>
                <a:gd name="connsiteY82" fmla="*/ 44450 h 114300"/>
                <a:gd name="connsiteX83" fmla="*/ 1746250 w 2089150"/>
                <a:gd name="connsiteY83" fmla="*/ 31750 h 114300"/>
                <a:gd name="connsiteX84" fmla="*/ 1755775 w 2089150"/>
                <a:gd name="connsiteY84" fmla="*/ 28575 h 114300"/>
                <a:gd name="connsiteX85" fmla="*/ 1774825 w 2089150"/>
                <a:gd name="connsiteY85" fmla="*/ 25400 h 114300"/>
                <a:gd name="connsiteX86" fmla="*/ 1800225 w 2089150"/>
                <a:gd name="connsiteY86" fmla="*/ 19050 h 114300"/>
                <a:gd name="connsiteX87" fmla="*/ 1854200 w 2089150"/>
                <a:gd name="connsiteY87" fmla="*/ 22225 h 114300"/>
                <a:gd name="connsiteX88" fmla="*/ 1863725 w 2089150"/>
                <a:gd name="connsiteY88" fmla="*/ 41275 h 114300"/>
                <a:gd name="connsiteX89" fmla="*/ 1873250 w 2089150"/>
                <a:gd name="connsiteY89" fmla="*/ 47625 h 114300"/>
                <a:gd name="connsiteX90" fmla="*/ 1905000 w 2089150"/>
                <a:gd name="connsiteY90" fmla="*/ 38100 h 114300"/>
                <a:gd name="connsiteX91" fmla="*/ 1968500 w 2089150"/>
                <a:gd name="connsiteY91" fmla="*/ 22225 h 114300"/>
                <a:gd name="connsiteX92" fmla="*/ 2000250 w 2089150"/>
                <a:gd name="connsiteY92" fmla="*/ 15875 h 114300"/>
                <a:gd name="connsiteX93" fmla="*/ 2044700 w 2089150"/>
                <a:gd name="connsiteY93" fmla="*/ 12700 h 114300"/>
                <a:gd name="connsiteX94" fmla="*/ 2054225 w 2089150"/>
                <a:gd name="connsiteY94" fmla="*/ 9525 h 114300"/>
                <a:gd name="connsiteX95" fmla="*/ 2076450 w 2089150"/>
                <a:gd name="connsiteY95" fmla="*/ 15875 h 114300"/>
                <a:gd name="connsiteX96" fmla="*/ 2089150 w 2089150"/>
                <a:gd name="connsiteY96" fmla="*/ 158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89150" h="114300">
                  <a:moveTo>
                    <a:pt x="0" y="92075"/>
                  </a:moveTo>
                  <a:cubicBezTo>
                    <a:pt x="1328" y="89862"/>
                    <a:pt x="12385" y="70863"/>
                    <a:pt x="15875" y="66675"/>
                  </a:cubicBezTo>
                  <a:cubicBezTo>
                    <a:pt x="28524" y="51496"/>
                    <a:pt x="21302" y="62152"/>
                    <a:pt x="34925" y="50800"/>
                  </a:cubicBezTo>
                  <a:cubicBezTo>
                    <a:pt x="38374" y="47925"/>
                    <a:pt x="41275" y="44450"/>
                    <a:pt x="44450" y="41275"/>
                  </a:cubicBezTo>
                  <a:cubicBezTo>
                    <a:pt x="48683" y="42333"/>
                    <a:pt x="53798" y="41656"/>
                    <a:pt x="57150" y="44450"/>
                  </a:cubicBezTo>
                  <a:cubicBezTo>
                    <a:pt x="64019" y="50174"/>
                    <a:pt x="62694" y="59709"/>
                    <a:pt x="66675" y="66675"/>
                  </a:cubicBezTo>
                  <a:cubicBezTo>
                    <a:pt x="69300" y="71269"/>
                    <a:pt x="73265" y="74972"/>
                    <a:pt x="76200" y="79375"/>
                  </a:cubicBezTo>
                  <a:cubicBezTo>
                    <a:pt x="79623" y="84510"/>
                    <a:pt x="82022" y="90313"/>
                    <a:pt x="85725" y="95250"/>
                  </a:cubicBezTo>
                  <a:cubicBezTo>
                    <a:pt x="89938" y="100867"/>
                    <a:pt x="98321" y="107898"/>
                    <a:pt x="104775" y="111125"/>
                  </a:cubicBezTo>
                  <a:cubicBezTo>
                    <a:pt x="107768" y="112622"/>
                    <a:pt x="111125" y="113242"/>
                    <a:pt x="114300" y="114300"/>
                  </a:cubicBezTo>
                  <a:cubicBezTo>
                    <a:pt x="159019" y="91940"/>
                    <a:pt x="90013" y="129284"/>
                    <a:pt x="136525" y="92075"/>
                  </a:cubicBezTo>
                  <a:cubicBezTo>
                    <a:pt x="148006" y="82890"/>
                    <a:pt x="174625" y="69850"/>
                    <a:pt x="174625" y="69850"/>
                  </a:cubicBezTo>
                  <a:cubicBezTo>
                    <a:pt x="176742" y="66675"/>
                    <a:pt x="177432" y="61742"/>
                    <a:pt x="180975" y="60325"/>
                  </a:cubicBezTo>
                  <a:cubicBezTo>
                    <a:pt x="184082" y="59082"/>
                    <a:pt x="188133" y="61133"/>
                    <a:pt x="190500" y="63500"/>
                  </a:cubicBezTo>
                  <a:cubicBezTo>
                    <a:pt x="201456" y="74456"/>
                    <a:pt x="184322" y="72736"/>
                    <a:pt x="200025" y="82550"/>
                  </a:cubicBezTo>
                  <a:cubicBezTo>
                    <a:pt x="205701" y="86098"/>
                    <a:pt x="219075" y="88900"/>
                    <a:pt x="219075" y="88900"/>
                  </a:cubicBezTo>
                  <a:cubicBezTo>
                    <a:pt x="225425" y="87842"/>
                    <a:pt x="231959" y="87575"/>
                    <a:pt x="238125" y="85725"/>
                  </a:cubicBezTo>
                  <a:cubicBezTo>
                    <a:pt x="242658" y="84365"/>
                    <a:pt x="246092" y="79375"/>
                    <a:pt x="250825" y="79375"/>
                  </a:cubicBezTo>
                  <a:cubicBezTo>
                    <a:pt x="254641" y="79375"/>
                    <a:pt x="257175" y="83608"/>
                    <a:pt x="260350" y="85725"/>
                  </a:cubicBezTo>
                  <a:cubicBezTo>
                    <a:pt x="261408" y="88900"/>
                    <a:pt x="261158" y="92883"/>
                    <a:pt x="263525" y="95250"/>
                  </a:cubicBezTo>
                  <a:cubicBezTo>
                    <a:pt x="269875" y="101600"/>
                    <a:pt x="276225" y="97367"/>
                    <a:pt x="282575" y="95250"/>
                  </a:cubicBezTo>
                  <a:cubicBezTo>
                    <a:pt x="293210" y="87273"/>
                    <a:pt x="298902" y="82324"/>
                    <a:pt x="311150" y="76200"/>
                  </a:cubicBezTo>
                  <a:cubicBezTo>
                    <a:pt x="316248" y="73651"/>
                    <a:pt x="321817" y="72165"/>
                    <a:pt x="327025" y="69850"/>
                  </a:cubicBezTo>
                  <a:cubicBezTo>
                    <a:pt x="331350" y="67928"/>
                    <a:pt x="335492" y="65617"/>
                    <a:pt x="339725" y="63500"/>
                  </a:cubicBezTo>
                  <a:cubicBezTo>
                    <a:pt x="342900" y="65617"/>
                    <a:pt x="346866" y="66870"/>
                    <a:pt x="349250" y="69850"/>
                  </a:cubicBezTo>
                  <a:cubicBezTo>
                    <a:pt x="352631" y="74076"/>
                    <a:pt x="355394" y="98013"/>
                    <a:pt x="355600" y="98425"/>
                  </a:cubicBezTo>
                  <a:cubicBezTo>
                    <a:pt x="357307" y="101838"/>
                    <a:pt x="361950" y="102658"/>
                    <a:pt x="365125" y="104775"/>
                  </a:cubicBezTo>
                  <a:cubicBezTo>
                    <a:pt x="391349" y="96034"/>
                    <a:pt x="350915" y="110627"/>
                    <a:pt x="400050" y="82550"/>
                  </a:cubicBezTo>
                  <a:cubicBezTo>
                    <a:pt x="405057" y="79689"/>
                    <a:pt x="434099" y="62548"/>
                    <a:pt x="441325" y="60325"/>
                  </a:cubicBezTo>
                  <a:cubicBezTo>
                    <a:pt x="448478" y="58124"/>
                    <a:pt x="456142" y="58208"/>
                    <a:pt x="463550" y="57150"/>
                  </a:cubicBezTo>
                  <a:cubicBezTo>
                    <a:pt x="468842" y="59267"/>
                    <a:pt x="475716" y="59173"/>
                    <a:pt x="479425" y="63500"/>
                  </a:cubicBezTo>
                  <a:cubicBezTo>
                    <a:pt x="482937" y="67597"/>
                    <a:pt x="480705" y="74322"/>
                    <a:pt x="482600" y="79375"/>
                  </a:cubicBezTo>
                  <a:cubicBezTo>
                    <a:pt x="483940" y="82948"/>
                    <a:pt x="486833" y="85725"/>
                    <a:pt x="488950" y="88900"/>
                  </a:cubicBezTo>
                  <a:cubicBezTo>
                    <a:pt x="492514" y="103155"/>
                    <a:pt x="489551" y="109237"/>
                    <a:pt x="511175" y="98425"/>
                  </a:cubicBezTo>
                  <a:cubicBezTo>
                    <a:pt x="522261" y="92882"/>
                    <a:pt x="568911" y="60629"/>
                    <a:pt x="584200" y="50800"/>
                  </a:cubicBezTo>
                  <a:cubicBezTo>
                    <a:pt x="589391" y="47463"/>
                    <a:pt x="594164" y="43048"/>
                    <a:pt x="600075" y="41275"/>
                  </a:cubicBezTo>
                  <a:cubicBezTo>
                    <a:pt x="635031" y="30788"/>
                    <a:pt x="621343" y="35244"/>
                    <a:pt x="641350" y="28575"/>
                  </a:cubicBezTo>
                  <a:cubicBezTo>
                    <a:pt x="657225" y="29633"/>
                    <a:pt x="673281" y="29134"/>
                    <a:pt x="688975" y="31750"/>
                  </a:cubicBezTo>
                  <a:cubicBezTo>
                    <a:pt x="692739" y="32377"/>
                    <a:pt x="694695" y="37807"/>
                    <a:pt x="698500" y="38100"/>
                  </a:cubicBezTo>
                  <a:cubicBezTo>
                    <a:pt x="709105" y="38916"/>
                    <a:pt x="719667" y="35983"/>
                    <a:pt x="730250" y="34925"/>
                  </a:cubicBezTo>
                  <a:cubicBezTo>
                    <a:pt x="735542" y="31750"/>
                    <a:pt x="740325" y="27509"/>
                    <a:pt x="746125" y="25400"/>
                  </a:cubicBezTo>
                  <a:cubicBezTo>
                    <a:pt x="762278" y="19526"/>
                    <a:pt x="770751" y="23022"/>
                    <a:pt x="787400" y="25400"/>
                  </a:cubicBezTo>
                  <a:cubicBezTo>
                    <a:pt x="789517" y="28575"/>
                    <a:pt x="792247" y="31418"/>
                    <a:pt x="793750" y="34925"/>
                  </a:cubicBezTo>
                  <a:cubicBezTo>
                    <a:pt x="796833" y="42118"/>
                    <a:pt x="796238" y="50199"/>
                    <a:pt x="800100" y="57150"/>
                  </a:cubicBezTo>
                  <a:cubicBezTo>
                    <a:pt x="803806" y="63821"/>
                    <a:pt x="812800" y="76200"/>
                    <a:pt x="812800" y="76200"/>
                  </a:cubicBezTo>
                  <a:cubicBezTo>
                    <a:pt x="836741" y="68220"/>
                    <a:pt x="807231" y="78985"/>
                    <a:pt x="831850" y="66675"/>
                  </a:cubicBezTo>
                  <a:cubicBezTo>
                    <a:pt x="836948" y="64126"/>
                    <a:pt x="842537" y="62683"/>
                    <a:pt x="847725" y="60325"/>
                  </a:cubicBezTo>
                  <a:cubicBezTo>
                    <a:pt x="854188" y="57387"/>
                    <a:pt x="859989" y="52888"/>
                    <a:pt x="866775" y="50800"/>
                  </a:cubicBezTo>
                  <a:cubicBezTo>
                    <a:pt x="873928" y="48599"/>
                    <a:pt x="881592" y="48683"/>
                    <a:pt x="889000" y="47625"/>
                  </a:cubicBezTo>
                  <a:cubicBezTo>
                    <a:pt x="898525" y="48683"/>
                    <a:pt x="908677" y="47241"/>
                    <a:pt x="917575" y="50800"/>
                  </a:cubicBezTo>
                  <a:cubicBezTo>
                    <a:pt x="920682" y="52043"/>
                    <a:pt x="919831" y="57107"/>
                    <a:pt x="920750" y="60325"/>
                  </a:cubicBezTo>
                  <a:cubicBezTo>
                    <a:pt x="921949" y="64521"/>
                    <a:pt x="922867" y="68792"/>
                    <a:pt x="923925" y="73025"/>
                  </a:cubicBezTo>
                  <a:cubicBezTo>
                    <a:pt x="929217" y="70908"/>
                    <a:pt x="934464" y="68676"/>
                    <a:pt x="939800" y="66675"/>
                  </a:cubicBezTo>
                  <a:cubicBezTo>
                    <a:pt x="942934" y="65500"/>
                    <a:pt x="946540" y="65356"/>
                    <a:pt x="949325" y="63500"/>
                  </a:cubicBezTo>
                  <a:cubicBezTo>
                    <a:pt x="980688" y="42591"/>
                    <a:pt x="955625" y="50812"/>
                    <a:pt x="981075" y="44450"/>
                  </a:cubicBezTo>
                  <a:cubicBezTo>
                    <a:pt x="987425" y="40217"/>
                    <a:pt x="993299" y="35163"/>
                    <a:pt x="1000125" y="31750"/>
                  </a:cubicBezTo>
                  <a:cubicBezTo>
                    <a:pt x="1004028" y="29799"/>
                    <a:pt x="1008773" y="30196"/>
                    <a:pt x="1012825" y="28575"/>
                  </a:cubicBezTo>
                  <a:cubicBezTo>
                    <a:pt x="1019417" y="25938"/>
                    <a:pt x="1025525" y="22225"/>
                    <a:pt x="1031875" y="19050"/>
                  </a:cubicBezTo>
                  <a:cubicBezTo>
                    <a:pt x="1044575" y="21167"/>
                    <a:pt x="1059010" y="18652"/>
                    <a:pt x="1069975" y="25400"/>
                  </a:cubicBezTo>
                  <a:cubicBezTo>
                    <a:pt x="1075458" y="28774"/>
                    <a:pt x="1069956" y="38861"/>
                    <a:pt x="1073150" y="44450"/>
                  </a:cubicBezTo>
                  <a:cubicBezTo>
                    <a:pt x="1074810" y="47356"/>
                    <a:pt x="1079500" y="46567"/>
                    <a:pt x="1082675" y="47625"/>
                  </a:cubicBezTo>
                  <a:cubicBezTo>
                    <a:pt x="1085850" y="46567"/>
                    <a:pt x="1089105" y="45724"/>
                    <a:pt x="1092200" y="44450"/>
                  </a:cubicBezTo>
                  <a:cubicBezTo>
                    <a:pt x="1107106" y="38312"/>
                    <a:pt x="1121357" y="30498"/>
                    <a:pt x="1136650" y="25400"/>
                  </a:cubicBezTo>
                  <a:cubicBezTo>
                    <a:pt x="1153484" y="19789"/>
                    <a:pt x="1142957" y="23144"/>
                    <a:pt x="1168400" y="15875"/>
                  </a:cubicBezTo>
                  <a:cubicBezTo>
                    <a:pt x="1182158" y="16933"/>
                    <a:pt x="1196342" y="15495"/>
                    <a:pt x="1209675" y="19050"/>
                  </a:cubicBezTo>
                  <a:cubicBezTo>
                    <a:pt x="1213979" y="20198"/>
                    <a:pt x="1218241" y="34745"/>
                    <a:pt x="1219200" y="38100"/>
                  </a:cubicBezTo>
                  <a:cubicBezTo>
                    <a:pt x="1219233" y="38215"/>
                    <a:pt x="1224027" y="58802"/>
                    <a:pt x="1225550" y="60325"/>
                  </a:cubicBezTo>
                  <a:cubicBezTo>
                    <a:pt x="1227917" y="62692"/>
                    <a:pt x="1231900" y="62442"/>
                    <a:pt x="1235075" y="63500"/>
                  </a:cubicBezTo>
                  <a:cubicBezTo>
                    <a:pt x="1237215" y="63143"/>
                    <a:pt x="1266450" y="58481"/>
                    <a:pt x="1270000" y="57150"/>
                  </a:cubicBezTo>
                  <a:cubicBezTo>
                    <a:pt x="1281974" y="52660"/>
                    <a:pt x="1293487" y="46994"/>
                    <a:pt x="1304925" y="41275"/>
                  </a:cubicBezTo>
                  <a:cubicBezTo>
                    <a:pt x="1308338" y="39568"/>
                    <a:pt x="1310976" y="36504"/>
                    <a:pt x="1314450" y="34925"/>
                  </a:cubicBezTo>
                  <a:cubicBezTo>
                    <a:pt x="1358810" y="14761"/>
                    <a:pt x="1322684" y="32392"/>
                    <a:pt x="1355725" y="22225"/>
                  </a:cubicBezTo>
                  <a:cubicBezTo>
                    <a:pt x="1364368" y="19566"/>
                    <a:pt x="1372658" y="15875"/>
                    <a:pt x="1381125" y="12700"/>
                  </a:cubicBezTo>
                  <a:cubicBezTo>
                    <a:pt x="1389283" y="13788"/>
                    <a:pt x="1429738" y="9367"/>
                    <a:pt x="1438275" y="28575"/>
                  </a:cubicBezTo>
                  <a:cubicBezTo>
                    <a:pt x="1440890" y="34458"/>
                    <a:pt x="1440392" y="41275"/>
                    <a:pt x="1441450" y="47625"/>
                  </a:cubicBezTo>
                  <a:cubicBezTo>
                    <a:pt x="1464865" y="41771"/>
                    <a:pt x="1443606" y="48062"/>
                    <a:pt x="1466850" y="38100"/>
                  </a:cubicBezTo>
                  <a:cubicBezTo>
                    <a:pt x="1469926" y="36782"/>
                    <a:pt x="1473382" y="36422"/>
                    <a:pt x="1476375" y="34925"/>
                  </a:cubicBezTo>
                  <a:cubicBezTo>
                    <a:pt x="1493605" y="26310"/>
                    <a:pt x="1497319" y="20777"/>
                    <a:pt x="1514475" y="15875"/>
                  </a:cubicBezTo>
                  <a:cubicBezTo>
                    <a:pt x="1537995" y="9155"/>
                    <a:pt x="1560004" y="7229"/>
                    <a:pt x="1584325" y="3175"/>
                  </a:cubicBezTo>
                  <a:cubicBezTo>
                    <a:pt x="1589648" y="2288"/>
                    <a:pt x="1594908" y="1058"/>
                    <a:pt x="1600200" y="0"/>
                  </a:cubicBezTo>
                  <a:cubicBezTo>
                    <a:pt x="1618192" y="4233"/>
                    <a:pt x="1637487" y="4754"/>
                    <a:pt x="1654175" y="12700"/>
                  </a:cubicBezTo>
                  <a:cubicBezTo>
                    <a:pt x="1688937" y="29253"/>
                    <a:pt x="1655601" y="26826"/>
                    <a:pt x="1670050" y="41275"/>
                  </a:cubicBezTo>
                  <a:cubicBezTo>
                    <a:pt x="1672417" y="43642"/>
                    <a:pt x="1676400" y="43392"/>
                    <a:pt x="1679575" y="44450"/>
                  </a:cubicBezTo>
                  <a:lnTo>
                    <a:pt x="1746250" y="31750"/>
                  </a:lnTo>
                  <a:cubicBezTo>
                    <a:pt x="1749526" y="31067"/>
                    <a:pt x="1752508" y="29301"/>
                    <a:pt x="1755775" y="28575"/>
                  </a:cubicBezTo>
                  <a:cubicBezTo>
                    <a:pt x="1762059" y="27178"/>
                    <a:pt x="1768530" y="26749"/>
                    <a:pt x="1774825" y="25400"/>
                  </a:cubicBezTo>
                  <a:cubicBezTo>
                    <a:pt x="1783359" y="23571"/>
                    <a:pt x="1791758" y="21167"/>
                    <a:pt x="1800225" y="19050"/>
                  </a:cubicBezTo>
                  <a:cubicBezTo>
                    <a:pt x="1818217" y="20108"/>
                    <a:pt x="1836564" y="18512"/>
                    <a:pt x="1854200" y="22225"/>
                  </a:cubicBezTo>
                  <a:cubicBezTo>
                    <a:pt x="1860637" y="23580"/>
                    <a:pt x="1860895" y="37738"/>
                    <a:pt x="1863725" y="41275"/>
                  </a:cubicBezTo>
                  <a:cubicBezTo>
                    <a:pt x="1866109" y="44255"/>
                    <a:pt x="1870075" y="45508"/>
                    <a:pt x="1873250" y="47625"/>
                  </a:cubicBezTo>
                  <a:cubicBezTo>
                    <a:pt x="1899803" y="37004"/>
                    <a:pt x="1878170" y="44539"/>
                    <a:pt x="1905000" y="38100"/>
                  </a:cubicBezTo>
                  <a:lnTo>
                    <a:pt x="1968500" y="22225"/>
                  </a:lnTo>
                  <a:cubicBezTo>
                    <a:pt x="1980410" y="19248"/>
                    <a:pt x="1987275" y="17172"/>
                    <a:pt x="2000250" y="15875"/>
                  </a:cubicBezTo>
                  <a:cubicBezTo>
                    <a:pt x="2015031" y="14397"/>
                    <a:pt x="2029883" y="13758"/>
                    <a:pt x="2044700" y="12700"/>
                  </a:cubicBezTo>
                  <a:cubicBezTo>
                    <a:pt x="2047875" y="11642"/>
                    <a:pt x="2050878" y="9525"/>
                    <a:pt x="2054225" y="9525"/>
                  </a:cubicBezTo>
                  <a:cubicBezTo>
                    <a:pt x="2066020" y="9525"/>
                    <a:pt x="2065969" y="14378"/>
                    <a:pt x="2076450" y="15875"/>
                  </a:cubicBezTo>
                  <a:cubicBezTo>
                    <a:pt x="2080641" y="16474"/>
                    <a:pt x="2084917" y="15875"/>
                    <a:pt x="2089150" y="15875"/>
                  </a:cubicBezTo>
                </a:path>
              </a:pathLst>
            </a:custGeom>
            <a:noFill/>
            <a:ln>
              <a:solidFill>
                <a:srgbClr val="0C77C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688975" y="4241400"/>
              <a:ext cx="2133600" cy="340266"/>
            </a:xfrm>
            <a:custGeom>
              <a:avLst/>
              <a:gdLst>
                <a:gd name="connsiteX0" fmla="*/ 0 w 2133600"/>
                <a:gd name="connsiteY0" fmla="*/ 298850 h 340266"/>
                <a:gd name="connsiteX1" fmla="*/ 349250 w 2133600"/>
                <a:gd name="connsiteY1" fmla="*/ 3575 h 340266"/>
                <a:gd name="connsiteX2" fmla="*/ 1152525 w 2133600"/>
                <a:gd name="connsiteY2" fmla="*/ 340125 h 340266"/>
                <a:gd name="connsiteX3" fmla="*/ 2028825 w 2133600"/>
                <a:gd name="connsiteY3" fmla="*/ 44850 h 340266"/>
                <a:gd name="connsiteX4" fmla="*/ 2133600 w 2133600"/>
                <a:gd name="connsiteY4" fmla="*/ 400 h 34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600" h="340266">
                  <a:moveTo>
                    <a:pt x="0" y="298850"/>
                  </a:moveTo>
                  <a:cubicBezTo>
                    <a:pt x="78581" y="147773"/>
                    <a:pt x="157163" y="-3304"/>
                    <a:pt x="349250" y="3575"/>
                  </a:cubicBezTo>
                  <a:cubicBezTo>
                    <a:pt x="541337" y="10454"/>
                    <a:pt x="872596" y="333246"/>
                    <a:pt x="1152525" y="340125"/>
                  </a:cubicBezTo>
                  <a:cubicBezTo>
                    <a:pt x="1432454" y="347004"/>
                    <a:pt x="1865312" y="101471"/>
                    <a:pt x="2028825" y="44850"/>
                  </a:cubicBezTo>
                  <a:cubicBezTo>
                    <a:pt x="2192338" y="-11771"/>
                    <a:pt x="2108200" y="1987"/>
                    <a:pt x="2133600" y="400"/>
                  </a:cubicBezTo>
                </a:path>
              </a:pathLst>
            </a:custGeom>
            <a:noFill/>
            <a:ln>
              <a:solidFill>
                <a:srgbClr val="FF2B2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6" name="Freeform 75"/>
            <p:cNvSpPr/>
            <p:nvPr/>
          </p:nvSpPr>
          <p:spPr>
            <a:xfrm>
              <a:off x="685800" y="4019550"/>
              <a:ext cx="2171700" cy="700305"/>
            </a:xfrm>
            <a:custGeom>
              <a:avLst/>
              <a:gdLst>
                <a:gd name="connsiteX0" fmla="*/ 0 w 2171700"/>
                <a:gd name="connsiteY0" fmla="*/ 698500 h 700305"/>
                <a:gd name="connsiteX1" fmla="*/ 1038225 w 2171700"/>
                <a:gd name="connsiteY1" fmla="*/ 698500 h 700305"/>
                <a:gd name="connsiteX2" fmla="*/ 1219200 w 2171700"/>
                <a:gd name="connsiteY2" fmla="*/ 676275 h 700305"/>
                <a:gd name="connsiteX3" fmla="*/ 1247775 w 2171700"/>
                <a:gd name="connsiteY3" fmla="*/ 469900 h 700305"/>
                <a:gd name="connsiteX4" fmla="*/ 1244600 w 2171700"/>
                <a:gd name="connsiteY4" fmla="*/ 101600 h 700305"/>
                <a:gd name="connsiteX5" fmla="*/ 1308100 w 2171700"/>
                <a:gd name="connsiteY5" fmla="*/ 31750 h 700305"/>
                <a:gd name="connsiteX6" fmla="*/ 1473200 w 2171700"/>
                <a:gd name="connsiteY6" fmla="*/ 19050 h 700305"/>
                <a:gd name="connsiteX7" fmla="*/ 2171700 w 2171700"/>
                <a:gd name="connsiteY7" fmla="*/ 0 h 700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71700" h="700305">
                  <a:moveTo>
                    <a:pt x="0" y="698500"/>
                  </a:moveTo>
                  <a:lnTo>
                    <a:pt x="1038225" y="698500"/>
                  </a:lnTo>
                  <a:cubicBezTo>
                    <a:pt x="1241425" y="694796"/>
                    <a:pt x="1184275" y="714375"/>
                    <a:pt x="1219200" y="676275"/>
                  </a:cubicBezTo>
                  <a:cubicBezTo>
                    <a:pt x="1254125" y="638175"/>
                    <a:pt x="1243542" y="565679"/>
                    <a:pt x="1247775" y="469900"/>
                  </a:cubicBezTo>
                  <a:cubicBezTo>
                    <a:pt x="1252008" y="374121"/>
                    <a:pt x="1234546" y="174625"/>
                    <a:pt x="1244600" y="101600"/>
                  </a:cubicBezTo>
                  <a:cubicBezTo>
                    <a:pt x="1254654" y="28575"/>
                    <a:pt x="1270000" y="45508"/>
                    <a:pt x="1308100" y="31750"/>
                  </a:cubicBezTo>
                  <a:cubicBezTo>
                    <a:pt x="1346200" y="17992"/>
                    <a:pt x="1473200" y="19050"/>
                    <a:pt x="1473200" y="19050"/>
                  </a:cubicBezTo>
                  <a:cubicBezTo>
                    <a:pt x="1617133" y="13758"/>
                    <a:pt x="2172229" y="87312"/>
                    <a:pt x="2171700" y="0"/>
                  </a:cubicBezTo>
                </a:path>
              </a:pathLst>
            </a:custGeom>
            <a:noFill/>
            <a:ln>
              <a:solidFill>
                <a:srgbClr val="DFC92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564B55E3-3EDF-4A8E-9107-F1D427A3CA51}"/>
                </a:ext>
              </a:extLst>
            </p:cNvPr>
            <p:cNvSpPr txBox="1"/>
            <p:nvPr/>
          </p:nvSpPr>
          <p:spPr>
            <a:xfrm>
              <a:off x="2981768" y="4369667"/>
              <a:ext cx="50686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sz="1100" dirty="0" smtClean="0">
                  <a:solidFill>
                    <a:srgbClr val="0070C0"/>
                  </a:solidFill>
                  <a:latin typeface="+mn-lt"/>
                  <a:cs typeface="+mn-cs"/>
                </a:rPr>
                <a:t>Noise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564B55E3-3EDF-4A8E-9107-F1D427A3CA51}"/>
                </a:ext>
              </a:extLst>
            </p:cNvPr>
            <p:cNvSpPr txBox="1"/>
            <p:nvPr/>
          </p:nvSpPr>
          <p:spPr>
            <a:xfrm>
              <a:off x="2771775" y="4105457"/>
              <a:ext cx="9268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sz="1100" dirty="0" smtClean="0">
                  <a:solidFill>
                    <a:srgbClr val="FF0000"/>
                  </a:solidFill>
                  <a:latin typeface="+mn-lt"/>
                  <a:cs typeface="+mn-cs"/>
                </a:rPr>
                <a:t>Disturbances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8142F39C-EF50-4F31-955C-7D15F2D50921}"/>
                </a:ext>
              </a:extLst>
            </p:cNvPr>
            <p:cNvSpPr txBox="1"/>
            <p:nvPr/>
          </p:nvSpPr>
          <p:spPr>
            <a:xfrm>
              <a:off x="2697542" y="3799599"/>
              <a:ext cx="1123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n-US" sz="1100" dirty="0" smtClean="0">
                  <a:solidFill>
                    <a:srgbClr val="DFC927"/>
                  </a:solidFill>
                  <a:latin typeface="+mn-lt"/>
                  <a:cs typeface="+mn-cs"/>
                </a:rPr>
                <a:t>Set point</a:t>
              </a:r>
              <a:endParaRPr lang="en-US" sz="1100" dirty="0">
                <a:solidFill>
                  <a:srgbClr val="DFC927"/>
                </a:solidFill>
                <a:latin typeface="+mn-lt"/>
                <a:cs typeface="+mn-cs"/>
              </a:endParaRPr>
            </a:p>
          </p:txBody>
        </p:sp>
        <p:sp>
          <p:nvSpPr>
            <p:cNvPr id="83" name="Freeform 82"/>
            <p:cNvSpPr/>
            <p:nvPr/>
          </p:nvSpPr>
          <p:spPr>
            <a:xfrm>
              <a:off x="688975" y="3419545"/>
              <a:ext cx="2096814" cy="804041"/>
            </a:xfrm>
            <a:custGeom>
              <a:avLst/>
              <a:gdLst>
                <a:gd name="connsiteX0" fmla="*/ 0 w 2096814"/>
                <a:gd name="connsiteY0" fmla="*/ 704193 h 804041"/>
                <a:gd name="connsiteX1" fmla="*/ 36786 w 2096814"/>
                <a:gd name="connsiteY1" fmla="*/ 751489 h 804041"/>
                <a:gd name="connsiteX2" fmla="*/ 47297 w 2096814"/>
                <a:gd name="connsiteY2" fmla="*/ 772510 h 804041"/>
                <a:gd name="connsiteX3" fmla="*/ 73573 w 2096814"/>
                <a:gd name="connsiteY3" fmla="*/ 804041 h 804041"/>
                <a:gd name="connsiteX4" fmla="*/ 99849 w 2096814"/>
                <a:gd name="connsiteY4" fmla="*/ 798786 h 804041"/>
                <a:gd name="connsiteX5" fmla="*/ 110359 w 2096814"/>
                <a:gd name="connsiteY5" fmla="*/ 777765 h 804041"/>
                <a:gd name="connsiteX6" fmla="*/ 131380 w 2096814"/>
                <a:gd name="connsiteY6" fmla="*/ 751489 h 804041"/>
                <a:gd name="connsiteX7" fmla="*/ 141890 w 2096814"/>
                <a:gd name="connsiteY7" fmla="*/ 762000 h 804041"/>
                <a:gd name="connsiteX8" fmla="*/ 147145 w 2096814"/>
                <a:gd name="connsiteY8" fmla="*/ 777765 h 804041"/>
                <a:gd name="connsiteX9" fmla="*/ 168166 w 2096814"/>
                <a:gd name="connsiteY9" fmla="*/ 772510 h 804041"/>
                <a:gd name="connsiteX10" fmla="*/ 178676 w 2096814"/>
                <a:gd name="connsiteY10" fmla="*/ 756744 h 804041"/>
                <a:gd name="connsiteX11" fmla="*/ 183931 w 2096814"/>
                <a:gd name="connsiteY11" fmla="*/ 740979 h 804041"/>
                <a:gd name="connsiteX12" fmla="*/ 204952 w 2096814"/>
                <a:gd name="connsiteY12" fmla="*/ 719958 h 804041"/>
                <a:gd name="connsiteX13" fmla="*/ 231228 w 2096814"/>
                <a:gd name="connsiteY13" fmla="*/ 672662 h 804041"/>
                <a:gd name="connsiteX14" fmla="*/ 241738 w 2096814"/>
                <a:gd name="connsiteY14" fmla="*/ 688427 h 804041"/>
                <a:gd name="connsiteX15" fmla="*/ 246993 w 2096814"/>
                <a:gd name="connsiteY15" fmla="*/ 714703 h 804041"/>
                <a:gd name="connsiteX16" fmla="*/ 252249 w 2096814"/>
                <a:gd name="connsiteY16" fmla="*/ 730469 h 804041"/>
                <a:gd name="connsiteX17" fmla="*/ 268014 w 2096814"/>
                <a:gd name="connsiteY17" fmla="*/ 719958 h 804041"/>
                <a:gd name="connsiteX18" fmla="*/ 273269 w 2096814"/>
                <a:gd name="connsiteY18" fmla="*/ 698938 h 804041"/>
                <a:gd name="connsiteX19" fmla="*/ 289035 w 2096814"/>
                <a:gd name="connsiteY19" fmla="*/ 667406 h 804041"/>
                <a:gd name="connsiteX20" fmla="*/ 304800 w 2096814"/>
                <a:gd name="connsiteY20" fmla="*/ 656896 h 804041"/>
                <a:gd name="connsiteX21" fmla="*/ 320566 w 2096814"/>
                <a:gd name="connsiteY21" fmla="*/ 683172 h 804041"/>
                <a:gd name="connsiteX22" fmla="*/ 336331 w 2096814"/>
                <a:gd name="connsiteY22" fmla="*/ 672662 h 804041"/>
                <a:gd name="connsiteX23" fmla="*/ 362607 w 2096814"/>
                <a:gd name="connsiteY23" fmla="*/ 630620 h 804041"/>
                <a:gd name="connsiteX24" fmla="*/ 378373 w 2096814"/>
                <a:gd name="connsiteY24" fmla="*/ 641131 h 804041"/>
                <a:gd name="connsiteX25" fmla="*/ 404649 w 2096814"/>
                <a:gd name="connsiteY25" fmla="*/ 677917 h 804041"/>
                <a:gd name="connsiteX26" fmla="*/ 436180 w 2096814"/>
                <a:gd name="connsiteY26" fmla="*/ 672662 h 804041"/>
                <a:gd name="connsiteX27" fmla="*/ 446690 w 2096814"/>
                <a:gd name="connsiteY27" fmla="*/ 704193 h 804041"/>
                <a:gd name="connsiteX28" fmla="*/ 451945 w 2096814"/>
                <a:gd name="connsiteY28" fmla="*/ 719958 h 804041"/>
                <a:gd name="connsiteX29" fmla="*/ 472966 w 2096814"/>
                <a:gd name="connsiteY29" fmla="*/ 714703 h 804041"/>
                <a:gd name="connsiteX30" fmla="*/ 493986 w 2096814"/>
                <a:gd name="connsiteY30" fmla="*/ 698938 h 804041"/>
                <a:gd name="connsiteX31" fmla="*/ 509752 w 2096814"/>
                <a:gd name="connsiteY31" fmla="*/ 688427 h 804041"/>
                <a:gd name="connsiteX32" fmla="*/ 525517 w 2096814"/>
                <a:gd name="connsiteY32" fmla="*/ 683172 h 804041"/>
                <a:gd name="connsiteX33" fmla="*/ 536028 w 2096814"/>
                <a:gd name="connsiteY33" fmla="*/ 672662 h 804041"/>
                <a:gd name="connsiteX34" fmla="*/ 551793 w 2096814"/>
                <a:gd name="connsiteY34" fmla="*/ 704193 h 804041"/>
                <a:gd name="connsiteX35" fmla="*/ 593835 w 2096814"/>
                <a:gd name="connsiteY35" fmla="*/ 672662 h 804041"/>
                <a:gd name="connsiteX36" fmla="*/ 609600 w 2096814"/>
                <a:gd name="connsiteY36" fmla="*/ 656896 h 804041"/>
                <a:gd name="connsiteX37" fmla="*/ 630621 w 2096814"/>
                <a:gd name="connsiteY37" fmla="*/ 651641 h 804041"/>
                <a:gd name="connsiteX38" fmla="*/ 656897 w 2096814"/>
                <a:gd name="connsiteY38" fmla="*/ 656896 h 804041"/>
                <a:gd name="connsiteX39" fmla="*/ 662152 w 2096814"/>
                <a:gd name="connsiteY39" fmla="*/ 677917 h 804041"/>
                <a:gd name="connsiteX40" fmla="*/ 667407 w 2096814"/>
                <a:gd name="connsiteY40" fmla="*/ 740979 h 804041"/>
                <a:gd name="connsiteX41" fmla="*/ 677917 w 2096814"/>
                <a:gd name="connsiteY41" fmla="*/ 772510 h 804041"/>
                <a:gd name="connsiteX42" fmla="*/ 698938 w 2096814"/>
                <a:gd name="connsiteY42" fmla="*/ 751489 h 804041"/>
                <a:gd name="connsiteX43" fmla="*/ 714704 w 2096814"/>
                <a:gd name="connsiteY43" fmla="*/ 714703 h 804041"/>
                <a:gd name="connsiteX44" fmla="*/ 719959 w 2096814"/>
                <a:gd name="connsiteY44" fmla="*/ 672662 h 804041"/>
                <a:gd name="connsiteX45" fmla="*/ 725214 w 2096814"/>
                <a:gd name="connsiteY45" fmla="*/ 651641 h 804041"/>
                <a:gd name="connsiteX46" fmla="*/ 730469 w 2096814"/>
                <a:gd name="connsiteY46" fmla="*/ 672662 h 804041"/>
                <a:gd name="connsiteX47" fmla="*/ 740980 w 2096814"/>
                <a:gd name="connsiteY47" fmla="*/ 683172 h 804041"/>
                <a:gd name="connsiteX48" fmla="*/ 751490 w 2096814"/>
                <a:gd name="connsiteY48" fmla="*/ 599089 h 804041"/>
                <a:gd name="connsiteX49" fmla="*/ 767255 w 2096814"/>
                <a:gd name="connsiteY49" fmla="*/ 572813 h 804041"/>
                <a:gd name="connsiteX50" fmla="*/ 783021 w 2096814"/>
                <a:gd name="connsiteY50" fmla="*/ 567558 h 804041"/>
                <a:gd name="connsiteX51" fmla="*/ 798786 w 2096814"/>
                <a:gd name="connsiteY51" fmla="*/ 557048 h 804041"/>
                <a:gd name="connsiteX52" fmla="*/ 819807 w 2096814"/>
                <a:gd name="connsiteY52" fmla="*/ 578069 h 804041"/>
                <a:gd name="connsiteX53" fmla="*/ 835573 w 2096814"/>
                <a:gd name="connsiteY53" fmla="*/ 562303 h 804041"/>
                <a:gd name="connsiteX54" fmla="*/ 830317 w 2096814"/>
                <a:gd name="connsiteY54" fmla="*/ 525517 h 804041"/>
                <a:gd name="connsiteX55" fmla="*/ 809297 w 2096814"/>
                <a:gd name="connsiteY55" fmla="*/ 488731 h 804041"/>
                <a:gd name="connsiteX56" fmla="*/ 819807 w 2096814"/>
                <a:gd name="connsiteY56" fmla="*/ 478220 h 804041"/>
                <a:gd name="connsiteX57" fmla="*/ 830317 w 2096814"/>
                <a:gd name="connsiteY57" fmla="*/ 415158 h 804041"/>
                <a:gd name="connsiteX58" fmla="*/ 840828 w 2096814"/>
                <a:gd name="connsiteY58" fmla="*/ 404648 h 804041"/>
                <a:gd name="connsiteX59" fmla="*/ 851338 w 2096814"/>
                <a:gd name="connsiteY59" fmla="*/ 346841 h 804041"/>
                <a:gd name="connsiteX60" fmla="*/ 861849 w 2096814"/>
                <a:gd name="connsiteY60" fmla="*/ 336331 h 804041"/>
                <a:gd name="connsiteX61" fmla="*/ 877614 w 2096814"/>
                <a:gd name="connsiteY61" fmla="*/ 352096 h 804041"/>
                <a:gd name="connsiteX62" fmla="*/ 882869 w 2096814"/>
                <a:gd name="connsiteY62" fmla="*/ 336331 h 804041"/>
                <a:gd name="connsiteX63" fmla="*/ 893380 w 2096814"/>
                <a:gd name="connsiteY63" fmla="*/ 367862 h 804041"/>
                <a:gd name="connsiteX64" fmla="*/ 893380 w 2096814"/>
                <a:gd name="connsiteY64" fmla="*/ 320565 h 804041"/>
                <a:gd name="connsiteX65" fmla="*/ 867104 w 2096814"/>
                <a:gd name="connsiteY65" fmla="*/ 294289 h 804041"/>
                <a:gd name="connsiteX66" fmla="*/ 882869 w 2096814"/>
                <a:gd name="connsiteY66" fmla="*/ 210206 h 804041"/>
                <a:gd name="connsiteX67" fmla="*/ 893380 w 2096814"/>
                <a:gd name="connsiteY67" fmla="*/ 199696 h 804041"/>
                <a:gd name="connsiteX68" fmla="*/ 898635 w 2096814"/>
                <a:gd name="connsiteY68" fmla="*/ 183931 h 804041"/>
                <a:gd name="connsiteX69" fmla="*/ 903890 w 2096814"/>
                <a:gd name="connsiteY69" fmla="*/ 152400 h 804041"/>
                <a:gd name="connsiteX70" fmla="*/ 914400 w 2096814"/>
                <a:gd name="connsiteY70" fmla="*/ 168165 h 804041"/>
                <a:gd name="connsiteX71" fmla="*/ 930166 w 2096814"/>
                <a:gd name="connsiteY71" fmla="*/ 131379 h 804041"/>
                <a:gd name="connsiteX72" fmla="*/ 956442 w 2096814"/>
                <a:gd name="connsiteY72" fmla="*/ 105103 h 804041"/>
                <a:gd name="connsiteX73" fmla="*/ 982717 w 2096814"/>
                <a:gd name="connsiteY73" fmla="*/ 84082 h 804041"/>
                <a:gd name="connsiteX74" fmla="*/ 993228 w 2096814"/>
                <a:gd name="connsiteY74" fmla="*/ 68317 h 804041"/>
                <a:gd name="connsiteX75" fmla="*/ 1014249 w 2096814"/>
                <a:gd name="connsiteY75" fmla="*/ 47296 h 804041"/>
                <a:gd name="connsiteX76" fmla="*/ 1035269 w 2096814"/>
                <a:gd name="connsiteY76" fmla="*/ 52551 h 804041"/>
                <a:gd name="connsiteX77" fmla="*/ 1051035 w 2096814"/>
                <a:gd name="connsiteY77" fmla="*/ 57806 h 804041"/>
                <a:gd name="connsiteX78" fmla="*/ 1098331 w 2096814"/>
                <a:gd name="connsiteY78" fmla="*/ 31531 h 804041"/>
                <a:gd name="connsiteX79" fmla="*/ 1129862 w 2096814"/>
                <a:gd name="connsiteY79" fmla="*/ 15765 h 804041"/>
                <a:gd name="connsiteX80" fmla="*/ 1135117 w 2096814"/>
                <a:gd name="connsiteY80" fmla="*/ 31531 h 804041"/>
                <a:gd name="connsiteX81" fmla="*/ 1145628 w 2096814"/>
                <a:gd name="connsiteY81" fmla="*/ 42041 h 804041"/>
                <a:gd name="connsiteX82" fmla="*/ 1182414 w 2096814"/>
                <a:gd name="connsiteY82" fmla="*/ 31531 h 804041"/>
                <a:gd name="connsiteX83" fmla="*/ 1192924 w 2096814"/>
                <a:gd name="connsiteY83" fmla="*/ 63062 h 804041"/>
                <a:gd name="connsiteX84" fmla="*/ 1224455 w 2096814"/>
                <a:gd name="connsiteY84" fmla="*/ 52551 h 804041"/>
                <a:gd name="connsiteX85" fmla="*/ 1234966 w 2096814"/>
                <a:gd name="connsiteY85" fmla="*/ 63062 h 804041"/>
                <a:gd name="connsiteX86" fmla="*/ 1240221 w 2096814"/>
                <a:gd name="connsiteY86" fmla="*/ 89338 h 804041"/>
                <a:gd name="connsiteX87" fmla="*/ 1271752 w 2096814"/>
                <a:gd name="connsiteY87" fmla="*/ 99848 h 804041"/>
                <a:gd name="connsiteX88" fmla="*/ 1287517 w 2096814"/>
                <a:gd name="connsiteY88" fmla="*/ 110358 h 804041"/>
                <a:gd name="connsiteX89" fmla="*/ 1319049 w 2096814"/>
                <a:gd name="connsiteY89" fmla="*/ 115613 h 804041"/>
                <a:gd name="connsiteX90" fmla="*/ 1334814 w 2096814"/>
                <a:gd name="connsiteY90" fmla="*/ 120869 h 804041"/>
                <a:gd name="connsiteX91" fmla="*/ 1355835 w 2096814"/>
                <a:gd name="connsiteY91" fmla="*/ 168165 h 804041"/>
                <a:gd name="connsiteX92" fmla="*/ 1403131 w 2096814"/>
                <a:gd name="connsiteY92" fmla="*/ 152400 h 804041"/>
                <a:gd name="connsiteX93" fmla="*/ 1418897 w 2096814"/>
                <a:gd name="connsiteY93" fmla="*/ 147144 h 804041"/>
                <a:gd name="connsiteX94" fmla="*/ 1429407 w 2096814"/>
                <a:gd name="connsiteY94" fmla="*/ 131379 h 804041"/>
                <a:gd name="connsiteX95" fmla="*/ 1460938 w 2096814"/>
                <a:gd name="connsiteY95" fmla="*/ 120869 h 804041"/>
                <a:gd name="connsiteX96" fmla="*/ 1481959 w 2096814"/>
                <a:gd name="connsiteY96" fmla="*/ 99848 h 804041"/>
                <a:gd name="connsiteX97" fmla="*/ 1492469 w 2096814"/>
                <a:gd name="connsiteY97" fmla="*/ 84082 h 804041"/>
                <a:gd name="connsiteX98" fmla="*/ 1518745 w 2096814"/>
                <a:gd name="connsiteY98" fmla="*/ 63062 h 804041"/>
                <a:gd name="connsiteX99" fmla="*/ 1524000 w 2096814"/>
                <a:gd name="connsiteY99" fmla="*/ 42041 h 804041"/>
                <a:gd name="connsiteX100" fmla="*/ 1539766 w 2096814"/>
                <a:gd name="connsiteY100" fmla="*/ 36786 h 804041"/>
                <a:gd name="connsiteX101" fmla="*/ 1545021 w 2096814"/>
                <a:gd name="connsiteY101" fmla="*/ 21020 h 804041"/>
                <a:gd name="connsiteX102" fmla="*/ 1555531 w 2096814"/>
                <a:gd name="connsiteY102" fmla="*/ 31531 h 804041"/>
                <a:gd name="connsiteX103" fmla="*/ 1560786 w 2096814"/>
                <a:gd name="connsiteY103" fmla="*/ 47296 h 804041"/>
                <a:gd name="connsiteX104" fmla="*/ 1581807 w 2096814"/>
                <a:gd name="connsiteY104" fmla="*/ 42041 h 804041"/>
                <a:gd name="connsiteX105" fmla="*/ 1613338 w 2096814"/>
                <a:gd name="connsiteY105" fmla="*/ 26275 h 804041"/>
                <a:gd name="connsiteX106" fmla="*/ 1623849 w 2096814"/>
                <a:gd name="connsiteY106" fmla="*/ 36786 h 804041"/>
                <a:gd name="connsiteX107" fmla="*/ 1660635 w 2096814"/>
                <a:gd name="connsiteY107" fmla="*/ 26275 h 804041"/>
                <a:gd name="connsiteX108" fmla="*/ 1671145 w 2096814"/>
                <a:gd name="connsiteY108" fmla="*/ 36786 h 804041"/>
                <a:gd name="connsiteX109" fmla="*/ 1676400 w 2096814"/>
                <a:gd name="connsiteY109" fmla="*/ 52551 h 804041"/>
                <a:gd name="connsiteX110" fmla="*/ 1702676 w 2096814"/>
                <a:gd name="connsiteY110" fmla="*/ 26275 h 804041"/>
                <a:gd name="connsiteX111" fmla="*/ 1718442 w 2096814"/>
                <a:gd name="connsiteY111" fmla="*/ 31531 h 804041"/>
                <a:gd name="connsiteX112" fmla="*/ 1744717 w 2096814"/>
                <a:gd name="connsiteY112" fmla="*/ 42041 h 804041"/>
                <a:gd name="connsiteX113" fmla="*/ 1797269 w 2096814"/>
                <a:gd name="connsiteY113" fmla="*/ 31531 h 804041"/>
                <a:gd name="connsiteX114" fmla="*/ 1802524 w 2096814"/>
                <a:gd name="connsiteY114" fmla="*/ 47296 h 804041"/>
                <a:gd name="connsiteX115" fmla="*/ 1807780 w 2096814"/>
                <a:gd name="connsiteY115" fmla="*/ 31531 h 804041"/>
                <a:gd name="connsiteX116" fmla="*/ 1828800 w 2096814"/>
                <a:gd name="connsiteY116" fmla="*/ 15765 h 804041"/>
                <a:gd name="connsiteX117" fmla="*/ 1860331 w 2096814"/>
                <a:gd name="connsiteY117" fmla="*/ 0 h 804041"/>
                <a:gd name="connsiteX118" fmla="*/ 1876097 w 2096814"/>
                <a:gd name="connsiteY118" fmla="*/ 5255 h 804041"/>
                <a:gd name="connsiteX119" fmla="*/ 1897117 w 2096814"/>
                <a:gd name="connsiteY119" fmla="*/ 36786 h 804041"/>
                <a:gd name="connsiteX120" fmla="*/ 1907628 w 2096814"/>
                <a:gd name="connsiteY120" fmla="*/ 47296 h 804041"/>
                <a:gd name="connsiteX121" fmla="*/ 1912883 w 2096814"/>
                <a:gd name="connsiteY121" fmla="*/ 73572 h 804041"/>
                <a:gd name="connsiteX122" fmla="*/ 1933904 w 2096814"/>
                <a:gd name="connsiteY122" fmla="*/ 68317 h 804041"/>
                <a:gd name="connsiteX123" fmla="*/ 1960180 w 2096814"/>
                <a:gd name="connsiteY123" fmla="*/ 42041 h 804041"/>
                <a:gd name="connsiteX124" fmla="*/ 1981200 w 2096814"/>
                <a:gd name="connsiteY124" fmla="*/ 31531 h 804041"/>
                <a:gd name="connsiteX125" fmla="*/ 1991711 w 2096814"/>
                <a:gd name="connsiteY125" fmla="*/ 68317 h 804041"/>
                <a:gd name="connsiteX126" fmla="*/ 1996966 w 2096814"/>
                <a:gd name="connsiteY126" fmla="*/ 89338 h 804041"/>
                <a:gd name="connsiteX127" fmla="*/ 2002221 w 2096814"/>
                <a:gd name="connsiteY127" fmla="*/ 73572 h 804041"/>
                <a:gd name="connsiteX128" fmla="*/ 2012731 w 2096814"/>
                <a:gd name="connsiteY128" fmla="*/ 47296 h 804041"/>
                <a:gd name="connsiteX129" fmla="*/ 2039007 w 2096814"/>
                <a:gd name="connsiteY129" fmla="*/ 0 h 804041"/>
                <a:gd name="connsiteX130" fmla="*/ 2049517 w 2096814"/>
                <a:gd name="connsiteY130" fmla="*/ 31531 h 804041"/>
                <a:gd name="connsiteX131" fmla="*/ 2060028 w 2096814"/>
                <a:gd name="connsiteY131" fmla="*/ 47296 h 804041"/>
                <a:gd name="connsiteX132" fmla="*/ 2065283 w 2096814"/>
                <a:gd name="connsiteY132" fmla="*/ 31531 h 804041"/>
                <a:gd name="connsiteX133" fmla="*/ 2075793 w 2096814"/>
                <a:gd name="connsiteY133" fmla="*/ 10510 h 804041"/>
                <a:gd name="connsiteX134" fmla="*/ 2096814 w 2096814"/>
                <a:gd name="connsiteY134" fmla="*/ 26275 h 80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2096814" h="804041">
                  <a:moveTo>
                    <a:pt x="0" y="704193"/>
                  </a:moveTo>
                  <a:cubicBezTo>
                    <a:pt x="12499" y="719192"/>
                    <a:pt x="26913" y="734212"/>
                    <a:pt x="36786" y="751489"/>
                  </a:cubicBezTo>
                  <a:cubicBezTo>
                    <a:pt x="40673" y="758291"/>
                    <a:pt x="43145" y="765867"/>
                    <a:pt x="47297" y="772510"/>
                  </a:cubicBezTo>
                  <a:cubicBezTo>
                    <a:pt x="57710" y="789171"/>
                    <a:pt x="61578" y="792047"/>
                    <a:pt x="73573" y="804041"/>
                  </a:cubicBezTo>
                  <a:cubicBezTo>
                    <a:pt x="82332" y="802289"/>
                    <a:pt x="92581" y="803978"/>
                    <a:pt x="99849" y="798786"/>
                  </a:cubicBezTo>
                  <a:cubicBezTo>
                    <a:pt x="106224" y="794233"/>
                    <a:pt x="106472" y="784567"/>
                    <a:pt x="110359" y="777765"/>
                  </a:cubicBezTo>
                  <a:cubicBezTo>
                    <a:pt x="119197" y="762297"/>
                    <a:pt x="119871" y="762998"/>
                    <a:pt x="131380" y="751489"/>
                  </a:cubicBezTo>
                  <a:cubicBezTo>
                    <a:pt x="134883" y="754993"/>
                    <a:pt x="139341" y="757751"/>
                    <a:pt x="141890" y="762000"/>
                  </a:cubicBezTo>
                  <a:cubicBezTo>
                    <a:pt x="144740" y="766750"/>
                    <a:pt x="142002" y="775708"/>
                    <a:pt x="147145" y="777765"/>
                  </a:cubicBezTo>
                  <a:cubicBezTo>
                    <a:pt x="153851" y="780447"/>
                    <a:pt x="161159" y="774262"/>
                    <a:pt x="168166" y="772510"/>
                  </a:cubicBezTo>
                  <a:cubicBezTo>
                    <a:pt x="171669" y="767255"/>
                    <a:pt x="175851" y="762393"/>
                    <a:pt x="178676" y="756744"/>
                  </a:cubicBezTo>
                  <a:cubicBezTo>
                    <a:pt x="181153" y="751790"/>
                    <a:pt x="180711" y="745486"/>
                    <a:pt x="183931" y="740979"/>
                  </a:cubicBezTo>
                  <a:cubicBezTo>
                    <a:pt x="189691" y="732915"/>
                    <a:pt x="204952" y="719958"/>
                    <a:pt x="204952" y="719958"/>
                  </a:cubicBezTo>
                  <a:cubicBezTo>
                    <a:pt x="207345" y="713976"/>
                    <a:pt x="220358" y="674836"/>
                    <a:pt x="231228" y="672662"/>
                  </a:cubicBezTo>
                  <a:cubicBezTo>
                    <a:pt x="237421" y="671423"/>
                    <a:pt x="238235" y="683172"/>
                    <a:pt x="241738" y="688427"/>
                  </a:cubicBezTo>
                  <a:cubicBezTo>
                    <a:pt x="243490" y="697186"/>
                    <a:pt x="244827" y="706038"/>
                    <a:pt x="246993" y="714703"/>
                  </a:cubicBezTo>
                  <a:cubicBezTo>
                    <a:pt x="248337" y="720077"/>
                    <a:pt x="246875" y="729125"/>
                    <a:pt x="252249" y="730469"/>
                  </a:cubicBezTo>
                  <a:cubicBezTo>
                    <a:pt x="258376" y="732001"/>
                    <a:pt x="262759" y="723462"/>
                    <a:pt x="268014" y="719958"/>
                  </a:cubicBezTo>
                  <a:cubicBezTo>
                    <a:pt x="269766" y="712951"/>
                    <a:pt x="271285" y="705882"/>
                    <a:pt x="273269" y="698938"/>
                  </a:cubicBezTo>
                  <a:cubicBezTo>
                    <a:pt x="276689" y="686969"/>
                    <a:pt x="279821" y="676620"/>
                    <a:pt x="289035" y="667406"/>
                  </a:cubicBezTo>
                  <a:cubicBezTo>
                    <a:pt x="293501" y="662940"/>
                    <a:pt x="299545" y="660399"/>
                    <a:pt x="304800" y="656896"/>
                  </a:cubicBezTo>
                  <a:cubicBezTo>
                    <a:pt x="306245" y="661233"/>
                    <a:pt x="310946" y="683172"/>
                    <a:pt x="320566" y="683172"/>
                  </a:cubicBezTo>
                  <a:cubicBezTo>
                    <a:pt x="326882" y="683172"/>
                    <a:pt x="331076" y="676165"/>
                    <a:pt x="336331" y="672662"/>
                  </a:cubicBezTo>
                  <a:cubicBezTo>
                    <a:pt x="339775" y="665775"/>
                    <a:pt x="354422" y="633348"/>
                    <a:pt x="362607" y="630620"/>
                  </a:cubicBezTo>
                  <a:cubicBezTo>
                    <a:pt x="368599" y="628623"/>
                    <a:pt x="373118" y="637627"/>
                    <a:pt x="378373" y="641131"/>
                  </a:cubicBezTo>
                  <a:cubicBezTo>
                    <a:pt x="390635" y="677917"/>
                    <a:pt x="378373" y="669159"/>
                    <a:pt x="404649" y="677917"/>
                  </a:cubicBezTo>
                  <a:cubicBezTo>
                    <a:pt x="412221" y="672869"/>
                    <a:pt x="425651" y="657922"/>
                    <a:pt x="436180" y="672662"/>
                  </a:cubicBezTo>
                  <a:cubicBezTo>
                    <a:pt x="442619" y="681677"/>
                    <a:pt x="443187" y="693683"/>
                    <a:pt x="446690" y="704193"/>
                  </a:cubicBezTo>
                  <a:lnTo>
                    <a:pt x="451945" y="719958"/>
                  </a:lnTo>
                  <a:cubicBezTo>
                    <a:pt x="458952" y="718206"/>
                    <a:pt x="466506" y="717933"/>
                    <a:pt x="472966" y="714703"/>
                  </a:cubicBezTo>
                  <a:cubicBezTo>
                    <a:pt x="480800" y="710786"/>
                    <a:pt x="486859" y="704029"/>
                    <a:pt x="493986" y="698938"/>
                  </a:cubicBezTo>
                  <a:cubicBezTo>
                    <a:pt x="499126" y="695267"/>
                    <a:pt x="504103" y="691252"/>
                    <a:pt x="509752" y="688427"/>
                  </a:cubicBezTo>
                  <a:cubicBezTo>
                    <a:pt x="514706" y="685950"/>
                    <a:pt x="520262" y="684924"/>
                    <a:pt x="525517" y="683172"/>
                  </a:cubicBezTo>
                  <a:cubicBezTo>
                    <a:pt x="529021" y="679669"/>
                    <a:pt x="531221" y="671460"/>
                    <a:pt x="536028" y="672662"/>
                  </a:cubicBezTo>
                  <a:cubicBezTo>
                    <a:pt x="543437" y="674514"/>
                    <a:pt x="549956" y="698681"/>
                    <a:pt x="551793" y="704193"/>
                  </a:cubicBezTo>
                  <a:cubicBezTo>
                    <a:pt x="579310" y="695021"/>
                    <a:pt x="563643" y="702855"/>
                    <a:pt x="593835" y="672662"/>
                  </a:cubicBezTo>
                  <a:cubicBezTo>
                    <a:pt x="599090" y="667407"/>
                    <a:pt x="602390" y="658698"/>
                    <a:pt x="609600" y="656896"/>
                  </a:cubicBezTo>
                  <a:lnTo>
                    <a:pt x="630621" y="651641"/>
                  </a:lnTo>
                  <a:cubicBezTo>
                    <a:pt x="639380" y="653393"/>
                    <a:pt x="650035" y="651178"/>
                    <a:pt x="656897" y="656896"/>
                  </a:cubicBezTo>
                  <a:cubicBezTo>
                    <a:pt x="662446" y="661520"/>
                    <a:pt x="661256" y="670750"/>
                    <a:pt x="662152" y="677917"/>
                  </a:cubicBezTo>
                  <a:cubicBezTo>
                    <a:pt x="664768" y="698848"/>
                    <a:pt x="663939" y="720172"/>
                    <a:pt x="667407" y="740979"/>
                  </a:cubicBezTo>
                  <a:cubicBezTo>
                    <a:pt x="669228" y="751907"/>
                    <a:pt x="677917" y="772510"/>
                    <a:pt x="677917" y="772510"/>
                  </a:cubicBezTo>
                  <a:cubicBezTo>
                    <a:pt x="684924" y="765503"/>
                    <a:pt x="695804" y="760890"/>
                    <a:pt x="698938" y="751489"/>
                  </a:cubicBezTo>
                  <a:cubicBezTo>
                    <a:pt x="706670" y="728292"/>
                    <a:pt x="701716" y="740678"/>
                    <a:pt x="714704" y="714703"/>
                  </a:cubicBezTo>
                  <a:cubicBezTo>
                    <a:pt x="716456" y="700689"/>
                    <a:pt x="717637" y="686593"/>
                    <a:pt x="719959" y="672662"/>
                  </a:cubicBezTo>
                  <a:cubicBezTo>
                    <a:pt x="721146" y="665538"/>
                    <a:pt x="717991" y="651641"/>
                    <a:pt x="725214" y="651641"/>
                  </a:cubicBezTo>
                  <a:cubicBezTo>
                    <a:pt x="732437" y="651641"/>
                    <a:pt x="727239" y="666202"/>
                    <a:pt x="730469" y="672662"/>
                  </a:cubicBezTo>
                  <a:cubicBezTo>
                    <a:pt x="732685" y="677094"/>
                    <a:pt x="737476" y="679669"/>
                    <a:pt x="740980" y="683172"/>
                  </a:cubicBezTo>
                  <a:cubicBezTo>
                    <a:pt x="754835" y="641605"/>
                    <a:pt x="740130" y="689971"/>
                    <a:pt x="751490" y="599089"/>
                  </a:cubicBezTo>
                  <a:cubicBezTo>
                    <a:pt x="752830" y="588365"/>
                    <a:pt x="757731" y="578527"/>
                    <a:pt x="767255" y="572813"/>
                  </a:cubicBezTo>
                  <a:cubicBezTo>
                    <a:pt x="772005" y="569963"/>
                    <a:pt x="777766" y="569310"/>
                    <a:pt x="783021" y="567558"/>
                  </a:cubicBezTo>
                  <a:cubicBezTo>
                    <a:pt x="788276" y="564055"/>
                    <a:pt x="792713" y="555313"/>
                    <a:pt x="798786" y="557048"/>
                  </a:cubicBezTo>
                  <a:cubicBezTo>
                    <a:pt x="808314" y="559770"/>
                    <a:pt x="819807" y="578069"/>
                    <a:pt x="819807" y="578069"/>
                  </a:cubicBezTo>
                  <a:cubicBezTo>
                    <a:pt x="832069" y="541283"/>
                    <a:pt x="826813" y="536028"/>
                    <a:pt x="835573" y="562303"/>
                  </a:cubicBezTo>
                  <a:cubicBezTo>
                    <a:pt x="833821" y="550041"/>
                    <a:pt x="833576" y="537467"/>
                    <a:pt x="830317" y="525517"/>
                  </a:cubicBezTo>
                  <a:cubicBezTo>
                    <a:pt x="827239" y="514232"/>
                    <a:pt x="815884" y="498611"/>
                    <a:pt x="809297" y="488731"/>
                  </a:cubicBezTo>
                  <a:cubicBezTo>
                    <a:pt x="812800" y="485227"/>
                    <a:pt x="818503" y="483000"/>
                    <a:pt x="819807" y="478220"/>
                  </a:cubicBezTo>
                  <a:cubicBezTo>
                    <a:pt x="821709" y="471247"/>
                    <a:pt x="821431" y="429968"/>
                    <a:pt x="830317" y="415158"/>
                  </a:cubicBezTo>
                  <a:cubicBezTo>
                    <a:pt x="832866" y="410909"/>
                    <a:pt x="837324" y="408151"/>
                    <a:pt x="840828" y="404648"/>
                  </a:cubicBezTo>
                  <a:cubicBezTo>
                    <a:pt x="841552" y="398855"/>
                    <a:pt x="843663" y="359631"/>
                    <a:pt x="851338" y="346841"/>
                  </a:cubicBezTo>
                  <a:cubicBezTo>
                    <a:pt x="853887" y="342592"/>
                    <a:pt x="858345" y="339834"/>
                    <a:pt x="861849" y="336331"/>
                  </a:cubicBezTo>
                  <a:cubicBezTo>
                    <a:pt x="867104" y="341586"/>
                    <a:pt x="870182" y="352096"/>
                    <a:pt x="877614" y="352096"/>
                  </a:cubicBezTo>
                  <a:cubicBezTo>
                    <a:pt x="883153" y="352096"/>
                    <a:pt x="878952" y="332414"/>
                    <a:pt x="882869" y="336331"/>
                  </a:cubicBezTo>
                  <a:cubicBezTo>
                    <a:pt x="890703" y="344165"/>
                    <a:pt x="893380" y="367862"/>
                    <a:pt x="893380" y="367862"/>
                  </a:cubicBezTo>
                  <a:cubicBezTo>
                    <a:pt x="899241" y="350278"/>
                    <a:pt x="904861" y="341613"/>
                    <a:pt x="893380" y="320565"/>
                  </a:cubicBezTo>
                  <a:cubicBezTo>
                    <a:pt x="887449" y="309691"/>
                    <a:pt x="867104" y="294289"/>
                    <a:pt x="867104" y="294289"/>
                  </a:cubicBezTo>
                  <a:cubicBezTo>
                    <a:pt x="883181" y="246057"/>
                    <a:pt x="876512" y="273782"/>
                    <a:pt x="882869" y="210206"/>
                  </a:cubicBezTo>
                  <a:lnTo>
                    <a:pt x="893380" y="199696"/>
                  </a:lnTo>
                  <a:cubicBezTo>
                    <a:pt x="895132" y="194441"/>
                    <a:pt x="897433" y="189338"/>
                    <a:pt x="898635" y="183931"/>
                  </a:cubicBezTo>
                  <a:cubicBezTo>
                    <a:pt x="900946" y="173529"/>
                    <a:pt x="896356" y="159935"/>
                    <a:pt x="903890" y="152400"/>
                  </a:cubicBezTo>
                  <a:cubicBezTo>
                    <a:pt x="908356" y="147934"/>
                    <a:pt x="910897" y="162910"/>
                    <a:pt x="914400" y="168165"/>
                  </a:cubicBezTo>
                  <a:cubicBezTo>
                    <a:pt x="918306" y="156446"/>
                    <a:pt x="922589" y="141121"/>
                    <a:pt x="930166" y="131379"/>
                  </a:cubicBezTo>
                  <a:cubicBezTo>
                    <a:pt x="937771" y="121602"/>
                    <a:pt x="949571" y="115409"/>
                    <a:pt x="956442" y="105103"/>
                  </a:cubicBezTo>
                  <a:cubicBezTo>
                    <a:pt x="970025" y="84729"/>
                    <a:pt x="960960" y="91336"/>
                    <a:pt x="982717" y="84082"/>
                  </a:cubicBezTo>
                  <a:cubicBezTo>
                    <a:pt x="986221" y="78827"/>
                    <a:pt x="988296" y="72262"/>
                    <a:pt x="993228" y="68317"/>
                  </a:cubicBezTo>
                  <a:cubicBezTo>
                    <a:pt x="1018708" y="47934"/>
                    <a:pt x="1002782" y="81694"/>
                    <a:pt x="1014249" y="47296"/>
                  </a:cubicBezTo>
                  <a:cubicBezTo>
                    <a:pt x="1021256" y="49048"/>
                    <a:pt x="1028325" y="50567"/>
                    <a:pt x="1035269" y="52551"/>
                  </a:cubicBezTo>
                  <a:cubicBezTo>
                    <a:pt x="1040595" y="54073"/>
                    <a:pt x="1045495" y="57806"/>
                    <a:pt x="1051035" y="57806"/>
                  </a:cubicBezTo>
                  <a:cubicBezTo>
                    <a:pt x="1064909" y="57806"/>
                    <a:pt x="1093831" y="34531"/>
                    <a:pt x="1098331" y="31531"/>
                  </a:cubicBezTo>
                  <a:cubicBezTo>
                    <a:pt x="1118708" y="17947"/>
                    <a:pt x="1108103" y="23018"/>
                    <a:pt x="1129862" y="15765"/>
                  </a:cubicBezTo>
                  <a:cubicBezTo>
                    <a:pt x="1131614" y="21020"/>
                    <a:pt x="1132267" y="26781"/>
                    <a:pt x="1135117" y="31531"/>
                  </a:cubicBezTo>
                  <a:cubicBezTo>
                    <a:pt x="1137666" y="35780"/>
                    <a:pt x="1140741" y="41227"/>
                    <a:pt x="1145628" y="42041"/>
                  </a:cubicBezTo>
                  <a:cubicBezTo>
                    <a:pt x="1150028" y="42774"/>
                    <a:pt x="1176666" y="33447"/>
                    <a:pt x="1182414" y="31531"/>
                  </a:cubicBezTo>
                  <a:cubicBezTo>
                    <a:pt x="1185917" y="42041"/>
                    <a:pt x="1182414" y="66566"/>
                    <a:pt x="1192924" y="63062"/>
                  </a:cubicBezTo>
                  <a:lnTo>
                    <a:pt x="1224455" y="52551"/>
                  </a:lnTo>
                  <a:cubicBezTo>
                    <a:pt x="1227959" y="56055"/>
                    <a:pt x="1233014" y="58508"/>
                    <a:pt x="1234966" y="63062"/>
                  </a:cubicBezTo>
                  <a:cubicBezTo>
                    <a:pt x="1238485" y="71272"/>
                    <a:pt x="1233905" y="83022"/>
                    <a:pt x="1240221" y="89338"/>
                  </a:cubicBezTo>
                  <a:cubicBezTo>
                    <a:pt x="1248055" y="97172"/>
                    <a:pt x="1271752" y="99848"/>
                    <a:pt x="1271752" y="99848"/>
                  </a:cubicBezTo>
                  <a:cubicBezTo>
                    <a:pt x="1277007" y="103351"/>
                    <a:pt x="1281525" y="108361"/>
                    <a:pt x="1287517" y="110358"/>
                  </a:cubicBezTo>
                  <a:cubicBezTo>
                    <a:pt x="1297626" y="113727"/>
                    <a:pt x="1308647" y="113301"/>
                    <a:pt x="1319049" y="115613"/>
                  </a:cubicBezTo>
                  <a:cubicBezTo>
                    <a:pt x="1324456" y="116815"/>
                    <a:pt x="1329559" y="119117"/>
                    <a:pt x="1334814" y="120869"/>
                  </a:cubicBezTo>
                  <a:cubicBezTo>
                    <a:pt x="1347321" y="158392"/>
                    <a:pt x="1339178" y="143182"/>
                    <a:pt x="1355835" y="168165"/>
                  </a:cubicBezTo>
                  <a:lnTo>
                    <a:pt x="1403131" y="152400"/>
                  </a:lnTo>
                  <a:lnTo>
                    <a:pt x="1418897" y="147144"/>
                  </a:lnTo>
                  <a:cubicBezTo>
                    <a:pt x="1422400" y="141889"/>
                    <a:pt x="1424051" y="134726"/>
                    <a:pt x="1429407" y="131379"/>
                  </a:cubicBezTo>
                  <a:cubicBezTo>
                    <a:pt x="1438802" y="125507"/>
                    <a:pt x="1460938" y="120869"/>
                    <a:pt x="1460938" y="120869"/>
                  </a:cubicBezTo>
                  <a:cubicBezTo>
                    <a:pt x="1472404" y="86470"/>
                    <a:pt x="1456479" y="120232"/>
                    <a:pt x="1481959" y="99848"/>
                  </a:cubicBezTo>
                  <a:cubicBezTo>
                    <a:pt x="1486891" y="95902"/>
                    <a:pt x="1488523" y="89014"/>
                    <a:pt x="1492469" y="84082"/>
                  </a:cubicBezTo>
                  <a:cubicBezTo>
                    <a:pt x="1501025" y="73387"/>
                    <a:pt x="1507042" y="70864"/>
                    <a:pt x="1518745" y="63062"/>
                  </a:cubicBezTo>
                  <a:cubicBezTo>
                    <a:pt x="1520497" y="56055"/>
                    <a:pt x="1519488" y="47681"/>
                    <a:pt x="1524000" y="42041"/>
                  </a:cubicBezTo>
                  <a:cubicBezTo>
                    <a:pt x="1527461" y="37715"/>
                    <a:pt x="1535849" y="40703"/>
                    <a:pt x="1539766" y="36786"/>
                  </a:cubicBezTo>
                  <a:cubicBezTo>
                    <a:pt x="1543683" y="32869"/>
                    <a:pt x="1543269" y="26275"/>
                    <a:pt x="1545021" y="21020"/>
                  </a:cubicBezTo>
                  <a:cubicBezTo>
                    <a:pt x="1548524" y="24524"/>
                    <a:pt x="1552982" y="27282"/>
                    <a:pt x="1555531" y="31531"/>
                  </a:cubicBezTo>
                  <a:cubicBezTo>
                    <a:pt x="1558381" y="36281"/>
                    <a:pt x="1555643" y="45239"/>
                    <a:pt x="1560786" y="47296"/>
                  </a:cubicBezTo>
                  <a:cubicBezTo>
                    <a:pt x="1567492" y="49978"/>
                    <a:pt x="1574800" y="43793"/>
                    <a:pt x="1581807" y="42041"/>
                  </a:cubicBezTo>
                  <a:cubicBezTo>
                    <a:pt x="1586914" y="38637"/>
                    <a:pt x="1604972" y="24602"/>
                    <a:pt x="1613338" y="26275"/>
                  </a:cubicBezTo>
                  <a:cubicBezTo>
                    <a:pt x="1618197" y="27247"/>
                    <a:pt x="1620345" y="33282"/>
                    <a:pt x="1623849" y="36786"/>
                  </a:cubicBezTo>
                  <a:cubicBezTo>
                    <a:pt x="1629596" y="34870"/>
                    <a:pt x="1656238" y="25542"/>
                    <a:pt x="1660635" y="26275"/>
                  </a:cubicBezTo>
                  <a:cubicBezTo>
                    <a:pt x="1665522" y="27090"/>
                    <a:pt x="1667642" y="33282"/>
                    <a:pt x="1671145" y="36786"/>
                  </a:cubicBezTo>
                  <a:cubicBezTo>
                    <a:pt x="1672897" y="42041"/>
                    <a:pt x="1671145" y="54303"/>
                    <a:pt x="1676400" y="52551"/>
                  </a:cubicBezTo>
                  <a:cubicBezTo>
                    <a:pt x="1688151" y="48634"/>
                    <a:pt x="1702676" y="26275"/>
                    <a:pt x="1702676" y="26275"/>
                  </a:cubicBezTo>
                  <a:cubicBezTo>
                    <a:pt x="1707931" y="28027"/>
                    <a:pt x="1714525" y="27614"/>
                    <a:pt x="1718442" y="31531"/>
                  </a:cubicBezTo>
                  <a:cubicBezTo>
                    <a:pt x="1738043" y="51132"/>
                    <a:pt x="1702596" y="52571"/>
                    <a:pt x="1744717" y="42041"/>
                  </a:cubicBezTo>
                  <a:cubicBezTo>
                    <a:pt x="1764148" y="27467"/>
                    <a:pt x="1769402" y="15607"/>
                    <a:pt x="1797269" y="31531"/>
                  </a:cubicBezTo>
                  <a:cubicBezTo>
                    <a:pt x="1802078" y="34279"/>
                    <a:pt x="1800772" y="42041"/>
                    <a:pt x="1802524" y="47296"/>
                  </a:cubicBezTo>
                  <a:cubicBezTo>
                    <a:pt x="1804276" y="42041"/>
                    <a:pt x="1804234" y="35786"/>
                    <a:pt x="1807780" y="31531"/>
                  </a:cubicBezTo>
                  <a:cubicBezTo>
                    <a:pt x="1813387" y="24803"/>
                    <a:pt x="1821673" y="20856"/>
                    <a:pt x="1828800" y="15765"/>
                  </a:cubicBezTo>
                  <a:cubicBezTo>
                    <a:pt x="1846626" y="3032"/>
                    <a:pt x="1840810" y="6507"/>
                    <a:pt x="1860331" y="0"/>
                  </a:cubicBezTo>
                  <a:cubicBezTo>
                    <a:pt x="1865586" y="1752"/>
                    <a:pt x="1872180" y="1338"/>
                    <a:pt x="1876097" y="5255"/>
                  </a:cubicBezTo>
                  <a:cubicBezTo>
                    <a:pt x="1885029" y="14187"/>
                    <a:pt x="1888185" y="27854"/>
                    <a:pt x="1897117" y="36786"/>
                  </a:cubicBezTo>
                  <a:lnTo>
                    <a:pt x="1907628" y="47296"/>
                  </a:lnTo>
                  <a:cubicBezTo>
                    <a:pt x="1909380" y="56055"/>
                    <a:pt x="1905908" y="67992"/>
                    <a:pt x="1912883" y="73572"/>
                  </a:cubicBezTo>
                  <a:cubicBezTo>
                    <a:pt x="1918523" y="78084"/>
                    <a:pt x="1927894" y="72323"/>
                    <a:pt x="1933904" y="68317"/>
                  </a:cubicBezTo>
                  <a:cubicBezTo>
                    <a:pt x="1944210" y="61446"/>
                    <a:pt x="1951421" y="50800"/>
                    <a:pt x="1960180" y="42041"/>
                  </a:cubicBezTo>
                  <a:cubicBezTo>
                    <a:pt x="1965719" y="36502"/>
                    <a:pt x="1974193" y="35034"/>
                    <a:pt x="1981200" y="31531"/>
                  </a:cubicBezTo>
                  <a:cubicBezTo>
                    <a:pt x="1984704" y="43793"/>
                    <a:pt x="1988355" y="56014"/>
                    <a:pt x="1991711" y="68317"/>
                  </a:cubicBezTo>
                  <a:cubicBezTo>
                    <a:pt x="1993611" y="75285"/>
                    <a:pt x="1990506" y="86108"/>
                    <a:pt x="1996966" y="89338"/>
                  </a:cubicBezTo>
                  <a:cubicBezTo>
                    <a:pt x="2001921" y="91815"/>
                    <a:pt x="2000276" y="78759"/>
                    <a:pt x="2002221" y="73572"/>
                  </a:cubicBezTo>
                  <a:cubicBezTo>
                    <a:pt x="2005533" y="64739"/>
                    <a:pt x="2008214" y="55577"/>
                    <a:pt x="2012731" y="47296"/>
                  </a:cubicBezTo>
                  <a:cubicBezTo>
                    <a:pt x="2043709" y="-9498"/>
                    <a:pt x="2026738" y="36806"/>
                    <a:pt x="2039007" y="0"/>
                  </a:cubicBezTo>
                  <a:cubicBezTo>
                    <a:pt x="2042510" y="10510"/>
                    <a:pt x="2045017" y="21407"/>
                    <a:pt x="2049517" y="31531"/>
                  </a:cubicBezTo>
                  <a:cubicBezTo>
                    <a:pt x="2052082" y="37303"/>
                    <a:pt x="2053712" y="47296"/>
                    <a:pt x="2060028" y="47296"/>
                  </a:cubicBezTo>
                  <a:cubicBezTo>
                    <a:pt x="2065567" y="47296"/>
                    <a:pt x="2063101" y="36622"/>
                    <a:pt x="2065283" y="31531"/>
                  </a:cubicBezTo>
                  <a:cubicBezTo>
                    <a:pt x="2068369" y="24330"/>
                    <a:pt x="2072290" y="17517"/>
                    <a:pt x="2075793" y="10510"/>
                  </a:cubicBezTo>
                  <a:cubicBezTo>
                    <a:pt x="2089074" y="23789"/>
                    <a:pt x="2081872" y="18804"/>
                    <a:pt x="2096814" y="2627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8142F39C-EF50-4F31-955C-7D15F2D50921}"/>
                </a:ext>
              </a:extLst>
            </p:cNvPr>
            <p:cNvSpPr txBox="1"/>
            <p:nvPr/>
          </p:nvSpPr>
          <p:spPr>
            <a:xfrm>
              <a:off x="2673506" y="3316006"/>
              <a:ext cx="1123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n-US" sz="1100" dirty="0" smtClean="0">
                  <a:latin typeface="+mn-lt"/>
                  <a:cs typeface="+mn-cs"/>
                </a:rPr>
                <a:t>Total error</a:t>
              </a:r>
              <a:endParaRPr lang="en-US" sz="1100" dirty="0">
                <a:latin typeface="+mn-lt"/>
                <a:cs typeface="+mn-cs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="" xmlns:a16="http://schemas.microsoft.com/office/drawing/2014/main" id="{564B55E3-3EDF-4A8E-9107-F1D427A3CA51}"/>
                </a:ext>
              </a:extLst>
            </p:cNvPr>
            <p:cNvSpPr txBox="1"/>
            <p:nvPr/>
          </p:nvSpPr>
          <p:spPr>
            <a:xfrm>
              <a:off x="1569505" y="4719855"/>
              <a:ext cx="4683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sz="1100" dirty="0" smtClean="0">
                  <a:solidFill>
                    <a:srgbClr val="086D6D"/>
                  </a:solidFill>
                  <a:latin typeface="+mn-lt"/>
                  <a:cs typeface="+mn-cs"/>
                </a:rPr>
                <a:t>Time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="" xmlns:a16="http://schemas.microsoft.com/office/drawing/2014/main" id="{564B55E3-3EDF-4A8E-9107-F1D427A3CA51}"/>
                </a:ext>
              </a:extLst>
            </p:cNvPr>
            <p:cNvSpPr txBox="1"/>
            <p:nvPr/>
          </p:nvSpPr>
          <p:spPr>
            <a:xfrm>
              <a:off x="204700" y="3820048"/>
              <a:ext cx="4764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sz="1100" dirty="0" smtClean="0">
                  <a:solidFill>
                    <a:srgbClr val="086D6D"/>
                  </a:solidFill>
                  <a:latin typeface="+mn-lt"/>
                  <a:cs typeface="+mn-cs"/>
                </a:rPr>
                <a:t>Error</a:t>
              </a: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4134067" y="1990602"/>
            <a:ext cx="2928186" cy="1621143"/>
            <a:chOff x="550136" y="2971758"/>
            <a:chExt cx="3070183" cy="1620298"/>
          </a:xfrm>
        </p:grpSpPr>
        <p:grpSp>
          <p:nvGrpSpPr>
            <p:cNvPr id="186" name="Group 185"/>
            <p:cNvGrpSpPr/>
            <p:nvPr/>
          </p:nvGrpSpPr>
          <p:grpSpPr>
            <a:xfrm>
              <a:off x="550136" y="2971758"/>
              <a:ext cx="3070183" cy="1620298"/>
              <a:chOff x="5122070" y="3276601"/>
              <a:chExt cx="3070183" cy="1620298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5126328" y="3276601"/>
                <a:ext cx="3065925" cy="1620298"/>
                <a:chOff x="681112" y="3282548"/>
                <a:chExt cx="3139821" cy="1714055"/>
              </a:xfrm>
            </p:grpSpPr>
            <p:grpSp>
              <p:nvGrpSpPr>
                <p:cNvPr id="148" name="Group 147"/>
                <p:cNvGrpSpPr/>
                <p:nvPr/>
              </p:nvGrpSpPr>
              <p:grpSpPr>
                <a:xfrm>
                  <a:off x="681112" y="3282548"/>
                  <a:ext cx="2245187" cy="1456237"/>
                  <a:chOff x="697907" y="3073606"/>
                  <a:chExt cx="2245187" cy="1456237"/>
                </a:xfrm>
              </p:grpSpPr>
              <p:cxnSp>
                <p:nvCxnSpPr>
                  <p:cNvPr id="159" name="Straight Arrow Connector 158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3073606"/>
                    <a:ext cx="0" cy="1456234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Arrow Connector 159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4529842"/>
                    <a:ext cx="2245187" cy="1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2" name="TextBox 151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981768" y="4369667"/>
                  <a:ext cx="50686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070C0"/>
                      </a:solidFill>
                      <a:latin typeface="+mn-lt"/>
                      <a:cs typeface="+mn-cs"/>
                    </a:rPr>
                    <a:t>Noise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771775" y="4105457"/>
                  <a:ext cx="92685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FF0000"/>
                      </a:solidFill>
                      <a:latin typeface="+mn-lt"/>
                      <a:cs typeface="+mn-cs"/>
                    </a:rPr>
                    <a:t>Disturbances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="" xmlns:a16="http://schemas.microsoft.com/office/drawing/2014/main" id="{8142F39C-EF50-4F31-955C-7D15F2D50921}"/>
                    </a:ext>
                  </a:extLst>
                </p:cNvPr>
                <p:cNvSpPr txBox="1"/>
                <p:nvPr/>
              </p:nvSpPr>
              <p:spPr>
                <a:xfrm>
                  <a:off x="2697542" y="3799599"/>
                  <a:ext cx="11233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DFC927"/>
                      </a:solidFill>
                      <a:latin typeface="+mn-lt"/>
                      <a:cs typeface="+mn-cs"/>
                    </a:rPr>
                    <a:t>Set point</a:t>
                  </a:r>
                  <a:endParaRPr lang="en-US" sz="1100" dirty="0">
                    <a:solidFill>
                      <a:srgbClr val="DFC927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1402159" y="4719855"/>
                  <a:ext cx="803090" cy="276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86D6D"/>
                      </a:solidFill>
                      <a:latin typeface="+mn-lt"/>
                      <a:cs typeface="+mn-cs"/>
                    </a:rPr>
                    <a:t>Frequency</a:t>
                  </a:r>
                </a:p>
              </p:txBody>
            </p:sp>
          </p:grpSp>
          <p:cxnSp>
            <p:nvCxnSpPr>
              <p:cNvPr id="162" name="Straight Connector 161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589049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50583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427531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349225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266013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18770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Freeform 181"/>
              <p:cNvSpPr/>
              <p:nvPr/>
            </p:nvSpPr>
            <p:spPr>
              <a:xfrm>
                <a:off x="5122070" y="3667638"/>
                <a:ext cx="983456" cy="985325"/>
              </a:xfrm>
              <a:custGeom>
                <a:avLst/>
                <a:gdLst>
                  <a:gd name="connsiteX0" fmla="*/ 0 w 1240631"/>
                  <a:gd name="connsiteY0" fmla="*/ 175700 h 985325"/>
                  <a:gd name="connsiteX1" fmla="*/ 123825 w 1240631"/>
                  <a:gd name="connsiteY1" fmla="*/ 73306 h 985325"/>
                  <a:gd name="connsiteX2" fmla="*/ 302419 w 1240631"/>
                  <a:gd name="connsiteY2" fmla="*/ 1868 h 985325"/>
                  <a:gd name="connsiteX3" fmla="*/ 509587 w 1240631"/>
                  <a:gd name="connsiteY3" fmla="*/ 149506 h 985325"/>
                  <a:gd name="connsiteX4" fmla="*/ 802481 w 1240631"/>
                  <a:gd name="connsiteY4" fmla="*/ 587656 h 985325"/>
                  <a:gd name="connsiteX5" fmla="*/ 1026319 w 1240631"/>
                  <a:gd name="connsiteY5" fmla="*/ 923412 h 985325"/>
                  <a:gd name="connsiteX6" fmla="*/ 1240631 w 1240631"/>
                  <a:gd name="connsiteY6" fmla="*/ 985325 h 98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0631" h="985325">
                    <a:moveTo>
                      <a:pt x="0" y="175700"/>
                    </a:moveTo>
                    <a:cubicBezTo>
                      <a:pt x="36711" y="138989"/>
                      <a:pt x="73422" y="102278"/>
                      <a:pt x="123825" y="73306"/>
                    </a:cubicBezTo>
                    <a:cubicBezTo>
                      <a:pt x="174228" y="44334"/>
                      <a:pt x="238125" y="-10832"/>
                      <a:pt x="302419" y="1868"/>
                    </a:cubicBezTo>
                    <a:cubicBezTo>
                      <a:pt x="366713" y="14568"/>
                      <a:pt x="426243" y="51875"/>
                      <a:pt x="509587" y="149506"/>
                    </a:cubicBezTo>
                    <a:cubicBezTo>
                      <a:pt x="592931" y="247137"/>
                      <a:pt x="802481" y="587656"/>
                      <a:pt x="802481" y="587656"/>
                    </a:cubicBezTo>
                    <a:cubicBezTo>
                      <a:pt x="888603" y="716640"/>
                      <a:pt x="953294" y="857134"/>
                      <a:pt x="1026319" y="923412"/>
                    </a:cubicBezTo>
                    <a:cubicBezTo>
                      <a:pt x="1099344" y="989690"/>
                      <a:pt x="1189434" y="975006"/>
                      <a:pt x="1240631" y="985325"/>
                    </a:cubicBezTo>
                  </a:path>
                </a:pathLst>
              </a:custGeom>
              <a:noFill/>
              <a:ln>
                <a:solidFill>
                  <a:srgbClr val="DFC92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Freeform 183"/>
              <p:cNvSpPr/>
              <p:nvPr/>
            </p:nvSpPr>
            <p:spPr>
              <a:xfrm>
                <a:off x="5126831" y="3648558"/>
                <a:ext cx="1061758" cy="100290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Freeform 184"/>
              <p:cNvSpPr/>
              <p:nvPr/>
            </p:nvSpPr>
            <p:spPr>
              <a:xfrm>
                <a:off x="6352760" y="3679631"/>
                <a:ext cx="894237" cy="97306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0C77C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800621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71740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560797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47758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8" y="339927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7" y="331651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9" y="3639103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4" name="Picture 2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612" y="947230"/>
            <a:ext cx="3874141" cy="1224564"/>
          </a:xfrm>
          <a:prstGeom prst="rect">
            <a:avLst/>
          </a:prstGeom>
        </p:spPr>
      </p:pic>
      <p:sp>
        <p:nvSpPr>
          <p:cNvPr id="226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 smtClean="0"/>
              <a:t>Feedforward, Bandwidth and LPF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8117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09" y="1133476"/>
            <a:ext cx="8202766" cy="3821118"/>
          </a:xfrm>
        </p:spPr>
        <p:txBody>
          <a:bodyPr>
            <a:noAutofit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1800" dirty="0" smtClean="0"/>
              <a:t>However, what happens if the noise overlaps with the set point disturbances frequency? 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Clr>
                <a:srgbClr val="006666"/>
              </a:buClr>
              <a:buNone/>
            </a:pPr>
            <a:r>
              <a:rPr lang="en-US" sz="1800" dirty="0" smtClean="0"/>
              <a:t>If we lower the bandwidth even more, it will not be able to follow the set point quick enough and may not respond to some disturbances. </a:t>
            </a:r>
          </a:p>
        </p:txBody>
      </p:sp>
      <p:grpSp>
        <p:nvGrpSpPr>
          <p:cNvPr id="195" name="Group 194"/>
          <p:cNvGrpSpPr/>
          <p:nvPr/>
        </p:nvGrpSpPr>
        <p:grpSpPr>
          <a:xfrm>
            <a:off x="2924067" y="1959410"/>
            <a:ext cx="3116859" cy="1851537"/>
            <a:chOff x="550136" y="2971758"/>
            <a:chExt cx="3070183" cy="1620298"/>
          </a:xfrm>
        </p:grpSpPr>
        <p:grpSp>
          <p:nvGrpSpPr>
            <p:cNvPr id="186" name="Group 185"/>
            <p:cNvGrpSpPr/>
            <p:nvPr/>
          </p:nvGrpSpPr>
          <p:grpSpPr>
            <a:xfrm>
              <a:off x="550136" y="2971758"/>
              <a:ext cx="3070183" cy="1620298"/>
              <a:chOff x="5122070" y="3276601"/>
              <a:chExt cx="3070183" cy="1620298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5126327" y="3276601"/>
                <a:ext cx="3065926" cy="1620298"/>
                <a:chOff x="681111" y="3282548"/>
                <a:chExt cx="3139822" cy="1714055"/>
              </a:xfrm>
            </p:grpSpPr>
            <p:grpSp>
              <p:nvGrpSpPr>
                <p:cNvPr id="148" name="Group 147"/>
                <p:cNvGrpSpPr/>
                <p:nvPr/>
              </p:nvGrpSpPr>
              <p:grpSpPr>
                <a:xfrm>
                  <a:off x="681111" y="3282548"/>
                  <a:ext cx="2245188" cy="1456237"/>
                  <a:chOff x="697906" y="3073606"/>
                  <a:chExt cx="2245188" cy="1456237"/>
                </a:xfrm>
              </p:grpSpPr>
              <p:cxnSp>
                <p:nvCxnSpPr>
                  <p:cNvPr id="159" name="Straight Arrow Connector 158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6" y="3073606"/>
                    <a:ext cx="0" cy="1456234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Arrow Connector 159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4529842"/>
                    <a:ext cx="2245187" cy="1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2" name="TextBox 151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981768" y="4369667"/>
                  <a:ext cx="50686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070C0"/>
                      </a:solidFill>
                      <a:latin typeface="+mn-lt"/>
                      <a:cs typeface="+mn-cs"/>
                    </a:rPr>
                    <a:t>Noise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771775" y="4105457"/>
                  <a:ext cx="92685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FF0000"/>
                      </a:solidFill>
                      <a:latin typeface="+mn-lt"/>
                      <a:cs typeface="+mn-cs"/>
                    </a:rPr>
                    <a:t>Disturbances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="" xmlns:a16="http://schemas.microsoft.com/office/drawing/2014/main" id="{8142F39C-EF50-4F31-955C-7D15F2D50921}"/>
                    </a:ext>
                  </a:extLst>
                </p:cNvPr>
                <p:cNvSpPr txBox="1"/>
                <p:nvPr/>
              </p:nvSpPr>
              <p:spPr>
                <a:xfrm>
                  <a:off x="2697542" y="3799599"/>
                  <a:ext cx="11233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DFC927"/>
                      </a:solidFill>
                      <a:latin typeface="+mn-lt"/>
                      <a:cs typeface="+mn-cs"/>
                    </a:rPr>
                    <a:t>Set point</a:t>
                  </a:r>
                  <a:endParaRPr lang="en-US" sz="1100" dirty="0">
                    <a:solidFill>
                      <a:srgbClr val="DFC927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1402159" y="4719855"/>
                  <a:ext cx="803090" cy="276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86D6D"/>
                      </a:solidFill>
                      <a:latin typeface="+mn-lt"/>
                      <a:cs typeface="+mn-cs"/>
                    </a:rPr>
                    <a:t>Frequency</a:t>
                  </a:r>
                </a:p>
              </p:txBody>
            </p:sp>
          </p:grpSp>
          <p:cxnSp>
            <p:nvCxnSpPr>
              <p:cNvPr id="162" name="Straight Connector 161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589049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50583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427531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349225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266013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18770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Freeform 181"/>
              <p:cNvSpPr/>
              <p:nvPr/>
            </p:nvSpPr>
            <p:spPr>
              <a:xfrm>
                <a:off x="5122070" y="3667638"/>
                <a:ext cx="983456" cy="985325"/>
              </a:xfrm>
              <a:custGeom>
                <a:avLst/>
                <a:gdLst>
                  <a:gd name="connsiteX0" fmla="*/ 0 w 1240631"/>
                  <a:gd name="connsiteY0" fmla="*/ 175700 h 985325"/>
                  <a:gd name="connsiteX1" fmla="*/ 123825 w 1240631"/>
                  <a:gd name="connsiteY1" fmla="*/ 73306 h 985325"/>
                  <a:gd name="connsiteX2" fmla="*/ 302419 w 1240631"/>
                  <a:gd name="connsiteY2" fmla="*/ 1868 h 985325"/>
                  <a:gd name="connsiteX3" fmla="*/ 509587 w 1240631"/>
                  <a:gd name="connsiteY3" fmla="*/ 149506 h 985325"/>
                  <a:gd name="connsiteX4" fmla="*/ 802481 w 1240631"/>
                  <a:gd name="connsiteY4" fmla="*/ 587656 h 985325"/>
                  <a:gd name="connsiteX5" fmla="*/ 1026319 w 1240631"/>
                  <a:gd name="connsiteY5" fmla="*/ 923412 h 985325"/>
                  <a:gd name="connsiteX6" fmla="*/ 1240631 w 1240631"/>
                  <a:gd name="connsiteY6" fmla="*/ 985325 h 98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0631" h="985325">
                    <a:moveTo>
                      <a:pt x="0" y="175700"/>
                    </a:moveTo>
                    <a:cubicBezTo>
                      <a:pt x="36711" y="138989"/>
                      <a:pt x="73422" y="102278"/>
                      <a:pt x="123825" y="73306"/>
                    </a:cubicBezTo>
                    <a:cubicBezTo>
                      <a:pt x="174228" y="44334"/>
                      <a:pt x="238125" y="-10832"/>
                      <a:pt x="302419" y="1868"/>
                    </a:cubicBezTo>
                    <a:cubicBezTo>
                      <a:pt x="366713" y="14568"/>
                      <a:pt x="426243" y="51875"/>
                      <a:pt x="509587" y="149506"/>
                    </a:cubicBezTo>
                    <a:cubicBezTo>
                      <a:pt x="592931" y="247137"/>
                      <a:pt x="802481" y="587656"/>
                      <a:pt x="802481" y="587656"/>
                    </a:cubicBezTo>
                    <a:cubicBezTo>
                      <a:pt x="888603" y="716640"/>
                      <a:pt x="953294" y="857134"/>
                      <a:pt x="1026319" y="923412"/>
                    </a:cubicBezTo>
                    <a:cubicBezTo>
                      <a:pt x="1099344" y="989690"/>
                      <a:pt x="1189434" y="975006"/>
                      <a:pt x="1240631" y="985325"/>
                    </a:cubicBezTo>
                  </a:path>
                </a:pathLst>
              </a:custGeom>
              <a:noFill/>
              <a:ln>
                <a:solidFill>
                  <a:srgbClr val="DFC92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Freeform 183"/>
              <p:cNvSpPr/>
              <p:nvPr/>
            </p:nvSpPr>
            <p:spPr>
              <a:xfrm>
                <a:off x="5126831" y="3648558"/>
                <a:ext cx="1061758" cy="100290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Freeform 184"/>
              <p:cNvSpPr/>
              <p:nvPr/>
            </p:nvSpPr>
            <p:spPr>
              <a:xfrm>
                <a:off x="5529780" y="3679631"/>
                <a:ext cx="894237" cy="97306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0C77C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800621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71740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560797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47758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8" y="339927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7" y="331651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9" y="3639103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 smtClean="0"/>
              <a:t>Feedforward, Bandwidth and LPF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1701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09" y="1133476"/>
            <a:ext cx="8202766" cy="3821118"/>
          </a:xfrm>
        </p:spPr>
        <p:txBody>
          <a:bodyPr>
            <a:noAutofit/>
          </a:bodyPr>
          <a:lstStyle/>
          <a:p>
            <a:pPr marL="0" indent="0">
              <a:buClr>
                <a:srgbClr val="006666"/>
              </a:buClr>
              <a:buNone/>
            </a:pPr>
            <a:r>
              <a:rPr lang="en-US" sz="1800" b="1" dirty="0"/>
              <a:t>Feedforward</a:t>
            </a:r>
            <a:r>
              <a:rPr lang="en-US" sz="1800" dirty="0"/>
              <a:t> can </a:t>
            </a:r>
            <a:r>
              <a:rPr lang="en-US" sz="1800" dirty="0" smtClean="0"/>
              <a:t>be used to remove a lot of the set point and disturbance error before it gets to the controller. Ideally allowing to reduce the bandwidth further and eliminate the noise.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800" dirty="0" smtClean="0"/>
              <a:t>However, perfectly eliminating all </a:t>
            </a:r>
            <a:r>
              <a:rPr lang="en-US" sz="1800" dirty="0" smtClean="0">
                <a:solidFill>
                  <a:srgbClr val="0C77C3"/>
                </a:solidFill>
              </a:rPr>
              <a:t>noise</a:t>
            </a:r>
            <a:r>
              <a:rPr lang="en-US" sz="1800" dirty="0" smtClean="0"/>
              <a:t> frequencies is very difficult to achieve in real life scenario.</a:t>
            </a:r>
          </a:p>
        </p:txBody>
      </p:sp>
      <p:grpSp>
        <p:nvGrpSpPr>
          <p:cNvPr id="195" name="Group 194"/>
          <p:cNvGrpSpPr/>
          <p:nvPr/>
        </p:nvGrpSpPr>
        <p:grpSpPr>
          <a:xfrm>
            <a:off x="4937833" y="2245887"/>
            <a:ext cx="2871857" cy="1805176"/>
            <a:chOff x="554393" y="2971758"/>
            <a:chExt cx="2741451" cy="1620298"/>
          </a:xfrm>
        </p:grpSpPr>
        <p:grpSp>
          <p:nvGrpSpPr>
            <p:cNvPr id="186" name="Group 185"/>
            <p:cNvGrpSpPr/>
            <p:nvPr/>
          </p:nvGrpSpPr>
          <p:grpSpPr>
            <a:xfrm>
              <a:off x="554393" y="2971758"/>
              <a:ext cx="2741451" cy="1620298"/>
              <a:chOff x="5126327" y="3276601"/>
              <a:chExt cx="2741451" cy="1620298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5126327" y="3276601"/>
                <a:ext cx="2741451" cy="1620298"/>
                <a:chOff x="681111" y="3282548"/>
                <a:chExt cx="2807526" cy="1714055"/>
              </a:xfrm>
            </p:grpSpPr>
            <p:grpSp>
              <p:nvGrpSpPr>
                <p:cNvPr id="148" name="Group 147"/>
                <p:cNvGrpSpPr/>
                <p:nvPr/>
              </p:nvGrpSpPr>
              <p:grpSpPr>
                <a:xfrm>
                  <a:off x="681111" y="3282548"/>
                  <a:ext cx="2245188" cy="1456237"/>
                  <a:chOff x="697906" y="3073606"/>
                  <a:chExt cx="2245188" cy="1456237"/>
                </a:xfrm>
              </p:grpSpPr>
              <p:cxnSp>
                <p:nvCxnSpPr>
                  <p:cNvPr id="159" name="Straight Arrow Connector 158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6" y="3073606"/>
                    <a:ext cx="0" cy="1456234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Arrow Connector 159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4529842"/>
                    <a:ext cx="2245187" cy="1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2" name="TextBox 151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981768" y="4369667"/>
                  <a:ext cx="50686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070C0"/>
                      </a:solidFill>
                      <a:latin typeface="+mn-lt"/>
                      <a:cs typeface="+mn-cs"/>
                    </a:rPr>
                    <a:t>Noise</a:t>
                  </a: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1402159" y="4719855"/>
                  <a:ext cx="803090" cy="276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86D6D"/>
                      </a:solidFill>
                      <a:latin typeface="+mn-lt"/>
                      <a:cs typeface="+mn-cs"/>
                    </a:rPr>
                    <a:t>Frequency</a:t>
                  </a:r>
                </a:p>
              </p:txBody>
            </p:sp>
          </p:grpSp>
          <p:cxnSp>
            <p:nvCxnSpPr>
              <p:cNvPr id="162" name="Straight Connector 161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69792" y="458922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69792" y="4506016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69233" y="4427710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69792" y="4349404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69792" y="4266192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69233" y="4187886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Freeform 184"/>
              <p:cNvSpPr/>
              <p:nvPr/>
            </p:nvSpPr>
            <p:spPr>
              <a:xfrm>
                <a:off x="5529780" y="3679631"/>
                <a:ext cx="894237" cy="97306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0C77C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87" name="Straight Connector 186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858" y="3800800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858" y="3717588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858" y="3560976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858" y="3477764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299" y="3399458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297" y="3316694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859" y="3639282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 smtClean="0"/>
              <a:t>Feedforward, Bandwidth and LPF</a:t>
            </a:r>
            <a:endParaRPr lang="en-US" sz="36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995355" y="2118266"/>
            <a:ext cx="3116859" cy="1851537"/>
            <a:chOff x="550136" y="2971758"/>
            <a:chExt cx="3070183" cy="1620298"/>
          </a:xfrm>
        </p:grpSpPr>
        <p:grpSp>
          <p:nvGrpSpPr>
            <p:cNvPr id="27" name="Group 26"/>
            <p:cNvGrpSpPr/>
            <p:nvPr/>
          </p:nvGrpSpPr>
          <p:grpSpPr>
            <a:xfrm>
              <a:off x="550136" y="2971758"/>
              <a:ext cx="3070183" cy="1620298"/>
              <a:chOff x="5122070" y="3276601"/>
              <a:chExt cx="3070183" cy="1620298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126327" y="3276601"/>
                <a:ext cx="3065926" cy="1620298"/>
                <a:chOff x="681111" y="3282548"/>
                <a:chExt cx="3139822" cy="1714055"/>
              </a:xfrm>
            </p:grpSpPr>
            <p:grpSp>
              <p:nvGrpSpPr>
                <p:cNvPr id="46" name="Group 45"/>
                <p:cNvGrpSpPr/>
                <p:nvPr/>
              </p:nvGrpSpPr>
              <p:grpSpPr>
                <a:xfrm>
                  <a:off x="681111" y="3282548"/>
                  <a:ext cx="2245188" cy="1456237"/>
                  <a:chOff x="697906" y="3073606"/>
                  <a:chExt cx="2245188" cy="1456237"/>
                </a:xfrm>
              </p:grpSpPr>
              <p:cxnSp>
                <p:nvCxnSpPr>
                  <p:cNvPr id="51" name="Straight Arrow Connector 50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6" y="3073606"/>
                    <a:ext cx="0" cy="1456234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Arrow Connector 51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4529842"/>
                    <a:ext cx="2245187" cy="1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981768" y="4369667"/>
                  <a:ext cx="50686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070C0"/>
                      </a:solidFill>
                      <a:latin typeface="+mn-lt"/>
                      <a:cs typeface="+mn-cs"/>
                    </a:rPr>
                    <a:t>Noise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771775" y="4105457"/>
                  <a:ext cx="92685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FF0000"/>
                      </a:solidFill>
                      <a:latin typeface="+mn-lt"/>
                      <a:cs typeface="+mn-cs"/>
                    </a:rPr>
                    <a:t>Disturbances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="" xmlns:a16="http://schemas.microsoft.com/office/drawing/2014/main" id="{8142F39C-EF50-4F31-955C-7D15F2D50921}"/>
                    </a:ext>
                  </a:extLst>
                </p:cNvPr>
                <p:cNvSpPr txBox="1"/>
                <p:nvPr/>
              </p:nvSpPr>
              <p:spPr>
                <a:xfrm>
                  <a:off x="2697542" y="3799599"/>
                  <a:ext cx="11233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DFC927"/>
                      </a:solidFill>
                      <a:latin typeface="+mn-lt"/>
                      <a:cs typeface="+mn-cs"/>
                    </a:rPr>
                    <a:t>Set point</a:t>
                  </a:r>
                  <a:endParaRPr lang="en-US" sz="1100" dirty="0">
                    <a:solidFill>
                      <a:srgbClr val="DFC927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1402159" y="4719855"/>
                  <a:ext cx="803090" cy="276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86D6D"/>
                      </a:solidFill>
                      <a:latin typeface="+mn-lt"/>
                      <a:cs typeface="+mn-cs"/>
                    </a:rPr>
                    <a:t>Frequency</a:t>
                  </a:r>
                </a:p>
              </p:txBody>
            </p:sp>
          </p:grpSp>
          <p:cxnSp>
            <p:nvCxnSpPr>
              <p:cNvPr id="37" name="Straight Connector 36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589049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50583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427531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349225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266013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18770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Freeform 42"/>
              <p:cNvSpPr/>
              <p:nvPr/>
            </p:nvSpPr>
            <p:spPr>
              <a:xfrm>
                <a:off x="5122070" y="3667638"/>
                <a:ext cx="983456" cy="985325"/>
              </a:xfrm>
              <a:custGeom>
                <a:avLst/>
                <a:gdLst>
                  <a:gd name="connsiteX0" fmla="*/ 0 w 1240631"/>
                  <a:gd name="connsiteY0" fmla="*/ 175700 h 985325"/>
                  <a:gd name="connsiteX1" fmla="*/ 123825 w 1240631"/>
                  <a:gd name="connsiteY1" fmla="*/ 73306 h 985325"/>
                  <a:gd name="connsiteX2" fmla="*/ 302419 w 1240631"/>
                  <a:gd name="connsiteY2" fmla="*/ 1868 h 985325"/>
                  <a:gd name="connsiteX3" fmla="*/ 509587 w 1240631"/>
                  <a:gd name="connsiteY3" fmla="*/ 149506 h 985325"/>
                  <a:gd name="connsiteX4" fmla="*/ 802481 w 1240631"/>
                  <a:gd name="connsiteY4" fmla="*/ 587656 h 985325"/>
                  <a:gd name="connsiteX5" fmla="*/ 1026319 w 1240631"/>
                  <a:gd name="connsiteY5" fmla="*/ 923412 h 985325"/>
                  <a:gd name="connsiteX6" fmla="*/ 1240631 w 1240631"/>
                  <a:gd name="connsiteY6" fmla="*/ 985325 h 98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0631" h="985325">
                    <a:moveTo>
                      <a:pt x="0" y="175700"/>
                    </a:moveTo>
                    <a:cubicBezTo>
                      <a:pt x="36711" y="138989"/>
                      <a:pt x="73422" y="102278"/>
                      <a:pt x="123825" y="73306"/>
                    </a:cubicBezTo>
                    <a:cubicBezTo>
                      <a:pt x="174228" y="44334"/>
                      <a:pt x="238125" y="-10832"/>
                      <a:pt x="302419" y="1868"/>
                    </a:cubicBezTo>
                    <a:cubicBezTo>
                      <a:pt x="366713" y="14568"/>
                      <a:pt x="426243" y="51875"/>
                      <a:pt x="509587" y="149506"/>
                    </a:cubicBezTo>
                    <a:cubicBezTo>
                      <a:pt x="592931" y="247137"/>
                      <a:pt x="802481" y="587656"/>
                      <a:pt x="802481" y="587656"/>
                    </a:cubicBezTo>
                    <a:cubicBezTo>
                      <a:pt x="888603" y="716640"/>
                      <a:pt x="953294" y="857134"/>
                      <a:pt x="1026319" y="923412"/>
                    </a:cubicBezTo>
                    <a:cubicBezTo>
                      <a:pt x="1099344" y="989690"/>
                      <a:pt x="1189434" y="975006"/>
                      <a:pt x="1240631" y="985325"/>
                    </a:cubicBezTo>
                  </a:path>
                </a:pathLst>
              </a:custGeom>
              <a:noFill/>
              <a:ln>
                <a:solidFill>
                  <a:srgbClr val="DFC92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5126831" y="3648558"/>
                <a:ext cx="1061758" cy="100290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5529780" y="3679631"/>
                <a:ext cx="894237" cy="97306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0C77C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800621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71740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560797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47758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8" y="339927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7" y="331651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9" y="3639103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79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09" y="1133476"/>
            <a:ext cx="8202766" cy="3821118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Another solution is to use a low pass filter on the </a:t>
            </a:r>
            <a:r>
              <a:rPr lang="en-US" sz="1800" dirty="0" smtClean="0"/>
              <a:t>feedback (Input filter).</a:t>
            </a:r>
            <a:endParaRPr lang="en-US" sz="1800" dirty="0"/>
          </a:p>
          <a:p>
            <a:pPr marL="0" indent="0">
              <a:spcBef>
                <a:spcPts val="600"/>
              </a:spcBef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endParaRPr lang="en-US" sz="1800" dirty="0" smtClean="0"/>
          </a:p>
          <a:p>
            <a:pPr marL="0" indent="0">
              <a:buClr>
                <a:srgbClr val="006666"/>
              </a:buClr>
              <a:buNone/>
            </a:pPr>
            <a:r>
              <a:rPr lang="en-US" sz="1800" dirty="0" smtClean="0"/>
              <a:t>This will eliminate the </a:t>
            </a:r>
            <a:r>
              <a:rPr lang="en-US" sz="1800" dirty="0">
                <a:solidFill>
                  <a:srgbClr val="0C77C3"/>
                </a:solidFill>
              </a:rPr>
              <a:t>noise</a:t>
            </a:r>
            <a:r>
              <a:rPr lang="en-US" sz="1800" dirty="0"/>
              <a:t> from the </a:t>
            </a:r>
            <a:r>
              <a:rPr lang="en-US" sz="1800" dirty="0" smtClean="0"/>
              <a:t>encoder (Feedback) before it reaches the controller. This will ensure </a:t>
            </a:r>
            <a:r>
              <a:rPr lang="en-US" sz="1800" dirty="0"/>
              <a:t>a more stable </a:t>
            </a:r>
            <a:r>
              <a:rPr lang="en-US" sz="1800" dirty="0" smtClean="0"/>
              <a:t>controller without decreasing the bandwidth and result in a faster controller. </a:t>
            </a:r>
            <a:endParaRPr lang="en-US" sz="1800" dirty="0"/>
          </a:p>
        </p:txBody>
      </p:sp>
      <p:sp>
        <p:nvSpPr>
          <p:cNvPr id="3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600" b="1" dirty="0" smtClean="0"/>
              <a:t>Feedforward, Bandwidth and LPF</a:t>
            </a:r>
            <a:endParaRPr lang="en-US" sz="3600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642315" y="2025661"/>
            <a:ext cx="2928186" cy="1621143"/>
            <a:chOff x="550136" y="2971758"/>
            <a:chExt cx="3070183" cy="1620298"/>
          </a:xfrm>
        </p:grpSpPr>
        <p:grpSp>
          <p:nvGrpSpPr>
            <p:cNvPr id="29" name="Group 28"/>
            <p:cNvGrpSpPr/>
            <p:nvPr/>
          </p:nvGrpSpPr>
          <p:grpSpPr>
            <a:xfrm>
              <a:off x="550136" y="2971758"/>
              <a:ext cx="3070183" cy="1620298"/>
              <a:chOff x="5122070" y="3276601"/>
              <a:chExt cx="3070183" cy="1620298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5126328" y="3276601"/>
                <a:ext cx="3065925" cy="1620298"/>
                <a:chOff x="681112" y="3282548"/>
                <a:chExt cx="3139821" cy="1714055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681112" y="3282548"/>
                  <a:ext cx="2245187" cy="1456237"/>
                  <a:chOff x="697907" y="3073606"/>
                  <a:chExt cx="2245187" cy="1456237"/>
                </a:xfrm>
              </p:grpSpPr>
              <p:cxnSp>
                <p:nvCxnSpPr>
                  <p:cNvPr id="53" name="Straight Arrow Connector 52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3073606"/>
                    <a:ext cx="0" cy="1456234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Arrow Connector 53">
                    <a:extLst>
                      <a:ext uri="{FF2B5EF4-FFF2-40B4-BE49-F238E27FC236}">
                        <a16:creationId xmlns="" xmlns:a16="http://schemas.microsoft.com/office/drawing/2014/main" id="{960069B4-FCC0-48A8-8736-130FB5EE52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97907" y="4529842"/>
                    <a:ext cx="2245187" cy="1"/>
                  </a:xfrm>
                  <a:prstGeom prst="straightConnector1">
                    <a:avLst/>
                  </a:prstGeom>
                  <a:ln w="12700">
                    <a:solidFill>
                      <a:srgbClr val="086E6E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TextBox 48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981768" y="4369667"/>
                  <a:ext cx="50686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070C0"/>
                      </a:solidFill>
                      <a:latin typeface="+mn-lt"/>
                      <a:cs typeface="+mn-cs"/>
                    </a:rPr>
                    <a:t>Noise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2771775" y="4105457"/>
                  <a:ext cx="92685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FF0000"/>
                      </a:solidFill>
                      <a:latin typeface="+mn-lt"/>
                      <a:cs typeface="+mn-cs"/>
                    </a:rPr>
                    <a:t>Disturbances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="" xmlns:a16="http://schemas.microsoft.com/office/drawing/2014/main" id="{8142F39C-EF50-4F31-955C-7D15F2D50921}"/>
                    </a:ext>
                  </a:extLst>
                </p:cNvPr>
                <p:cNvSpPr txBox="1"/>
                <p:nvPr/>
              </p:nvSpPr>
              <p:spPr>
                <a:xfrm>
                  <a:off x="2697542" y="3799599"/>
                  <a:ext cx="11233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DFC927"/>
                      </a:solidFill>
                      <a:latin typeface="+mn-lt"/>
                      <a:cs typeface="+mn-cs"/>
                    </a:rPr>
                    <a:t>Set point</a:t>
                  </a:r>
                  <a:endParaRPr lang="en-US" sz="1100" dirty="0">
                    <a:solidFill>
                      <a:srgbClr val="DFC927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="" xmlns:a16="http://schemas.microsoft.com/office/drawing/2014/main" id="{564B55E3-3EDF-4A8E-9107-F1D427A3CA51}"/>
                    </a:ext>
                  </a:extLst>
                </p:cNvPr>
                <p:cNvSpPr txBox="1"/>
                <p:nvPr/>
              </p:nvSpPr>
              <p:spPr>
                <a:xfrm>
                  <a:off x="1402159" y="4719855"/>
                  <a:ext cx="803090" cy="276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rtl="0"/>
                  <a:r>
                    <a:rPr lang="en-US" sz="1100" dirty="0" smtClean="0">
                      <a:solidFill>
                        <a:srgbClr val="086D6D"/>
                      </a:solidFill>
                      <a:latin typeface="+mn-lt"/>
                      <a:cs typeface="+mn-cs"/>
                    </a:rPr>
                    <a:t>Frequency</a:t>
                  </a:r>
                </a:p>
              </p:txBody>
            </p:sp>
          </p:grpSp>
          <p:cxnSp>
            <p:nvCxnSpPr>
              <p:cNvPr id="39" name="Straight Connector 38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589049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50583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427531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2" y="4349225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6351" y="4266013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="" xmlns:a16="http://schemas.microsoft.com/office/drawing/2014/main" id="{80F09797-477D-419B-9D14-44F011D22B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792" y="4187707"/>
                <a:ext cx="1" cy="641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Freeform 44"/>
              <p:cNvSpPr/>
              <p:nvPr/>
            </p:nvSpPr>
            <p:spPr>
              <a:xfrm>
                <a:off x="5122070" y="3667638"/>
                <a:ext cx="983456" cy="985325"/>
              </a:xfrm>
              <a:custGeom>
                <a:avLst/>
                <a:gdLst>
                  <a:gd name="connsiteX0" fmla="*/ 0 w 1240631"/>
                  <a:gd name="connsiteY0" fmla="*/ 175700 h 985325"/>
                  <a:gd name="connsiteX1" fmla="*/ 123825 w 1240631"/>
                  <a:gd name="connsiteY1" fmla="*/ 73306 h 985325"/>
                  <a:gd name="connsiteX2" fmla="*/ 302419 w 1240631"/>
                  <a:gd name="connsiteY2" fmla="*/ 1868 h 985325"/>
                  <a:gd name="connsiteX3" fmla="*/ 509587 w 1240631"/>
                  <a:gd name="connsiteY3" fmla="*/ 149506 h 985325"/>
                  <a:gd name="connsiteX4" fmla="*/ 802481 w 1240631"/>
                  <a:gd name="connsiteY4" fmla="*/ 587656 h 985325"/>
                  <a:gd name="connsiteX5" fmla="*/ 1026319 w 1240631"/>
                  <a:gd name="connsiteY5" fmla="*/ 923412 h 985325"/>
                  <a:gd name="connsiteX6" fmla="*/ 1240631 w 1240631"/>
                  <a:gd name="connsiteY6" fmla="*/ 985325 h 98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0631" h="985325">
                    <a:moveTo>
                      <a:pt x="0" y="175700"/>
                    </a:moveTo>
                    <a:cubicBezTo>
                      <a:pt x="36711" y="138989"/>
                      <a:pt x="73422" y="102278"/>
                      <a:pt x="123825" y="73306"/>
                    </a:cubicBezTo>
                    <a:cubicBezTo>
                      <a:pt x="174228" y="44334"/>
                      <a:pt x="238125" y="-10832"/>
                      <a:pt x="302419" y="1868"/>
                    </a:cubicBezTo>
                    <a:cubicBezTo>
                      <a:pt x="366713" y="14568"/>
                      <a:pt x="426243" y="51875"/>
                      <a:pt x="509587" y="149506"/>
                    </a:cubicBezTo>
                    <a:cubicBezTo>
                      <a:pt x="592931" y="247137"/>
                      <a:pt x="802481" y="587656"/>
                      <a:pt x="802481" y="587656"/>
                    </a:cubicBezTo>
                    <a:cubicBezTo>
                      <a:pt x="888603" y="716640"/>
                      <a:pt x="953294" y="857134"/>
                      <a:pt x="1026319" y="923412"/>
                    </a:cubicBezTo>
                    <a:cubicBezTo>
                      <a:pt x="1099344" y="989690"/>
                      <a:pt x="1189434" y="975006"/>
                      <a:pt x="1240631" y="985325"/>
                    </a:cubicBezTo>
                  </a:path>
                </a:pathLst>
              </a:custGeom>
              <a:noFill/>
              <a:ln>
                <a:solidFill>
                  <a:srgbClr val="DFC92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5126831" y="3648558"/>
                <a:ext cx="1061758" cy="100290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6352760" y="3679631"/>
                <a:ext cx="894237" cy="973068"/>
              </a:xfrm>
              <a:custGeom>
                <a:avLst/>
                <a:gdLst>
                  <a:gd name="connsiteX0" fmla="*/ 0 w 1150144"/>
                  <a:gd name="connsiteY0" fmla="*/ 941311 h 946958"/>
                  <a:gd name="connsiteX1" fmla="*/ 73819 w 1150144"/>
                  <a:gd name="connsiteY1" fmla="*/ 946073 h 946958"/>
                  <a:gd name="connsiteX2" fmla="*/ 130969 w 1150144"/>
                  <a:gd name="connsiteY2" fmla="*/ 931786 h 946958"/>
                  <a:gd name="connsiteX3" fmla="*/ 190500 w 1150144"/>
                  <a:gd name="connsiteY3" fmla="*/ 862730 h 946958"/>
                  <a:gd name="connsiteX4" fmla="*/ 250032 w 1150144"/>
                  <a:gd name="connsiteY4" fmla="*/ 667467 h 946958"/>
                  <a:gd name="connsiteX5" fmla="*/ 350044 w 1150144"/>
                  <a:gd name="connsiteY5" fmla="*/ 353142 h 946958"/>
                  <a:gd name="connsiteX6" fmla="*/ 438150 w 1150144"/>
                  <a:gd name="connsiteY6" fmla="*/ 91205 h 946958"/>
                  <a:gd name="connsiteX7" fmla="*/ 535782 w 1150144"/>
                  <a:gd name="connsiteY7" fmla="*/ 7861 h 946958"/>
                  <a:gd name="connsiteX8" fmla="*/ 669132 w 1150144"/>
                  <a:gd name="connsiteY8" fmla="*/ 24530 h 946958"/>
                  <a:gd name="connsiteX9" fmla="*/ 790575 w 1150144"/>
                  <a:gd name="connsiteY9" fmla="*/ 193598 h 946958"/>
                  <a:gd name="connsiteX10" fmla="*/ 888207 w 1150144"/>
                  <a:gd name="connsiteY10" fmla="*/ 448392 h 946958"/>
                  <a:gd name="connsiteX11" fmla="*/ 969169 w 1150144"/>
                  <a:gd name="connsiteY11" fmla="*/ 755573 h 946958"/>
                  <a:gd name="connsiteX12" fmla="*/ 1073944 w 1150144"/>
                  <a:gd name="connsiteY12" fmla="*/ 929405 h 946958"/>
                  <a:gd name="connsiteX13" fmla="*/ 1150144 w 1150144"/>
                  <a:gd name="connsiteY13" fmla="*/ 943692 h 9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0144" h="946958">
                    <a:moveTo>
                      <a:pt x="0" y="941311"/>
                    </a:moveTo>
                    <a:cubicBezTo>
                      <a:pt x="25995" y="944485"/>
                      <a:pt x="51991" y="947660"/>
                      <a:pt x="73819" y="946073"/>
                    </a:cubicBezTo>
                    <a:cubicBezTo>
                      <a:pt x="95647" y="944486"/>
                      <a:pt x="111522" y="945676"/>
                      <a:pt x="130969" y="931786"/>
                    </a:cubicBezTo>
                    <a:cubicBezTo>
                      <a:pt x="150416" y="917896"/>
                      <a:pt x="170656" y="906783"/>
                      <a:pt x="190500" y="862730"/>
                    </a:cubicBezTo>
                    <a:cubicBezTo>
                      <a:pt x="210344" y="818677"/>
                      <a:pt x="223441" y="752398"/>
                      <a:pt x="250032" y="667467"/>
                    </a:cubicBezTo>
                    <a:cubicBezTo>
                      <a:pt x="276623" y="582536"/>
                      <a:pt x="318691" y="449186"/>
                      <a:pt x="350044" y="353142"/>
                    </a:cubicBezTo>
                    <a:cubicBezTo>
                      <a:pt x="381397" y="257098"/>
                      <a:pt x="407194" y="148752"/>
                      <a:pt x="438150" y="91205"/>
                    </a:cubicBezTo>
                    <a:cubicBezTo>
                      <a:pt x="469106" y="33658"/>
                      <a:pt x="497285" y="18973"/>
                      <a:pt x="535782" y="7861"/>
                    </a:cubicBezTo>
                    <a:cubicBezTo>
                      <a:pt x="574279" y="-3251"/>
                      <a:pt x="626667" y="-6426"/>
                      <a:pt x="669132" y="24530"/>
                    </a:cubicBezTo>
                    <a:cubicBezTo>
                      <a:pt x="711597" y="55486"/>
                      <a:pt x="754063" y="122954"/>
                      <a:pt x="790575" y="193598"/>
                    </a:cubicBezTo>
                    <a:cubicBezTo>
                      <a:pt x="827087" y="264242"/>
                      <a:pt x="858441" y="354729"/>
                      <a:pt x="888207" y="448392"/>
                    </a:cubicBezTo>
                    <a:cubicBezTo>
                      <a:pt x="917973" y="542054"/>
                      <a:pt x="938213" y="675404"/>
                      <a:pt x="969169" y="755573"/>
                    </a:cubicBezTo>
                    <a:cubicBezTo>
                      <a:pt x="1000125" y="835742"/>
                      <a:pt x="1043782" y="898052"/>
                      <a:pt x="1073944" y="929405"/>
                    </a:cubicBezTo>
                    <a:cubicBezTo>
                      <a:pt x="1104106" y="960758"/>
                      <a:pt x="1138635" y="939723"/>
                      <a:pt x="1150144" y="943692"/>
                    </a:cubicBezTo>
                  </a:path>
                </a:pathLst>
              </a:custGeom>
              <a:noFill/>
              <a:ln>
                <a:solidFill>
                  <a:srgbClr val="0C77C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800621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71740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8" y="3560797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7" y="347758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8" y="3399279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3857" y="3316515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14419" y="3639103"/>
              <a:ext cx="1" cy="641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148" y="2031373"/>
            <a:ext cx="4720928" cy="1492222"/>
          </a:xfrm>
          <a:prstGeom prst="rect">
            <a:avLst/>
          </a:prstGeom>
        </p:spPr>
      </p:pic>
      <p:sp>
        <p:nvSpPr>
          <p:cNvPr id="81" name="Rounded Rectangle 38">
            <a:extLst>
              <a:ext uri="{FF2B5EF4-FFF2-40B4-BE49-F238E27FC236}">
                <a16:creationId xmlns="" xmlns:a16="http://schemas.microsoft.com/office/drawing/2014/main" id="{AB9EF06B-6E7A-4F90-8BA7-A9FAE37004A6}"/>
              </a:ext>
            </a:extLst>
          </p:cNvPr>
          <p:cNvSpPr/>
          <p:nvPr/>
        </p:nvSpPr>
        <p:spPr>
          <a:xfrm>
            <a:off x="6690373" y="2972411"/>
            <a:ext cx="1070490" cy="283127"/>
          </a:xfrm>
          <a:prstGeom prst="round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buClr>
                <a:srgbClr val="008080"/>
              </a:buClr>
            </a:pPr>
            <a:r>
              <a:rPr lang="en-US" sz="900" b="1" dirty="0">
                <a:solidFill>
                  <a:srgbClr val="595959"/>
                </a:solidFill>
              </a:rPr>
              <a:t>Input Filter</a:t>
            </a:r>
          </a:p>
        </p:txBody>
      </p:sp>
    </p:spTree>
    <p:extLst>
      <p:ext uri="{BB962C8B-B14F-4D97-AF65-F5344CB8AC3E}">
        <p14:creationId xmlns:p14="http://schemas.microsoft.com/office/powerpoint/2010/main" val="72011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8D4C4846-A947-4DC9-87AE-099349C8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Position </a:t>
            </a:r>
            <a:r>
              <a:rPr lang="en-US" b="1" dirty="0" smtClean="0"/>
              <a:t>Loop - Linear</a:t>
            </a:r>
            <a:endParaRPr lang="en-US" b="1" dirty="0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254BA60-D24A-4CCF-BE52-1A95F56893DB}"/>
              </a:ext>
            </a:extLst>
          </p:cNvPr>
          <p:cNvGrpSpPr/>
          <p:nvPr/>
        </p:nvGrpSpPr>
        <p:grpSpPr>
          <a:xfrm>
            <a:off x="-142964" y="1422267"/>
            <a:ext cx="9429927" cy="2821239"/>
            <a:chOff x="66954" y="1864952"/>
            <a:chExt cx="9429927" cy="2821239"/>
          </a:xfrm>
        </p:grpSpPr>
        <p:sp>
          <p:nvSpPr>
            <p:cNvPr id="92" name="TextBox 91">
              <a:extLst>
                <a:ext uri="{FF2B5EF4-FFF2-40B4-BE49-F238E27FC236}">
                  <a16:creationId xmlns="" xmlns:a16="http://schemas.microsoft.com/office/drawing/2014/main" id="{8142F39C-EF50-4F31-955C-7D15F2D50921}"/>
                </a:ext>
              </a:extLst>
            </p:cNvPr>
            <p:cNvSpPr txBox="1"/>
            <p:nvPr/>
          </p:nvSpPr>
          <p:spPr>
            <a:xfrm>
              <a:off x="66954" y="3325611"/>
              <a:ext cx="11233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n-US" sz="1100" dirty="0">
                  <a:solidFill>
                    <a:srgbClr val="595959"/>
                  </a:solidFill>
                  <a:latin typeface="+mn-lt"/>
                  <a:cs typeface="+mn-cs"/>
                </a:rPr>
                <a:t>Position Command 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80F09797-477D-419B-9D14-44F011D22B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76881" y="4686191"/>
              <a:ext cx="7920000" cy="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="" xmlns:a16="http://schemas.microsoft.com/office/drawing/2014/main" id="{FAD683EF-7E5D-4411-958D-122674997A55}"/>
                </a:ext>
              </a:extLst>
            </p:cNvPr>
            <p:cNvCxnSpPr>
              <a:cxnSpLocks/>
              <a:stCxn id="63" idx="3"/>
            </p:cNvCxnSpPr>
            <p:nvPr/>
          </p:nvCxnSpPr>
          <p:spPr>
            <a:xfrm>
              <a:off x="4446200" y="3760642"/>
              <a:ext cx="1229155" cy="1437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="" xmlns:a16="http://schemas.microsoft.com/office/drawing/2014/main" id="{B4B90AE4-D0C8-4ED2-A9B3-D92A848A2AD7}"/>
                </a:ext>
              </a:extLst>
            </p:cNvPr>
            <p:cNvCxnSpPr>
              <a:cxnSpLocks/>
            </p:cNvCxnSpPr>
            <p:nvPr/>
          </p:nvCxnSpPr>
          <p:spPr>
            <a:xfrm>
              <a:off x="269880" y="3756498"/>
              <a:ext cx="1080000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564B55E3-3EDF-4A8E-9107-F1D427A3CA51}"/>
                </a:ext>
              </a:extLst>
            </p:cNvPr>
            <p:cNvSpPr txBox="1"/>
            <p:nvPr/>
          </p:nvSpPr>
          <p:spPr>
            <a:xfrm>
              <a:off x="1937529" y="3316074"/>
              <a:ext cx="67518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sz="1100" dirty="0">
                  <a:solidFill>
                    <a:srgbClr val="595959"/>
                  </a:solidFill>
                  <a:latin typeface="+mn-lt"/>
                  <a:cs typeface="+mn-cs"/>
                </a:rPr>
                <a:t>Position </a:t>
              </a:r>
            </a:p>
            <a:p>
              <a:pPr rtl="0"/>
              <a:r>
                <a:rPr lang="en-US" sz="1100" dirty="0">
                  <a:solidFill>
                    <a:srgbClr val="595959"/>
                  </a:solidFill>
                  <a:latin typeface="+mn-lt"/>
                  <a:cs typeface="+mn-cs"/>
                </a:rPr>
                <a:t>Error</a:t>
              </a:r>
            </a:p>
          </p:txBody>
        </p:sp>
        <p:sp>
          <p:nvSpPr>
            <p:cNvPr id="58" name="Rounded Rectangle 38">
              <a:extLst>
                <a:ext uri="{FF2B5EF4-FFF2-40B4-BE49-F238E27FC236}">
                  <a16:creationId xmlns="" xmlns:a16="http://schemas.microsoft.com/office/drawing/2014/main" id="{BC4B5C2D-3E14-47E4-8123-CB6C2ACC45FF}"/>
                </a:ext>
              </a:extLst>
            </p:cNvPr>
            <p:cNvSpPr/>
            <p:nvPr/>
          </p:nvSpPr>
          <p:spPr>
            <a:xfrm>
              <a:off x="7586695" y="3563317"/>
              <a:ext cx="1305411" cy="379815"/>
            </a:xfrm>
            <a:prstGeom prst="roundRect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1400" b="1" dirty="0">
                  <a:solidFill>
                    <a:srgbClr val="595959"/>
                  </a:solidFill>
                </a:rPr>
                <a:t>Velocity Loop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5EF1F9FB-00C5-4714-BC2B-9F7379E72E7C}"/>
                </a:ext>
              </a:extLst>
            </p:cNvPr>
            <p:cNvSpPr txBox="1"/>
            <p:nvPr/>
          </p:nvSpPr>
          <p:spPr>
            <a:xfrm>
              <a:off x="2858910" y="3577910"/>
              <a:ext cx="1587290" cy="365464"/>
            </a:xfrm>
            <a:prstGeom prst="rect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rtl="0">
                <a:buClr>
                  <a:srgbClr val="008080"/>
                </a:buClr>
                <a:defRPr sz="1400" b="1">
                  <a:solidFill>
                    <a:srgbClr val="595959"/>
                  </a:solidFill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9pPr>
            </a:lstStyle>
            <a:p>
              <a:r>
                <a:rPr lang="en-US" dirty="0"/>
                <a:t>Proportional Gain 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65DE3C94-B654-49B1-A981-E262649E93DE}"/>
                </a:ext>
              </a:extLst>
            </p:cNvPr>
            <p:cNvSpPr/>
            <p:nvPr/>
          </p:nvSpPr>
          <p:spPr>
            <a:xfrm>
              <a:off x="1361295" y="3556128"/>
              <a:ext cx="440159" cy="405203"/>
            </a:xfrm>
            <a:prstGeom prst="ellipse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2400" dirty="0">
                  <a:solidFill>
                    <a:srgbClr val="595959"/>
                  </a:solidFill>
                </a:rPr>
                <a:t>+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E908B093-201B-444A-A4E0-7B682F4CF3F6}"/>
                </a:ext>
              </a:extLst>
            </p:cNvPr>
            <p:cNvSpPr/>
            <p:nvPr/>
          </p:nvSpPr>
          <p:spPr>
            <a:xfrm>
              <a:off x="5675355" y="3553127"/>
              <a:ext cx="440159" cy="405203"/>
            </a:xfrm>
            <a:prstGeom prst="ellipse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2400" dirty="0">
                  <a:solidFill>
                    <a:srgbClr val="595959"/>
                  </a:solidFill>
                </a:rPr>
                <a:t>+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="" xmlns:a16="http://schemas.microsoft.com/office/drawing/2014/main" id="{C00C83E2-B5EC-4E8A-9490-A5959431B7BB}"/>
                </a:ext>
              </a:extLst>
            </p:cNvPr>
            <p:cNvCxnSpPr>
              <a:cxnSpLocks/>
              <a:stCxn id="69" idx="6"/>
              <a:endCxn id="63" idx="1"/>
            </p:cNvCxnSpPr>
            <p:nvPr/>
          </p:nvCxnSpPr>
          <p:spPr>
            <a:xfrm>
              <a:off x="1801454" y="3758730"/>
              <a:ext cx="1057456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="" xmlns:a16="http://schemas.microsoft.com/office/drawing/2014/main" id="{D6257F14-52A9-4609-AA93-91305C0A8C5C}"/>
                </a:ext>
              </a:extLst>
            </p:cNvPr>
            <p:cNvCxnSpPr>
              <a:cxnSpLocks/>
              <a:stCxn id="71" idx="6"/>
              <a:endCxn id="58" idx="1"/>
            </p:cNvCxnSpPr>
            <p:nvPr/>
          </p:nvCxnSpPr>
          <p:spPr>
            <a:xfrm flipV="1">
              <a:off x="6115514" y="3753225"/>
              <a:ext cx="1471181" cy="2504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="" xmlns:a16="http://schemas.microsoft.com/office/drawing/2014/main" id="{B7376D9A-7023-4538-A6BD-D5546C46A631}"/>
                </a:ext>
              </a:extLst>
            </p:cNvPr>
            <p:cNvCxnSpPr>
              <a:cxnSpLocks/>
              <a:stCxn id="43" idx="3"/>
            </p:cNvCxnSpPr>
            <p:nvPr/>
          </p:nvCxnSpPr>
          <p:spPr>
            <a:xfrm>
              <a:off x="5503659" y="2888400"/>
              <a:ext cx="236156" cy="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="" xmlns:a16="http://schemas.microsoft.com/office/drawing/2014/main" id="{0C2A19C2-678E-4BFC-AE4E-99603F33C5DC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 flipH="1">
              <a:off x="1113736" y="3544485"/>
              <a:ext cx="0" cy="205647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="" xmlns:a16="http://schemas.microsoft.com/office/drawing/2014/main" id="{960069B4-FCC0-48A8-8736-130FB5EE526F}"/>
                </a:ext>
              </a:extLst>
            </p:cNvPr>
            <p:cNvCxnSpPr>
              <a:cxnSpLocks/>
              <a:endCxn id="69" idx="4"/>
            </p:cNvCxnSpPr>
            <p:nvPr/>
          </p:nvCxnSpPr>
          <p:spPr>
            <a:xfrm flipV="1">
              <a:off x="1581375" y="3961331"/>
              <a:ext cx="0" cy="72000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>
              <a:extLst>
                <a:ext uri="{FF2B5EF4-FFF2-40B4-BE49-F238E27FC236}">
                  <a16:creationId xmlns="" xmlns:a16="http://schemas.microsoft.com/office/drawing/2014/main" id="{D88D2D75-44C7-4C9F-AE3B-9A887916E1DD}"/>
                </a:ext>
              </a:extLst>
            </p:cNvPr>
            <p:cNvSpPr txBox="1"/>
            <p:nvPr/>
          </p:nvSpPr>
          <p:spPr>
            <a:xfrm>
              <a:off x="4759072" y="4415012"/>
              <a:ext cx="18325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n-US" sz="1100" dirty="0">
                  <a:solidFill>
                    <a:srgbClr val="595959"/>
                  </a:solidFill>
                  <a:latin typeface="+mn-lt"/>
                  <a:cs typeface="+mn-cs"/>
                </a:rPr>
                <a:t>Position feedback </a:t>
              </a:r>
            </a:p>
          </p:txBody>
        </p:sp>
        <p:sp>
          <p:nvSpPr>
            <p:cNvPr id="42" name="Rounded Rectangle 49">
              <a:extLst>
                <a:ext uri="{FF2B5EF4-FFF2-40B4-BE49-F238E27FC236}">
                  <a16:creationId xmlns="" xmlns:a16="http://schemas.microsoft.com/office/drawing/2014/main" id="{DF19ED06-B78B-49DD-A216-E82EFA991939}"/>
                </a:ext>
              </a:extLst>
            </p:cNvPr>
            <p:cNvSpPr/>
            <p:nvPr/>
          </p:nvSpPr>
          <p:spPr>
            <a:xfrm>
              <a:off x="1801453" y="1864952"/>
              <a:ext cx="3702207" cy="323497"/>
            </a:xfrm>
            <a:prstGeom prst="roundRect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1400" b="1" dirty="0">
                  <a:solidFill>
                    <a:srgbClr val="595959"/>
                  </a:solidFill>
                </a:rPr>
                <a:t>Acceleration Feedforward to Velocity Loop</a:t>
              </a:r>
            </a:p>
          </p:txBody>
        </p:sp>
        <p:sp>
          <p:nvSpPr>
            <p:cNvPr id="43" name="Rounded Rectangle 49">
              <a:extLst>
                <a:ext uri="{FF2B5EF4-FFF2-40B4-BE49-F238E27FC236}">
                  <a16:creationId xmlns="" xmlns:a16="http://schemas.microsoft.com/office/drawing/2014/main" id="{6C055EFB-9F72-4105-9306-6AA87C915023}"/>
                </a:ext>
              </a:extLst>
            </p:cNvPr>
            <p:cNvSpPr/>
            <p:nvPr/>
          </p:nvSpPr>
          <p:spPr>
            <a:xfrm>
              <a:off x="1801452" y="2726651"/>
              <a:ext cx="3702207" cy="323497"/>
            </a:xfrm>
            <a:prstGeom prst="roundRect">
              <a:avLst/>
            </a:prstGeom>
            <a:gradFill flip="none" rotWithShape="1">
              <a:gsLst>
                <a:gs pos="0">
                  <a:srgbClr val="006666">
                    <a:tint val="66000"/>
                    <a:satMod val="160000"/>
                  </a:srgbClr>
                </a:gs>
                <a:gs pos="50000">
                  <a:srgbClr val="006666">
                    <a:tint val="44500"/>
                    <a:satMod val="160000"/>
                  </a:srgbClr>
                </a:gs>
                <a:gs pos="100000">
                  <a:srgbClr val="006666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006666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nvex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buClr>
                  <a:srgbClr val="008080"/>
                </a:buClr>
              </a:pPr>
              <a:r>
                <a:rPr lang="en-US" sz="1400" b="1" dirty="0">
                  <a:solidFill>
                    <a:srgbClr val="595959"/>
                  </a:solidFill>
                </a:rPr>
                <a:t>Velocity Feedforward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="" xmlns:a16="http://schemas.microsoft.com/office/drawing/2014/main" id="{B993DD6E-C29E-4507-8991-04FD8605F5C6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flipV="1">
              <a:off x="1112672" y="2888400"/>
              <a:ext cx="688780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="" xmlns:a16="http://schemas.microsoft.com/office/drawing/2014/main" id="{4F1B8B8C-2FF2-42D0-A9A4-A76C6A4D0B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5435" y="2029866"/>
              <a:ext cx="0" cy="151200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="" xmlns:a16="http://schemas.microsoft.com/office/drawing/2014/main" id="{08FD2144-B858-4A5E-A7E5-CC17F69CC100}"/>
                </a:ext>
              </a:extLst>
            </p:cNvPr>
            <p:cNvCxnSpPr>
              <a:cxnSpLocks/>
            </p:cNvCxnSpPr>
            <p:nvPr/>
          </p:nvCxnSpPr>
          <p:spPr>
            <a:xfrm>
              <a:off x="5739257" y="2886616"/>
              <a:ext cx="558" cy="72000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="" xmlns:a16="http://schemas.microsoft.com/office/drawing/2014/main" id="{49AA7652-11B6-47DA-BFD3-4578BC6E0708}"/>
                </a:ext>
              </a:extLst>
            </p:cNvPr>
            <p:cNvCxnSpPr>
              <a:cxnSpLocks/>
              <a:stCxn id="42" idx="3"/>
            </p:cNvCxnSpPr>
            <p:nvPr/>
          </p:nvCxnSpPr>
          <p:spPr>
            <a:xfrm>
              <a:off x="5503660" y="2026701"/>
              <a:ext cx="396000" cy="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="" xmlns:a16="http://schemas.microsoft.com/office/drawing/2014/main" id="{ECDC03D6-9D2B-48A0-81B9-5A626D54213E}"/>
                </a:ext>
              </a:extLst>
            </p:cNvPr>
            <p:cNvSpPr txBox="1"/>
            <p:nvPr/>
          </p:nvSpPr>
          <p:spPr>
            <a:xfrm>
              <a:off x="6263288" y="3324882"/>
              <a:ext cx="11233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n-US" sz="1100" dirty="0">
                  <a:solidFill>
                    <a:srgbClr val="595959"/>
                  </a:solidFill>
                  <a:latin typeface="+mn-lt"/>
                  <a:cs typeface="+mn-cs"/>
                </a:rPr>
                <a:t>Velocity Command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ed Rectangle 54">
                  <a:extLst>
                    <a:ext uri="{FF2B5EF4-FFF2-40B4-BE49-F238E27FC236}">
                      <a16:creationId xmlns="" xmlns:a16="http://schemas.microsoft.com/office/drawing/2014/main" id="{A1CD8F43-7DB9-4888-BC37-BCBBFB69DD4C}"/>
                    </a:ext>
                  </a:extLst>
                </p:cNvPr>
                <p:cNvSpPr/>
                <p:nvPr/>
              </p:nvSpPr>
              <p:spPr>
                <a:xfrm>
                  <a:off x="994902" y="3113598"/>
                  <a:ext cx="244727" cy="430887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>
                    <a:buClr>
                      <a:srgbClr val="008080"/>
                    </a:buClr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8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8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sz="8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𝒅𝒕</m:t>
                            </m:r>
                          </m:den>
                        </m:f>
                      </m:oMath>
                    </m:oMathPara>
                  </a14:m>
                  <a:endParaRPr lang="en-US" sz="800" b="1" dirty="0">
                    <a:solidFill>
                      <a:srgbClr val="595959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ounded Rectangle 54">
                  <a:extLst>
                    <a:ext uri="{FF2B5EF4-FFF2-40B4-BE49-F238E27FC236}">
                      <a16:creationId xmlns:a16="http://schemas.microsoft.com/office/drawing/2014/main" id="{A1CD8F43-7DB9-4888-BC37-BCBBFB69DD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4902" y="3113598"/>
                  <a:ext cx="244727" cy="430887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1971FF12-2E05-4B19-85EC-1E1BB8415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2672" y="2889768"/>
              <a:ext cx="0" cy="21600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73A15352-4FCB-4F5D-8CAC-42F274DD2550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H="1">
              <a:off x="1113905" y="2683441"/>
              <a:ext cx="0" cy="205647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="" xmlns:a16="http://schemas.microsoft.com/office/drawing/2014/main" id="{7DFF6369-FAF1-4A5A-A6C5-F1BEFE4E92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2841" y="2027356"/>
              <a:ext cx="688780" cy="0"/>
            </a:xfrm>
            <a:prstGeom prst="straightConnector1">
              <a:avLst/>
            </a:prstGeom>
            <a:ln w="12700">
              <a:solidFill>
                <a:srgbClr val="086E6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ounded Rectangle 54">
                  <a:extLst>
                    <a:ext uri="{FF2B5EF4-FFF2-40B4-BE49-F238E27FC236}">
                      <a16:creationId xmlns="" xmlns:a16="http://schemas.microsoft.com/office/drawing/2014/main" id="{2CB6A146-9C96-44C7-8DAE-E4295FCB36EF}"/>
                    </a:ext>
                  </a:extLst>
                </p:cNvPr>
                <p:cNvSpPr/>
                <p:nvPr/>
              </p:nvSpPr>
              <p:spPr>
                <a:xfrm>
                  <a:off x="995071" y="2252554"/>
                  <a:ext cx="244727" cy="430887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006666">
                        <a:tint val="66000"/>
                        <a:satMod val="160000"/>
                      </a:srgbClr>
                    </a:gs>
                    <a:gs pos="50000">
                      <a:srgbClr val="006666">
                        <a:tint val="44500"/>
                        <a:satMod val="160000"/>
                      </a:srgbClr>
                    </a:gs>
                    <a:gs pos="100000">
                      <a:srgbClr val="006666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convex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>
                    <a:buClr>
                      <a:srgbClr val="008080"/>
                    </a:buClr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8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8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sz="800" b="1" i="1" smtClean="0">
                                <a:solidFill>
                                  <a:srgbClr val="595959"/>
                                </a:solidFill>
                                <a:latin typeface="Cambria Math" panose="02040503050406030204" pitchFamily="18" charset="0"/>
                              </a:rPr>
                              <m:t>𝒅𝒕</m:t>
                            </m:r>
                          </m:den>
                        </m:f>
                      </m:oMath>
                    </m:oMathPara>
                  </a14:m>
                  <a:endParaRPr lang="en-US" sz="800" b="1" dirty="0">
                    <a:solidFill>
                      <a:srgbClr val="595959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ounded Rectangle 54">
                  <a:extLst>
                    <a:ext uri="{FF2B5EF4-FFF2-40B4-BE49-F238E27FC236}">
                      <a16:creationId xmlns:a16="http://schemas.microsoft.com/office/drawing/2014/main" id="{2CB6A146-9C96-44C7-8DAE-E4295FCB3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5071" y="2252554"/>
                  <a:ext cx="244727" cy="430887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rgbClr val="006666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9E250E5D-0005-4D9B-A552-E95F21B2C6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2841" y="2023736"/>
              <a:ext cx="0" cy="234000"/>
            </a:xfrm>
            <a:prstGeom prst="line">
              <a:avLst/>
            </a:prstGeom>
            <a:ln w="12700">
              <a:solidFill>
                <a:srgbClr val="086E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804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C4A93ACB-F5F3-4F45-B773-4BAE252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23926"/>
            <a:ext cx="8648700" cy="1115138"/>
          </a:xfrm>
        </p:spPr>
        <p:txBody>
          <a:bodyPr>
            <a:normAutofit/>
          </a:bodyPr>
          <a:lstStyle/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100" b="1" dirty="0"/>
              <a:t>Proportional Gain – KPP</a:t>
            </a:r>
          </a:p>
          <a:p>
            <a:pPr marL="0" indent="0">
              <a:buClr>
                <a:srgbClr val="006666"/>
              </a:buClr>
              <a:buNone/>
            </a:pPr>
            <a:r>
              <a:rPr lang="en-US" sz="2100" b="1" dirty="0"/>
              <a:t>	</a:t>
            </a:r>
            <a:r>
              <a:rPr lang="en-US" sz="1600" dirty="0"/>
              <a:t>Closes the proportional error. The proportional gain reacts immediately it is very good for 	disturbances rejection and </a:t>
            </a:r>
            <a:r>
              <a:rPr lang="en-US" sz="1600" dirty="0" smtClean="0"/>
              <a:t>increasing </a:t>
            </a:r>
            <a:r>
              <a:rPr lang="en-US" sz="1600" dirty="0"/>
              <a:t>bandwidth.</a:t>
            </a:r>
          </a:p>
          <a:p>
            <a:pPr marL="0" indent="0">
              <a:buClr>
                <a:srgbClr val="006666"/>
              </a:buClr>
              <a:buNone/>
            </a:pPr>
            <a:endParaRPr lang="en-US" sz="1600" dirty="0"/>
          </a:p>
          <a:p>
            <a:pPr marL="0" indent="0">
              <a:buClr>
                <a:srgbClr val="006666"/>
              </a:buClr>
              <a:buNone/>
            </a:pPr>
            <a:endParaRPr lang="en-US" sz="2100" b="1" dirty="0"/>
          </a:p>
          <a:p>
            <a:pPr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2200" b="1" dirty="0">
              <a:sym typeface="Frutiger LT Std 55 Roman" charset="0"/>
            </a:endParaRPr>
          </a:p>
          <a:p>
            <a:pPr marL="400050" lvl="1" indent="0">
              <a:buClr>
                <a:srgbClr val="006666"/>
              </a:buClr>
              <a:buNone/>
            </a:pPr>
            <a:endParaRPr lang="en-US" sz="2200" dirty="0"/>
          </a:p>
          <a:p>
            <a:pPr marL="400050" lvl="1" indent="0">
              <a:buClr>
                <a:srgbClr val="006666"/>
              </a:buCl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141498"/>
            <a:ext cx="8100999" cy="250385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2572055" y="3554913"/>
            <a:ext cx="1618538" cy="484095"/>
          </a:xfrm>
          <a:prstGeom prst="rect">
            <a:avLst/>
          </a:prstGeom>
          <a:noFill/>
          <a:ln w="28575">
            <a:solidFill>
              <a:srgbClr val="FF2B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Proportional Gain – KPP</a:t>
            </a:r>
          </a:p>
        </p:txBody>
      </p:sp>
    </p:spTree>
    <p:extLst>
      <p:ext uri="{BB962C8B-B14F-4D97-AF65-F5344CB8AC3E}">
        <p14:creationId xmlns:p14="http://schemas.microsoft.com/office/powerpoint/2010/main" val="212926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Proportional Gain – KPP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23637BF-8BCE-46CE-8FB1-BF487B013CC5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</a:t>
            </a:r>
            <a:r>
              <a:rPr lang="en-US" sz="1200" b="1" dirty="0">
                <a:latin typeface="+mn-lt"/>
                <a:cs typeface="+mn-cs"/>
              </a:rPr>
              <a:t>KPP 1 </a:t>
            </a:r>
            <a:r>
              <a:rPr lang="en-US" sz="1200" dirty="0">
                <a:latin typeface="+mn-lt"/>
                <a:cs typeface="+mn-cs"/>
              </a:rPr>
              <a:t>KPVFR 0 KPAFRV 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147EF7B-1804-4BA6-A5FB-2E5C033DB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1025978"/>
            <a:ext cx="7474856" cy="1627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1665234-BFAF-4888-A977-F12179D5B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14" y="2961358"/>
            <a:ext cx="7474856" cy="1627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2AEB41B-5EC1-42FD-9BC6-3C8F1B0BA0D4}"/>
              </a:ext>
            </a:extLst>
          </p:cNvPr>
          <p:cNvSpPr txBox="1"/>
          <p:nvPr/>
        </p:nvSpPr>
        <p:spPr>
          <a:xfrm>
            <a:off x="725716" y="4583975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</a:t>
            </a:r>
            <a:r>
              <a:rPr lang="en-US" sz="1200" b="1" dirty="0">
                <a:latin typeface="+mn-lt"/>
                <a:cs typeface="+mn-cs"/>
              </a:rPr>
              <a:t>KPP 10 </a:t>
            </a:r>
            <a:r>
              <a:rPr lang="en-US" sz="1200" dirty="0">
                <a:latin typeface="+mn-lt"/>
                <a:cs typeface="+mn-cs"/>
              </a:rPr>
              <a:t>KPVFR 0 KPAFRV 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8E4A0ED-4A9B-455D-887E-C95A1F6F2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2A0F129-7436-4CFC-AF16-5620B987E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10" y="3536210"/>
            <a:ext cx="1382032" cy="2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Proportional Gain – KPP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23637BF-8BCE-46CE-8FB1-BF487B013CC5}"/>
              </a:ext>
            </a:extLst>
          </p:cNvPr>
          <p:cNvSpPr txBox="1"/>
          <p:nvPr/>
        </p:nvSpPr>
        <p:spPr>
          <a:xfrm>
            <a:off x="725714" y="26535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</a:t>
            </a:r>
            <a:r>
              <a:rPr lang="en-US" sz="1200" b="1" dirty="0">
                <a:latin typeface="+mn-lt"/>
                <a:cs typeface="+mn-cs"/>
              </a:rPr>
              <a:t>KPP 1 </a:t>
            </a:r>
            <a:r>
              <a:rPr lang="en-US" sz="1200" dirty="0">
                <a:latin typeface="+mn-lt"/>
                <a:cs typeface="+mn-cs"/>
              </a:rPr>
              <a:t>KPVFR 0 KPAFRC 0 KPAFRV 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147EF7B-1804-4BA6-A5FB-2E5C033DB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1025978"/>
            <a:ext cx="7474856" cy="1627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1665234-BFAF-4888-A977-F12179D5B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14" y="2961358"/>
            <a:ext cx="7474856" cy="1627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2AEB41B-5EC1-42FD-9BC6-3C8F1B0BA0D4}"/>
              </a:ext>
            </a:extLst>
          </p:cNvPr>
          <p:cNvSpPr txBox="1"/>
          <p:nvPr/>
        </p:nvSpPr>
        <p:spPr>
          <a:xfrm>
            <a:off x="725716" y="4583975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</a:t>
            </a:r>
            <a:r>
              <a:rPr lang="en-US" sz="1200" b="1" dirty="0">
                <a:latin typeface="+mn-lt"/>
                <a:cs typeface="+mn-cs"/>
              </a:rPr>
              <a:t>KPP 10 </a:t>
            </a:r>
            <a:r>
              <a:rPr lang="en-US" sz="1200" dirty="0">
                <a:latin typeface="+mn-lt"/>
                <a:cs typeface="+mn-cs"/>
              </a:rPr>
              <a:t>KPVFR 0 KPAFRV 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8E4A0ED-4A9B-455D-887E-C95A1F6F2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10" y="1610488"/>
            <a:ext cx="1382032" cy="2389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2A0F129-7436-4CFC-AF16-5620B987E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10" y="3536210"/>
            <a:ext cx="1382032" cy="2389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F29B290-4B8C-480A-B548-9F69BC09B456}"/>
              </a:ext>
            </a:extLst>
          </p:cNvPr>
          <p:cNvSpPr txBox="1"/>
          <p:nvPr/>
        </p:nvSpPr>
        <p:spPr>
          <a:xfrm>
            <a:off x="3210608" y="1567293"/>
            <a:ext cx="2722783" cy="2008913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 rtl="0">
              <a:buClr>
                <a:srgbClr val="008080"/>
              </a:buCl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Motor response is faster, PE is reduced</a:t>
            </a:r>
          </a:p>
          <a:p>
            <a:r>
              <a:rPr lang="en-US" sz="2000" b="1" u="sng" dirty="0">
                <a:solidFill>
                  <a:schemeClr val="tx1"/>
                </a:solidFill>
              </a:rPr>
              <a:t>Disadvantage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High value may cause noise</a:t>
            </a:r>
          </a:p>
        </p:txBody>
      </p:sp>
    </p:spTree>
    <p:extLst>
      <p:ext uri="{BB962C8B-B14F-4D97-AF65-F5344CB8AC3E}">
        <p14:creationId xmlns:p14="http://schemas.microsoft.com/office/powerpoint/2010/main" val="218909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678" y="2761565"/>
            <a:ext cx="5838643" cy="18046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1301" y="989196"/>
            <a:ext cx="82540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Velocity Feedforward – </a:t>
            </a:r>
            <a:r>
              <a:rPr lang="en-US" sz="1600" b="1" dirty="0" smtClean="0">
                <a:latin typeface="+mj-lt"/>
              </a:rPr>
              <a:t>KPVFR</a:t>
            </a:r>
          </a:p>
          <a:p>
            <a:pPr algn="l" rtl="0">
              <a:buClr>
                <a:srgbClr val="006666"/>
              </a:buClr>
            </a:pPr>
            <a:r>
              <a:rPr lang="en-US" sz="1400" b="1" dirty="0" smtClean="0">
                <a:latin typeface="+mj-lt"/>
              </a:rPr>
              <a:t>	</a:t>
            </a:r>
            <a:r>
              <a:rPr lang="en-US" sz="1400" dirty="0" smtClean="0">
                <a:latin typeface="+mj-lt"/>
              </a:rPr>
              <a:t>Predicts </a:t>
            </a:r>
            <a:r>
              <a:rPr lang="en-US" sz="1400" dirty="0">
                <a:latin typeface="+mj-lt"/>
              </a:rPr>
              <a:t>the velocity necessary to reach the position command, and inject it directly to the </a:t>
            </a:r>
            <a:r>
              <a:rPr lang="en-US" sz="1400" dirty="0" smtClean="0">
                <a:latin typeface="+mj-lt"/>
              </a:rPr>
              <a:t>velocity loop 	as </a:t>
            </a:r>
            <a:r>
              <a:rPr lang="en-US" sz="1400" dirty="0">
                <a:latin typeface="+mj-lt"/>
              </a:rPr>
              <a:t>an addition </a:t>
            </a:r>
            <a:r>
              <a:rPr lang="en-US" sz="1400" dirty="0" smtClean="0">
                <a:latin typeface="+mj-lt"/>
              </a:rPr>
              <a:t>to the velocity </a:t>
            </a:r>
            <a:r>
              <a:rPr lang="en-US" sz="1400" dirty="0">
                <a:latin typeface="+mj-lt"/>
              </a:rPr>
              <a:t>command.</a:t>
            </a:r>
          </a:p>
          <a:p>
            <a:pPr marL="0" indent="0" algn="l" rtl="0">
              <a:buClr>
                <a:srgbClr val="006666"/>
              </a:buClr>
              <a:buNone/>
            </a:pPr>
            <a:endParaRPr lang="en-US" sz="1600" dirty="0">
              <a:latin typeface="+mj-lt"/>
            </a:endParaRPr>
          </a:p>
          <a:p>
            <a:pPr marL="285750" indent="-285750" algn="l" rtl="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Acceleration Feedforward to Velocity Loop – </a:t>
            </a:r>
            <a:r>
              <a:rPr lang="en-US" sz="1600" b="1" dirty="0" smtClean="0">
                <a:latin typeface="+mj-lt"/>
              </a:rPr>
              <a:t>KPAFRV</a:t>
            </a:r>
          </a:p>
          <a:p>
            <a:pPr algn="l" rtl="0">
              <a:buClr>
                <a:srgbClr val="006666"/>
              </a:buClr>
            </a:pPr>
            <a:r>
              <a:rPr lang="en-US" sz="1400" b="1" dirty="0" smtClean="0">
                <a:latin typeface="+mj-lt"/>
              </a:rPr>
              <a:t>	</a:t>
            </a:r>
            <a:r>
              <a:rPr lang="en-US" sz="1400" dirty="0" smtClean="0">
                <a:latin typeface="+mj-lt"/>
              </a:rPr>
              <a:t>Predicts the velocity necessary to reach the position command, and inject it directly to the velocity loop 	as an addition to the velocity command operational at acceleration and deceleration.</a:t>
            </a:r>
          </a:p>
          <a:p>
            <a:pPr algn="l" rtl="0">
              <a:buClr>
                <a:srgbClr val="006666"/>
              </a:buClr>
            </a:pPr>
            <a:endParaRPr lang="en-US" sz="1400" dirty="0" smtClean="0">
              <a:latin typeface="+mj-lt"/>
            </a:endParaRPr>
          </a:p>
          <a:p>
            <a:pPr algn="l" rtl="0">
              <a:buClr>
                <a:srgbClr val="006666"/>
              </a:buClr>
            </a:pPr>
            <a:endParaRPr lang="en-US" sz="1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6681" y="4566168"/>
            <a:ext cx="66232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buClr>
                <a:srgbClr val="006666"/>
              </a:buClr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*KVFR is a factor in KPAFRV equations. If KVFR = 1 =&gt; KPAFRV will have no effect on the performance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50291" y="3241964"/>
            <a:ext cx="2444921" cy="352068"/>
          </a:xfrm>
          <a:prstGeom prst="rect">
            <a:avLst/>
          </a:prstGeom>
          <a:noFill/>
          <a:ln w="28575">
            <a:solidFill>
              <a:srgbClr val="FF2B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50290" y="2738307"/>
            <a:ext cx="2400913" cy="308064"/>
          </a:xfrm>
          <a:prstGeom prst="rect">
            <a:avLst/>
          </a:prstGeom>
          <a:noFill/>
          <a:ln w="28575">
            <a:solidFill>
              <a:srgbClr val="FF2B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3925"/>
          </a:xfrm>
        </p:spPr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 smtClean="0"/>
              <a:t>Position loop Feedforward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0777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Velocity Feedforward – KPVFR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1010CA9-2CE4-42F0-AD47-6D4952AD7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1023711"/>
            <a:ext cx="7474856" cy="1627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B1EA9F-C53C-4880-87C7-0F694635D72A}"/>
              </a:ext>
            </a:extLst>
          </p:cNvPr>
          <p:cNvSpPr txBox="1"/>
          <p:nvPr/>
        </p:nvSpPr>
        <p:spPr>
          <a:xfrm>
            <a:off x="725716" y="2646328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KPP 10 </a:t>
            </a:r>
            <a:r>
              <a:rPr lang="en-US" sz="1200" b="1" dirty="0">
                <a:latin typeface="+mn-lt"/>
                <a:cs typeface="+mn-cs"/>
              </a:rPr>
              <a:t>KPVFR 0 </a:t>
            </a:r>
            <a:r>
              <a:rPr lang="en-US" sz="1200" dirty="0">
                <a:latin typeface="+mn-lt"/>
                <a:cs typeface="+mn-cs"/>
              </a:rPr>
              <a:t>KPAFRV 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A16DF88-23FD-4F1F-A3D2-0FDFA834AC04}"/>
              </a:ext>
            </a:extLst>
          </p:cNvPr>
          <p:cNvSpPr txBox="1"/>
          <p:nvPr/>
        </p:nvSpPr>
        <p:spPr>
          <a:xfrm>
            <a:off x="725719" y="4598496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KPP 10 </a:t>
            </a:r>
            <a:r>
              <a:rPr lang="en-US" sz="1200" b="1" dirty="0">
                <a:latin typeface="+mn-lt"/>
                <a:cs typeface="+mn-cs"/>
              </a:rPr>
              <a:t>KPVFR 1 </a:t>
            </a:r>
            <a:r>
              <a:rPr lang="en-US" sz="1200" dirty="0">
                <a:latin typeface="+mn-lt"/>
                <a:cs typeface="+mn-cs"/>
              </a:rPr>
              <a:t>KPAFRV 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2840DA40-9B44-49C8-963D-57F72E81E2E4}"/>
              </a:ext>
            </a:extLst>
          </p:cNvPr>
          <p:cNvGrpSpPr/>
          <p:nvPr/>
        </p:nvGrpSpPr>
        <p:grpSpPr>
          <a:xfrm>
            <a:off x="725713" y="2961360"/>
            <a:ext cx="7474857" cy="1627603"/>
            <a:chOff x="725713" y="2961360"/>
            <a:chExt cx="7474857" cy="1627603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D4B767EA-AF67-4415-81F3-FA69299B5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5713" y="2961360"/>
              <a:ext cx="7474857" cy="162760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DAE97A4B-AE1B-4C28-A4BD-64BE1CF95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9206" y="3065600"/>
              <a:ext cx="1023938" cy="280988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0E00156-9FAD-43BB-B279-DCE1B93B5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6710" y="1676803"/>
            <a:ext cx="1382032" cy="2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0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6666"/>
              </a:buClr>
            </a:pPr>
            <a:r>
              <a:rPr lang="en-US" b="1" dirty="0"/>
              <a:t>Velocity Feedforward – KPVFR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1010CA9-2CE4-42F0-AD47-6D4952AD7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4" y="1023711"/>
            <a:ext cx="7474856" cy="1627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B1EA9F-C53C-4880-87C7-0F694635D72A}"/>
              </a:ext>
            </a:extLst>
          </p:cNvPr>
          <p:cNvSpPr txBox="1"/>
          <p:nvPr/>
        </p:nvSpPr>
        <p:spPr>
          <a:xfrm>
            <a:off x="725716" y="2646328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KPP 10 </a:t>
            </a:r>
            <a:r>
              <a:rPr lang="en-US" sz="1200" b="1" dirty="0">
                <a:latin typeface="+mn-lt"/>
                <a:cs typeface="+mn-cs"/>
              </a:rPr>
              <a:t>KPVFR 0 </a:t>
            </a:r>
            <a:r>
              <a:rPr lang="en-US" sz="1200" dirty="0">
                <a:latin typeface="+mn-lt"/>
                <a:cs typeface="+mn-cs"/>
              </a:rPr>
              <a:t>KPAFRC 0 KPAFRV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A16DF88-23FD-4F1F-A3D2-0FDFA834AC04}"/>
              </a:ext>
            </a:extLst>
          </p:cNvPr>
          <p:cNvSpPr txBox="1"/>
          <p:nvPr/>
        </p:nvSpPr>
        <p:spPr>
          <a:xfrm>
            <a:off x="725719" y="4598496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KVFR 1 KPP 10 </a:t>
            </a:r>
            <a:r>
              <a:rPr lang="en-US" sz="1200" b="1" dirty="0">
                <a:latin typeface="+mn-lt"/>
                <a:cs typeface="+mn-cs"/>
              </a:rPr>
              <a:t>KPVFR 1 </a:t>
            </a:r>
            <a:r>
              <a:rPr lang="en-US" sz="1200" dirty="0">
                <a:latin typeface="+mn-lt"/>
                <a:cs typeface="+mn-cs"/>
              </a:rPr>
              <a:t>KPAFRV 0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2840DA40-9B44-49C8-963D-57F72E81E2E4}"/>
              </a:ext>
            </a:extLst>
          </p:cNvPr>
          <p:cNvGrpSpPr/>
          <p:nvPr/>
        </p:nvGrpSpPr>
        <p:grpSpPr>
          <a:xfrm>
            <a:off x="725713" y="2961360"/>
            <a:ext cx="7474857" cy="1627603"/>
            <a:chOff x="725713" y="2961360"/>
            <a:chExt cx="7474857" cy="1627603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D4B767EA-AF67-4415-81F3-FA69299B5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5713" y="2961360"/>
              <a:ext cx="7474857" cy="162760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DAE97A4B-AE1B-4C28-A4BD-64BE1CF95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9206" y="3065600"/>
              <a:ext cx="1023938" cy="280988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0E00156-9FAD-43BB-B279-DCE1B93B5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6710" y="1676803"/>
            <a:ext cx="1382032" cy="2389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7759F06-61F7-455A-9EEE-2426F9E4C3C2}"/>
              </a:ext>
            </a:extLst>
          </p:cNvPr>
          <p:cNvSpPr txBox="1"/>
          <p:nvPr/>
        </p:nvSpPr>
        <p:spPr>
          <a:xfrm>
            <a:off x="3101749" y="1996826"/>
            <a:ext cx="2722783" cy="1149848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 rtl="0">
              <a:buClr>
                <a:srgbClr val="008080"/>
              </a:buCl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Motor response is faster, PE is reduced</a:t>
            </a:r>
          </a:p>
        </p:txBody>
      </p:sp>
    </p:spTree>
    <p:extLst>
      <p:ext uri="{BB962C8B-B14F-4D97-AF65-F5344CB8AC3E}">
        <p14:creationId xmlns:p14="http://schemas.microsoft.com/office/powerpoint/2010/main" val="308499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200" b="1" dirty="0"/>
              <a:t>Acceleration Feedforward to Velocity Loop – KPAFRV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9158187-6748-4E40-8294-821A48009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6" y="1022047"/>
            <a:ext cx="7474854" cy="1624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337A8C3-E6E4-419A-B733-DF218B95CD11}"/>
              </a:ext>
            </a:extLst>
          </p:cNvPr>
          <p:cNvSpPr txBox="1"/>
          <p:nvPr/>
        </p:nvSpPr>
        <p:spPr>
          <a:xfrm>
            <a:off x="725716" y="2646328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</a:t>
            </a:r>
            <a:r>
              <a:rPr lang="en-US" sz="1200" b="1" dirty="0">
                <a:latin typeface="+mn-lt"/>
                <a:cs typeface="+mn-cs"/>
              </a:rPr>
              <a:t>KVFR 0.8 </a:t>
            </a:r>
            <a:r>
              <a:rPr lang="en-US" sz="1200" dirty="0">
                <a:latin typeface="+mn-lt"/>
                <a:cs typeface="+mn-cs"/>
              </a:rPr>
              <a:t>KPP 10 KPVFR </a:t>
            </a:r>
            <a:r>
              <a:rPr lang="en-US" sz="1200" dirty="0" smtClean="0">
                <a:latin typeface="+mn-lt"/>
                <a:cs typeface="+mn-cs"/>
              </a:rPr>
              <a:t>1 </a:t>
            </a:r>
            <a:r>
              <a:rPr lang="en-US" sz="1200" b="1" dirty="0">
                <a:latin typeface="+mn-lt"/>
                <a:cs typeface="+mn-cs"/>
              </a:rPr>
              <a:t>KPAFRV 0</a:t>
            </a:r>
            <a:r>
              <a:rPr lang="en-US" sz="1200" dirty="0">
                <a:latin typeface="+mn-lt"/>
                <a:cs typeface="+mn-cs"/>
              </a:rPr>
              <a:t>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0D765CB-FAFA-40A4-9233-E32131EC1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263" y="1337726"/>
            <a:ext cx="1282245" cy="3508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B1CBAD6E-6A87-4F04-A933-EBE0C3B2E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16" y="2962007"/>
            <a:ext cx="7474854" cy="1624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983C161-095E-41C3-A7C2-D61EE2EABD17}"/>
              </a:ext>
            </a:extLst>
          </p:cNvPr>
          <p:cNvSpPr txBox="1"/>
          <p:nvPr/>
        </p:nvSpPr>
        <p:spPr>
          <a:xfrm>
            <a:off x="725719" y="45839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</a:t>
            </a:r>
            <a:r>
              <a:rPr lang="en-US" sz="1200" b="1" dirty="0">
                <a:latin typeface="+mn-lt"/>
                <a:cs typeface="+mn-cs"/>
              </a:rPr>
              <a:t>KVFR 0.8 </a:t>
            </a:r>
            <a:r>
              <a:rPr lang="en-US" sz="1200" dirty="0">
                <a:latin typeface="+mn-lt"/>
                <a:cs typeface="+mn-cs"/>
              </a:rPr>
              <a:t>KPP 10 KPVFR </a:t>
            </a:r>
            <a:r>
              <a:rPr lang="en-US" sz="1200" dirty="0" smtClean="0">
                <a:latin typeface="+mn-lt"/>
                <a:cs typeface="+mn-cs"/>
              </a:rPr>
              <a:t>1 </a:t>
            </a:r>
            <a:r>
              <a:rPr lang="en-US" sz="1200" b="1" dirty="0">
                <a:latin typeface="+mn-lt"/>
                <a:cs typeface="+mn-cs"/>
              </a:rPr>
              <a:t>KPAFRV 1</a:t>
            </a:r>
            <a:r>
              <a:rPr lang="en-US" sz="1200" dirty="0">
                <a:latin typeface="+mn-lt"/>
                <a:cs typeface="+mn-cs"/>
              </a:rPr>
              <a:t> 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20BA12B-4835-4CFE-9BBC-773360436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263" y="3557821"/>
            <a:ext cx="1282245" cy="35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6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779454A-A8D5-4A6C-BB6D-9C32EBA4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pPr>
              <a:buClr>
                <a:srgbClr val="006666"/>
              </a:buClr>
            </a:pPr>
            <a:r>
              <a:rPr lang="en-US" sz="3200" b="1" dirty="0"/>
              <a:t>Acceleration Feedforward to Velocity Loop – KPAFRV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9158187-6748-4E40-8294-821A48009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6" y="1022047"/>
            <a:ext cx="7474854" cy="1624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337A8C3-E6E4-419A-B733-DF218B95CD11}"/>
              </a:ext>
            </a:extLst>
          </p:cNvPr>
          <p:cNvSpPr txBox="1"/>
          <p:nvPr/>
        </p:nvSpPr>
        <p:spPr>
          <a:xfrm>
            <a:off x="725716" y="2646328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</a:t>
            </a:r>
            <a:r>
              <a:rPr lang="en-US" sz="1200" b="1" dirty="0">
                <a:latin typeface="+mn-lt"/>
                <a:cs typeface="+mn-cs"/>
              </a:rPr>
              <a:t>KVFR 0.8 </a:t>
            </a:r>
            <a:r>
              <a:rPr lang="en-US" sz="1200" dirty="0">
                <a:latin typeface="+mn-lt"/>
                <a:cs typeface="+mn-cs"/>
              </a:rPr>
              <a:t>KPP 10 KPVFR </a:t>
            </a:r>
            <a:r>
              <a:rPr lang="en-US" sz="1200" dirty="0" smtClean="0">
                <a:latin typeface="+mn-lt"/>
                <a:cs typeface="+mn-cs"/>
              </a:rPr>
              <a:t>1 </a:t>
            </a:r>
            <a:r>
              <a:rPr lang="en-US" sz="1200" b="1" dirty="0">
                <a:latin typeface="+mn-lt"/>
                <a:cs typeface="+mn-cs"/>
              </a:rPr>
              <a:t>KPAFRV 0</a:t>
            </a:r>
            <a:r>
              <a:rPr lang="en-US" sz="1200" dirty="0">
                <a:latin typeface="+mn-lt"/>
                <a:cs typeface="+mn-cs"/>
              </a:rPr>
              <a:t> KPAFRC 0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0D765CB-FAFA-40A4-9233-E32131EC1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263" y="1337726"/>
            <a:ext cx="1282245" cy="3508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B1CBAD6E-6A87-4F04-A933-EBE0C3B2E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16" y="2962007"/>
            <a:ext cx="7474854" cy="1624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983C161-095E-41C3-A7C2-D61EE2EABD17}"/>
              </a:ext>
            </a:extLst>
          </p:cNvPr>
          <p:cNvSpPr txBox="1"/>
          <p:nvPr/>
        </p:nvSpPr>
        <p:spPr>
          <a:xfrm>
            <a:off x="725719" y="4583981"/>
            <a:ext cx="72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>
                <a:latin typeface="+mn-lt"/>
                <a:cs typeface="+mn-cs"/>
              </a:rPr>
              <a:t>KVI</a:t>
            </a:r>
            <a:r>
              <a:rPr lang="en-US" sz="1400" dirty="0"/>
              <a:t> </a:t>
            </a:r>
            <a:r>
              <a:rPr lang="en-US" sz="1200" dirty="0">
                <a:latin typeface="+mn-lt"/>
                <a:cs typeface="+mn-cs"/>
              </a:rPr>
              <a:t>10 KVP 0.4 </a:t>
            </a:r>
            <a:r>
              <a:rPr lang="en-US" sz="1200" b="1" dirty="0">
                <a:latin typeface="+mn-lt"/>
                <a:cs typeface="+mn-cs"/>
              </a:rPr>
              <a:t>KVFR 0.8 </a:t>
            </a:r>
            <a:r>
              <a:rPr lang="en-US" sz="1200" dirty="0">
                <a:latin typeface="+mn-lt"/>
                <a:cs typeface="+mn-cs"/>
              </a:rPr>
              <a:t>KPP 10 KPVFR </a:t>
            </a:r>
            <a:r>
              <a:rPr lang="en-US" sz="1200" dirty="0" smtClean="0">
                <a:latin typeface="+mn-lt"/>
                <a:cs typeface="+mn-cs"/>
              </a:rPr>
              <a:t>1 </a:t>
            </a:r>
            <a:r>
              <a:rPr lang="en-US" sz="1200" b="1" dirty="0">
                <a:latin typeface="+mn-lt"/>
                <a:cs typeface="+mn-cs"/>
              </a:rPr>
              <a:t>KPAFRV 1</a:t>
            </a:r>
            <a:r>
              <a:rPr lang="en-US" sz="1200" dirty="0">
                <a:latin typeface="+mn-lt"/>
                <a:cs typeface="+mn-cs"/>
              </a:rPr>
              <a:t> 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20BA12B-4835-4CFE-9BBC-773360436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263" y="3557821"/>
            <a:ext cx="1282245" cy="350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AE72F4A-51AC-47F6-8A14-5F9839E69C3E}"/>
              </a:ext>
            </a:extLst>
          </p:cNvPr>
          <p:cNvSpPr txBox="1"/>
          <p:nvPr/>
        </p:nvSpPr>
        <p:spPr>
          <a:xfrm>
            <a:off x="2974752" y="2224139"/>
            <a:ext cx="2722783" cy="1149848"/>
          </a:xfrm>
          <a:prstGeom prst="rect">
            <a:avLst/>
          </a:prstGeom>
          <a:gradFill flip="none" rotWithShape="1">
            <a:gsLst>
              <a:gs pos="0">
                <a:srgbClr val="006666">
                  <a:tint val="66000"/>
                  <a:satMod val="160000"/>
                </a:srgbClr>
              </a:gs>
              <a:gs pos="50000">
                <a:srgbClr val="006666">
                  <a:tint val="44500"/>
                  <a:satMod val="160000"/>
                </a:srgbClr>
              </a:gs>
              <a:gs pos="100000">
                <a:srgbClr val="0066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6666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 rtl="0">
              <a:buClr>
                <a:srgbClr val="008080"/>
              </a:buCl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1" u="sng" dirty="0">
                <a:solidFill>
                  <a:schemeClr val="tx1"/>
                </a:solidFill>
              </a:rPr>
              <a:t>Advantage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Reduce position error</a:t>
            </a:r>
          </a:p>
        </p:txBody>
      </p:sp>
    </p:spTree>
    <p:extLst>
      <p:ext uri="{BB962C8B-B14F-4D97-AF65-F5344CB8AC3E}">
        <p14:creationId xmlns:p14="http://schemas.microsoft.com/office/powerpoint/2010/main" val="68341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15C8B4F-1256-4116-8E9C-A2ED6CDF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b="1" dirty="0"/>
              <a:t>Linear Control Loop Tuning Sequence</a:t>
            </a:r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A4EAFAAF-AA48-4B33-A846-2A8DE9DD2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85" y="1049562"/>
            <a:ext cx="8648700" cy="4219575"/>
          </a:xfrm>
        </p:spPr>
        <p:txBody>
          <a:bodyPr>
            <a:normAutofit/>
          </a:bodyPr>
          <a:lstStyle/>
          <a:p>
            <a:pPr>
              <a:buClr>
                <a:srgbClr val="006666"/>
              </a:buClr>
              <a:buFont typeface="Wingdings" panose="05000000000000000000" pitchFamily="2" charset="2"/>
              <a:buChar char="v"/>
            </a:pPr>
            <a:r>
              <a:rPr lang="en-US" sz="1600" b="1" u="sng" dirty="0"/>
              <a:t>Velocity loop (OPMODE 0)</a:t>
            </a:r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Set high </a:t>
            </a:r>
            <a:r>
              <a:rPr lang="en-US" sz="1400" b="1" dirty="0" smtClean="0"/>
              <a:t>BW: </a:t>
            </a:r>
            <a:r>
              <a:rPr lang="en-US" sz="1400" dirty="0" smtClean="0"/>
              <a:t>Normally </a:t>
            </a:r>
            <a:r>
              <a:rPr lang="en-US" sz="1400" dirty="0"/>
              <a:t>use 2 LPF set to 1000Hz and </a:t>
            </a:r>
            <a:r>
              <a:rPr lang="en-US" sz="1400" dirty="0" smtClean="0"/>
              <a:t>2000Hz.</a:t>
            </a:r>
            <a:endParaRPr lang="en-US" sz="1400" dirty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Set KVFR to 1</a:t>
            </a:r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Increase </a:t>
            </a:r>
            <a:r>
              <a:rPr lang="en-US" sz="1400" b="1" dirty="0" smtClean="0"/>
              <a:t>KVP: </a:t>
            </a:r>
            <a:r>
              <a:rPr lang="en-US" sz="1400" dirty="0" smtClean="0"/>
              <a:t>Once </a:t>
            </a:r>
            <a:r>
              <a:rPr lang="en-US" sz="1400" dirty="0"/>
              <a:t>the system become noisy, reduce the value by </a:t>
            </a:r>
            <a:r>
              <a:rPr lang="en-US" sz="1400" dirty="0" smtClean="0"/>
              <a:t>roughly 20%.</a:t>
            </a:r>
            <a:endParaRPr lang="en-US" sz="1400" dirty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 smtClean="0"/>
              <a:t>Increase </a:t>
            </a:r>
            <a:r>
              <a:rPr lang="en-US" sz="1400" b="1" dirty="0"/>
              <a:t>KVI</a:t>
            </a:r>
          </a:p>
          <a:p>
            <a:pPr marL="1314450" lvl="2" indent="-400050">
              <a:buClr>
                <a:srgbClr val="006666"/>
              </a:buClr>
              <a:buFont typeface="+mj-lt"/>
              <a:buAutoNum type="romanUcPeriod"/>
            </a:pPr>
            <a:r>
              <a:rPr lang="en-US" sz="1400" dirty="0"/>
              <a:t>Until the steady state error is closed and </a:t>
            </a:r>
            <a:r>
              <a:rPr lang="en-US" sz="1400" dirty="0" smtClean="0"/>
              <a:t>the requested </a:t>
            </a:r>
            <a:r>
              <a:rPr lang="en-US" sz="1400" dirty="0"/>
              <a:t>settling time </a:t>
            </a:r>
            <a:r>
              <a:rPr lang="en-US" sz="1400" dirty="0" smtClean="0"/>
              <a:t>has been reached</a:t>
            </a:r>
            <a:r>
              <a:rPr lang="en-US" sz="1400" dirty="0"/>
              <a:t>.</a:t>
            </a:r>
          </a:p>
          <a:p>
            <a:pPr marL="1314450" lvl="2" indent="-400050">
              <a:buClr>
                <a:srgbClr val="006666"/>
              </a:buClr>
              <a:buFont typeface="+mj-lt"/>
              <a:buAutoNum type="romanUcPeriod"/>
            </a:pPr>
            <a:r>
              <a:rPr lang="en-US" sz="1400" dirty="0"/>
              <a:t>Once you see overshoot or the current is noisy reduce the value by </a:t>
            </a:r>
            <a:r>
              <a:rPr lang="en-US" sz="1400" dirty="0" smtClean="0"/>
              <a:t>roughly 20%.</a:t>
            </a:r>
            <a:endParaRPr lang="en-US" sz="1400" dirty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 smtClean="0"/>
              <a:t>Reduce the system BW: </a:t>
            </a:r>
            <a:r>
              <a:rPr lang="en-US" sz="1400" dirty="0" smtClean="0"/>
              <a:t>Reduce the values of the 2 LPF.</a:t>
            </a:r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1100" dirty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v"/>
            </a:pPr>
            <a:r>
              <a:rPr lang="en-US" sz="1600" b="1" u="sng" dirty="0" smtClean="0"/>
              <a:t>Position </a:t>
            </a:r>
            <a:r>
              <a:rPr lang="en-US" sz="1600" b="1" u="sng" dirty="0"/>
              <a:t>loop (OPMODE 8)</a:t>
            </a:r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Increase </a:t>
            </a:r>
            <a:r>
              <a:rPr lang="en-US" sz="1400" b="1" dirty="0" smtClean="0"/>
              <a:t>KPP: </a:t>
            </a:r>
            <a:r>
              <a:rPr lang="en-US" sz="1400" dirty="0" smtClean="0"/>
              <a:t>Once </a:t>
            </a:r>
            <a:r>
              <a:rPr lang="en-US" sz="1400" dirty="0"/>
              <a:t>the system </a:t>
            </a:r>
            <a:r>
              <a:rPr lang="en-US" sz="1400" dirty="0" smtClean="0"/>
              <a:t>becomes </a:t>
            </a:r>
            <a:r>
              <a:rPr lang="en-US" sz="1400" dirty="0"/>
              <a:t>noisy, reduce the value by </a:t>
            </a:r>
            <a:r>
              <a:rPr lang="en-US" sz="1400" dirty="0" smtClean="0"/>
              <a:t>roughly 20%.</a:t>
            </a:r>
            <a:endParaRPr lang="en-US" sz="1400" dirty="0"/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Set KPVFR to 1</a:t>
            </a:r>
          </a:p>
          <a:p>
            <a:pPr lvl="1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1400" b="1" dirty="0"/>
              <a:t>If PE requirements were not met, reduce KVFR &lt;10% and increase </a:t>
            </a:r>
            <a:r>
              <a:rPr lang="en-US" sz="1400" b="1" dirty="0" smtClean="0"/>
              <a:t>KPAFRV</a:t>
            </a:r>
            <a:r>
              <a:rPr lang="en-US" sz="1400" b="1" dirty="0" smtClean="0"/>
              <a:t>.</a:t>
            </a:r>
            <a:endParaRPr lang="en-US" sz="2100" b="1" u="sng" dirty="0"/>
          </a:p>
          <a:p>
            <a:pPr marL="0" indent="0">
              <a:buClr>
                <a:srgbClr val="006666"/>
              </a:buClr>
              <a:buNone/>
            </a:pPr>
            <a:endParaRPr lang="en-US" sz="2200" b="1" dirty="0">
              <a:sym typeface="Frutiger LT Std 55 Roman" charset="0"/>
            </a:endParaRPr>
          </a:p>
          <a:p>
            <a:pPr marL="400050" lvl="1" indent="0">
              <a:buClr>
                <a:srgbClr val="006666"/>
              </a:buClr>
              <a:buNone/>
            </a:pPr>
            <a:endParaRPr lang="en-US" sz="2200" dirty="0"/>
          </a:p>
          <a:p>
            <a:pPr marL="400050" lvl="1" indent="0">
              <a:buClr>
                <a:srgbClr val="006666"/>
              </a:buClr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15C8B4F-1256-4116-8E9C-A2ED6CDF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b="1" dirty="0" smtClean="0"/>
              <a:t>Questions</a:t>
            </a:r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A4EAFAAF-AA48-4B33-A846-2A8DE9DD2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85" y="927061"/>
            <a:ext cx="8648700" cy="4219575"/>
          </a:xfrm>
        </p:spPr>
        <p:txBody>
          <a:bodyPr>
            <a:normAutofit/>
          </a:bodyPr>
          <a:lstStyle/>
          <a:p>
            <a:pPr marL="400050">
              <a:buClr>
                <a:srgbClr val="006666"/>
              </a:buClr>
              <a:buFont typeface="+mj-lt"/>
              <a:buAutoNum type="arabicPeriod"/>
            </a:pPr>
            <a:r>
              <a:rPr lang="en-US" sz="1800" b="1" dirty="0" smtClean="0"/>
              <a:t>Jaxson Wang</a:t>
            </a:r>
          </a:p>
          <a:p>
            <a:pPr indent="-285750">
              <a:buClr>
                <a:srgbClr val="006666"/>
              </a:buClr>
            </a:pPr>
            <a:r>
              <a:rPr lang="en-US" sz="1400" b="1" dirty="0" smtClean="0"/>
              <a:t>Whether </a:t>
            </a:r>
            <a:r>
              <a:rPr lang="en-US" sz="1400" b="1" dirty="0"/>
              <a:t>there is a certain relation between the velocity proportional gain and the velocity integral gain to avoid the system vibration? </a:t>
            </a:r>
          </a:p>
          <a:p>
            <a:pPr marL="57150" indent="0">
              <a:buClr>
                <a:srgbClr val="006666"/>
              </a:buClr>
              <a:buNone/>
            </a:pPr>
            <a:r>
              <a:rPr lang="en-US" sz="1400" dirty="0" smtClean="0"/>
              <a:t>The </a:t>
            </a:r>
            <a:r>
              <a:rPr lang="en-US" sz="1400" dirty="0"/>
              <a:t>answer is that isn’t a straight forward relationship between the gains. Every system may results is a different pair of values and combinations. </a:t>
            </a:r>
            <a:endParaRPr lang="en-US" sz="1400" dirty="0" smtClean="0"/>
          </a:p>
          <a:p>
            <a:pPr indent="-285750">
              <a:buClr>
                <a:srgbClr val="006666"/>
              </a:buClr>
            </a:pPr>
            <a:r>
              <a:rPr lang="en-US" sz="1400" b="1" dirty="0" smtClean="0"/>
              <a:t>Whether </a:t>
            </a:r>
            <a:r>
              <a:rPr lang="en-US" sz="1400" b="1" dirty="0"/>
              <a:t>there is also a certain relationship between the position proportional gain and the velocity proportional gain</a:t>
            </a:r>
            <a:r>
              <a:rPr lang="en-US" sz="1400" b="1" dirty="0" smtClean="0"/>
              <a:t>.</a:t>
            </a:r>
            <a:endParaRPr lang="en-US" sz="1400" dirty="0"/>
          </a:p>
          <a:p>
            <a:pPr marL="57150" indent="0">
              <a:buClr>
                <a:srgbClr val="006666"/>
              </a:buClr>
              <a:buNone/>
            </a:pPr>
            <a:r>
              <a:rPr lang="en-US" sz="1400" dirty="0" smtClean="0"/>
              <a:t>There isn’t a relationship between position and velocity proportional gains. However, There is a relationship between the position </a:t>
            </a:r>
            <a:r>
              <a:rPr lang="en-US" sz="1400" b="1" dirty="0" smtClean="0"/>
              <a:t>proportional</a:t>
            </a:r>
            <a:r>
              <a:rPr lang="en-US" sz="1400" dirty="0" smtClean="0"/>
              <a:t> gain and the velocity </a:t>
            </a:r>
            <a:r>
              <a:rPr lang="en-US" sz="1400" b="1" dirty="0" smtClean="0"/>
              <a:t>integral</a:t>
            </a:r>
            <a:r>
              <a:rPr lang="en-US" sz="1400" dirty="0" smtClean="0"/>
              <a:t> gain. </a:t>
            </a:r>
          </a:p>
          <a:p>
            <a:pPr marL="57150" indent="0">
              <a:buClr>
                <a:srgbClr val="006666"/>
              </a:buClr>
              <a:buNone/>
            </a:pPr>
            <a:r>
              <a:rPr lang="en-US" sz="1400" dirty="0"/>
              <a:t>since velocity is the derivative of position, a proportional gain for velocity loop is equivalent to a derivative gain for the position loop and the integral gain in velocity loop is similar to proportional gain in position. This is called </a:t>
            </a:r>
            <a:r>
              <a:rPr lang="en-US" sz="1400" dirty="0" smtClean="0"/>
              <a:t>“Gain equivalencies”.</a:t>
            </a:r>
          </a:p>
          <a:p>
            <a:pPr marL="57150" indent="0">
              <a:buClr>
                <a:srgbClr val="006666"/>
              </a:buClr>
              <a:buNone/>
            </a:pPr>
            <a:r>
              <a:rPr lang="en-US" sz="1400" dirty="0" smtClean="0"/>
              <a:t>In other words: Adding proportional </a:t>
            </a:r>
            <a:r>
              <a:rPr lang="en-US" sz="1400" dirty="0"/>
              <a:t>gain to the position loop will be equivalent to adding an integrator on the velocity loop. </a:t>
            </a:r>
            <a:endParaRPr lang="en-US" sz="1400" dirty="0"/>
          </a:p>
          <a:p>
            <a:pPr marL="57150" indent="0">
              <a:buClr>
                <a:srgbClr val="006666"/>
              </a:buClr>
              <a:buNone/>
            </a:pPr>
            <a:endParaRPr lang="en-US" sz="1400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2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15C8B4F-1256-4116-8E9C-A2ED6CDF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b="1" dirty="0" smtClean="0"/>
              <a:t>Questions</a:t>
            </a:r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A4EAFAAF-AA48-4B33-A846-2A8DE9DD2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85" y="927061"/>
            <a:ext cx="8648700" cy="4219575"/>
          </a:xfrm>
        </p:spPr>
        <p:txBody>
          <a:bodyPr>
            <a:normAutofit/>
          </a:bodyPr>
          <a:lstStyle/>
          <a:p>
            <a:pPr marL="400050">
              <a:buClr>
                <a:srgbClr val="006666"/>
              </a:buClr>
              <a:buFont typeface="+mj-lt"/>
              <a:buAutoNum type="arabicPeriod"/>
            </a:pPr>
            <a:r>
              <a:rPr lang="en-US" sz="2000" b="1" dirty="0" smtClean="0"/>
              <a:t>Steve Mao</a:t>
            </a:r>
            <a:endParaRPr lang="en-US" sz="2000" b="1" dirty="0"/>
          </a:p>
          <a:p>
            <a:pPr indent="-285750">
              <a:buClr>
                <a:srgbClr val="006666"/>
              </a:buClr>
            </a:pPr>
            <a:r>
              <a:rPr lang="en-US" sz="1800" b="1" dirty="0" smtClean="0"/>
              <a:t>When </a:t>
            </a:r>
            <a:r>
              <a:rPr lang="en-US" sz="1800" b="1" dirty="0"/>
              <a:t>tuning PDFF controller for velocity, can we enable LPF filters and notch filters together? FILTMODE 1 and 2 are both only LPF filters, and FILTMODE 3 and 7 are both only notch filters.</a:t>
            </a:r>
          </a:p>
          <a:p>
            <a:pPr marL="57150" indent="0">
              <a:buClr>
                <a:srgbClr val="006666"/>
              </a:buClr>
              <a:buNone/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On the drives CDHD1/2 you cannot apply Low pass filter and notch filter simultaneously. </a:t>
            </a:r>
          </a:p>
        </p:txBody>
      </p:sp>
    </p:spTree>
    <p:extLst>
      <p:ext uri="{BB962C8B-B14F-4D97-AF65-F5344CB8AC3E}">
        <p14:creationId xmlns:p14="http://schemas.microsoft.com/office/powerpoint/2010/main" val="12599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15C8B4F-1256-4116-8E9C-A2ED6CDF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b="1" dirty="0" smtClean="0"/>
              <a:t>Questions</a:t>
            </a:r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="" xmlns:a16="http://schemas.microsoft.com/office/drawing/2014/main" id="{A4EAFAAF-AA48-4B33-A846-2A8DE9DD2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4913" y="1944148"/>
            <a:ext cx="5874173" cy="1146231"/>
          </a:xfrm>
        </p:spPr>
        <p:txBody>
          <a:bodyPr>
            <a:noAutofit/>
          </a:bodyPr>
          <a:lstStyle/>
          <a:p>
            <a:pPr marL="57150" indent="0" algn="ctr">
              <a:buClr>
                <a:srgbClr val="006666"/>
              </a:buClr>
              <a:buNone/>
            </a:pPr>
            <a:r>
              <a:rPr lang="en-US" sz="6600" b="1" dirty="0" smtClean="0"/>
              <a:t>Questions?</a:t>
            </a:r>
            <a:endParaRPr lang="en-US" sz="6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5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56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rvotronix Presentation Template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F for sales meeting2.potx" id="{22AFFAA9-90DD-4AD7-ADFC-DF2CF17E4DE2}" vid="{84933EB2-C632-449D-989A-9A099E536C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DF for sales meeting2</Template>
  <TotalTime>21207</TotalTime>
  <Words>1831</Words>
  <Application>Microsoft Office PowerPoint</Application>
  <PresentationFormat>On-screen Show (16:9)</PresentationFormat>
  <Paragraphs>449</Paragraphs>
  <Slides>39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Arial</vt:lpstr>
      <vt:lpstr>Calibri</vt:lpstr>
      <vt:lpstr>Cambria Math</vt:lpstr>
      <vt:lpstr>Frutiger LT Std 55 Roman</vt:lpstr>
      <vt:lpstr>Wingdings</vt:lpstr>
      <vt:lpstr>Servotronix Presentation Template 2017</vt:lpstr>
      <vt:lpstr>PowerPoint Presentation</vt:lpstr>
      <vt:lpstr>Linear Control Loop</vt:lpstr>
      <vt:lpstr>Outline</vt:lpstr>
      <vt:lpstr>Velocity Loop - PDFF</vt:lpstr>
      <vt:lpstr>Velocity Loop Parameters</vt:lpstr>
      <vt:lpstr>Integral Gain – KVI</vt:lpstr>
      <vt:lpstr>Integral Gain – KVI</vt:lpstr>
      <vt:lpstr>Proportional Gain – KVP</vt:lpstr>
      <vt:lpstr>Proportional Gain – KVP</vt:lpstr>
      <vt:lpstr>Integral and Proportional Gain</vt:lpstr>
      <vt:lpstr>Feedforward Ratio – KVFR</vt:lpstr>
      <vt:lpstr>Feedforward Ratio – KVFR</vt:lpstr>
      <vt:lpstr>Feedforward Ratio – KVFR</vt:lpstr>
      <vt:lpstr>Feedforward Ratio – KVFR</vt:lpstr>
      <vt:lpstr>Feedforward Ratio – KVFR</vt:lpstr>
      <vt:lpstr>Linear Loop Filters</vt:lpstr>
      <vt:lpstr>Linear Loop Filters</vt:lpstr>
      <vt:lpstr>Output Filter – FILTMODE\FILTHZ1\FILTHZ2</vt:lpstr>
      <vt:lpstr>Input Filter – VELFILTMODE\VELFILTFRQ</vt:lpstr>
      <vt:lpstr>Feedforward, Bandwidth and LPF</vt:lpstr>
      <vt:lpstr>Feedforward, Bandwidth and LPF</vt:lpstr>
      <vt:lpstr>Feedforward, Bandwidth and LPF</vt:lpstr>
      <vt:lpstr>Feedforward, Bandwidth and LPF</vt:lpstr>
      <vt:lpstr>Feedforward, Bandwidth and LPF</vt:lpstr>
      <vt:lpstr>Feedforward, Bandwidth and LPF</vt:lpstr>
      <vt:lpstr>Position Loop - Linear</vt:lpstr>
      <vt:lpstr>Proportional Gain – KPP</vt:lpstr>
      <vt:lpstr>Proportional Gain – KPP</vt:lpstr>
      <vt:lpstr>Proportional Gain – KPP</vt:lpstr>
      <vt:lpstr>Position loop Feedforward</vt:lpstr>
      <vt:lpstr>Velocity Feedforward – KPVFR</vt:lpstr>
      <vt:lpstr>Velocity Feedforward – KPVFR</vt:lpstr>
      <vt:lpstr>Acceleration Feedforward to Velocity Loop – KPAFRV</vt:lpstr>
      <vt:lpstr>Acceleration Feedforward to Velocity Loop – KPAFRV</vt:lpstr>
      <vt:lpstr>Linear Control Loop Tuning Sequence</vt:lpstr>
      <vt:lpstr>Questions</vt:lpstr>
      <vt:lpstr>Questions</vt:lpstr>
      <vt:lpstr>Questions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Cohen, Ohad</dc:creator>
  <cp:lastModifiedBy>Avrakh, Yonatan</cp:lastModifiedBy>
  <cp:revision>662</cp:revision>
  <cp:lastPrinted>2018-02-08T16:04:24Z</cp:lastPrinted>
  <dcterms:created xsi:type="dcterms:W3CDTF">2017-03-08T10:01:05Z</dcterms:created>
  <dcterms:modified xsi:type="dcterms:W3CDTF">2020-04-30T07:38:35Z</dcterms:modified>
</cp:coreProperties>
</file>