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8"/>
  </p:notesMasterIdLst>
  <p:handoutMasterIdLst>
    <p:handoutMasterId r:id="rId59"/>
  </p:handoutMasterIdLst>
  <p:sldIdLst>
    <p:sldId id="256" r:id="rId2"/>
    <p:sldId id="286" r:id="rId3"/>
    <p:sldId id="283" r:id="rId4"/>
    <p:sldId id="325" r:id="rId5"/>
    <p:sldId id="310" r:id="rId6"/>
    <p:sldId id="312" r:id="rId7"/>
    <p:sldId id="326" r:id="rId8"/>
    <p:sldId id="378" r:id="rId9"/>
    <p:sldId id="380" r:id="rId10"/>
    <p:sldId id="374" r:id="rId11"/>
    <p:sldId id="376" r:id="rId12"/>
    <p:sldId id="377" r:id="rId13"/>
    <p:sldId id="399" r:id="rId14"/>
    <p:sldId id="381" r:id="rId15"/>
    <p:sldId id="314" r:id="rId16"/>
    <p:sldId id="382" r:id="rId17"/>
    <p:sldId id="350" r:id="rId18"/>
    <p:sldId id="351" r:id="rId19"/>
    <p:sldId id="383" r:id="rId20"/>
    <p:sldId id="384" r:id="rId21"/>
    <p:sldId id="385" r:id="rId22"/>
    <p:sldId id="386" r:id="rId23"/>
    <p:sldId id="387" r:id="rId24"/>
    <p:sldId id="388" r:id="rId25"/>
    <p:sldId id="389" r:id="rId26"/>
    <p:sldId id="390" r:id="rId27"/>
    <p:sldId id="403" r:id="rId28"/>
    <p:sldId id="404" r:id="rId29"/>
    <p:sldId id="391" r:id="rId30"/>
    <p:sldId id="392" r:id="rId31"/>
    <p:sldId id="393" r:id="rId32"/>
    <p:sldId id="396" r:id="rId33"/>
    <p:sldId id="397" r:id="rId34"/>
    <p:sldId id="394" r:id="rId35"/>
    <p:sldId id="395" r:id="rId36"/>
    <p:sldId id="405" r:id="rId37"/>
    <p:sldId id="400" r:id="rId38"/>
    <p:sldId id="401" r:id="rId39"/>
    <p:sldId id="402" r:id="rId40"/>
    <p:sldId id="398" r:id="rId41"/>
    <p:sldId id="333" r:id="rId42"/>
    <p:sldId id="334" r:id="rId43"/>
    <p:sldId id="308" r:id="rId44"/>
    <p:sldId id="309" r:id="rId45"/>
    <p:sldId id="318" r:id="rId46"/>
    <p:sldId id="328" r:id="rId47"/>
    <p:sldId id="319" r:id="rId48"/>
    <p:sldId id="321" r:id="rId49"/>
    <p:sldId id="335" r:id="rId50"/>
    <p:sldId id="338" r:id="rId51"/>
    <p:sldId id="339" r:id="rId52"/>
    <p:sldId id="340" r:id="rId53"/>
    <p:sldId id="342" r:id="rId54"/>
    <p:sldId id="343" r:id="rId55"/>
    <p:sldId id="344" r:id="rId56"/>
    <p:sldId id="345" r:id="rId57"/>
  </p:sldIdLst>
  <p:sldSz cx="9144000" cy="5143500" type="screen16x9"/>
  <p:notesSz cx="6797675" cy="9872663"/>
  <p:defaultTextStyle>
    <a:defPPr>
      <a:defRPr lang="en-US"/>
    </a:defPPr>
    <a:lvl1pPr algn="ctr" defTabSz="457200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ctr" defTabSz="457200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ctr" defTabSz="457200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ctr" defTabSz="457200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ctr" defTabSz="457200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5748"/>
    <a:srgbClr val="075D4D"/>
    <a:srgbClr val="FFFFFF"/>
    <a:srgbClr val="B2B2B2"/>
    <a:srgbClr val="C0C0C0"/>
    <a:srgbClr val="BABABA"/>
    <a:srgbClr val="BEBEBE"/>
    <a:srgbClr val="AEAEAE"/>
    <a:srgbClr val="F7F7F7"/>
    <a:srgbClr val="EBF8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0" autoAdjust="0"/>
    <p:restoredTop sz="81600" autoAdjust="0"/>
  </p:normalViewPr>
  <p:slideViewPr>
    <p:cSldViewPr snapToGrid="0" snapToObjects="1">
      <p:cViewPr varScale="1">
        <p:scale>
          <a:sx n="96" d="100"/>
          <a:sy n="96" d="100"/>
        </p:scale>
        <p:origin x="534" y="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60" d="100"/>
          <a:sy n="60" d="100"/>
        </p:scale>
        <p:origin x="-2910" y="-84"/>
      </p:cViewPr>
      <p:guideLst>
        <p:guide orient="horz" pos="3110"/>
        <p:guide pos="214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4958" cy="493312"/>
          </a:xfrm>
          <a:prstGeom prst="rect">
            <a:avLst/>
          </a:prstGeom>
        </p:spPr>
        <p:txBody>
          <a:bodyPr vert="horz" lIns="92812" tIns="46406" rIns="92812" bIns="4640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098" y="1"/>
            <a:ext cx="2944958" cy="493312"/>
          </a:xfrm>
          <a:prstGeom prst="rect">
            <a:avLst/>
          </a:prstGeom>
        </p:spPr>
        <p:txBody>
          <a:bodyPr vert="horz" lIns="92812" tIns="46406" rIns="92812" bIns="46406" rtlCol="0"/>
          <a:lstStyle>
            <a:lvl1pPr algn="r">
              <a:defRPr sz="1200"/>
            </a:lvl1pPr>
          </a:lstStyle>
          <a:p>
            <a:fld id="{75EB629C-92F0-4B2C-9DA5-E63489E8854D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745"/>
            <a:ext cx="2944958" cy="493312"/>
          </a:xfrm>
          <a:prstGeom prst="rect">
            <a:avLst/>
          </a:prstGeom>
        </p:spPr>
        <p:txBody>
          <a:bodyPr vert="horz" lIns="92812" tIns="46406" rIns="92812" bIns="4640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098" y="9377745"/>
            <a:ext cx="2944958" cy="493312"/>
          </a:xfrm>
          <a:prstGeom prst="rect">
            <a:avLst/>
          </a:prstGeom>
        </p:spPr>
        <p:txBody>
          <a:bodyPr vert="horz" lIns="92812" tIns="46406" rIns="92812" bIns="46406" rtlCol="0" anchor="b"/>
          <a:lstStyle>
            <a:lvl1pPr algn="r">
              <a:defRPr sz="1200"/>
            </a:lvl1pPr>
          </a:lstStyle>
          <a:p>
            <a:fld id="{42B567C1-DB9D-4371-8714-E1F05DE9E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5955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4958" cy="493312"/>
          </a:xfrm>
          <a:prstGeom prst="rect">
            <a:avLst/>
          </a:prstGeom>
        </p:spPr>
        <p:txBody>
          <a:bodyPr vert="horz" lIns="92812" tIns="46406" rIns="92812" bIns="46406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098" y="1"/>
            <a:ext cx="2944958" cy="493312"/>
          </a:xfrm>
          <a:prstGeom prst="rect">
            <a:avLst/>
          </a:prstGeom>
        </p:spPr>
        <p:txBody>
          <a:bodyPr vert="horz" lIns="92812" tIns="46406" rIns="92812" bIns="46406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45427B5-E67B-437A-832B-178B2A8F39A4}" type="datetimeFigureOut">
              <a:rPr lang="en-US"/>
              <a:pPr>
                <a:defRPr/>
              </a:pPr>
              <a:t>4/17/2020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41363"/>
            <a:ext cx="65817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12" tIns="46406" rIns="92812" bIns="46406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606" y="4688872"/>
            <a:ext cx="5438464" cy="4443020"/>
          </a:xfrm>
          <a:prstGeom prst="rect">
            <a:avLst/>
          </a:prstGeom>
        </p:spPr>
        <p:txBody>
          <a:bodyPr vert="horz" lIns="92812" tIns="46406" rIns="92812" bIns="46406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745"/>
            <a:ext cx="2944958" cy="493312"/>
          </a:xfrm>
          <a:prstGeom prst="rect">
            <a:avLst/>
          </a:prstGeom>
        </p:spPr>
        <p:txBody>
          <a:bodyPr vert="horz" lIns="92812" tIns="46406" rIns="92812" bIns="46406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098" y="9377745"/>
            <a:ext cx="2944958" cy="493312"/>
          </a:xfrm>
          <a:prstGeom prst="rect">
            <a:avLst/>
          </a:prstGeom>
        </p:spPr>
        <p:txBody>
          <a:bodyPr vert="horz" wrap="square" lIns="92812" tIns="46406" rIns="92812" bIns="46406" numCol="1" anchor="b" anchorCtr="0" compatLnSpc="1">
            <a:prstTxWarp prst="textNoShape">
              <a:avLst/>
            </a:prstTxWarp>
          </a:bodyPr>
          <a:lstStyle>
            <a:lvl1pPr algn="r" rtl="0">
              <a:defRPr sz="1200">
                <a:latin typeface="Calibri" pitchFamily="34" charset="0"/>
              </a:defRPr>
            </a:lvl1pPr>
          </a:lstStyle>
          <a:p>
            <a:fld id="{AB24367C-9FBC-4F84-87A2-24D4EC46A9A1}" type="slidenum">
              <a:rPr lang="he-IL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0418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30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330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914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2490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First we need to identify the machine model (plant) of the system we are working on.</a:t>
            </a:r>
          </a:p>
          <a:p>
            <a:endParaRPr lang="en-US" dirty="0"/>
          </a:p>
          <a:p>
            <a:r>
              <a:rPr lang="en-US" dirty="0"/>
              <a:t>The signal is similar to white noise.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5838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The idea is to reduce the control low enough to hold the axis but not resist the disturbance injected.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4709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axis Y is charring axis X =&gt; different location of axis X will effect axis Y performance.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1349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7790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this system axis X was mounted on axis Y. </a:t>
            </a:r>
          </a:p>
          <a:p>
            <a:r>
              <a:rPr lang="en-US" dirty="0"/>
              <a:t>That is why the identifications of axis Y were done not only with relation to axis Y location but also to axis X location on top of axis 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2362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3928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5560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Red Line is the fit.</a:t>
            </a:r>
          </a:p>
          <a:p>
            <a:r>
              <a:rPr lang="en-US" dirty="0"/>
              <a:t>We try to cover all the anti-resonance and resonance pairs… sometimes it is not possible so we create 2 fits.</a:t>
            </a:r>
          </a:p>
          <a:p>
            <a:endParaRPr lang="en-US" dirty="0"/>
          </a:p>
          <a:p>
            <a:r>
              <a:rPr lang="en-US" u="sng" dirty="0"/>
              <a:t>Gain Margin</a:t>
            </a:r>
          </a:p>
          <a:p>
            <a:r>
              <a:rPr lang="en-US" dirty="0"/>
              <a:t>Find the </a:t>
            </a:r>
            <a:r>
              <a:rPr lang="en-US" dirty="0" err="1"/>
              <a:t>freq</a:t>
            </a:r>
            <a:r>
              <a:rPr lang="en-US" dirty="0"/>
              <a:t> where </a:t>
            </a:r>
            <a:r>
              <a:rPr lang="en-US" b="1" dirty="0"/>
              <a:t>Phase</a:t>
            </a:r>
            <a:r>
              <a:rPr lang="en-US" dirty="0"/>
              <a:t> = -180deg</a:t>
            </a:r>
          </a:p>
          <a:p>
            <a:r>
              <a:rPr lang="en-US" dirty="0"/>
              <a:t>Find the </a:t>
            </a:r>
            <a:r>
              <a:rPr lang="en-US" b="1" dirty="0"/>
              <a:t>Gain</a:t>
            </a:r>
            <a:r>
              <a:rPr lang="en-US" dirty="0"/>
              <a:t> at that </a:t>
            </a:r>
            <a:r>
              <a:rPr lang="en-US" dirty="0" err="1"/>
              <a:t>freq</a:t>
            </a:r>
            <a:r>
              <a:rPr lang="en-US" dirty="0"/>
              <a:t> = G</a:t>
            </a:r>
          </a:p>
          <a:p>
            <a:r>
              <a:rPr lang="en-US" b="1" dirty="0"/>
              <a:t>Gain Margin </a:t>
            </a:r>
            <a:r>
              <a:rPr lang="en-US" dirty="0"/>
              <a:t>= 0 – G [dB]</a:t>
            </a:r>
          </a:p>
          <a:p>
            <a:endParaRPr lang="en-US" dirty="0"/>
          </a:p>
          <a:p>
            <a:r>
              <a:rPr lang="en-US" u="sng" dirty="0"/>
              <a:t>Phase Margin</a:t>
            </a:r>
          </a:p>
          <a:p>
            <a:r>
              <a:rPr lang="en-US" dirty="0"/>
              <a:t>The </a:t>
            </a:r>
            <a:r>
              <a:rPr lang="en-US" dirty="0" err="1"/>
              <a:t>freq</a:t>
            </a:r>
            <a:r>
              <a:rPr lang="en-US" dirty="0"/>
              <a:t> where the Gain = 0dB</a:t>
            </a:r>
          </a:p>
          <a:p>
            <a:r>
              <a:rPr lang="en-US" dirty="0"/>
              <a:t>Find the Phase at that </a:t>
            </a:r>
            <a:r>
              <a:rPr lang="en-US" dirty="0" err="1"/>
              <a:t>freq</a:t>
            </a:r>
            <a:r>
              <a:rPr lang="en-US" dirty="0"/>
              <a:t> = P</a:t>
            </a:r>
          </a:p>
          <a:p>
            <a:r>
              <a:rPr lang="en-US" b="1" dirty="0"/>
              <a:t>Phase Margin </a:t>
            </a:r>
            <a:r>
              <a:rPr lang="en-US" dirty="0"/>
              <a:t>= +P + 180deg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907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try to cover all the anti-resonance and resonance pairs… sometimes it is not possible so we create 2 fits.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3162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The close loop depends on the open loop.</a:t>
            </a:r>
          </a:p>
          <a:p>
            <a:r>
              <a:rPr lang="en-US" sz="2400" dirty="0"/>
              <a:t>Open loop = C(s)*P(s)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Close loop = C(s)*P(s) / [1 + C(s)*P(s)]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Nichols shows the open loop but it’s also gives an understanding on the stability of the close loop.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Equal gain and phase lines.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5246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VFI and R are filters on the output of the position loop.</a:t>
            </a:r>
          </a:p>
          <a:p>
            <a:r>
              <a:rPr lang="en-US" dirty="0"/>
              <a:t>We can put notch in the VFI or in the velocity loop (D and H).</a:t>
            </a:r>
          </a:p>
          <a:p>
            <a:r>
              <a:rPr lang="en-US" dirty="0"/>
              <a:t>This info is important when designing a control loop for robots.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9646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2367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Reducing the error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2461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the low frequencies we would like a gain higher than 0.</a:t>
            </a:r>
          </a:p>
          <a:p>
            <a:r>
              <a:rPr lang="en-US" dirty="0"/>
              <a:t>This means the integral will be higher and the response will converge faster and the Rejection of interference will be better.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1196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Reduce response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1496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0581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Reduce response time. Give more phase and gain margin.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4202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0627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302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KVFR effect KPAFRV. </a:t>
            </a:r>
          </a:p>
          <a:p>
            <a:r>
              <a:rPr lang="en-US" dirty="0"/>
              <a:t>If KVFR is 1 KPAFRV is deactivated. </a:t>
            </a:r>
          </a:p>
          <a:p>
            <a:r>
              <a:rPr lang="en-US" dirty="0"/>
              <a:t>So we need to reduce KVFR in order to activate KPAFRV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1604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4299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4367C-9FBC-4F84-87A2-24D4EC46A9A1}" type="slidenum">
              <a:rPr lang="he-IL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454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 userDrawn="1"/>
        </p:nvSpPr>
        <p:spPr>
          <a:xfrm>
            <a:off x="0" y="0"/>
            <a:ext cx="3746500" cy="5143500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Oval 7"/>
          <p:cNvSpPr/>
          <p:nvPr userDrawn="1"/>
        </p:nvSpPr>
        <p:spPr>
          <a:xfrm>
            <a:off x="3497263" y="2095500"/>
            <a:ext cx="976312" cy="9747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Picture 8" descr="logo-STX-color.png"/>
          <p:cNvPicPr>
            <a:picLocks noChangeAspect="1"/>
          </p:cNvPicPr>
          <p:nvPr userDrawn="1"/>
        </p:nvPicPr>
        <p:blipFill>
          <a:blip r:embed="rId2"/>
          <a:srcRect l="23692"/>
          <a:stretch>
            <a:fillRect/>
          </a:stretch>
        </p:blipFill>
        <p:spPr bwMode="auto">
          <a:xfrm>
            <a:off x="3848100" y="1828800"/>
            <a:ext cx="4672013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logo-STX-white.png"/>
          <p:cNvPicPr>
            <a:picLocks noChangeAspect="1"/>
          </p:cNvPicPr>
          <p:nvPr userDrawn="1"/>
        </p:nvPicPr>
        <p:blipFill>
          <a:blip r:embed="rId3"/>
          <a:srcRect r="75694"/>
          <a:stretch>
            <a:fillRect/>
          </a:stretch>
        </p:blipFill>
        <p:spPr bwMode="auto">
          <a:xfrm>
            <a:off x="373063" y="1130300"/>
            <a:ext cx="2822575" cy="286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logo-STX-color-notag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226" y="4889500"/>
            <a:ext cx="9191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/>
          <p:nvPr userDrawn="1"/>
        </p:nvSpPr>
        <p:spPr>
          <a:xfrm rot="5400000">
            <a:off x="3825239" y="-3825237"/>
            <a:ext cx="1493522" cy="9144000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628650" y="1615761"/>
            <a:ext cx="7886700" cy="301656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</p:spPr>
        <p:txBody>
          <a:bodyPr/>
          <a:lstStyle>
            <a:lvl1pPr algn="r">
              <a:defRPr/>
            </a:lvl1pPr>
          </a:lstStyle>
          <a:p>
            <a:fld id="{18C52F57-2051-4E5D-B00A-2C530E78CB4D}" type="datetimeFigureOut">
              <a:rPr lang="en-US" smtClean="0"/>
              <a:pPr/>
              <a:t>4/17/2020</a:t>
            </a:fld>
            <a:endParaRPr lang="en-US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</p:spPr>
        <p:txBody>
          <a:bodyPr/>
          <a:lstStyle/>
          <a:p>
            <a:endParaRPr lang="en-US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</p:spPr>
        <p:txBody>
          <a:bodyPr/>
          <a:lstStyle/>
          <a:p>
            <a:fld id="{D9B9B423-6015-4090-A8C6-DD3B36DD2343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/>
          <p:nvPr userDrawn="1"/>
        </p:nvSpPr>
        <p:spPr>
          <a:xfrm>
            <a:off x="0" y="0"/>
            <a:ext cx="9144000" cy="923925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9" name="Picture 7" descr="logo-STX-color-notag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226" y="4889500"/>
            <a:ext cx="9191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628650" y="1046162"/>
            <a:ext cx="7886700" cy="35861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</p:spPr>
        <p:txBody>
          <a:bodyPr/>
          <a:lstStyle>
            <a:lvl1pPr algn="r">
              <a:defRPr/>
            </a:lvl1pPr>
          </a:lstStyle>
          <a:p>
            <a:fld id="{18C52F57-2051-4E5D-B00A-2C530E78CB4D}" type="datetimeFigureOut">
              <a:rPr lang="en-US" smtClean="0"/>
              <a:pPr/>
              <a:t>4/17/2020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</p:spPr>
        <p:txBody>
          <a:bodyPr/>
          <a:lstStyle/>
          <a:p>
            <a:fld id="{D9B9B423-6015-4090-A8C6-DD3B36DD234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239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/>
          <p:nvPr userDrawn="1"/>
        </p:nvSpPr>
        <p:spPr>
          <a:xfrm>
            <a:off x="0" y="923925"/>
            <a:ext cx="4602163" cy="4227513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Rectangle 2"/>
          <p:cNvSpPr/>
          <p:nvPr userDrawn="1"/>
        </p:nvSpPr>
        <p:spPr>
          <a:xfrm>
            <a:off x="4605338" y="923925"/>
            <a:ext cx="4538662" cy="42275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3"/>
          <p:cNvSpPr/>
          <p:nvPr userDrawn="1"/>
        </p:nvSpPr>
        <p:spPr>
          <a:xfrm>
            <a:off x="0" y="0"/>
            <a:ext cx="9144000" cy="923925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9" name="Picture 7" descr="logo-STX-color-notag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226" y="4889500"/>
            <a:ext cx="9191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628650" y="1046162"/>
            <a:ext cx="3973513" cy="35861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</p:spPr>
        <p:txBody>
          <a:bodyPr/>
          <a:lstStyle>
            <a:lvl1pPr algn="r">
              <a:defRPr/>
            </a:lvl1pPr>
          </a:lstStyle>
          <a:p>
            <a:fld id="{18C52F57-2051-4E5D-B00A-2C530E78CB4D}" type="datetimeFigureOut">
              <a:rPr lang="en-US" smtClean="0"/>
              <a:pPr/>
              <a:t>4/17/2020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</p:spPr>
        <p:txBody>
          <a:bodyPr/>
          <a:lstStyle/>
          <a:p>
            <a:fld id="{D9B9B423-6015-4090-A8C6-DD3B36DD234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239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C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3"/>
          </p:nvPr>
        </p:nvSpPr>
        <p:spPr>
          <a:xfrm>
            <a:off x="4602163" y="1046162"/>
            <a:ext cx="3913187" cy="35861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920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/>
          <p:nvPr userDrawn="1"/>
        </p:nvSpPr>
        <p:spPr>
          <a:xfrm>
            <a:off x="0" y="0"/>
            <a:ext cx="9144000" cy="5168900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3"/>
          <p:cNvSpPr/>
          <p:nvPr userDrawn="1"/>
        </p:nvSpPr>
        <p:spPr>
          <a:xfrm>
            <a:off x="0" y="679450"/>
            <a:ext cx="9144000" cy="44894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4"/>
          <p:cNvSpPr/>
          <p:nvPr userDrawn="1"/>
        </p:nvSpPr>
        <p:spPr>
          <a:xfrm>
            <a:off x="0" y="4779963"/>
            <a:ext cx="9144000" cy="388937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9" name="Picture 5" descr="logo-STX-white-notag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63" y="4887913"/>
            <a:ext cx="889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628650" y="787401"/>
            <a:ext cx="7886700" cy="384492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848543"/>
            <a:ext cx="2057400" cy="274637"/>
          </a:xfrm>
        </p:spPr>
        <p:txBody>
          <a:bodyPr/>
          <a:lstStyle>
            <a:lvl1pPr algn="r">
              <a:defRPr/>
            </a:lvl1pPr>
          </a:lstStyle>
          <a:p>
            <a:fld id="{18C52F57-2051-4E5D-B00A-2C530E78CB4D}" type="datetimeFigureOut">
              <a:rPr lang="en-US" smtClean="0"/>
              <a:pPr/>
              <a:t>4/17/2020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848543"/>
            <a:ext cx="3086100" cy="274637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848543"/>
            <a:ext cx="2057400" cy="274637"/>
          </a:xfrm>
        </p:spPr>
        <p:txBody>
          <a:bodyPr/>
          <a:lstStyle/>
          <a:p>
            <a:fld id="{D9B9B423-6015-4090-A8C6-DD3B36DD234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28650" y="319"/>
            <a:ext cx="7886700" cy="67913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/>
          <p:cNvSpPr/>
          <p:nvPr userDrawn="1"/>
        </p:nvSpPr>
        <p:spPr>
          <a:xfrm>
            <a:off x="0" y="0"/>
            <a:ext cx="9144000" cy="923925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9" name="Freeform 5"/>
          <p:cNvSpPr>
            <a:spLocks/>
          </p:cNvSpPr>
          <p:nvPr userDrawn="1"/>
        </p:nvSpPr>
        <p:spPr bwMode="auto">
          <a:xfrm rot="10800000" flipH="1">
            <a:off x="1230314" y="1109711"/>
            <a:ext cx="7485049" cy="848064"/>
          </a:xfrm>
          <a:custGeom>
            <a:avLst/>
            <a:gdLst>
              <a:gd name="T0" fmla="*/ 251 w 301"/>
              <a:gd name="T1" fmla="*/ 0 h 101"/>
              <a:gd name="T2" fmla="*/ 251 w 301"/>
              <a:gd name="T3" fmla="*/ 0 h 101"/>
              <a:gd name="T4" fmla="*/ 0 w 301"/>
              <a:gd name="T5" fmla="*/ 0 h 101"/>
              <a:gd name="T6" fmla="*/ 24 w 301"/>
              <a:gd name="T7" fmla="*/ 51 h 101"/>
              <a:gd name="T8" fmla="*/ 0 w 301"/>
              <a:gd name="T9" fmla="*/ 101 h 101"/>
              <a:gd name="T10" fmla="*/ 251 w 301"/>
              <a:gd name="T11" fmla="*/ 101 h 101"/>
              <a:gd name="T12" fmla="*/ 301 w 301"/>
              <a:gd name="T13" fmla="*/ 51 h 101"/>
              <a:gd name="T14" fmla="*/ 251 w 301"/>
              <a:gd name="T15" fmla="*/ 0 h 101"/>
              <a:gd name="connsiteX0" fmla="*/ 8339 w 19021"/>
              <a:gd name="connsiteY0" fmla="*/ 0 h 10000"/>
              <a:gd name="connsiteX1" fmla="*/ 8339 w 19021"/>
              <a:gd name="connsiteY1" fmla="*/ 0 h 10000"/>
              <a:gd name="connsiteX2" fmla="*/ 0 w 19021"/>
              <a:gd name="connsiteY2" fmla="*/ 0 h 10000"/>
              <a:gd name="connsiteX3" fmla="*/ 797 w 19021"/>
              <a:gd name="connsiteY3" fmla="*/ 5050 h 10000"/>
              <a:gd name="connsiteX4" fmla="*/ 0 w 19021"/>
              <a:gd name="connsiteY4" fmla="*/ 10000 h 10000"/>
              <a:gd name="connsiteX5" fmla="*/ 8339 w 19021"/>
              <a:gd name="connsiteY5" fmla="*/ 10000 h 10000"/>
              <a:gd name="connsiteX6" fmla="*/ 19021 w 19021"/>
              <a:gd name="connsiteY6" fmla="*/ 4651 h 10000"/>
              <a:gd name="connsiteX7" fmla="*/ 8339 w 19021"/>
              <a:gd name="connsiteY7" fmla="*/ 0 h 10000"/>
              <a:gd name="connsiteX0" fmla="*/ 8339 w 29863"/>
              <a:gd name="connsiteY0" fmla="*/ 0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8339 w 29863"/>
              <a:gd name="connsiteY5" fmla="*/ 10000 h 10000"/>
              <a:gd name="connsiteX6" fmla="*/ 29863 w 29863"/>
              <a:gd name="connsiteY6" fmla="*/ 4751 h 10000"/>
              <a:gd name="connsiteX7" fmla="*/ 8339 w 29863"/>
              <a:gd name="connsiteY7" fmla="*/ 0 h 10000"/>
              <a:gd name="connsiteX0" fmla="*/ 8339 w 30716"/>
              <a:gd name="connsiteY0" fmla="*/ 0 h 10000"/>
              <a:gd name="connsiteX1" fmla="*/ 8339 w 30716"/>
              <a:gd name="connsiteY1" fmla="*/ 0 h 10000"/>
              <a:gd name="connsiteX2" fmla="*/ 0 w 30716"/>
              <a:gd name="connsiteY2" fmla="*/ 0 h 10000"/>
              <a:gd name="connsiteX3" fmla="*/ 797 w 30716"/>
              <a:gd name="connsiteY3" fmla="*/ 5050 h 10000"/>
              <a:gd name="connsiteX4" fmla="*/ 0 w 30716"/>
              <a:gd name="connsiteY4" fmla="*/ 10000 h 10000"/>
              <a:gd name="connsiteX5" fmla="*/ 26211 w 30716"/>
              <a:gd name="connsiteY5" fmla="*/ 9850 h 10000"/>
              <a:gd name="connsiteX6" fmla="*/ 29863 w 30716"/>
              <a:gd name="connsiteY6" fmla="*/ 4751 h 10000"/>
              <a:gd name="connsiteX7" fmla="*/ 8339 w 30716"/>
              <a:gd name="connsiteY7" fmla="*/ 0 h 10000"/>
              <a:gd name="connsiteX0" fmla="*/ 8339 w 29863"/>
              <a:gd name="connsiteY0" fmla="*/ 0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8339 w 29863"/>
              <a:gd name="connsiteY7" fmla="*/ 0 h 10000"/>
              <a:gd name="connsiteX0" fmla="*/ 8339 w 29863"/>
              <a:gd name="connsiteY0" fmla="*/ 0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8339 w 29863"/>
              <a:gd name="connsiteY7" fmla="*/ 0 h 10000"/>
              <a:gd name="connsiteX0" fmla="*/ 25672 w 29882"/>
              <a:gd name="connsiteY0" fmla="*/ 482 h 10033"/>
              <a:gd name="connsiteX1" fmla="*/ 8339 w 29882"/>
              <a:gd name="connsiteY1" fmla="*/ 33 h 10033"/>
              <a:gd name="connsiteX2" fmla="*/ 0 w 29882"/>
              <a:gd name="connsiteY2" fmla="*/ 33 h 10033"/>
              <a:gd name="connsiteX3" fmla="*/ 797 w 29882"/>
              <a:gd name="connsiteY3" fmla="*/ 5083 h 10033"/>
              <a:gd name="connsiteX4" fmla="*/ 0 w 29882"/>
              <a:gd name="connsiteY4" fmla="*/ 10033 h 10033"/>
              <a:gd name="connsiteX5" fmla="*/ 26211 w 29882"/>
              <a:gd name="connsiteY5" fmla="*/ 9883 h 10033"/>
              <a:gd name="connsiteX6" fmla="*/ 29863 w 29882"/>
              <a:gd name="connsiteY6" fmla="*/ 4784 h 10033"/>
              <a:gd name="connsiteX7" fmla="*/ 25672 w 29882"/>
              <a:gd name="connsiteY7" fmla="*/ 482 h 10033"/>
              <a:gd name="connsiteX0" fmla="*/ 27662 w 29888"/>
              <a:gd name="connsiteY0" fmla="*/ 322 h 10023"/>
              <a:gd name="connsiteX1" fmla="*/ 8339 w 29888"/>
              <a:gd name="connsiteY1" fmla="*/ 23 h 10023"/>
              <a:gd name="connsiteX2" fmla="*/ 0 w 29888"/>
              <a:gd name="connsiteY2" fmla="*/ 23 h 10023"/>
              <a:gd name="connsiteX3" fmla="*/ 797 w 29888"/>
              <a:gd name="connsiteY3" fmla="*/ 5073 h 10023"/>
              <a:gd name="connsiteX4" fmla="*/ 0 w 29888"/>
              <a:gd name="connsiteY4" fmla="*/ 10023 h 10023"/>
              <a:gd name="connsiteX5" fmla="*/ 26211 w 29888"/>
              <a:gd name="connsiteY5" fmla="*/ 9873 h 10023"/>
              <a:gd name="connsiteX6" fmla="*/ 29863 w 29888"/>
              <a:gd name="connsiteY6" fmla="*/ 4774 h 10023"/>
              <a:gd name="connsiteX7" fmla="*/ 27662 w 29888"/>
              <a:gd name="connsiteY7" fmla="*/ 322 h 10023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4"/>
              <a:gd name="connsiteY0" fmla="*/ 249 h 10000"/>
              <a:gd name="connsiteX1" fmla="*/ 8339 w 29864"/>
              <a:gd name="connsiteY1" fmla="*/ 0 h 10000"/>
              <a:gd name="connsiteX2" fmla="*/ 0 w 29864"/>
              <a:gd name="connsiteY2" fmla="*/ 0 h 10000"/>
              <a:gd name="connsiteX3" fmla="*/ 797 w 29864"/>
              <a:gd name="connsiteY3" fmla="*/ 5050 h 10000"/>
              <a:gd name="connsiteX4" fmla="*/ 0 w 29864"/>
              <a:gd name="connsiteY4" fmla="*/ 10000 h 10000"/>
              <a:gd name="connsiteX5" fmla="*/ 26211 w 29864"/>
              <a:gd name="connsiteY5" fmla="*/ 9850 h 10000"/>
              <a:gd name="connsiteX6" fmla="*/ 29863 w 29864"/>
              <a:gd name="connsiteY6" fmla="*/ 4751 h 10000"/>
              <a:gd name="connsiteX7" fmla="*/ 26330 w 29864"/>
              <a:gd name="connsiteY7" fmla="*/ 249 h 10000"/>
              <a:gd name="connsiteX0" fmla="*/ 26330 w 30148"/>
              <a:gd name="connsiteY0" fmla="*/ 249 h 10000"/>
              <a:gd name="connsiteX1" fmla="*/ 8339 w 30148"/>
              <a:gd name="connsiteY1" fmla="*/ 0 h 10000"/>
              <a:gd name="connsiteX2" fmla="*/ 0 w 30148"/>
              <a:gd name="connsiteY2" fmla="*/ 0 h 10000"/>
              <a:gd name="connsiteX3" fmla="*/ 797 w 30148"/>
              <a:gd name="connsiteY3" fmla="*/ 5050 h 10000"/>
              <a:gd name="connsiteX4" fmla="*/ 0 w 30148"/>
              <a:gd name="connsiteY4" fmla="*/ 10000 h 10000"/>
              <a:gd name="connsiteX5" fmla="*/ 27678 w 30148"/>
              <a:gd name="connsiteY5" fmla="*/ 9900 h 10000"/>
              <a:gd name="connsiteX6" fmla="*/ 29863 w 30148"/>
              <a:gd name="connsiteY6" fmla="*/ 4751 h 10000"/>
              <a:gd name="connsiteX7" fmla="*/ 26330 w 30148"/>
              <a:gd name="connsiteY7" fmla="*/ 249 h 10000"/>
              <a:gd name="connsiteX0" fmla="*/ 26330 w 29906"/>
              <a:gd name="connsiteY0" fmla="*/ 249 h 10000"/>
              <a:gd name="connsiteX1" fmla="*/ 8339 w 29906"/>
              <a:gd name="connsiteY1" fmla="*/ 0 h 10000"/>
              <a:gd name="connsiteX2" fmla="*/ 0 w 29906"/>
              <a:gd name="connsiteY2" fmla="*/ 0 h 10000"/>
              <a:gd name="connsiteX3" fmla="*/ 797 w 29906"/>
              <a:gd name="connsiteY3" fmla="*/ 5050 h 10000"/>
              <a:gd name="connsiteX4" fmla="*/ 0 w 29906"/>
              <a:gd name="connsiteY4" fmla="*/ 10000 h 10000"/>
              <a:gd name="connsiteX5" fmla="*/ 27678 w 29906"/>
              <a:gd name="connsiteY5" fmla="*/ 9900 h 10000"/>
              <a:gd name="connsiteX6" fmla="*/ 29863 w 29906"/>
              <a:gd name="connsiteY6" fmla="*/ 4751 h 10000"/>
              <a:gd name="connsiteX7" fmla="*/ 26330 w 29906"/>
              <a:gd name="connsiteY7" fmla="*/ 249 h 10000"/>
              <a:gd name="connsiteX0" fmla="*/ 26330 w 29896"/>
              <a:gd name="connsiteY0" fmla="*/ 249 h 10000"/>
              <a:gd name="connsiteX1" fmla="*/ 8339 w 29896"/>
              <a:gd name="connsiteY1" fmla="*/ 0 h 10000"/>
              <a:gd name="connsiteX2" fmla="*/ 0 w 29896"/>
              <a:gd name="connsiteY2" fmla="*/ 0 h 10000"/>
              <a:gd name="connsiteX3" fmla="*/ 797 w 29896"/>
              <a:gd name="connsiteY3" fmla="*/ 5050 h 10000"/>
              <a:gd name="connsiteX4" fmla="*/ 0 w 29896"/>
              <a:gd name="connsiteY4" fmla="*/ 10000 h 10000"/>
              <a:gd name="connsiteX5" fmla="*/ 27678 w 29896"/>
              <a:gd name="connsiteY5" fmla="*/ 9900 h 10000"/>
              <a:gd name="connsiteX6" fmla="*/ 29863 w 29896"/>
              <a:gd name="connsiteY6" fmla="*/ 4751 h 10000"/>
              <a:gd name="connsiteX7" fmla="*/ 26330 w 29896"/>
              <a:gd name="connsiteY7" fmla="*/ 249 h 10000"/>
              <a:gd name="connsiteX0" fmla="*/ 2727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7678 w 29866"/>
              <a:gd name="connsiteY5" fmla="*/ 9900 h 10000"/>
              <a:gd name="connsiteX6" fmla="*/ 29863 w 29866"/>
              <a:gd name="connsiteY6" fmla="*/ 4751 h 10000"/>
              <a:gd name="connsiteX7" fmla="*/ 27274 w 29866"/>
              <a:gd name="connsiteY7" fmla="*/ 249 h 10000"/>
              <a:gd name="connsiteX0" fmla="*/ 2727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7678 w 29866"/>
              <a:gd name="connsiteY5" fmla="*/ 9900 h 10000"/>
              <a:gd name="connsiteX6" fmla="*/ 29863 w 29866"/>
              <a:gd name="connsiteY6" fmla="*/ 4751 h 10000"/>
              <a:gd name="connsiteX7" fmla="*/ 27274 w 29866"/>
              <a:gd name="connsiteY7" fmla="*/ 249 h 10000"/>
              <a:gd name="connsiteX0" fmla="*/ 2727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7678 w 29866"/>
              <a:gd name="connsiteY5" fmla="*/ 9900 h 10000"/>
              <a:gd name="connsiteX6" fmla="*/ 29863 w 29866"/>
              <a:gd name="connsiteY6" fmla="*/ 4751 h 10000"/>
              <a:gd name="connsiteX7" fmla="*/ 27274 w 29866"/>
              <a:gd name="connsiteY7" fmla="*/ 249 h 10000"/>
              <a:gd name="connsiteX0" fmla="*/ 2727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7678 w 29863"/>
              <a:gd name="connsiteY5" fmla="*/ 9900 h 10000"/>
              <a:gd name="connsiteX6" fmla="*/ 29863 w 29863"/>
              <a:gd name="connsiteY6" fmla="*/ 4751 h 10000"/>
              <a:gd name="connsiteX7" fmla="*/ 27274 w 29863"/>
              <a:gd name="connsiteY7" fmla="*/ 249 h 10000"/>
              <a:gd name="connsiteX0" fmla="*/ 2727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7678 w 29863"/>
              <a:gd name="connsiteY5" fmla="*/ 9900 h 10000"/>
              <a:gd name="connsiteX6" fmla="*/ 29863 w 29863"/>
              <a:gd name="connsiteY6" fmla="*/ 4751 h 10000"/>
              <a:gd name="connsiteX7" fmla="*/ 27274 w 29863"/>
              <a:gd name="connsiteY7" fmla="*/ 249 h 10000"/>
              <a:gd name="connsiteX0" fmla="*/ 2727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7678 w 29863"/>
              <a:gd name="connsiteY5" fmla="*/ 9900 h 10000"/>
              <a:gd name="connsiteX6" fmla="*/ 29863 w 29863"/>
              <a:gd name="connsiteY6" fmla="*/ 4751 h 10000"/>
              <a:gd name="connsiteX7" fmla="*/ 27274 w 29863"/>
              <a:gd name="connsiteY7" fmla="*/ 249 h 10000"/>
              <a:gd name="connsiteX0" fmla="*/ 28134 w 29920"/>
              <a:gd name="connsiteY0" fmla="*/ 249 h 10000"/>
              <a:gd name="connsiteX1" fmla="*/ 8339 w 29920"/>
              <a:gd name="connsiteY1" fmla="*/ 0 h 10000"/>
              <a:gd name="connsiteX2" fmla="*/ 0 w 29920"/>
              <a:gd name="connsiteY2" fmla="*/ 0 h 10000"/>
              <a:gd name="connsiteX3" fmla="*/ 797 w 29920"/>
              <a:gd name="connsiteY3" fmla="*/ 5050 h 10000"/>
              <a:gd name="connsiteX4" fmla="*/ 0 w 29920"/>
              <a:gd name="connsiteY4" fmla="*/ 10000 h 10000"/>
              <a:gd name="connsiteX5" fmla="*/ 27678 w 29920"/>
              <a:gd name="connsiteY5" fmla="*/ 9900 h 10000"/>
              <a:gd name="connsiteX6" fmla="*/ 29863 w 29920"/>
              <a:gd name="connsiteY6" fmla="*/ 4751 h 10000"/>
              <a:gd name="connsiteX7" fmla="*/ 28134 w 29920"/>
              <a:gd name="connsiteY7" fmla="*/ 249 h 10000"/>
              <a:gd name="connsiteX0" fmla="*/ 28134 w 29869"/>
              <a:gd name="connsiteY0" fmla="*/ 249 h 10000"/>
              <a:gd name="connsiteX1" fmla="*/ 8339 w 29869"/>
              <a:gd name="connsiteY1" fmla="*/ 0 h 10000"/>
              <a:gd name="connsiteX2" fmla="*/ 0 w 29869"/>
              <a:gd name="connsiteY2" fmla="*/ 0 h 10000"/>
              <a:gd name="connsiteX3" fmla="*/ 797 w 29869"/>
              <a:gd name="connsiteY3" fmla="*/ 5050 h 10000"/>
              <a:gd name="connsiteX4" fmla="*/ 0 w 29869"/>
              <a:gd name="connsiteY4" fmla="*/ 10000 h 10000"/>
              <a:gd name="connsiteX5" fmla="*/ 27678 w 29869"/>
              <a:gd name="connsiteY5" fmla="*/ 9900 h 10000"/>
              <a:gd name="connsiteX6" fmla="*/ 29863 w 29869"/>
              <a:gd name="connsiteY6" fmla="*/ 4751 h 10000"/>
              <a:gd name="connsiteX7" fmla="*/ 28134 w 29869"/>
              <a:gd name="connsiteY7" fmla="*/ 249 h 10000"/>
              <a:gd name="connsiteX0" fmla="*/ 2813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8159 w 29866"/>
              <a:gd name="connsiteY5" fmla="*/ 9975 h 10000"/>
              <a:gd name="connsiteX6" fmla="*/ 29863 w 29866"/>
              <a:gd name="connsiteY6" fmla="*/ 4751 h 10000"/>
              <a:gd name="connsiteX7" fmla="*/ 28134 w 29866"/>
              <a:gd name="connsiteY7" fmla="*/ 249 h 10000"/>
              <a:gd name="connsiteX0" fmla="*/ 2813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8159 w 29863"/>
              <a:gd name="connsiteY5" fmla="*/ 9975 h 10000"/>
              <a:gd name="connsiteX6" fmla="*/ 29863 w 29863"/>
              <a:gd name="connsiteY6" fmla="*/ 4751 h 10000"/>
              <a:gd name="connsiteX7" fmla="*/ 28134 w 29863"/>
              <a:gd name="connsiteY7" fmla="*/ 249 h 10000"/>
              <a:gd name="connsiteX0" fmla="*/ 28134 w 30896"/>
              <a:gd name="connsiteY0" fmla="*/ 466 h 10535"/>
              <a:gd name="connsiteX1" fmla="*/ 8339 w 30896"/>
              <a:gd name="connsiteY1" fmla="*/ 217 h 10535"/>
              <a:gd name="connsiteX2" fmla="*/ 0 w 30896"/>
              <a:gd name="connsiteY2" fmla="*/ 217 h 10535"/>
              <a:gd name="connsiteX3" fmla="*/ 797 w 30896"/>
              <a:gd name="connsiteY3" fmla="*/ 5267 h 10535"/>
              <a:gd name="connsiteX4" fmla="*/ 0 w 30896"/>
              <a:gd name="connsiteY4" fmla="*/ 10217 h 10535"/>
              <a:gd name="connsiteX5" fmla="*/ 28159 w 30896"/>
              <a:gd name="connsiteY5" fmla="*/ 10192 h 10535"/>
              <a:gd name="connsiteX6" fmla="*/ 29812 w 30896"/>
              <a:gd name="connsiteY6" fmla="*/ 5642 h 10535"/>
              <a:gd name="connsiteX7" fmla="*/ 28134 w 30896"/>
              <a:gd name="connsiteY7" fmla="*/ 466 h 10535"/>
              <a:gd name="connsiteX0" fmla="*/ 28134 w 30314"/>
              <a:gd name="connsiteY0" fmla="*/ 466 h 10217"/>
              <a:gd name="connsiteX1" fmla="*/ 8339 w 30314"/>
              <a:gd name="connsiteY1" fmla="*/ 217 h 10217"/>
              <a:gd name="connsiteX2" fmla="*/ 0 w 30314"/>
              <a:gd name="connsiteY2" fmla="*/ 217 h 10217"/>
              <a:gd name="connsiteX3" fmla="*/ 797 w 30314"/>
              <a:gd name="connsiteY3" fmla="*/ 5267 h 10217"/>
              <a:gd name="connsiteX4" fmla="*/ 0 w 30314"/>
              <a:gd name="connsiteY4" fmla="*/ 10217 h 10217"/>
              <a:gd name="connsiteX5" fmla="*/ 28159 w 30314"/>
              <a:gd name="connsiteY5" fmla="*/ 10192 h 10217"/>
              <a:gd name="connsiteX6" fmla="*/ 29812 w 30314"/>
              <a:gd name="connsiteY6" fmla="*/ 5642 h 10217"/>
              <a:gd name="connsiteX7" fmla="*/ 28134 w 30314"/>
              <a:gd name="connsiteY7" fmla="*/ 466 h 10217"/>
              <a:gd name="connsiteX0" fmla="*/ 28134 w 29812"/>
              <a:gd name="connsiteY0" fmla="*/ 249 h 10000"/>
              <a:gd name="connsiteX1" fmla="*/ 8339 w 29812"/>
              <a:gd name="connsiteY1" fmla="*/ 0 h 10000"/>
              <a:gd name="connsiteX2" fmla="*/ 0 w 29812"/>
              <a:gd name="connsiteY2" fmla="*/ 0 h 10000"/>
              <a:gd name="connsiteX3" fmla="*/ 797 w 29812"/>
              <a:gd name="connsiteY3" fmla="*/ 5050 h 10000"/>
              <a:gd name="connsiteX4" fmla="*/ 0 w 29812"/>
              <a:gd name="connsiteY4" fmla="*/ 10000 h 10000"/>
              <a:gd name="connsiteX5" fmla="*/ 28159 w 29812"/>
              <a:gd name="connsiteY5" fmla="*/ 9975 h 10000"/>
              <a:gd name="connsiteX6" fmla="*/ 29812 w 29812"/>
              <a:gd name="connsiteY6" fmla="*/ 5425 h 10000"/>
              <a:gd name="connsiteX7" fmla="*/ 28134 w 29812"/>
              <a:gd name="connsiteY7" fmla="*/ 249 h 10000"/>
              <a:gd name="connsiteX0" fmla="*/ 28134 w 29812"/>
              <a:gd name="connsiteY0" fmla="*/ 249 h 10000"/>
              <a:gd name="connsiteX1" fmla="*/ 8339 w 29812"/>
              <a:gd name="connsiteY1" fmla="*/ 0 h 10000"/>
              <a:gd name="connsiteX2" fmla="*/ 0 w 29812"/>
              <a:gd name="connsiteY2" fmla="*/ 0 h 10000"/>
              <a:gd name="connsiteX3" fmla="*/ 797 w 29812"/>
              <a:gd name="connsiteY3" fmla="*/ 5050 h 10000"/>
              <a:gd name="connsiteX4" fmla="*/ 0 w 29812"/>
              <a:gd name="connsiteY4" fmla="*/ 10000 h 10000"/>
              <a:gd name="connsiteX5" fmla="*/ 28159 w 29812"/>
              <a:gd name="connsiteY5" fmla="*/ 9975 h 10000"/>
              <a:gd name="connsiteX6" fmla="*/ 29812 w 29812"/>
              <a:gd name="connsiteY6" fmla="*/ 5425 h 10000"/>
              <a:gd name="connsiteX7" fmla="*/ 28134 w 29812"/>
              <a:gd name="connsiteY7" fmla="*/ 249 h 10000"/>
              <a:gd name="connsiteX0" fmla="*/ 28134 w 29812"/>
              <a:gd name="connsiteY0" fmla="*/ 249 h 10000"/>
              <a:gd name="connsiteX1" fmla="*/ 8339 w 29812"/>
              <a:gd name="connsiteY1" fmla="*/ 0 h 10000"/>
              <a:gd name="connsiteX2" fmla="*/ 0 w 29812"/>
              <a:gd name="connsiteY2" fmla="*/ 0 h 10000"/>
              <a:gd name="connsiteX3" fmla="*/ 797 w 29812"/>
              <a:gd name="connsiteY3" fmla="*/ 5050 h 10000"/>
              <a:gd name="connsiteX4" fmla="*/ 0 w 29812"/>
              <a:gd name="connsiteY4" fmla="*/ 10000 h 10000"/>
              <a:gd name="connsiteX5" fmla="*/ 28159 w 29812"/>
              <a:gd name="connsiteY5" fmla="*/ 9975 h 10000"/>
              <a:gd name="connsiteX6" fmla="*/ 29812 w 29812"/>
              <a:gd name="connsiteY6" fmla="*/ 5425 h 10000"/>
              <a:gd name="connsiteX7" fmla="*/ 28134 w 29812"/>
              <a:gd name="connsiteY7" fmla="*/ 249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812" h="10000">
                <a:moveTo>
                  <a:pt x="28134" y="249"/>
                </a:moveTo>
                <a:cubicBezTo>
                  <a:pt x="26731" y="94"/>
                  <a:pt x="13028" y="41"/>
                  <a:pt x="8339" y="0"/>
                </a:cubicBezTo>
                <a:lnTo>
                  <a:pt x="0" y="0"/>
                </a:lnTo>
                <a:cubicBezTo>
                  <a:pt x="465" y="1287"/>
                  <a:pt x="797" y="3069"/>
                  <a:pt x="797" y="5050"/>
                </a:cubicBezTo>
                <a:cubicBezTo>
                  <a:pt x="797" y="7030"/>
                  <a:pt x="498" y="8812"/>
                  <a:pt x="0" y="10000"/>
                </a:cubicBezTo>
                <a:lnTo>
                  <a:pt x="28159" y="9975"/>
                </a:lnTo>
                <a:cubicBezTo>
                  <a:pt x="29360" y="9962"/>
                  <a:pt x="29816" y="7046"/>
                  <a:pt x="29812" y="5425"/>
                </a:cubicBezTo>
                <a:cubicBezTo>
                  <a:pt x="29808" y="3804"/>
                  <a:pt x="29537" y="404"/>
                  <a:pt x="28134" y="249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16200000" scaled="0"/>
            <a:tileRect/>
          </a:gradFill>
          <a:ln w="3175" cmpd="sng">
            <a:noFill/>
          </a:ln>
          <a:effectLst>
            <a:outerShdw blurRad="50800" dist="38100" dir="4500000" algn="tl" rotWithShape="0">
              <a:srgbClr val="000000">
                <a:alpha val="43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lt"/>
            </a:endParaRPr>
          </a:p>
        </p:txBody>
      </p:sp>
      <p:grpSp>
        <p:nvGrpSpPr>
          <p:cNvPr id="30" name="Group 29"/>
          <p:cNvGrpSpPr/>
          <p:nvPr userDrawn="1"/>
        </p:nvGrpSpPr>
        <p:grpSpPr>
          <a:xfrm>
            <a:off x="406401" y="1112134"/>
            <a:ext cx="880147" cy="880147"/>
            <a:chOff x="2733900" y="442397"/>
            <a:chExt cx="842406" cy="842406"/>
          </a:xfrm>
        </p:grpSpPr>
        <p:sp>
          <p:nvSpPr>
            <p:cNvPr id="31" name="Oval 30"/>
            <p:cNvSpPr/>
            <p:nvPr/>
          </p:nvSpPr>
          <p:spPr>
            <a:xfrm>
              <a:off x="2812203" y="520700"/>
              <a:ext cx="685800" cy="6858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2733900" y="442397"/>
              <a:ext cx="842406" cy="842406"/>
            </a:xfrm>
            <a:prstGeom prst="ellipse">
              <a:avLst/>
            </a:prstGeom>
            <a:noFill/>
            <a:ln w="19050" cmpd="sng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/>
          <p:cNvGrpSpPr/>
          <p:nvPr userDrawn="1"/>
        </p:nvGrpSpPr>
        <p:grpSpPr>
          <a:xfrm>
            <a:off x="8001002" y="2056166"/>
            <a:ext cx="880147" cy="880147"/>
            <a:chOff x="2733900" y="442397"/>
            <a:chExt cx="842406" cy="842406"/>
          </a:xfrm>
        </p:grpSpPr>
        <p:sp>
          <p:nvSpPr>
            <p:cNvPr id="36" name="Oval 35"/>
            <p:cNvSpPr/>
            <p:nvPr/>
          </p:nvSpPr>
          <p:spPr>
            <a:xfrm>
              <a:off x="2812203" y="520700"/>
              <a:ext cx="685800" cy="6858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2733900" y="442397"/>
              <a:ext cx="842406" cy="842406"/>
            </a:xfrm>
            <a:prstGeom prst="ellipse">
              <a:avLst/>
            </a:prstGeom>
            <a:noFill/>
            <a:ln w="19050" cmpd="sng">
              <a:solidFill>
                <a:schemeClr val="accent6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38" name="Freeform 5"/>
          <p:cNvSpPr>
            <a:spLocks/>
          </p:cNvSpPr>
          <p:nvPr userDrawn="1"/>
        </p:nvSpPr>
        <p:spPr bwMode="auto">
          <a:xfrm rot="10800000">
            <a:off x="604851" y="2066355"/>
            <a:ext cx="7485049" cy="848064"/>
          </a:xfrm>
          <a:custGeom>
            <a:avLst/>
            <a:gdLst>
              <a:gd name="T0" fmla="*/ 251 w 301"/>
              <a:gd name="T1" fmla="*/ 0 h 101"/>
              <a:gd name="T2" fmla="*/ 251 w 301"/>
              <a:gd name="T3" fmla="*/ 0 h 101"/>
              <a:gd name="T4" fmla="*/ 0 w 301"/>
              <a:gd name="T5" fmla="*/ 0 h 101"/>
              <a:gd name="T6" fmla="*/ 24 w 301"/>
              <a:gd name="T7" fmla="*/ 51 h 101"/>
              <a:gd name="T8" fmla="*/ 0 w 301"/>
              <a:gd name="T9" fmla="*/ 101 h 101"/>
              <a:gd name="T10" fmla="*/ 251 w 301"/>
              <a:gd name="T11" fmla="*/ 101 h 101"/>
              <a:gd name="T12" fmla="*/ 301 w 301"/>
              <a:gd name="T13" fmla="*/ 51 h 101"/>
              <a:gd name="T14" fmla="*/ 251 w 301"/>
              <a:gd name="T15" fmla="*/ 0 h 101"/>
              <a:gd name="connsiteX0" fmla="*/ 8339 w 19021"/>
              <a:gd name="connsiteY0" fmla="*/ 0 h 10000"/>
              <a:gd name="connsiteX1" fmla="*/ 8339 w 19021"/>
              <a:gd name="connsiteY1" fmla="*/ 0 h 10000"/>
              <a:gd name="connsiteX2" fmla="*/ 0 w 19021"/>
              <a:gd name="connsiteY2" fmla="*/ 0 h 10000"/>
              <a:gd name="connsiteX3" fmla="*/ 797 w 19021"/>
              <a:gd name="connsiteY3" fmla="*/ 5050 h 10000"/>
              <a:gd name="connsiteX4" fmla="*/ 0 w 19021"/>
              <a:gd name="connsiteY4" fmla="*/ 10000 h 10000"/>
              <a:gd name="connsiteX5" fmla="*/ 8339 w 19021"/>
              <a:gd name="connsiteY5" fmla="*/ 10000 h 10000"/>
              <a:gd name="connsiteX6" fmla="*/ 19021 w 19021"/>
              <a:gd name="connsiteY6" fmla="*/ 4651 h 10000"/>
              <a:gd name="connsiteX7" fmla="*/ 8339 w 19021"/>
              <a:gd name="connsiteY7" fmla="*/ 0 h 10000"/>
              <a:gd name="connsiteX0" fmla="*/ 8339 w 29863"/>
              <a:gd name="connsiteY0" fmla="*/ 0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8339 w 29863"/>
              <a:gd name="connsiteY5" fmla="*/ 10000 h 10000"/>
              <a:gd name="connsiteX6" fmla="*/ 29863 w 29863"/>
              <a:gd name="connsiteY6" fmla="*/ 4751 h 10000"/>
              <a:gd name="connsiteX7" fmla="*/ 8339 w 29863"/>
              <a:gd name="connsiteY7" fmla="*/ 0 h 10000"/>
              <a:gd name="connsiteX0" fmla="*/ 8339 w 30716"/>
              <a:gd name="connsiteY0" fmla="*/ 0 h 10000"/>
              <a:gd name="connsiteX1" fmla="*/ 8339 w 30716"/>
              <a:gd name="connsiteY1" fmla="*/ 0 h 10000"/>
              <a:gd name="connsiteX2" fmla="*/ 0 w 30716"/>
              <a:gd name="connsiteY2" fmla="*/ 0 h 10000"/>
              <a:gd name="connsiteX3" fmla="*/ 797 w 30716"/>
              <a:gd name="connsiteY3" fmla="*/ 5050 h 10000"/>
              <a:gd name="connsiteX4" fmla="*/ 0 w 30716"/>
              <a:gd name="connsiteY4" fmla="*/ 10000 h 10000"/>
              <a:gd name="connsiteX5" fmla="*/ 26211 w 30716"/>
              <a:gd name="connsiteY5" fmla="*/ 9850 h 10000"/>
              <a:gd name="connsiteX6" fmla="*/ 29863 w 30716"/>
              <a:gd name="connsiteY6" fmla="*/ 4751 h 10000"/>
              <a:gd name="connsiteX7" fmla="*/ 8339 w 30716"/>
              <a:gd name="connsiteY7" fmla="*/ 0 h 10000"/>
              <a:gd name="connsiteX0" fmla="*/ 8339 w 29863"/>
              <a:gd name="connsiteY0" fmla="*/ 0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8339 w 29863"/>
              <a:gd name="connsiteY7" fmla="*/ 0 h 10000"/>
              <a:gd name="connsiteX0" fmla="*/ 8339 w 29863"/>
              <a:gd name="connsiteY0" fmla="*/ 0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8339 w 29863"/>
              <a:gd name="connsiteY7" fmla="*/ 0 h 10000"/>
              <a:gd name="connsiteX0" fmla="*/ 25672 w 29882"/>
              <a:gd name="connsiteY0" fmla="*/ 482 h 10033"/>
              <a:gd name="connsiteX1" fmla="*/ 8339 w 29882"/>
              <a:gd name="connsiteY1" fmla="*/ 33 h 10033"/>
              <a:gd name="connsiteX2" fmla="*/ 0 w 29882"/>
              <a:gd name="connsiteY2" fmla="*/ 33 h 10033"/>
              <a:gd name="connsiteX3" fmla="*/ 797 w 29882"/>
              <a:gd name="connsiteY3" fmla="*/ 5083 h 10033"/>
              <a:gd name="connsiteX4" fmla="*/ 0 w 29882"/>
              <a:gd name="connsiteY4" fmla="*/ 10033 h 10033"/>
              <a:gd name="connsiteX5" fmla="*/ 26211 w 29882"/>
              <a:gd name="connsiteY5" fmla="*/ 9883 h 10033"/>
              <a:gd name="connsiteX6" fmla="*/ 29863 w 29882"/>
              <a:gd name="connsiteY6" fmla="*/ 4784 h 10033"/>
              <a:gd name="connsiteX7" fmla="*/ 25672 w 29882"/>
              <a:gd name="connsiteY7" fmla="*/ 482 h 10033"/>
              <a:gd name="connsiteX0" fmla="*/ 27662 w 29888"/>
              <a:gd name="connsiteY0" fmla="*/ 322 h 10023"/>
              <a:gd name="connsiteX1" fmla="*/ 8339 w 29888"/>
              <a:gd name="connsiteY1" fmla="*/ 23 h 10023"/>
              <a:gd name="connsiteX2" fmla="*/ 0 w 29888"/>
              <a:gd name="connsiteY2" fmla="*/ 23 h 10023"/>
              <a:gd name="connsiteX3" fmla="*/ 797 w 29888"/>
              <a:gd name="connsiteY3" fmla="*/ 5073 h 10023"/>
              <a:gd name="connsiteX4" fmla="*/ 0 w 29888"/>
              <a:gd name="connsiteY4" fmla="*/ 10023 h 10023"/>
              <a:gd name="connsiteX5" fmla="*/ 26211 w 29888"/>
              <a:gd name="connsiteY5" fmla="*/ 9873 h 10023"/>
              <a:gd name="connsiteX6" fmla="*/ 29863 w 29888"/>
              <a:gd name="connsiteY6" fmla="*/ 4774 h 10023"/>
              <a:gd name="connsiteX7" fmla="*/ 27662 w 29888"/>
              <a:gd name="connsiteY7" fmla="*/ 322 h 10023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4"/>
              <a:gd name="connsiteY0" fmla="*/ 249 h 10000"/>
              <a:gd name="connsiteX1" fmla="*/ 8339 w 29864"/>
              <a:gd name="connsiteY1" fmla="*/ 0 h 10000"/>
              <a:gd name="connsiteX2" fmla="*/ 0 w 29864"/>
              <a:gd name="connsiteY2" fmla="*/ 0 h 10000"/>
              <a:gd name="connsiteX3" fmla="*/ 797 w 29864"/>
              <a:gd name="connsiteY3" fmla="*/ 5050 h 10000"/>
              <a:gd name="connsiteX4" fmla="*/ 0 w 29864"/>
              <a:gd name="connsiteY4" fmla="*/ 10000 h 10000"/>
              <a:gd name="connsiteX5" fmla="*/ 26211 w 29864"/>
              <a:gd name="connsiteY5" fmla="*/ 9850 h 10000"/>
              <a:gd name="connsiteX6" fmla="*/ 29863 w 29864"/>
              <a:gd name="connsiteY6" fmla="*/ 4751 h 10000"/>
              <a:gd name="connsiteX7" fmla="*/ 26330 w 29864"/>
              <a:gd name="connsiteY7" fmla="*/ 249 h 10000"/>
              <a:gd name="connsiteX0" fmla="*/ 26330 w 30148"/>
              <a:gd name="connsiteY0" fmla="*/ 249 h 10000"/>
              <a:gd name="connsiteX1" fmla="*/ 8339 w 30148"/>
              <a:gd name="connsiteY1" fmla="*/ 0 h 10000"/>
              <a:gd name="connsiteX2" fmla="*/ 0 w 30148"/>
              <a:gd name="connsiteY2" fmla="*/ 0 h 10000"/>
              <a:gd name="connsiteX3" fmla="*/ 797 w 30148"/>
              <a:gd name="connsiteY3" fmla="*/ 5050 h 10000"/>
              <a:gd name="connsiteX4" fmla="*/ 0 w 30148"/>
              <a:gd name="connsiteY4" fmla="*/ 10000 h 10000"/>
              <a:gd name="connsiteX5" fmla="*/ 27678 w 30148"/>
              <a:gd name="connsiteY5" fmla="*/ 9900 h 10000"/>
              <a:gd name="connsiteX6" fmla="*/ 29863 w 30148"/>
              <a:gd name="connsiteY6" fmla="*/ 4751 h 10000"/>
              <a:gd name="connsiteX7" fmla="*/ 26330 w 30148"/>
              <a:gd name="connsiteY7" fmla="*/ 249 h 10000"/>
              <a:gd name="connsiteX0" fmla="*/ 26330 w 29906"/>
              <a:gd name="connsiteY0" fmla="*/ 249 h 10000"/>
              <a:gd name="connsiteX1" fmla="*/ 8339 w 29906"/>
              <a:gd name="connsiteY1" fmla="*/ 0 h 10000"/>
              <a:gd name="connsiteX2" fmla="*/ 0 w 29906"/>
              <a:gd name="connsiteY2" fmla="*/ 0 h 10000"/>
              <a:gd name="connsiteX3" fmla="*/ 797 w 29906"/>
              <a:gd name="connsiteY3" fmla="*/ 5050 h 10000"/>
              <a:gd name="connsiteX4" fmla="*/ 0 w 29906"/>
              <a:gd name="connsiteY4" fmla="*/ 10000 h 10000"/>
              <a:gd name="connsiteX5" fmla="*/ 27678 w 29906"/>
              <a:gd name="connsiteY5" fmla="*/ 9900 h 10000"/>
              <a:gd name="connsiteX6" fmla="*/ 29863 w 29906"/>
              <a:gd name="connsiteY6" fmla="*/ 4751 h 10000"/>
              <a:gd name="connsiteX7" fmla="*/ 26330 w 29906"/>
              <a:gd name="connsiteY7" fmla="*/ 249 h 10000"/>
              <a:gd name="connsiteX0" fmla="*/ 26330 w 29896"/>
              <a:gd name="connsiteY0" fmla="*/ 249 h 10000"/>
              <a:gd name="connsiteX1" fmla="*/ 8339 w 29896"/>
              <a:gd name="connsiteY1" fmla="*/ 0 h 10000"/>
              <a:gd name="connsiteX2" fmla="*/ 0 w 29896"/>
              <a:gd name="connsiteY2" fmla="*/ 0 h 10000"/>
              <a:gd name="connsiteX3" fmla="*/ 797 w 29896"/>
              <a:gd name="connsiteY3" fmla="*/ 5050 h 10000"/>
              <a:gd name="connsiteX4" fmla="*/ 0 w 29896"/>
              <a:gd name="connsiteY4" fmla="*/ 10000 h 10000"/>
              <a:gd name="connsiteX5" fmla="*/ 27678 w 29896"/>
              <a:gd name="connsiteY5" fmla="*/ 9900 h 10000"/>
              <a:gd name="connsiteX6" fmla="*/ 29863 w 29896"/>
              <a:gd name="connsiteY6" fmla="*/ 4751 h 10000"/>
              <a:gd name="connsiteX7" fmla="*/ 26330 w 29896"/>
              <a:gd name="connsiteY7" fmla="*/ 249 h 10000"/>
              <a:gd name="connsiteX0" fmla="*/ 2727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7678 w 29866"/>
              <a:gd name="connsiteY5" fmla="*/ 9900 h 10000"/>
              <a:gd name="connsiteX6" fmla="*/ 29863 w 29866"/>
              <a:gd name="connsiteY6" fmla="*/ 4751 h 10000"/>
              <a:gd name="connsiteX7" fmla="*/ 27274 w 29866"/>
              <a:gd name="connsiteY7" fmla="*/ 249 h 10000"/>
              <a:gd name="connsiteX0" fmla="*/ 2727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7678 w 29866"/>
              <a:gd name="connsiteY5" fmla="*/ 9900 h 10000"/>
              <a:gd name="connsiteX6" fmla="*/ 29863 w 29866"/>
              <a:gd name="connsiteY6" fmla="*/ 4751 h 10000"/>
              <a:gd name="connsiteX7" fmla="*/ 27274 w 29866"/>
              <a:gd name="connsiteY7" fmla="*/ 249 h 10000"/>
              <a:gd name="connsiteX0" fmla="*/ 2727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7678 w 29866"/>
              <a:gd name="connsiteY5" fmla="*/ 9900 h 10000"/>
              <a:gd name="connsiteX6" fmla="*/ 29863 w 29866"/>
              <a:gd name="connsiteY6" fmla="*/ 4751 h 10000"/>
              <a:gd name="connsiteX7" fmla="*/ 27274 w 29866"/>
              <a:gd name="connsiteY7" fmla="*/ 249 h 10000"/>
              <a:gd name="connsiteX0" fmla="*/ 2727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7678 w 29863"/>
              <a:gd name="connsiteY5" fmla="*/ 9900 h 10000"/>
              <a:gd name="connsiteX6" fmla="*/ 29863 w 29863"/>
              <a:gd name="connsiteY6" fmla="*/ 4751 h 10000"/>
              <a:gd name="connsiteX7" fmla="*/ 27274 w 29863"/>
              <a:gd name="connsiteY7" fmla="*/ 249 h 10000"/>
              <a:gd name="connsiteX0" fmla="*/ 2727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7678 w 29863"/>
              <a:gd name="connsiteY5" fmla="*/ 9900 h 10000"/>
              <a:gd name="connsiteX6" fmla="*/ 29863 w 29863"/>
              <a:gd name="connsiteY6" fmla="*/ 4751 h 10000"/>
              <a:gd name="connsiteX7" fmla="*/ 27274 w 29863"/>
              <a:gd name="connsiteY7" fmla="*/ 249 h 10000"/>
              <a:gd name="connsiteX0" fmla="*/ 2727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7678 w 29863"/>
              <a:gd name="connsiteY5" fmla="*/ 9900 h 10000"/>
              <a:gd name="connsiteX6" fmla="*/ 29863 w 29863"/>
              <a:gd name="connsiteY6" fmla="*/ 4751 h 10000"/>
              <a:gd name="connsiteX7" fmla="*/ 27274 w 29863"/>
              <a:gd name="connsiteY7" fmla="*/ 249 h 10000"/>
              <a:gd name="connsiteX0" fmla="*/ 28134 w 29920"/>
              <a:gd name="connsiteY0" fmla="*/ 249 h 10000"/>
              <a:gd name="connsiteX1" fmla="*/ 8339 w 29920"/>
              <a:gd name="connsiteY1" fmla="*/ 0 h 10000"/>
              <a:gd name="connsiteX2" fmla="*/ 0 w 29920"/>
              <a:gd name="connsiteY2" fmla="*/ 0 h 10000"/>
              <a:gd name="connsiteX3" fmla="*/ 797 w 29920"/>
              <a:gd name="connsiteY3" fmla="*/ 5050 h 10000"/>
              <a:gd name="connsiteX4" fmla="*/ 0 w 29920"/>
              <a:gd name="connsiteY4" fmla="*/ 10000 h 10000"/>
              <a:gd name="connsiteX5" fmla="*/ 27678 w 29920"/>
              <a:gd name="connsiteY5" fmla="*/ 9900 h 10000"/>
              <a:gd name="connsiteX6" fmla="*/ 29863 w 29920"/>
              <a:gd name="connsiteY6" fmla="*/ 4751 h 10000"/>
              <a:gd name="connsiteX7" fmla="*/ 28134 w 29920"/>
              <a:gd name="connsiteY7" fmla="*/ 249 h 10000"/>
              <a:gd name="connsiteX0" fmla="*/ 28134 w 29869"/>
              <a:gd name="connsiteY0" fmla="*/ 249 h 10000"/>
              <a:gd name="connsiteX1" fmla="*/ 8339 w 29869"/>
              <a:gd name="connsiteY1" fmla="*/ 0 h 10000"/>
              <a:gd name="connsiteX2" fmla="*/ 0 w 29869"/>
              <a:gd name="connsiteY2" fmla="*/ 0 h 10000"/>
              <a:gd name="connsiteX3" fmla="*/ 797 w 29869"/>
              <a:gd name="connsiteY3" fmla="*/ 5050 h 10000"/>
              <a:gd name="connsiteX4" fmla="*/ 0 w 29869"/>
              <a:gd name="connsiteY4" fmla="*/ 10000 h 10000"/>
              <a:gd name="connsiteX5" fmla="*/ 27678 w 29869"/>
              <a:gd name="connsiteY5" fmla="*/ 9900 h 10000"/>
              <a:gd name="connsiteX6" fmla="*/ 29863 w 29869"/>
              <a:gd name="connsiteY6" fmla="*/ 4751 h 10000"/>
              <a:gd name="connsiteX7" fmla="*/ 28134 w 29869"/>
              <a:gd name="connsiteY7" fmla="*/ 249 h 10000"/>
              <a:gd name="connsiteX0" fmla="*/ 2813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8159 w 29866"/>
              <a:gd name="connsiteY5" fmla="*/ 9975 h 10000"/>
              <a:gd name="connsiteX6" fmla="*/ 29863 w 29866"/>
              <a:gd name="connsiteY6" fmla="*/ 4751 h 10000"/>
              <a:gd name="connsiteX7" fmla="*/ 28134 w 29866"/>
              <a:gd name="connsiteY7" fmla="*/ 249 h 10000"/>
              <a:gd name="connsiteX0" fmla="*/ 2813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8159 w 29863"/>
              <a:gd name="connsiteY5" fmla="*/ 9975 h 10000"/>
              <a:gd name="connsiteX6" fmla="*/ 29863 w 29863"/>
              <a:gd name="connsiteY6" fmla="*/ 4751 h 10000"/>
              <a:gd name="connsiteX7" fmla="*/ 28134 w 29863"/>
              <a:gd name="connsiteY7" fmla="*/ 249 h 10000"/>
              <a:gd name="connsiteX0" fmla="*/ 28134 w 30896"/>
              <a:gd name="connsiteY0" fmla="*/ 466 h 10535"/>
              <a:gd name="connsiteX1" fmla="*/ 8339 w 30896"/>
              <a:gd name="connsiteY1" fmla="*/ 217 h 10535"/>
              <a:gd name="connsiteX2" fmla="*/ 0 w 30896"/>
              <a:gd name="connsiteY2" fmla="*/ 217 h 10535"/>
              <a:gd name="connsiteX3" fmla="*/ 797 w 30896"/>
              <a:gd name="connsiteY3" fmla="*/ 5267 h 10535"/>
              <a:gd name="connsiteX4" fmla="*/ 0 w 30896"/>
              <a:gd name="connsiteY4" fmla="*/ 10217 h 10535"/>
              <a:gd name="connsiteX5" fmla="*/ 28159 w 30896"/>
              <a:gd name="connsiteY5" fmla="*/ 10192 h 10535"/>
              <a:gd name="connsiteX6" fmla="*/ 29812 w 30896"/>
              <a:gd name="connsiteY6" fmla="*/ 5642 h 10535"/>
              <a:gd name="connsiteX7" fmla="*/ 28134 w 30896"/>
              <a:gd name="connsiteY7" fmla="*/ 466 h 10535"/>
              <a:gd name="connsiteX0" fmla="*/ 28134 w 30314"/>
              <a:gd name="connsiteY0" fmla="*/ 466 h 10217"/>
              <a:gd name="connsiteX1" fmla="*/ 8339 w 30314"/>
              <a:gd name="connsiteY1" fmla="*/ 217 h 10217"/>
              <a:gd name="connsiteX2" fmla="*/ 0 w 30314"/>
              <a:gd name="connsiteY2" fmla="*/ 217 h 10217"/>
              <a:gd name="connsiteX3" fmla="*/ 797 w 30314"/>
              <a:gd name="connsiteY3" fmla="*/ 5267 h 10217"/>
              <a:gd name="connsiteX4" fmla="*/ 0 w 30314"/>
              <a:gd name="connsiteY4" fmla="*/ 10217 h 10217"/>
              <a:gd name="connsiteX5" fmla="*/ 28159 w 30314"/>
              <a:gd name="connsiteY5" fmla="*/ 10192 h 10217"/>
              <a:gd name="connsiteX6" fmla="*/ 29812 w 30314"/>
              <a:gd name="connsiteY6" fmla="*/ 5642 h 10217"/>
              <a:gd name="connsiteX7" fmla="*/ 28134 w 30314"/>
              <a:gd name="connsiteY7" fmla="*/ 466 h 10217"/>
              <a:gd name="connsiteX0" fmla="*/ 28134 w 29812"/>
              <a:gd name="connsiteY0" fmla="*/ 249 h 10000"/>
              <a:gd name="connsiteX1" fmla="*/ 8339 w 29812"/>
              <a:gd name="connsiteY1" fmla="*/ 0 h 10000"/>
              <a:gd name="connsiteX2" fmla="*/ 0 w 29812"/>
              <a:gd name="connsiteY2" fmla="*/ 0 h 10000"/>
              <a:gd name="connsiteX3" fmla="*/ 797 w 29812"/>
              <a:gd name="connsiteY3" fmla="*/ 5050 h 10000"/>
              <a:gd name="connsiteX4" fmla="*/ 0 w 29812"/>
              <a:gd name="connsiteY4" fmla="*/ 10000 h 10000"/>
              <a:gd name="connsiteX5" fmla="*/ 28159 w 29812"/>
              <a:gd name="connsiteY5" fmla="*/ 9975 h 10000"/>
              <a:gd name="connsiteX6" fmla="*/ 29812 w 29812"/>
              <a:gd name="connsiteY6" fmla="*/ 5425 h 10000"/>
              <a:gd name="connsiteX7" fmla="*/ 28134 w 29812"/>
              <a:gd name="connsiteY7" fmla="*/ 249 h 10000"/>
              <a:gd name="connsiteX0" fmla="*/ 28134 w 29812"/>
              <a:gd name="connsiteY0" fmla="*/ 249 h 10000"/>
              <a:gd name="connsiteX1" fmla="*/ 8339 w 29812"/>
              <a:gd name="connsiteY1" fmla="*/ 0 h 10000"/>
              <a:gd name="connsiteX2" fmla="*/ 0 w 29812"/>
              <a:gd name="connsiteY2" fmla="*/ 0 h 10000"/>
              <a:gd name="connsiteX3" fmla="*/ 797 w 29812"/>
              <a:gd name="connsiteY3" fmla="*/ 5050 h 10000"/>
              <a:gd name="connsiteX4" fmla="*/ 0 w 29812"/>
              <a:gd name="connsiteY4" fmla="*/ 10000 h 10000"/>
              <a:gd name="connsiteX5" fmla="*/ 28159 w 29812"/>
              <a:gd name="connsiteY5" fmla="*/ 9975 h 10000"/>
              <a:gd name="connsiteX6" fmla="*/ 29812 w 29812"/>
              <a:gd name="connsiteY6" fmla="*/ 5425 h 10000"/>
              <a:gd name="connsiteX7" fmla="*/ 28134 w 29812"/>
              <a:gd name="connsiteY7" fmla="*/ 249 h 10000"/>
              <a:gd name="connsiteX0" fmla="*/ 28134 w 29812"/>
              <a:gd name="connsiteY0" fmla="*/ 249 h 10000"/>
              <a:gd name="connsiteX1" fmla="*/ 8339 w 29812"/>
              <a:gd name="connsiteY1" fmla="*/ 0 h 10000"/>
              <a:gd name="connsiteX2" fmla="*/ 0 w 29812"/>
              <a:gd name="connsiteY2" fmla="*/ 0 h 10000"/>
              <a:gd name="connsiteX3" fmla="*/ 797 w 29812"/>
              <a:gd name="connsiteY3" fmla="*/ 5050 h 10000"/>
              <a:gd name="connsiteX4" fmla="*/ 0 w 29812"/>
              <a:gd name="connsiteY4" fmla="*/ 10000 h 10000"/>
              <a:gd name="connsiteX5" fmla="*/ 28159 w 29812"/>
              <a:gd name="connsiteY5" fmla="*/ 9975 h 10000"/>
              <a:gd name="connsiteX6" fmla="*/ 29812 w 29812"/>
              <a:gd name="connsiteY6" fmla="*/ 5425 h 10000"/>
              <a:gd name="connsiteX7" fmla="*/ 28134 w 29812"/>
              <a:gd name="connsiteY7" fmla="*/ 249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812" h="10000">
                <a:moveTo>
                  <a:pt x="28134" y="249"/>
                </a:moveTo>
                <a:cubicBezTo>
                  <a:pt x="26731" y="94"/>
                  <a:pt x="13028" y="41"/>
                  <a:pt x="8339" y="0"/>
                </a:cubicBezTo>
                <a:lnTo>
                  <a:pt x="0" y="0"/>
                </a:lnTo>
                <a:cubicBezTo>
                  <a:pt x="465" y="1287"/>
                  <a:pt x="797" y="3069"/>
                  <a:pt x="797" y="5050"/>
                </a:cubicBezTo>
                <a:cubicBezTo>
                  <a:pt x="797" y="7030"/>
                  <a:pt x="498" y="8812"/>
                  <a:pt x="0" y="10000"/>
                </a:cubicBezTo>
                <a:lnTo>
                  <a:pt x="28159" y="9975"/>
                </a:lnTo>
                <a:cubicBezTo>
                  <a:pt x="29360" y="9962"/>
                  <a:pt x="29816" y="7046"/>
                  <a:pt x="29812" y="5425"/>
                </a:cubicBezTo>
                <a:cubicBezTo>
                  <a:pt x="29808" y="3804"/>
                  <a:pt x="29537" y="404"/>
                  <a:pt x="28134" y="249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16200000" scaled="0"/>
            <a:tileRect/>
          </a:gradFill>
          <a:ln w="3175" cmpd="sng">
            <a:noFill/>
          </a:ln>
          <a:effectLst>
            <a:outerShdw blurRad="50800" dist="38100" dir="4500000" algn="tl" rotWithShape="0">
              <a:srgbClr val="000000">
                <a:alpha val="43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lt"/>
            </a:endParaRPr>
          </a:p>
        </p:txBody>
      </p:sp>
      <p:sp>
        <p:nvSpPr>
          <p:cNvPr id="41" name="Freeform 5"/>
          <p:cNvSpPr>
            <a:spLocks/>
          </p:cNvSpPr>
          <p:nvPr userDrawn="1"/>
        </p:nvSpPr>
        <p:spPr bwMode="auto">
          <a:xfrm rot="10800000" flipH="1">
            <a:off x="1230314" y="3035699"/>
            <a:ext cx="7485049" cy="848064"/>
          </a:xfrm>
          <a:custGeom>
            <a:avLst/>
            <a:gdLst>
              <a:gd name="T0" fmla="*/ 251 w 301"/>
              <a:gd name="T1" fmla="*/ 0 h 101"/>
              <a:gd name="T2" fmla="*/ 251 w 301"/>
              <a:gd name="T3" fmla="*/ 0 h 101"/>
              <a:gd name="T4" fmla="*/ 0 w 301"/>
              <a:gd name="T5" fmla="*/ 0 h 101"/>
              <a:gd name="T6" fmla="*/ 24 w 301"/>
              <a:gd name="T7" fmla="*/ 51 h 101"/>
              <a:gd name="T8" fmla="*/ 0 w 301"/>
              <a:gd name="T9" fmla="*/ 101 h 101"/>
              <a:gd name="T10" fmla="*/ 251 w 301"/>
              <a:gd name="T11" fmla="*/ 101 h 101"/>
              <a:gd name="T12" fmla="*/ 301 w 301"/>
              <a:gd name="T13" fmla="*/ 51 h 101"/>
              <a:gd name="T14" fmla="*/ 251 w 301"/>
              <a:gd name="T15" fmla="*/ 0 h 101"/>
              <a:gd name="connsiteX0" fmla="*/ 8339 w 19021"/>
              <a:gd name="connsiteY0" fmla="*/ 0 h 10000"/>
              <a:gd name="connsiteX1" fmla="*/ 8339 w 19021"/>
              <a:gd name="connsiteY1" fmla="*/ 0 h 10000"/>
              <a:gd name="connsiteX2" fmla="*/ 0 w 19021"/>
              <a:gd name="connsiteY2" fmla="*/ 0 h 10000"/>
              <a:gd name="connsiteX3" fmla="*/ 797 w 19021"/>
              <a:gd name="connsiteY3" fmla="*/ 5050 h 10000"/>
              <a:gd name="connsiteX4" fmla="*/ 0 w 19021"/>
              <a:gd name="connsiteY4" fmla="*/ 10000 h 10000"/>
              <a:gd name="connsiteX5" fmla="*/ 8339 w 19021"/>
              <a:gd name="connsiteY5" fmla="*/ 10000 h 10000"/>
              <a:gd name="connsiteX6" fmla="*/ 19021 w 19021"/>
              <a:gd name="connsiteY6" fmla="*/ 4651 h 10000"/>
              <a:gd name="connsiteX7" fmla="*/ 8339 w 19021"/>
              <a:gd name="connsiteY7" fmla="*/ 0 h 10000"/>
              <a:gd name="connsiteX0" fmla="*/ 8339 w 29863"/>
              <a:gd name="connsiteY0" fmla="*/ 0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8339 w 29863"/>
              <a:gd name="connsiteY5" fmla="*/ 10000 h 10000"/>
              <a:gd name="connsiteX6" fmla="*/ 29863 w 29863"/>
              <a:gd name="connsiteY6" fmla="*/ 4751 h 10000"/>
              <a:gd name="connsiteX7" fmla="*/ 8339 w 29863"/>
              <a:gd name="connsiteY7" fmla="*/ 0 h 10000"/>
              <a:gd name="connsiteX0" fmla="*/ 8339 w 30716"/>
              <a:gd name="connsiteY0" fmla="*/ 0 h 10000"/>
              <a:gd name="connsiteX1" fmla="*/ 8339 w 30716"/>
              <a:gd name="connsiteY1" fmla="*/ 0 h 10000"/>
              <a:gd name="connsiteX2" fmla="*/ 0 w 30716"/>
              <a:gd name="connsiteY2" fmla="*/ 0 h 10000"/>
              <a:gd name="connsiteX3" fmla="*/ 797 w 30716"/>
              <a:gd name="connsiteY3" fmla="*/ 5050 h 10000"/>
              <a:gd name="connsiteX4" fmla="*/ 0 w 30716"/>
              <a:gd name="connsiteY4" fmla="*/ 10000 h 10000"/>
              <a:gd name="connsiteX5" fmla="*/ 26211 w 30716"/>
              <a:gd name="connsiteY5" fmla="*/ 9850 h 10000"/>
              <a:gd name="connsiteX6" fmla="*/ 29863 w 30716"/>
              <a:gd name="connsiteY6" fmla="*/ 4751 h 10000"/>
              <a:gd name="connsiteX7" fmla="*/ 8339 w 30716"/>
              <a:gd name="connsiteY7" fmla="*/ 0 h 10000"/>
              <a:gd name="connsiteX0" fmla="*/ 8339 w 29863"/>
              <a:gd name="connsiteY0" fmla="*/ 0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8339 w 29863"/>
              <a:gd name="connsiteY7" fmla="*/ 0 h 10000"/>
              <a:gd name="connsiteX0" fmla="*/ 8339 w 29863"/>
              <a:gd name="connsiteY0" fmla="*/ 0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8339 w 29863"/>
              <a:gd name="connsiteY7" fmla="*/ 0 h 10000"/>
              <a:gd name="connsiteX0" fmla="*/ 25672 w 29882"/>
              <a:gd name="connsiteY0" fmla="*/ 482 h 10033"/>
              <a:gd name="connsiteX1" fmla="*/ 8339 w 29882"/>
              <a:gd name="connsiteY1" fmla="*/ 33 h 10033"/>
              <a:gd name="connsiteX2" fmla="*/ 0 w 29882"/>
              <a:gd name="connsiteY2" fmla="*/ 33 h 10033"/>
              <a:gd name="connsiteX3" fmla="*/ 797 w 29882"/>
              <a:gd name="connsiteY3" fmla="*/ 5083 h 10033"/>
              <a:gd name="connsiteX4" fmla="*/ 0 w 29882"/>
              <a:gd name="connsiteY4" fmla="*/ 10033 h 10033"/>
              <a:gd name="connsiteX5" fmla="*/ 26211 w 29882"/>
              <a:gd name="connsiteY5" fmla="*/ 9883 h 10033"/>
              <a:gd name="connsiteX6" fmla="*/ 29863 w 29882"/>
              <a:gd name="connsiteY6" fmla="*/ 4784 h 10033"/>
              <a:gd name="connsiteX7" fmla="*/ 25672 w 29882"/>
              <a:gd name="connsiteY7" fmla="*/ 482 h 10033"/>
              <a:gd name="connsiteX0" fmla="*/ 27662 w 29888"/>
              <a:gd name="connsiteY0" fmla="*/ 322 h 10023"/>
              <a:gd name="connsiteX1" fmla="*/ 8339 w 29888"/>
              <a:gd name="connsiteY1" fmla="*/ 23 h 10023"/>
              <a:gd name="connsiteX2" fmla="*/ 0 w 29888"/>
              <a:gd name="connsiteY2" fmla="*/ 23 h 10023"/>
              <a:gd name="connsiteX3" fmla="*/ 797 w 29888"/>
              <a:gd name="connsiteY3" fmla="*/ 5073 h 10023"/>
              <a:gd name="connsiteX4" fmla="*/ 0 w 29888"/>
              <a:gd name="connsiteY4" fmla="*/ 10023 h 10023"/>
              <a:gd name="connsiteX5" fmla="*/ 26211 w 29888"/>
              <a:gd name="connsiteY5" fmla="*/ 9873 h 10023"/>
              <a:gd name="connsiteX6" fmla="*/ 29863 w 29888"/>
              <a:gd name="connsiteY6" fmla="*/ 4774 h 10023"/>
              <a:gd name="connsiteX7" fmla="*/ 27662 w 29888"/>
              <a:gd name="connsiteY7" fmla="*/ 322 h 10023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4"/>
              <a:gd name="connsiteY0" fmla="*/ 249 h 10000"/>
              <a:gd name="connsiteX1" fmla="*/ 8339 w 29864"/>
              <a:gd name="connsiteY1" fmla="*/ 0 h 10000"/>
              <a:gd name="connsiteX2" fmla="*/ 0 w 29864"/>
              <a:gd name="connsiteY2" fmla="*/ 0 h 10000"/>
              <a:gd name="connsiteX3" fmla="*/ 797 w 29864"/>
              <a:gd name="connsiteY3" fmla="*/ 5050 h 10000"/>
              <a:gd name="connsiteX4" fmla="*/ 0 w 29864"/>
              <a:gd name="connsiteY4" fmla="*/ 10000 h 10000"/>
              <a:gd name="connsiteX5" fmla="*/ 26211 w 29864"/>
              <a:gd name="connsiteY5" fmla="*/ 9850 h 10000"/>
              <a:gd name="connsiteX6" fmla="*/ 29863 w 29864"/>
              <a:gd name="connsiteY6" fmla="*/ 4751 h 10000"/>
              <a:gd name="connsiteX7" fmla="*/ 26330 w 29864"/>
              <a:gd name="connsiteY7" fmla="*/ 249 h 10000"/>
              <a:gd name="connsiteX0" fmla="*/ 26330 w 30148"/>
              <a:gd name="connsiteY0" fmla="*/ 249 h 10000"/>
              <a:gd name="connsiteX1" fmla="*/ 8339 w 30148"/>
              <a:gd name="connsiteY1" fmla="*/ 0 h 10000"/>
              <a:gd name="connsiteX2" fmla="*/ 0 w 30148"/>
              <a:gd name="connsiteY2" fmla="*/ 0 h 10000"/>
              <a:gd name="connsiteX3" fmla="*/ 797 w 30148"/>
              <a:gd name="connsiteY3" fmla="*/ 5050 h 10000"/>
              <a:gd name="connsiteX4" fmla="*/ 0 w 30148"/>
              <a:gd name="connsiteY4" fmla="*/ 10000 h 10000"/>
              <a:gd name="connsiteX5" fmla="*/ 27678 w 30148"/>
              <a:gd name="connsiteY5" fmla="*/ 9900 h 10000"/>
              <a:gd name="connsiteX6" fmla="*/ 29863 w 30148"/>
              <a:gd name="connsiteY6" fmla="*/ 4751 h 10000"/>
              <a:gd name="connsiteX7" fmla="*/ 26330 w 30148"/>
              <a:gd name="connsiteY7" fmla="*/ 249 h 10000"/>
              <a:gd name="connsiteX0" fmla="*/ 26330 w 29906"/>
              <a:gd name="connsiteY0" fmla="*/ 249 h 10000"/>
              <a:gd name="connsiteX1" fmla="*/ 8339 w 29906"/>
              <a:gd name="connsiteY1" fmla="*/ 0 h 10000"/>
              <a:gd name="connsiteX2" fmla="*/ 0 w 29906"/>
              <a:gd name="connsiteY2" fmla="*/ 0 h 10000"/>
              <a:gd name="connsiteX3" fmla="*/ 797 w 29906"/>
              <a:gd name="connsiteY3" fmla="*/ 5050 h 10000"/>
              <a:gd name="connsiteX4" fmla="*/ 0 w 29906"/>
              <a:gd name="connsiteY4" fmla="*/ 10000 h 10000"/>
              <a:gd name="connsiteX5" fmla="*/ 27678 w 29906"/>
              <a:gd name="connsiteY5" fmla="*/ 9900 h 10000"/>
              <a:gd name="connsiteX6" fmla="*/ 29863 w 29906"/>
              <a:gd name="connsiteY6" fmla="*/ 4751 h 10000"/>
              <a:gd name="connsiteX7" fmla="*/ 26330 w 29906"/>
              <a:gd name="connsiteY7" fmla="*/ 249 h 10000"/>
              <a:gd name="connsiteX0" fmla="*/ 26330 w 29896"/>
              <a:gd name="connsiteY0" fmla="*/ 249 h 10000"/>
              <a:gd name="connsiteX1" fmla="*/ 8339 w 29896"/>
              <a:gd name="connsiteY1" fmla="*/ 0 h 10000"/>
              <a:gd name="connsiteX2" fmla="*/ 0 w 29896"/>
              <a:gd name="connsiteY2" fmla="*/ 0 h 10000"/>
              <a:gd name="connsiteX3" fmla="*/ 797 w 29896"/>
              <a:gd name="connsiteY3" fmla="*/ 5050 h 10000"/>
              <a:gd name="connsiteX4" fmla="*/ 0 w 29896"/>
              <a:gd name="connsiteY4" fmla="*/ 10000 h 10000"/>
              <a:gd name="connsiteX5" fmla="*/ 27678 w 29896"/>
              <a:gd name="connsiteY5" fmla="*/ 9900 h 10000"/>
              <a:gd name="connsiteX6" fmla="*/ 29863 w 29896"/>
              <a:gd name="connsiteY6" fmla="*/ 4751 h 10000"/>
              <a:gd name="connsiteX7" fmla="*/ 26330 w 29896"/>
              <a:gd name="connsiteY7" fmla="*/ 249 h 10000"/>
              <a:gd name="connsiteX0" fmla="*/ 2727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7678 w 29866"/>
              <a:gd name="connsiteY5" fmla="*/ 9900 h 10000"/>
              <a:gd name="connsiteX6" fmla="*/ 29863 w 29866"/>
              <a:gd name="connsiteY6" fmla="*/ 4751 h 10000"/>
              <a:gd name="connsiteX7" fmla="*/ 27274 w 29866"/>
              <a:gd name="connsiteY7" fmla="*/ 249 h 10000"/>
              <a:gd name="connsiteX0" fmla="*/ 2727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7678 w 29866"/>
              <a:gd name="connsiteY5" fmla="*/ 9900 h 10000"/>
              <a:gd name="connsiteX6" fmla="*/ 29863 w 29866"/>
              <a:gd name="connsiteY6" fmla="*/ 4751 h 10000"/>
              <a:gd name="connsiteX7" fmla="*/ 27274 w 29866"/>
              <a:gd name="connsiteY7" fmla="*/ 249 h 10000"/>
              <a:gd name="connsiteX0" fmla="*/ 2727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7678 w 29866"/>
              <a:gd name="connsiteY5" fmla="*/ 9900 h 10000"/>
              <a:gd name="connsiteX6" fmla="*/ 29863 w 29866"/>
              <a:gd name="connsiteY6" fmla="*/ 4751 h 10000"/>
              <a:gd name="connsiteX7" fmla="*/ 27274 w 29866"/>
              <a:gd name="connsiteY7" fmla="*/ 249 h 10000"/>
              <a:gd name="connsiteX0" fmla="*/ 2727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7678 w 29863"/>
              <a:gd name="connsiteY5" fmla="*/ 9900 h 10000"/>
              <a:gd name="connsiteX6" fmla="*/ 29863 w 29863"/>
              <a:gd name="connsiteY6" fmla="*/ 4751 h 10000"/>
              <a:gd name="connsiteX7" fmla="*/ 27274 w 29863"/>
              <a:gd name="connsiteY7" fmla="*/ 249 h 10000"/>
              <a:gd name="connsiteX0" fmla="*/ 2727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7678 w 29863"/>
              <a:gd name="connsiteY5" fmla="*/ 9900 h 10000"/>
              <a:gd name="connsiteX6" fmla="*/ 29863 w 29863"/>
              <a:gd name="connsiteY6" fmla="*/ 4751 h 10000"/>
              <a:gd name="connsiteX7" fmla="*/ 27274 w 29863"/>
              <a:gd name="connsiteY7" fmla="*/ 249 h 10000"/>
              <a:gd name="connsiteX0" fmla="*/ 2727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7678 w 29863"/>
              <a:gd name="connsiteY5" fmla="*/ 9900 h 10000"/>
              <a:gd name="connsiteX6" fmla="*/ 29863 w 29863"/>
              <a:gd name="connsiteY6" fmla="*/ 4751 h 10000"/>
              <a:gd name="connsiteX7" fmla="*/ 27274 w 29863"/>
              <a:gd name="connsiteY7" fmla="*/ 249 h 10000"/>
              <a:gd name="connsiteX0" fmla="*/ 28134 w 29920"/>
              <a:gd name="connsiteY0" fmla="*/ 249 h 10000"/>
              <a:gd name="connsiteX1" fmla="*/ 8339 w 29920"/>
              <a:gd name="connsiteY1" fmla="*/ 0 h 10000"/>
              <a:gd name="connsiteX2" fmla="*/ 0 w 29920"/>
              <a:gd name="connsiteY2" fmla="*/ 0 h 10000"/>
              <a:gd name="connsiteX3" fmla="*/ 797 w 29920"/>
              <a:gd name="connsiteY3" fmla="*/ 5050 h 10000"/>
              <a:gd name="connsiteX4" fmla="*/ 0 w 29920"/>
              <a:gd name="connsiteY4" fmla="*/ 10000 h 10000"/>
              <a:gd name="connsiteX5" fmla="*/ 27678 w 29920"/>
              <a:gd name="connsiteY5" fmla="*/ 9900 h 10000"/>
              <a:gd name="connsiteX6" fmla="*/ 29863 w 29920"/>
              <a:gd name="connsiteY6" fmla="*/ 4751 h 10000"/>
              <a:gd name="connsiteX7" fmla="*/ 28134 w 29920"/>
              <a:gd name="connsiteY7" fmla="*/ 249 h 10000"/>
              <a:gd name="connsiteX0" fmla="*/ 28134 w 29869"/>
              <a:gd name="connsiteY0" fmla="*/ 249 h 10000"/>
              <a:gd name="connsiteX1" fmla="*/ 8339 w 29869"/>
              <a:gd name="connsiteY1" fmla="*/ 0 h 10000"/>
              <a:gd name="connsiteX2" fmla="*/ 0 w 29869"/>
              <a:gd name="connsiteY2" fmla="*/ 0 h 10000"/>
              <a:gd name="connsiteX3" fmla="*/ 797 w 29869"/>
              <a:gd name="connsiteY3" fmla="*/ 5050 h 10000"/>
              <a:gd name="connsiteX4" fmla="*/ 0 w 29869"/>
              <a:gd name="connsiteY4" fmla="*/ 10000 h 10000"/>
              <a:gd name="connsiteX5" fmla="*/ 27678 w 29869"/>
              <a:gd name="connsiteY5" fmla="*/ 9900 h 10000"/>
              <a:gd name="connsiteX6" fmla="*/ 29863 w 29869"/>
              <a:gd name="connsiteY6" fmla="*/ 4751 h 10000"/>
              <a:gd name="connsiteX7" fmla="*/ 28134 w 29869"/>
              <a:gd name="connsiteY7" fmla="*/ 249 h 10000"/>
              <a:gd name="connsiteX0" fmla="*/ 2813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8159 w 29866"/>
              <a:gd name="connsiteY5" fmla="*/ 9975 h 10000"/>
              <a:gd name="connsiteX6" fmla="*/ 29863 w 29866"/>
              <a:gd name="connsiteY6" fmla="*/ 4751 h 10000"/>
              <a:gd name="connsiteX7" fmla="*/ 28134 w 29866"/>
              <a:gd name="connsiteY7" fmla="*/ 249 h 10000"/>
              <a:gd name="connsiteX0" fmla="*/ 2813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8159 w 29863"/>
              <a:gd name="connsiteY5" fmla="*/ 9975 h 10000"/>
              <a:gd name="connsiteX6" fmla="*/ 29863 w 29863"/>
              <a:gd name="connsiteY6" fmla="*/ 4751 h 10000"/>
              <a:gd name="connsiteX7" fmla="*/ 28134 w 29863"/>
              <a:gd name="connsiteY7" fmla="*/ 249 h 10000"/>
              <a:gd name="connsiteX0" fmla="*/ 28134 w 30896"/>
              <a:gd name="connsiteY0" fmla="*/ 466 h 10535"/>
              <a:gd name="connsiteX1" fmla="*/ 8339 w 30896"/>
              <a:gd name="connsiteY1" fmla="*/ 217 h 10535"/>
              <a:gd name="connsiteX2" fmla="*/ 0 w 30896"/>
              <a:gd name="connsiteY2" fmla="*/ 217 h 10535"/>
              <a:gd name="connsiteX3" fmla="*/ 797 w 30896"/>
              <a:gd name="connsiteY3" fmla="*/ 5267 h 10535"/>
              <a:gd name="connsiteX4" fmla="*/ 0 w 30896"/>
              <a:gd name="connsiteY4" fmla="*/ 10217 h 10535"/>
              <a:gd name="connsiteX5" fmla="*/ 28159 w 30896"/>
              <a:gd name="connsiteY5" fmla="*/ 10192 h 10535"/>
              <a:gd name="connsiteX6" fmla="*/ 29812 w 30896"/>
              <a:gd name="connsiteY6" fmla="*/ 5642 h 10535"/>
              <a:gd name="connsiteX7" fmla="*/ 28134 w 30896"/>
              <a:gd name="connsiteY7" fmla="*/ 466 h 10535"/>
              <a:gd name="connsiteX0" fmla="*/ 28134 w 30314"/>
              <a:gd name="connsiteY0" fmla="*/ 466 h 10217"/>
              <a:gd name="connsiteX1" fmla="*/ 8339 w 30314"/>
              <a:gd name="connsiteY1" fmla="*/ 217 h 10217"/>
              <a:gd name="connsiteX2" fmla="*/ 0 w 30314"/>
              <a:gd name="connsiteY2" fmla="*/ 217 h 10217"/>
              <a:gd name="connsiteX3" fmla="*/ 797 w 30314"/>
              <a:gd name="connsiteY3" fmla="*/ 5267 h 10217"/>
              <a:gd name="connsiteX4" fmla="*/ 0 w 30314"/>
              <a:gd name="connsiteY4" fmla="*/ 10217 h 10217"/>
              <a:gd name="connsiteX5" fmla="*/ 28159 w 30314"/>
              <a:gd name="connsiteY5" fmla="*/ 10192 h 10217"/>
              <a:gd name="connsiteX6" fmla="*/ 29812 w 30314"/>
              <a:gd name="connsiteY6" fmla="*/ 5642 h 10217"/>
              <a:gd name="connsiteX7" fmla="*/ 28134 w 30314"/>
              <a:gd name="connsiteY7" fmla="*/ 466 h 10217"/>
              <a:gd name="connsiteX0" fmla="*/ 28134 w 29812"/>
              <a:gd name="connsiteY0" fmla="*/ 249 h 10000"/>
              <a:gd name="connsiteX1" fmla="*/ 8339 w 29812"/>
              <a:gd name="connsiteY1" fmla="*/ 0 h 10000"/>
              <a:gd name="connsiteX2" fmla="*/ 0 w 29812"/>
              <a:gd name="connsiteY2" fmla="*/ 0 h 10000"/>
              <a:gd name="connsiteX3" fmla="*/ 797 w 29812"/>
              <a:gd name="connsiteY3" fmla="*/ 5050 h 10000"/>
              <a:gd name="connsiteX4" fmla="*/ 0 w 29812"/>
              <a:gd name="connsiteY4" fmla="*/ 10000 h 10000"/>
              <a:gd name="connsiteX5" fmla="*/ 28159 w 29812"/>
              <a:gd name="connsiteY5" fmla="*/ 9975 h 10000"/>
              <a:gd name="connsiteX6" fmla="*/ 29812 w 29812"/>
              <a:gd name="connsiteY6" fmla="*/ 5425 h 10000"/>
              <a:gd name="connsiteX7" fmla="*/ 28134 w 29812"/>
              <a:gd name="connsiteY7" fmla="*/ 249 h 10000"/>
              <a:gd name="connsiteX0" fmla="*/ 28134 w 29812"/>
              <a:gd name="connsiteY0" fmla="*/ 249 h 10000"/>
              <a:gd name="connsiteX1" fmla="*/ 8339 w 29812"/>
              <a:gd name="connsiteY1" fmla="*/ 0 h 10000"/>
              <a:gd name="connsiteX2" fmla="*/ 0 w 29812"/>
              <a:gd name="connsiteY2" fmla="*/ 0 h 10000"/>
              <a:gd name="connsiteX3" fmla="*/ 797 w 29812"/>
              <a:gd name="connsiteY3" fmla="*/ 5050 h 10000"/>
              <a:gd name="connsiteX4" fmla="*/ 0 w 29812"/>
              <a:gd name="connsiteY4" fmla="*/ 10000 h 10000"/>
              <a:gd name="connsiteX5" fmla="*/ 28159 w 29812"/>
              <a:gd name="connsiteY5" fmla="*/ 9975 h 10000"/>
              <a:gd name="connsiteX6" fmla="*/ 29812 w 29812"/>
              <a:gd name="connsiteY6" fmla="*/ 5425 h 10000"/>
              <a:gd name="connsiteX7" fmla="*/ 28134 w 29812"/>
              <a:gd name="connsiteY7" fmla="*/ 249 h 10000"/>
              <a:gd name="connsiteX0" fmla="*/ 28134 w 29812"/>
              <a:gd name="connsiteY0" fmla="*/ 249 h 10000"/>
              <a:gd name="connsiteX1" fmla="*/ 8339 w 29812"/>
              <a:gd name="connsiteY1" fmla="*/ 0 h 10000"/>
              <a:gd name="connsiteX2" fmla="*/ 0 w 29812"/>
              <a:gd name="connsiteY2" fmla="*/ 0 h 10000"/>
              <a:gd name="connsiteX3" fmla="*/ 797 w 29812"/>
              <a:gd name="connsiteY3" fmla="*/ 5050 h 10000"/>
              <a:gd name="connsiteX4" fmla="*/ 0 w 29812"/>
              <a:gd name="connsiteY4" fmla="*/ 10000 h 10000"/>
              <a:gd name="connsiteX5" fmla="*/ 28159 w 29812"/>
              <a:gd name="connsiteY5" fmla="*/ 9975 h 10000"/>
              <a:gd name="connsiteX6" fmla="*/ 29812 w 29812"/>
              <a:gd name="connsiteY6" fmla="*/ 5425 h 10000"/>
              <a:gd name="connsiteX7" fmla="*/ 28134 w 29812"/>
              <a:gd name="connsiteY7" fmla="*/ 249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812" h="10000">
                <a:moveTo>
                  <a:pt x="28134" y="249"/>
                </a:moveTo>
                <a:cubicBezTo>
                  <a:pt x="26731" y="94"/>
                  <a:pt x="13028" y="41"/>
                  <a:pt x="8339" y="0"/>
                </a:cubicBezTo>
                <a:lnTo>
                  <a:pt x="0" y="0"/>
                </a:lnTo>
                <a:cubicBezTo>
                  <a:pt x="465" y="1287"/>
                  <a:pt x="797" y="3069"/>
                  <a:pt x="797" y="5050"/>
                </a:cubicBezTo>
                <a:cubicBezTo>
                  <a:pt x="797" y="7030"/>
                  <a:pt x="498" y="8812"/>
                  <a:pt x="0" y="10000"/>
                </a:cubicBezTo>
                <a:lnTo>
                  <a:pt x="28159" y="9975"/>
                </a:lnTo>
                <a:cubicBezTo>
                  <a:pt x="29360" y="9962"/>
                  <a:pt x="29816" y="7046"/>
                  <a:pt x="29812" y="5425"/>
                </a:cubicBezTo>
                <a:cubicBezTo>
                  <a:pt x="29808" y="3804"/>
                  <a:pt x="29537" y="404"/>
                  <a:pt x="28134" y="249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16200000" scaled="0"/>
            <a:tileRect/>
          </a:gradFill>
          <a:ln w="3175" cmpd="sng">
            <a:noFill/>
          </a:ln>
          <a:effectLst>
            <a:outerShdw blurRad="50800" dist="38100" dir="4500000" algn="tl" rotWithShape="0">
              <a:srgbClr val="000000">
                <a:alpha val="43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lt"/>
            </a:endParaRPr>
          </a:p>
        </p:txBody>
      </p:sp>
      <p:grpSp>
        <p:nvGrpSpPr>
          <p:cNvPr id="42" name="Group 41"/>
          <p:cNvGrpSpPr/>
          <p:nvPr userDrawn="1"/>
        </p:nvGrpSpPr>
        <p:grpSpPr>
          <a:xfrm>
            <a:off x="406401" y="3036181"/>
            <a:ext cx="880147" cy="880147"/>
            <a:chOff x="2733900" y="442397"/>
            <a:chExt cx="842406" cy="842406"/>
          </a:xfrm>
        </p:grpSpPr>
        <p:sp>
          <p:nvSpPr>
            <p:cNvPr id="43" name="Oval 42"/>
            <p:cNvSpPr/>
            <p:nvPr/>
          </p:nvSpPr>
          <p:spPr>
            <a:xfrm>
              <a:off x="2812203" y="520700"/>
              <a:ext cx="685800" cy="685800"/>
            </a:xfrm>
            <a:prstGeom prst="ellipse">
              <a:avLst/>
            </a:prstGeom>
            <a:solidFill>
              <a:srgbClr val="1BA98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2733900" y="442397"/>
              <a:ext cx="842406" cy="842406"/>
            </a:xfrm>
            <a:prstGeom prst="ellipse">
              <a:avLst/>
            </a:prstGeom>
            <a:noFill/>
            <a:ln w="19050" cmpd="sng">
              <a:solidFill>
                <a:srgbClr val="1BA98B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/>
          <p:cNvGrpSpPr/>
          <p:nvPr userDrawn="1"/>
        </p:nvGrpSpPr>
        <p:grpSpPr>
          <a:xfrm>
            <a:off x="8001002" y="3978097"/>
            <a:ext cx="880147" cy="880147"/>
            <a:chOff x="2733900" y="442397"/>
            <a:chExt cx="842406" cy="842406"/>
          </a:xfrm>
        </p:grpSpPr>
        <p:sp>
          <p:nvSpPr>
            <p:cNvPr id="48" name="Oval 47"/>
            <p:cNvSpPr/>
            <p:nvPr/>
          </p:nvSpPr>
          <p:spPr>
            <a:xfrm>
              <a:off x="2812203" y="520700"/>
              <a:ext cx="685800" cy="68580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/>
            <p:cNvSpPr/>
            <p:nvPr/>
          </p:nvSpPr>
          <p:spPr>
            <a:xfrm>
              <a:off x="2733900" y="442397"/>
              <a:ext cx="842406" cy="842406"/>
            </a:xfrm>
            <a:prstGeom prst="ellipse">
              <a:avLst/>
            </a:prstGeom>
            <a:noFill/>
            <a:ln w="19050" cmpd="sng">
              <a:solidFill>
                <a:srgbClr val="008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Freeform 5"/>
          <p:cNvSpPr>
            <a:spLocks/>
          </p:cNvSpPr>
          <p:nvPr userDrawn="1"/>
        </p:nvSpPr>
        <p:spPr bwMode="auto">
          <a:xfrm rot="10800000">
            <a:off x="604851" y="4005043"/>
            <a:ext cx="7485049" cy="848064"/>
          </a:xfrm>
          <a:custGeom>
            <a:avLst/>
            <a:gdLst>
              <a:gd name="T0" fmla="*/ 251 w 301"/>
              <a:gd name="T1" fmla="*/ 0 h 101"/>
              <a:gd name="T2" fmla="*/ 251 w 301"/>
              <a:gd name="T3" fmla="*/ 0 h 101"/>
              <a:gd name="T4" fmla="*/ 0 w 301"/>
              <a:gd name="T5" fmla="*/ 0 h 101"/>
              <a:gd name="T6" fmla="*/ 24 w 301"/>
              <a:gd name="T7" fmla="*/ 51 h 101"/>
              <a:gd name="T8" fmla="*/ 0 w 301"/>
              <a:gd name="T9" fmla="*/ 101 h 101"/>
              <a:gd name="T10" fmla="*/ 251 w 301"/>
              <a:gd name="T11" fmla="*/ 101 h 101"/>
              <a:gd name="T12" fmla="*/ 301 w 301"/>
              <a:gd name="T13" fmla="*/ 51 h 101"/>
              <a:gd name="T14" fmla="*/ 251 w 301"/>
              <a:gd name="T15" fmla="*/ 0 h 101"/>
              <a:gd name="connsiteX0" fmla="*/ 8339 w 19021"/>
              <a:gd name="connsiteY0" fmla="*/ 0 h 10000"/>
              <a:gd name="connsiteX1" fmla="*/ 8339 w 19021"/>
              <a:gd name="connsiteY1" fmla="*/ 0 h 10000"/>
              <a:gd name="connsiteX2" fmla="*/ 0 w 19021"/>
              <a:gd name="connsiteY2" fmla="*/ 0 h 10000"/>
              <a:gd name="connsiteX3" fmla="*/ 797 w 19021"/>
              <a:gd name="connsiteY3" fmla="*/ 5050 h 10000"/>
              <a:gd name="connsiteX4" fmla="*/ 0 w 19021"/>
              <a:gd name="connsiteY4" fmla="*/ 10000 h 10000"/>
              <a:gd name="connsiteX5" fmla="*/ 8339 w 19021"/>
              <a:gd name="connsiteY5" fmla="*/ 10000 h 10000"/>
              <a:gd name="connsiteX6" fmla="*/ 19021 w 19021"/>
              <a:gd name="connsiteY6" fmla="*/ 4651 h 10000"/>
              <a:gd name="connsiteX7" fmla="*/ 8339 w 19021"/>
              <a:gd name="connsiteY7" fmla="*/ 0 h 10000"/>
              <a:gd name="connsiteX0" fmla="*/ 8339 w 29863"/>
              <a:gd name="connsiteY0" fmla="*/ 0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8339 w 29863"/>
              <a:gd name="connsiteY5" fmla="*/ 10000 h 10000"/>
              <a:gd name="connsiteX6" fmla="*/ 29863 w 29863"/>
              <a:gd name="connsiteY6" fmla="*/ 4751 h 10000"/>
              <a:gd name="connsiteX7" fmla="*/ 8339 w 29863"/>
              <a:gd name="connsiteY7" fmla="*/ 0 h 10000"/>
              <a:gd name="connsiteX0" fmla="*/ 8339 w 30716"/>
              <a:gd name="connsiteY0" fmla="*/ 0 h 10000"/>
              <a:gd name="connsiteX1" fmla="*/ 8339 w 30716"/>
              <a:gd name="connsiteY1" fmla="*/ 0 h 10000"/>
              <a:gd name="connsiteX2" fmla="*/ 0 w 30716"/>
              <a:gd name="connsiteY2" fmla="*/ 0 h 10000"/>
              <a:gd name="connsiteX3" fmla="*/ 797 w 30716"/>
              <a:gd name="connsiteY3" fmla="*/ 5050 h 10000"/>
              <a:gd name="connsiteX4" fmla="*/ 0 w 30716"/>
              <a:gd name="connsiteY4" fmla="*/ 10000 h 10000"/>
              <a:gd name="connsiteX5" fmla="*/ 26211 w 30716"/>
              <a:gd name="connsiteY5" fmla="*/ 9850 h 10000"/>
              <a:gd name="connsiteX6" fmla="*/ 29863 w 30716"/>
              <a:gd name="connsiteY6" fmla="*/ 4751 h 10000"/>
              <a:gd name="connsiteX7" fmla="*/ 8339 w 30716"/>
              <a:gd name="connsiteY7" fmla="*/ 0 h 10000"/>
              <a:gd name="connsiteX0" fmla="*/ 8339 w 29863"/>
              <a:gd name="connsiteY0" fmla="*/ 0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8339 w 29863"/>
              <a:gd name="connsiteY7" fmla="*/ 0 h 10000"/>
              <a:gd name="connsiteX0" fmla="*/ 8339 w 29863"/>
              <a:gd name="connsiteY0" fmla="*/ 0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8339 w 29863"/>
              <a:gd name="connsiteY7" fmla="*/ 0 h 10000"/>
              <a:gd name="connsiteX0" fmla="*/ 25672 w 29882"/>
              <a:gd name="connsiteY0" fmla="*/ 482 h 10033"/>
              <a:gd name="connsiteX1" fmla="*/ 8339 w 29882"/>
              <a:gd name="connsiteY1" fmla="*/ 33 h 10033"/>
              <a:gd name="connsiteX2" fmla="*/ 0 w 29882"/>
              <a:gd name="connsiteY2" fmla="*/ 33 h 10033"/>
              <a:gd name="connsiteX3" fmla="*/ 797 w 29882"/>
              <a:gd name="connsiteY3" fmla="*/ 5083 h 10033"/>
              <a:gd name="connsiteX4" fmla="*/ 0 w 29882"/>
              <a:gd name="connsiteY4" fmla="*/ 10033 h 10033"/>
              <a:gd name="connsiteX5" fmla="*/ 26211 w 29882"/>
              <a:gd name="connsiteY5" fmla="*/ 9883 h 10033"/>
              <a:gd name="connsiteX6" fmla="*/ 29863 w 29882"/>
              <a:gd name="connsiteY6" fmla="*/ 4784 h 10033"/>
              <a:gd name="connsiteX7" fmla="*/ 25672 w 29882"/>
              <a:gd name="connsiteY7" fmla="*/ 482 h 10033"/>
              <a:gd name="connsiteX0" fmla="*/ 27662 w 29888"/>
              <a:gd name="connsiteY0" fmla="*/ 322 h 10023"/>
              <a:gd name="connsiteX1" fmla="*/ 8339 w 29888"/>
              <a:gd name="connsiteY1" fmla="*/ 23 h 10023"/>
              <a:gd name="connsiteX2" fmla="*/ 0 w 29888"/>
              <a:gd name="connsiteY2" fmla="*/ 23 h 10023"/>
              <a:gd name="connsiteX3" fmla="*/ 797 w 29888"/>
              <a:gd name="connsiteY3" fmla="*/ 5073 h 10023"/>
              <a:gd name="connsiteX4" fmla="*/ 0 w 29888"/>
              <a:gd name="connsiteY4" fmla="*/ 10023 h 10023"/>
              <a:gd name="connsiteX5" fmla="*/ 26211 w 29888"/>
              <a:gd name="connsiteY5" fmla="*/ 9873 h 10023"/>
              <a:gd name="connsiteX6" fmla="*/ 29863 w 29888"/>
              <a:gd name="connsiteY6" fmla="*/ 4774 h 10023"/>
              <a:gd name="connsiteX7" fmla="*/ 27662 w 29888"/>
              <a:gd name="connsiteY7" fmla="*/ 322 h 10023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6211 w 29863"/>
              <a:gd name="connsiteY5" fmla="*/ 9850 h 10000"/>
              <a:gd name="connsiteX6" fmla="*/ 29863 w 29863"/>
              <a:gd name="connsiteY6" fmla="*/ 4751 h 10000"/>
              <a:gd name="connsiteX7" fmla="*/ 26330 w 29863"/>
              <a:gd name="connsiteY7" fmla="*/ 249 h 10000"/>
              <a:gd name="connsiteX0" fmla="*/ 26330 w 29864"/>
              <a:gd name="connsiteY0" fmla="*/ 249 h 10000"/>
              <a:gd name="connsiteX1" fmla="*/ 8339 w 29864"/>
              <a:gd name="connsiteY1" fmla="*/ 0 h 10000"/>
              <a:gd name="connsiteX2" fmla="*/ 0 w 29864"/>
              <a:gd name="connsiteY2" fmla="*/ 0 h 10000"/>
              <a:gd name="connsiteX3" fmla="*/ 797 w 29864"/>
              <a:gd name="connsiteY3" fmla="*/ 5050 h 10000"/>
              <a:gd name="connsiteX4" fmla="*/ 0 w 29864"/>
              <a:gd name="connsiteY4" fmla="*/ 10000 h 10000"/>
              <a:gd name="connsiteX5" fmla="*/ 26211 w 29864"/>
              <a:gd name="connsiteY5" fmla="*/ 9850 h 10000"/>
              <a:gd name="connsiteX6" fmla="*/ 29863 w 29864"/>
              <a:gd name="connsiteY6" fmla="*/ 4751 h 10000"/>
              <a:gd name="connsiteX7" fmla="*/ 26330 w 29864"/>
              <a:gd name="connsiteY7" fmla="*/ 249 h 10000"/>
              <a:gd name="connsiteX0" fmla="*/ 26330 w 30148"/>
              <a:gd name="connsiteY0" fmla="*/ 249 h 10000"/>
              <a:gd name="connsiteX1" fmla="*/ 8339 w 30148"/>
              <a:gd name="connsiteY1" fmla="*/ 0 h 10000"/>
              <a:gd name="connsiteX2" fmla="*/ 0 w 30148"/>
              <a:gd name="connsiteY2" fmla="*/ 0 h 10000"/>
              <a:gd name="connsiteX3" fmla="*/ 797 w 30148"/>
              <a:gd name="connsiteY3" fmla="*/ 5050 h 10000"/>
              <a:gd name="connsiteX4" fmla="*/ 0 w 30148"/>
              <a:gd name="connsiteY4" fmla="*/ 10000 h 10000"/>
              <a:gd name="connsiteX5" fmla="*/ 27678 w 30148"/>
              <a:gd name="connsiteY5" fmla="*/ 9900 h 10000"/>
              <a:gd name="connsiteX6" fmla="*/ 29863 w 30148"/>
              <a:gd name="connsiteY6" fmla="*/ 4751 h 10000"/>
              <a:gd name="connsiteX7" fmla="*/ 26330 w 30148"/>
              <a:gd name="connsiteY7" fmla="*/ 249 h 10000"/>
              <a:gd name="connsiteX0" fmla="*/ 26330 w 29906"/>
              <a:gd name="connsiteY0" fmla="*/ 249 h 10000"/>
              <a:gd name="connsiteX1" fmla="*/ 8339 w 29906"/>
              <a:gd name="connsiteY1" fmla="*/ 0 h 10000"/>
              <a:gd name="connsiteX2" fmla="*/ 0 w 29906"/>
              <a:gd name="connsiteY2" fmla="*/ 0 h 10000"/>
              <a:gd name="connsiteX3" fmla="*/ 797 w 29906"/>
              <a:gd name="connsiteY3" fmla="*/ 5050 h 10000"/>
              <a:gd name="connsiteX4" fmla="*/ 0 w 29906"/>
              <a:gd name="connsiteY4" fmla="*/ 10000 h 10000"/>
              <a:gd name="connsiteX5" fmla="*/ 27678 w 29906"/>
              <a:gd name="connsiteY5" fmla="*/ 9900 h 10000"/>
              <a:gd name="connsiteX6" fmla="*/ 29863 w 29906"/>
              <a:gd name="connsiteY6" fmla="*/ 4751 h 10000"/>
              <a:gd name="connsiteX7" fmla="*/ 26330 w 29906"/>
              <a:gd name="connsiteY7" fmla="*/ 249 h 10000"/>
              <a:gd name="connsiteX0" fmla="*/ 26330 w 29896"/>
              <a:gd name="connsiteY0" fmla="*/ 249 h 10000"/>
              <a:gd name="connsiteX1" fmla="*/ 8339 w 29896"/>
              <a:gd name="connsiteY1" fmla="*/ 0 h 10000"/>
              <a:gd name="connsiteX2" fmla="*/ 0 w 29896"/>
              <a:gd name="connsiteY2" fmla="*/ 0 h 10000"/>
              <a:gd name="connsiteX3" fmla="*/ 797 w 29896"/>
              <a:gd name="connsiteY3" fmla="*/ 5050 h 10000"/>
              <a:gd name="connsiteX4" fmla="*/ 0 w 29896"/>
              <a:gd name="connsiteY4" fmla="*/ 10000 h 10000"/>
              <a:gd name="connsiteX5" fmla="*/ 27678 w 29896"/>
              <a:gd name="connsiteY5" fmla="*/ 9900 h 10000"/>
              <a:gd name="connsiteX6" fmla="*/ 29863 w 29896"/>
              <a:gd name="connsiteY6" fmla="*/ 4751 h 10000"/>
              <a:gd name="connsiteX7" fmla="*/ 26330 w 29896"/>
              <a:gd name="connsiteY7" fmla="*/ 249 h 10000"/>
              <a:gd name="connsiteX0" fmla="*/ 2727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7678 w 29866"/>
              <a:gd name="connsiteY5" fmla="*/ 9900 h 10000"/>
              <a:gd name="connsiteX6" fmla="*/ 29863 w 29866"/>
              <a:gd name="connsiteY6" fmla="*/ 4751 h 10000"/>
              <a:gd name="connsiteX7" fmla="*/ 27274 w 29866"/>
              <a:gd name="connsiteY7" fmla="*/ 249 h 10000"/>
              <a:gd name="connsiteX0" fmla="*/ 2727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7678 w 29866"/>
              <a:gd name="connsiteY5" fmla="*/ 9900 h 10000"/>
              <a:gd name="connsiteX6" fmla="*/ 29863 w 29866"/>
              <a:gd name="connsiteY6" fmla="*/ 4751 h 10000"/>
              <a:gd name="connsiteX7" fmla="*/ 27274 w 29866"/>
              <a:gd name="connsiteY7" fmla="*/ 249 h 10000"/>
              <a:gd name="connsiteX0" fmla="*/ 2727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7678 w 29866"/>
              <a:gd name="connsiteY5" fmla="*/ 9900 h 10000"/>
              <a:gd name="connsiteX6" fmla="*/ 29863 w 29866"/>
              <a:gd name="connsiteY6" fmla="*/ 4751 h 10000"/>
              <a:gd name="connsiteX7" fmla="*/ 27274 w 29866"/>
              <a:gd name="connsiteY7" fmla="*/ 249 h 10000"/>
              <a:gd name="connsiteX0" fmla="*/ 2727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7678 w 29863"/>
              <a:gd name="connsiteY5" fmla="*/ 9900 h 10000"/>
              <a:gd name="connsiteX6" fmla="*/ 29863 w 29863"/>
              <a:gd name="connsiteY6" fmla="*/ 4751 h 10000"/>
              <a:gd name="connsiteX7" fmla="*/ 27274 w 29863"/>
              <a:gd name="connsiteY7" fmla="*/ 249 h 10000"/>
              <a:gd name="connsiteX0" fmla="*/ 2727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7678 w 29863"/>
              <a:gd name="connsiteY5" fmla="*/ 9900 h 10000"/>
              <a:gd name="connsiteX6" fmla="*/ 29863 w 29863"/>
              <a:gd name="connsiteY6" fmla="*/ 4751 h 10000"/>
              <a:gd name="connsiteX7" fmla="*/ 27274 w 29863"/>
              <a:gd name="connsiteY7" fmla="*/ 249 h 10000"/>
              <a:gd name="connsiteX0" fmla="*/ 2727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7678 w 29863"/>
              <a:gd name="connsiteY5" fmla="*/ 9900 h 10000"/>
              <a:gd name="connsiteX6" fmla="*/ 29863 w 29863"/>
              <a:gd name="connsiteY6" fmla="*/ 4751 h 10000"/>
              <a:gd name="connsiteX7" fmla="*/ 27274 w 29863"/>
              <a:gd name="connsiteY7" fmla="*/ 249 h 10000"/>
              <a:gd name="connsiteX0" fmla="*/ 28134 w 29920"/>
              <a:gd name="connsiteY0" fmla="*/ 249 h 10000"/>
              <a:gd name="connsiteX1" fmla="*/ 8339 w 29920"/>
              <a:gd name="connsiteY1" fmla="*/ 0 h 10000"/>
              <a:gd name="connsiteX2" fmla="*/ 0 w 29920"/>
              <a:gd name="connsiteY2" fmla="*/ 0 h 10000"/>
              <a:gd name="connsiteX3" fmla="*/ 797 w 29920"/>
              <a:gd name="connsiteY3" fmla="*/ 5050 h 10000"/>
              <a:gd name="connsiteX4" fmla="*/ 0 w 29920"/>
              <a:gd name="connsiteY4" fmla="*/ 10000 h 10000"/>
              <a:gd name="connsiteX5" fmla="*/ 27678 w 29920"/>
              <a:gd name="connsiteY5" fmla="*/ 9900 h 10000"/>
              <a:gd name="connsiteX6" fmla="*/ 29863 w 29920"/>
              <a:gd name="connsiteY6" fmla="*/ 4751 h 10000"/>
              <a:gd name="connsiteX7" fmla="*/ 28134 w 29920"/>
              <a:gd name="connsiteY7" fmla="*/ 249 h 10000"/>
              <a:gd name="connsiteX0" fmla="*/ 28134 w 29869"/>
              <a:gd name="connsiteY0" fmla="*/ 249 h 10000"/>
              <a:gd name="connsiteX1" fmla="*/ 8339 w 29869"/>
              <a:gd name="connsiteY1" fmla="*/ 0 h 10000"/>
              <a:gd name="connsiteX2" fmla="*/ 0 w 29869"/>
              <a:gd name="connsiteY2" fmla="*/ 0 h 10000"/>
              <a:gd name="connsiteX3" fmla="*/ 797 w 29869"/>
              <a:gd name="connsiteY3" fmla="*/ 5050 h 10000"/>
              <a:gd name="connsiteX4" fmla="*/ 0 w 29869"/>
              <a:gd name="connsiteY4" fmla="*/ 10000 h 10000"/>
              <a:gd name="connsiteX5" fmla="*/ 27678 w 29869"/>
              <a:gd name="connsiteY5" fmla="*/ 9900 h 10000"/>
              <a:gd name="connsiteX6" fmla="*/ 29863 w 29869"/>
              <a:gd name="connsiteY6" fmla="*/ 4751 h 10000"/>
              <a:gd name="connsiteX7" fmla="*/ 28134 w 29869"/>
              <a:gd name="connsiteY7" fmla="*/ 249 h 10000"/>
              <a:gd name="connsiteX0" fmla="*/ 28134 w 29866"/>
              <a:gd name="connsiteY0" fmla="*/ 249 h 10000"/>
              <a:gd name="connsiteX1" fmla="*/ 8339 w 29866"/>
              <a:gd name="connsiteY1" fmla="*/ 0 h 10000"/>
              <a:gd name="connsiteX2" fmla="*/ 0 w 29866"/>
              <a:gd name="connsiteY2" fmla="*/ 0 h 10000"/>
              <a:gd name="connsiteX3" fmla="*/ 797 w 29866"/>
              <a:gd name="connsiteY3" fmla="*/ 5050 h 10000"/>
              <a:gd name="connsiteX4" fmla="*/ 0 w 29866"/>
              <a:gd name="connsiteY4" fmla="*/ 10000 h 10000"/>
              <a:gd name="connsiteX5" fmla="*/ 28159 w 29866"/>
              <a:gd name="connsiteY5" fmla="*/ 9975 h 10000"/>
              <a:gd name="connsiteX6" fmla="*/ 29863 w 29866"/>
              <a:gd name="connsiteY6" fmla="*/ 4751 h 10000"/>
              <a:gd name="connsiteX7" fmla="*/ 28134 w 29866"/>
              <a:gd name="connsiteY7" fmla="*/ 249 h 10000"/>
              <a:gd name="connsiteX0" fmla="*/ 28134 w 29863"/>
              <a:gd name="connsiteY0" fmla="*/ 249 h 10000"/>
              <a:gd name="connsiteX1" fmla="*/ 8339 w 29863"/>
              <a:gd name="connsiteY1" fmla="*/ 0 h 10000"/>
              <a:gd name="connsiteX2" fmla="*/ 0 w 29863"/>
              <a:gd name="connsiteY2" fmla="*/ 0 h 10000"/>
              <a:gd name="connsiteX3" fmla="*/ 797 w 29863"/>
              <a:gd name="connsiteY3" fmla="*/ 5050 h 10000"/>
              <a:gd name="connsiteX4" fmla="*/ 0 w 29863"/>
              <a:gd name="connsiteY4" fmla="*/ 10000 h 10000"/>
              <a:gd name="connsiteX5" fmla="*/ 28159 w 29863"/>
              <a:gd name="connsiteY5" fmla="*/ 9975 h 10000"/>
              <a:gd name="connsiteX6" fmla="*/ 29863 w 29863"/>
              <a:gd name="connsiteY6" fmla="*/ 4751 h 10000"/>
              <a:gd name="connsiteX7" fmla="*/ 28134 w 29863"/>
              <a:gd name="connsiteY7" fmla="*/ 249 h 10000"/>
              <a:gd name="connsiteX0" fmla="*/ 28134 w 30896"/>
              <a:gd name="connsiteY0" fmla="*/ 466 h 10535"/>
              <a:gd name="connsiteX1" fmla="*/ 8339 w 30896"/>
              <a:gd name="connsiteY1" fmla="*/ 217 h 10535"/>
              <a:gd name="connsiteX2" fmla="*/ 0 w 30896"/>
              <a:gd name="connsiteY2" fmla="*/ 217 h 10535"/>
              <a:gd name="connsiteX3" fmla="*/ 797 w 30896"/>
              <a:gd name="connsiteY3" fmla="*/ 5267 h 10535"/>
              <a:gd name="connsiteX4" fmla="*/ 0 w 30896"/>
              <a:gd name="connsiteY4" fmla="*/ 10217 h 10535"/>
              <a:gd name="connsiteX5" fmla="*/ 28159 w 30896"/>
              <a:gd name="connsiteY5" fmla="*/ 10192 h 10535"/>
              <a:gd name="connsiteX6" fmla="*/ 29812 w 30896"/>
              <a:gd name="connsiteY6" fmla="*/ 5642 h 10535"/>
              <a:gd name="connsiteX7" fmla="*/ 28134 w 30896"/>
              <a:gd name="connsiteY7" fmla="*/ 466 h 10535"/>
              <a:gd name="connsiteX0" fmla="*/ 28134 w 30314"/>
              <a:gd name="connsiteY0" fmla="*/ 466 h 10217"/>
              <a:gd name="connsiteX1" fmla="*/ 8339 w 30314"/>
              <a:gd name="connsiteY1" fmla="*/ 217 h 10217"/>
              <a:gd name="connsiteX2" fmla="*/ 0 w 30314"/>
              <a:gd name="connsiteY2" fmla="*/ 217 h 10217"/>
              <a:gd name="connsiteX3" fmla="*/ 797 w 30314"/>
              <a:gd name="connsiteY3" fmla="*/ 5267 h 10217"/>
              <a:gd name="connsiteX4" fmla="*/ 0 w 30314"/>
              <a:gd name="connsiteY4" fmla="*/ 10217 h 10217"/>
              <a:gd name="connsiteX5" fmla="*/ 28159 w 30314"/>
              <a:gd name="connsiteY5" fmla="*/ 10192 h 10217"/>
              <a:gd name="connsiteX6" fmla="*/ 29812 w 30314"/>
              <a:gd name="connsiteY6" fmla="*/ 5642 h 10217"/>
              <a:gd name="connsiteX7" fmla="*/ 28134 w 30314"/>
              <a:gd name="connsiteY7" fmla="*/ 466 h 10217"/>
              <a:gd name="connsiteX0" fmla="*/ 28134 w 29812"/>
              <a:gd name="connsiteY0" fmla="*/ 249 h 10000"/>
              <a:gd name="connsiteX1" fmla="*/ 8339 w 29812"/>
              <a:gd name="connsiteY1" fmla="*/ 0 h 10000"/>
              <a:gd name="connsiteX2" fmla="*/ 0 w 29812"/>
              <a:gd name="connsiteY2" fmla="*/ 0 h 10000"/>
              <a:gd name="connsiteX3" fmla="*/ 797 w 29812"/>
              <a:gd name="connsiteY3" fmla="*/ 5050 h 10000"/>
              <a:gd name="connsiteX4" fmla="*/ 0 w 29812"/>
              <a:gd name="connsiteY4" fmla="*/ 10000 h 10000"/>
              <a:gd name="connsiteX5" fmla="*/ 28159 w 29812"/>
              <a:gd name="connsiteY5" fmla="*/ 9975 h 10000"/>
              <a:gd name="connsiteX6" fmla="*/ 29812 w 29812"/>
              <a:gd name="connsiteY6" fmla="*/ 5425 h 10000"/>
              <a:gd name="connsiteX7" fmla="*/ 28134 w 29812"/>
              <a:gd name="connsiteY7" fmla="*/ 249 h 10000"/>
              <a:gd name="connsiteX0" fmla="*/ 28134 w 29812"/>
              <a:gd name="connsiteY0" fmla="*/ 249 h 10000"/>
              <a:gd name="connsiteX1" fmla="*/ 8339 w 29812"/>
              <a:gd name="connsiteY1" fmla="*/ 0 h 10000"/>
              <a:gd name="connsiteX2" fmla="*/ 0 w 29812"/>
              <a:gd name="connsiteY2" fmla="*/ 0 h 10000"/>
              <a:gd name="connsiteX3" fmla="*/ 797 w 29812"/>
              <a:gd name="connsiteY3" fmla="*/ 5050 h 10000"/>
              <a:gd name="connsiteX4" fmla="*/ 0 w 29812"/>
              <a:gd name="connsiteY4" fmla="*/ 10000 h 10000"/>
              <a:gd name="connsiteX5" fmla="*/ 28159 w 29812"/>
              <a:gd name="connsiteY5" fmla="*/ 9975 h 10000"/>
              <a:gd name="connsiteX6" fmla="*/ 29812 w 29812"/>
              <a:gd name="connsiteY6" fmla="*/ 5425 h 10000"/>
              <a:gd name="connsiteX7" fmla="*/ 28134 w 29812"/>
              <a:gd name="connsiteY7" fmla="*/ 249 h 10000"/>
              <a:gd name="connsiteX0" fmla="*/ 28134 w 29812"/>
              <a:gd name="connsiteY0" fmla="*/ 249 h 10000"/>
              <a:gd name="connsiteX1" fmla="*/ 8339 w 29812"/>
              <a:gd name="connsiteY1" fmla="*/ 0 h 10000"/>
              <a:gd name="connsiteX2" fmla="*/ 0 w 29812"/>
              <a:gd name="connsiteY2" fmla="*/ 0 h 10000"/>
              <a:gd name="connsiteX3" fmla="*/ 797 w 29812"/>
              <a:gd name="connsiteY3" fmla="*/ 5050 h 10000"/>
              <a:gd name="connsiteX4" fmla="*/ 0 w 29812"/>
              <a:gd name="connsiteY4" fmla="*/ 10000 h 10000"/>
              <a:gd name="connsiteX5" fmla="*/ 28159 w 29812"/>
              <a:gd name="connsiteY5" fmla="*/ 9975 h 10000"/>
              <a:gd name="connsiteX6" fmla="*/ 29812 w 29812"/>
              <a:gd name="connsiteY6" fmla="*/ 5425 h 10000"/>
              <a:gd name="connsiteX7" fmla="*/ 28134 w 29812"/>
              <a:gd name="connsiteY7" fmla="*/ 249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812" h="10000">
                <a:moveTo>
                  <a:pt x="28134" y="249"/>
                </a:moveTo>
                <a:cubicBezTo>
                  <a:pt x="26731" y="94"/>
                  <a:pt x="13028" y="41"/>
                  <a:pt x="8339" y="0"/>
                </a:cubicBezTo>
                <a:lnTo>
                  <a:pt x="0" y="0"/>
                </a:lnTo>
                <a:cubicBezTo>
                  <a:pt x="465" y="1287"/>
                  <a:pt x="797" y="3069"/>
                  <a:pt x="797" y="5050"/>
                </a:cubicBezTo>
                <a:cubicBezTo>
                  <a:pt x="797" y="7030"/>
                  <a:pt x="498" y="8812"/>
                  <a:pt x="0" y="10000"/>
                </a:cubicBezTo>
                <a:lnTo>
                  <a:pt x="28159" y="9975"/>
                </a:lnTo>
                <a:cubicBezTo>
                  <a:pt x="29360" y="9962"/>
                  <a:pt x="29816" y="7046"/>
                  <a:pt x="29812" y="5425"/>
                </a:cubicBezTo>
                <a:cubicBezTo>
                  <a:pt x="29808" y="3804"/>
                  <a:pt x="29537" y="404"/>
                  <a:pt x="28134" y="249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16200000" scaled="0"/>
            <a:tileRect/>
          </a:gradFill>
          <a:ln w="3175" cmpd="sng">
            <a:noFill/>
          </a:ln>
          <a:effectLst>
            <a:outerShdw blurRad="50800" dist="38100" dir="4500000" algn="tl" rotWithShape="0">
              <a:srgbClr val="000000">
                <a:alpha val="43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lt"/>
            </a:endParaRPr>
          </a:p>
        </p:txBody>
      </p:sp>
      <p:sp>
        <p:nvSpPr>
          <p:cNvPr id="56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868863"/>
            <a:ext cx="2057400" cy="274637"/>
          </a:xfrm>
        </p:spPr>
        <p:txBody>
          <a:bodyPr/>
          <a:lstStyle/>
          <a:p>
            <a:fld id="{18C52F57-2051-4E5D-B00A-2C530E78CB4D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868863"/>
            <a:ext cx="3086100" cy="274637"/>
          </a:xfrm>
        </p:spPr>
        <p:txBody>
          <a:bodyPr/>
          <a:lstStyle/>
          <a:p>
            <a:endParaRPr lang="en-US"/>
          </a:p>
        </p:txBody>
      </p:sp>
      <p:sp>
        <p:nvSpPr>
          <p:cNvPr id="5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868863"/>
            <a:ext cx="2057400" cy="274637"/>
          </a:xfrm>
        </p:spPr>
        <p:txBody>
          <a:bodyPr/>
          <a:lstStyle/>
          <a:p>
            <a:fld id="{D9B9B423-6015-4090-A8C6-DD3B36DD2343}" type="slidenum">
              <a:rPr lang="en-US" smtClean="0"/>
              <a:t>‹#›</a:t>
            </a:fld>
            <a:endParaRPr lang="en-US"/>
          </a:p>
        </p:txBody>
      </p:sp>
      <p:sp>
        <p:nvSpPr>
          <p:cNvPr id="59" name="Title 1"/>
          <p:cNvSpPr>
            <a:spLocks noGrp="1"/>
          </p:cNvSpPr>
          <p:nvPr>
            <p:ph type="title"/>
          </p:nvPr>
        </p:nvSpPr>
        <p:spPr>
          <a:xfrm>
            <a:off x="628650" y="319"/>
            <a:ext cx="7886700" cy="920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8" name="Content Placeholder 2"/>
          <p:cNvSpPr>
            <a:spLocks noGrp="1"/>
          </p:cNvSpPr>
          <p:nvPr>
            <p:ph idx="1"/>
          </p:nvPr>
        </p:nvSpPr>
        <p:spPr>
          <a:xfrm>
            <a:off x="1286548" y="1076643"/>
            <a:ext cx="7146991" cy="86430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9" name="Content Placeholder 2"/>
          <p:cNvSpPr>
            <a:spLocks noGrp="1"/>
          </p:cNvSpPr>
          <p:nvPr>
            <p:ph idx="13"/>
          </p:nvPr>
        </p:nvSpPr>
        <p:spPr>
          <a:xfrm>
            <a:off x="1286548" y="2032187"/>
            <a:ext cx="7146991" cy="86430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0" name="Content Placeholder 2"/>
          <p:cNvSpPr>
            <a:spLocks noGrp="1"/>
          </p:cNvSpPr>
          <p:nvPr>
            <p:ph idx="14"/>
          </p:nvPr>
        </p:nvSpPr>
        <p:spPr>
          <a:xfrm>
            <a:off x="1286548" y="2987731"/>
            <a:ext cx="7146991" cy="86430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1" name="Content Placeholder 2"/>
          <p:cNvSpPr>
            <a:spLocks noGrp="1"/>
          </p:cNvSpPr>
          <p:nvPr>
            <p:ph idx="15"/>
          </p:nvPr>
        </p:nvSpPr>
        <p:spPr>
          <a:xfrm>
            <a:off x="1286548" y="3943274"/>
            <a:ext cx="7146991" cy="86430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5526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logo-STX-color-notag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226" y="4889500"/>
            <a:ext cx="9191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</p:spPr>
        <p:txBody>
          <a:bodyPr/>
          <a:lstStyle>
            <a:lvl1pPr algn="r">
              <a:defRPr/>
            </a:lvl1pPr>
          </a:lstStyle>
          <a:p>
            <a:fld id="{18C52F57-2051-4E5D-B00A-2C530E78CB4D}" type="datetimeFigureOut">
              <a:rPr lang="en-US" smtClean="0"/>
              <a:pPr/>
              <a:t>4/17/2020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</p:spPr>
        <p:txBody>
          <a:bodyPr/>
          <a:lstStyle/>
          <a:p>
            <a:fld id="{D9B9B423-6015-4090-A8C6-DD3B36DD234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5400000">
            <a:off x="2000250" y="-2000250"/>
            <a:ext cx="5143500" cy="9144000"/>
          </a:xfrm>
          <a:prstGeom prst="rect">
            <a:avLst/>
          </a:prstGeom>
          <a:gradFill flip="none" rotWithShape="1">
            <a:gsLst>
              <a:gs pos="0">
                <a:srgbClr val="15826B"/>
              </a:gs>
              <a:gs pos="97000">
                <a:srgbClr val="055748"/>
              </a:gs>
            </a:gsLst>
            <a:lin ang="113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3" name="Picture 7" descr="logo-STX-whi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2450" y="1982788"/>
            <a:ext cx="5499100" cy="135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9984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52F57-2051-4E5D-B00A-2C530E78CB4D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9B423-6015-4090-A8C6-DD3B36DD234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70" r:id="rId4"/>
    <p:sldLayoutId id="2147483659" r:id="rId5"/>
    <p:sldLayoutId id="2147483666" r:id="rId6"/>
    <p:sldLayoutId id="2147483658" r:id="rId7"/>
    <p:sldLayoutId id="2147483669" r:id="rId8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44.xml"/><Relationship Id="rId7" Type="http://schemas.openxmlformats.org/officeDocument/2006/relationships/slide" Target="slide48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5.xml"/><Relationship Id="rId6" Type="http://schemas.openxmlformats.org/officeDocument/2006/relationships/slide" Target="slide47.xml"/><Relationship Id="rId5" Type="http://schemas.openxmlformats.org/officeDocument/2006/relationships/slide" Target="slide46.xml"/><Relationship Id="rId4" Type="http://schemas.openxmlformats.org/officeDocument/2006/relationships/slide" Target="slide4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Relationship Id="rId4" Type="http://schemas.openxmlformats.org/officeDocument/2006/relationships/slide" Target="slide4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42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42.xm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4" Type="http://schemas.openxmlformats.org/officeDocument/2006/relationships/slide" Target="slide4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42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4" Type="http://schemas.openxmlformats.org/officeDocument/2006/relationships/slide" Target="slide4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8FEACB0-E372-4A86-B64A-727A928F05D7}"/>
              </a:ext>
            </a:extLst>
          </p:cNvPr>
          <p:cNvSpPr txBox="1"/>
          <p:nvPr/>
        </p:nvSpPr>
        <p:spPr>
          <a:xfrm>
            <a:off x="4392957" y="3523317"/>
            <a:ext cx="42394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+mj-lt"/>
              </a:rPr>
              <a:t>HDM Controller</a:t>
            </a:r>
          </a:p>
        </p:txBody>
      </p:sp>
    </p:spTree>
    <p:extLst>
      <p:ext uri="{BB962C8B-B14F-4D97-AF65-F5344CB8AC3E}">
        <p14:creationId xmlns:p14="http://schemas.microsoft.com/office/powerpoint/2010/main" val="712625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D7295D4-B5FE-4A57-894A-E7FDDE32D1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635" y="1046162"/>
            <a:ext cx="8639503" cy="3586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u="sng" dirty="0"/>
              <a:t>HDM controller</a:t>
            </a:r>
          </a:p>
          <a:p>
            <a:pPr marL="0" indent="0">
              <a:buNone/>
            </a:pPr>
            <a:r>
              <a:rPr lang="en-US" sz="2400" dirty="0"/>
              <a:t>Designed at frequency domain and based on the Machine model. </a:t>
            </a:r>
          </a:p>
          <a:p>
            <a:pPr marL="0" indent="0">
              <a:buNone/>
            </a:pPr>
            <a:r>
              <a:rPr lang="en-US" sz="2400" dirty="0"/>
              <a:t>Machine model is created by plant identification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r>
              <a:rPr lang="zh-CN" altLang="en-US" sz="1800" dirty="0"/>
              <a:t>在频域设计，</a:t>
            </a:r>
            <a:r>
              <a:rPr lang="zh-CN" altLang="en-US" sz="1800" dirty="0" smtClean="0"/>
              <a:t>基于电机模型。电机模型由设备测定建立。</a:t>
            </a:r>
            <a:endParaRPr lang="en-US" sz="1800" dirty="0"/>
          </a:p>
          <a:p>
            <a:pPr marL="400050" lvl="1" indent="0">
              <a:buNone/>
            </a:pPr>
            <a:r>
              <a:rPr lang="en-US" sz="2400" b="1" u="sng" dirty="0" smtClean="0">
                <a:solidFill>
                  <a:srgbClr val="075D4D"/>
                </a:solidFill>
              </a:rPr>
              <a:t>HDM </a:t>
            </a:r>
            <a:r>
              <a:rPr lang="en-US" sz="2400" b="1" u="sng" dirty="0">
                <a:solidFill>
                  <a:srgbClr val="075D4D"/>
                </a:solidFill>
              </a:rPr>
              <a:t>is used for: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rgbClr val="075D4D"/>
                </a:solidFill>
              </a:rPr>
              <a:t>Flexible machines like </a:t>
            </a:r>
            <a:r>
              <a:rPr lang="en-US" sz="1800" dirty="0" smtClean="0">
                <a:solidFill>
                  <a:srgbClr val="075D4D"/>
                </a:solidFill>
              </a:rPr>
              <a:t>robotics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zh-CN" altLang="en-US" sz="1800" dirty="0" smtClean="0">
                <a:solidFill>
                  <a:srgbClr val="075D4D"/>
                </a:solidFill>
              </a:rPr>
              <a:t>诸如工业机器人柔性设备</a:t>
            </a:r>
            <a:endParaRPr lang="en-US" sz="1800" dirty="0">
              <a:solidFill>
                <a:srgbClr val="075D4D"/>
              </a:solidFill>
            </a:endParaRP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1800" dirty="0" smtClean="0">
                <a:solidFill>
                  <a:srgbClr val="075D4D"/>
                </a:solidFill>
              </a:rPr>
              <a:t>Multi-resonance </a:t>
            </a:r>
            <a:r>
              <a:rPr lang="en-US" sz="1800" dirty="0">
                <a:solidFill>
                  <a:srgbClr val="075D4D"/>
                </a:solidFill>
              </a:rPr>
              <a:t>machines like material tooling, CNC etc</a:t>
            </a:r>
            <a:r>
              <a:rPr lang="en-US" sz="1800" dirty="0" smtClean="0">
                <a:solidFill>
                  <a:srgbClr val="075D4D"/>
                </a:solidFill>
              </a:rPr>
              <a:t>.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zh-CN" altLang="en-US" sz="1800" dirty="0">
                <a:solidFill>
                  <a:srgbClr val="075D4D"/>
                </a:solidFill>
              </a:rPr>
              <a:t>材料加工、数控等多共振机床</a:t>
            </a:r>
            <a:endParaRPr lang="en-US" sz="1800" dirty="0" smtClean="0">
              <a:solidFill>
                <a:srgbClr val="075D4D"/>
              </a:solidFill>
            </a:endParaRPr>
          </a:p>
          <a:p>
            <a:pPr lvl="2">
              <a:buFont typeface="Wingdings" panose="05000000000000000000" pitchFamily="2" charset="2"/>
              <a:buChar char="ü"/>
            </a:pPr>
            <a:endParaRPr lang="en-US" sz="1800" dirty="0">
              <a:solidFill>
                <a:srgbClr val="075D4D"/>
              </a:solidFill>
            </a:endParaRP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01BF411-FCE9-44E6-B765-1B30A6309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 fontScale="90000"/>
          </a:bodyPr>
          <a:lstStyle/>
          <a:p>
            <a:r>
              <a:rPr lang="en-US" sz="6000" b="1" dirty="0"/>
              <a:t>HDM Control</a:t>
            </a:r>
          </a:p>
        </p:txBody>
      </p:sp>
    </p:spTree>
    <p:extLst>
      <p:ext uri="{BB962C8B-B14F-4D97-AF65-F5344CB8AC3E}">
        <p14:creationId xmlns:p14="http://schemas.microsoft.com/office/powerpoint/2010/main" val="2480985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4CABC94-30DD-437B-9E48-3A06B560C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2039" y="0"/>
            <a:ext cx="9196039" cy="923925"/>
          </a:xfrm>
        </p:spPr>
        <p:txBody>
          <a:bodyPr>
            <a:normAutofit fontScale="90000"/>
          </a:bodyPr>
          <a:lstStyle/>
          <a:p>
            <a:r>
              <a:rPr lang="en-US" sz="6700" b="1" dirty="0" smtClean="0"/>
              <a:t>Synopsis</a:t>
            </a:r>
            <a:r>
              <a:rPr lang="zh-CN" altLang="en-US" sz="6700" b="1" dirty="0" smtClean="0"/>
              <a:t>要点</a:t>
            </a:r>
            <a:endParaRPr lang="en-US" dirty="0"/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304595C1-D040-4163-BB99-7E07D3312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2952" y="1046162"/>
            <a:ext cx="3440825" cy="3586163"/>
          </a:xfrm>
        </p:spPr>
        <p:txBody>
          <a:bodyPr>
            <a:normAutofit fontScale="92500" lnSpcReduction="20000"/>
          </a:bodyPr>
          <a:lstStyle/>
          <a:p>
            <a:r>
              <a:rPr lang="en-US" sz="2000" b="1" u="sng" dirty="0" smtClean="0"/>
              <a:t>Identification</a:t>
            </a:r>
            <a:r>
              <a:rPr lang="zh-CN" altLang="en-US" sz="2000" b="1" u="sng" dirty="0" smtClean="0"/>
              <a:t>测定</a:t>
            </a:r>
            <a:endParaRPr lang="en-US" sz="2000" b="1" u="sng" dirty="0"/>
          </a:p>
          <a:p>
            <a:pPr lvl="1"/>
            <a:r>
              <a:rPr lang="en-US" sz="1800" dirty="0"/>
              <a:t>Machine </a:t>
            </a:r>
            <a:r>
              <a:rPr lang="en-US" sz="1800" dirty="0" smtClean="0"/>
              <a:t>model </a:t>
            </a:r>
            <a:r>
              <a:rPr lang="zh-CN" altLang="en-US" sz="1800" dirty="0" smtClean="0"/>
              <a:t>机器模型</a:t>
            </a:r>
            <a:endParaRPr lang="en-US" sz="1800" dirty="0" smtClean="0"/>
          </a:p>
          <a:p>
            <a:pPr lvl="1"/>
            <a:r>
              <a:rPr lang="en-US" sz="1800" dirty="0" smtClean="0"/>
              <a:t>Manual process </a:t>
            </a:r>
            <a:r>
              <a:rPr lang="zh-CN" altLang="en-US" sz="1800" dirty="0" smtClean="0"/>
              <a:t>手动调试</a:t>
            </a:r>
            <a:endParaRPr lang="en-US" sz="1800" dirty="0"/>
          </a:p>
          <a:p>
            <a:r>
              <a:rPr lang="en-US" sz="2000" b="1" u="sng" dirty="0"/>
              <a:t>Bode </a:t>
            </a:r>
            <a:r>
              <a:rPr lang="en-US" sz="2000" b="1" u="sng" dirty="0" smtClean="0"/>
              <a:t>Plot</a:t>
            </a:r>
            <a:r>
              <a:rPr lang="zh-CN" altLang="en-US" sz="2000" b="1" u="sng" dirty="0" smtClean="0"/>
              <a:t>波特图</a:t>
            </a:r>
            <a:endParaRPr lang="en-US" sz="2000" b="1" u="sng" dirty="0"/>
          </a:p>
          <a:p>
            <a:pPr lvl="1"/>
            <a:r>
              <a:rPr lang="en-US" sz="1800" dirty="0"/>
              <a:t>Machine </a:t>
            </a:r>
            <a:r>
              <a:rPr lang="en-US" sz="1800" dirty="0" smtClean="0"/>
              <a:t>model</a:t>
            </a:r>
            <a:r>
              <a:rPr lang="zh-CN" altLang="en-US" sz="1800" dirty="0" smtClean="0"/>
              <a:t>机器模型</a:t>
            </a:r>
            <a:endParaRPr lang="en-US" sz="1800" dirty="0"/>
          </a:p>
          <a:p>
            <a:pPr lvl="1"/>
            <a:r>
              <a:rPr lang="en-US" sz="1800" dirty="0"/>
              <a:t>Gain and Phase </a:t>
            </a:r>
            <a:r>
              <a:rPr lang="en-US" sz="1800" dirty="0" smtClean="0"/>
              <a:t>Margin</a:t>
            </a:r>
          </a:p>
          <a:p>
            <a:pPr lvl="1"/>
            <a:r>
              <a:rPr lang="zh-CN" altLang="en-US" sz="1800" dirty="0" smtClean="0"/>
              <a:t>增益裕量</a:t>
            </a:r>
            <a:r>
              <a:rPr lang="en-US" altLang="zh-CN" sz="1800" dirty="0" smtClean="0"/>
              <a:t>/</a:t>
            </a:r>
            <a:r>
              <a:rPr lang="zh-CN" altLang="en-US" sz="1800" dirty="0" smtClean="0"/>
              <a:t>相位裕量</a:t>
            </a:r>
            <a:endParaRPr lang="en-US" sz="1800" dirty="0"/>
          </a:p>
          <a:p>
            <a:pPr marL="457200" lvl="1" indent="0">
              <a:buNone/>
            </a:pPr>
            <a:endParaRPr lang="en-US" sz="1800" u="sng" dirty="0"/>
          </a:p>
          <a:p>
            <a:r>
              <a:rPr lang="en-US" sz="2000" b="1" u="sng" dirty="0"/>
              <a:t>Nichols </a:t>
            </a:r>
            <a:r>
              <a:rPr lang="en-US" sz="2000" b="1" u="sng" dirty="0" smtClean="0"/>
              <a:t>Chart</a:t>
            </a:r>
            <a:r>
              <a:rPr lang="zh-CN" altLang="en-US" sz="2000" b="1" u="sng" dirty="0"/>
              <a:t>尼科尔斯图</a:t>
            </a:r>
            <a:endParaRPr lang="en-US" sz="2000" b="1" u="sng" dirty="0"/>
          </a:p>
          <a:p>
            <a:pPr lvl="1"/>
            <a:r>
              <a:rPr lang="en-US" sz="1800" dirty="0"/>
              <a:t>Gain and Phase </a:t>
            </a:r>
            <a:r>
              <a:rPr lang="en-US" sz="1800" dirty="0" smtClean="0"/>
              <a:t>Margin</a:t>
            </a:r>
          </a:p>
          <a:p>
            <a:pPr lvl="1"/>
            <a:r>
              <a:rPr lang="zh-CN" altLang="en-US" sz="1800" dirty="0"/>
              <a:t>增益裕量</a:t>
            </a:r>
            <a:r>
              <a:rPr lang="en-US" altLang="zh-CN" sz="1800" dirty="0"/>
              <a:t>/</a:t>
            </a:r>
            <a:r>
              <a:rPr lang="zh-CN" altLang="en-US" sz="1800" dirty="0" smtClean="0"/>
              <a:t>相位裕量</a:t>
            </a:r>
            <a:endParaRPr lang="en-US" sz="1800" dirty="0"/>
          </a:p>
          <a:p>
            <a:pPr lvl="1"/>
            <a:r>
              <a:rPr lang="en-US" sz="1800" dirty="0"/>
              <a:t>Stability </a:t>
            </a:r>
            <a:r>
              <a:rPr lang="en-US" sz="1800" dirty="0" smtClean="0"/>
              <a:t>Point</a:t>
            </a:r>
          </a:p>
          <a:p>
            <a:pPr lvl="1"/>
            <a:r>
              <a:rPr lang="zh-CN" altLang="en-US" sz="1800" dirty="0" smtClean="0"/>
              <a:t>稳定点</a:t>
            </a:r>
            <a:endParaRPr lang="en-US" sz="1800" dirty="0"/>
          </a:p>
          <a:p>
            <a:pPr lvl="1"/>
            <a:endParaRPr lang="en-US" sz="1800" b="1" u="sng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1355E171-1078-48D4-94FD-8AE24283D7B9}"/>
              </a:ext>
            </a:extLst>
          </p:cNvPr>
          <p:cNvSpPr txBox="1">
            <a:spLocks/>
          </p:cNvSpPr>
          <p:nvPr/>
        </p:nvSpPr>
        <p:spPr>
          <a:xfrm>
            <a:off x="4960224" y="1046162"/>
            <a:ext cx="3944141" cy="3586163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u="sng" dirty="0"/>
              <a:t>CDHD Design </a:t>
            </a:r>
            <a:r>
              <a:rPr lang="en-US" sz="2000" b="1" u="sng" dirty="0" smtClean="0"/>
              <a:t>capabilities</a:t>
            </a:r>
          </a:p>
          <a:p>
            <a:r>
              <a:rPr lang="en-US" sz="2000" b="1" u="sng" dirty="0" smtClean="0"/>
              <a:t>CDHD</a:t>
            </a:r>
            <a:r>
              <a:rPr lang="zh-CN" altLang="en-US" sz="2000" b="1" u="sng" dirty="0" smtClean="0"/>
              <a:t>设计能力</a:t>
            </a:r>
            <a:endParaRPr lang="en-US" sz="2000" b="1" u="sng" dirty="0"/>
          </a:p>
          <a:p>
            <a:pPr marL="0" indent="0">
              <a:buNone/>
            </a:pPr>
            <a:endParaRPr lang="en-US" sz="2000" b="1" u="sng" dirty="0"/>
          </a:p>
          <a:p>
            <a:r>
              <a:rPr lang="en-US" sz="2000" b="1" u="sng" dirty="0"/>
              <a:t>Velocity Loop </a:t>
            </a:r>
            <a:r>
              <a:rPr lang="en-US" sz="2000" b="1" u="sng" dirty="0" smtClean="0"/>
              <a:t>structure</a:t>
            </a:r>
          </a:p>
          <a:p>
            <a:r>
              <a:rPr lang="zh-CN" altLang="en-US" sz="2000" b="1" u="sng" dirty="0" smtClean="0"/>
              <a:t>速度环结构</a:t>
            </a:r>
            <a:endParaRPr lang="en-US" sz="2000" b="1" u="sng" dirty="0"/>
          </a:p>
          <a:p>
            <a:pPr marL="0" indent="0">
              <a:buNone/>
            </a:pPr>
            <a:endParaRPr lang="en-US" sz="2000" b="1" u="sng" dirty="0"/>
          </a:p>
          <a:p>
            <a:r>
              <a:rPr lang="en-US" sz="2000" b="1" u="sng" dirty="0"/>
              <a:t>HDM </a:t>
            </a:r>
            <a:r>
              <a:rPr lang="en-US" sz="2000" b="1" u="sng" dirty="0" smtClean="0"/>
              <a:t>Tool HDM </a:t>
            </a:r>
            <a:r>
              <a:rPr lang="zh-CN" altLang="en-US" sz="2000" b="1" u="sng" dirty="0" smtClean="0"/>
              <a:t>工具</a:t>
            </a:r>
            <a:endParaRPr lang="en-US" sz="2000" b="1" u="sng" dirty="0"/>
          </a:p>
          <a:p>
            <a:pPr lvl="1"/>
            <a:r>
              <a:rPr lang="en-US" sz="1800" dirty="0"/>
              <a:t>Velocity </a:t>
            </a:r>
            <a:r>
              <a:rPr lang="en-US" sz="1800" dirty="0" smtClean="0"/>
              <a:t>Loop</a:t>
            </a:r>
            <a:r>
              <a:rPr lang="zh-CN" altLang="en-US" sz="1800" dirty="0" smtClean="0"/>
              <a:t>速度环</a:t>
            </a:r>
            <a:endParaRPr lang="en-US" sz="1800" dirty="0"/>
          </a:p>
          <a:p>
            <a:pPr lvl="1"/>
            <a:r>
              <a:rPr lang="en-US" sz="1800" dirty="0"/>
              <a:t>Position </a:t>
            </a:r>
            <a:r>
              <a:rPr lang="en-US" sz="1800" dirty="0" smtClean="0"/>
              <a:t>Loop</a:t>
            </a:r>
            <a:r>
              <a:rPr lang="zh-CN" altLang="en-US" sz="1800" dirty="0" smtClean="0"/>
              <a:t>位置环</a:t>
            </a:r>
            <a:endParaRPr lang="en-US" sz="1800" dirty="0"/>
          </a:p>
          <a:p>
            <a:pPr lvl="1"/>
            <a:r>
              <a:rPr lang="en-US" sz="1800" dirty="0"/>
              <a:t>NOTCH in </a:t>
            </a:r>
            <a:r>
              <a:rPr lang="en-US" sz="1800" dirty="0" smtClean="0"/>
              <a:t>VFI</a:t>
            </a:r>
            <a:r>
              <a:rPr lang="zh-CN" altLang="en-US" sz="1800" dirty="0" smtClean="0"/>
              <a:t>陷波器</a:t>
            </a:r>
            <a:endParaRPr lang="en-US" sz="1800" dirty="0"/>
          </a:p>
          <a:p>
            <a:pPr marL="457200" lvl="1" indent="0">
              <a:buNone/>
            </a:pPr>
            <a:endParaRPr lang="en-US" sz="1800" dirty="0"/>
          </a:p>
          <a:p>
            <a:r>
              <a:rPr lang="en-US" sz="2000" b="1" u="sng" dirty="0" smtClean="0"/>
              <a:t>Examples</a:t>
            </a:r>
            <a:r>
              <a:rPr lang="zh-CN" altLang="en-US" sz="2000" b="1" u="sng" dirty="0" smtClean="0"/>
              <a:t>案例</a:t>
            </a:r>
            <a:endParaRPr lang="en-US" sz="2000" b="1" u="sng" dirty="0"/>
          </a:p>
          <a:p>
            <a:pPr lvl="1"/>
            <a:r>
              <a:rPr lang="en-US" sz="1800" dirty="0"/>
              <a:t>Design Example #1</a:t>
            </a:r>
          </a:p>
          <a:p>
            <a:pPr lvl="1"/>
            <a:r>
              <a:rPr lang="en-US" sz="1800" dirty="0"/>
              <a:t>Design Example #</a:t>
            </a:r>
            <a:r>
              <a:rPr lang="en-US" sz="1800" dirty="0" smtClean="0"/>
              <a:t>2</a:t>
            </a:r>
          </a:p>
          <a:p>
            <a:pPr lvl="1"/>
            <a:r>
              <a:rPr lang="zh-CN" altLang="en-US" sz="1800" b="1" u="sng" dirty="0" smtClean="0"/>
              <a:t>设计案例</a:t>
            </a:r>
            <a:r>
              <a:rPr lang="en-US" altLang="zh-CN" sz="1800" b="1" u="sng" dirty="0" smtClean="0"/>
              <a:t>#1</a:t>
            </a:r>
          </a:p>
          <a:p>
            <a:pPr lvl="1"/>
            <a:r>
              <a:rPr lang="zh-CN" altLang="en-US" sz="1800" b="1" u="sng" dirty="0" smtClean="0"/>
              <a:t>设计案例</a:t>
            </a:r>
            <a:r>
              <a:rPr lang="en-US" altLang="zh-CN" sz="1800" b="1" u="sng" dirty="0" smtClean="0"/>
              <a:t>#2</a:t>
            </a:r>
            <a:endParaRPr lang="en-US" sz="1800" b="1" u="sng" dirty="0"/>
          </a:p>
          <a:p>
            <a:pPr lvl="1"/>
            <a:endParaRPr lang="en-US" sz="1800" b="1" u="sng" dirty="0"/>
          </a:p>
          <a:p>
            <a:endParaRPr lang="en-US" sz="2800" dirty="0"/>
          </a:p>
          <a:p>
            <a:pPr lvl="1"/>
            <a:endParaRPr lang="en-US" sz="1800" b="1" u="sng" dirty="0"/>
          </a:p>
          <a:p>
            <a:pPr marL="0" indent="0">
              <a:buFont typeface="Arial" charset="0"/>
              <a:buNone/>
            </a:pPr>
            <a:endParaRPr lang="en-US" sz="2000" dirty="0"/>
          </a:p>
          <a:p>
            <a:pPr marL="0" indent="0">
              <a:buFont typeface="Arial" charset="0"/>
              <a:buNone/>
            </a:pPr>
            <a:endParaRPr lang="en-US" sz="2000" dirty="0"/>
          </a:p>
          <a:p>
            <a:pPr marL="0" indent="0">
              <a:buFont typeface="Arial" charset="0"/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32048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EC0651A-5859-473C-8F1F-11D8F3350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722" y="1105634"/>
            <a:ext cx="8757424" cy="3586163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/>
              <a:t>The identification is done by injecting a disturbance signal in various frequencies within a certain range. </a:t>
            </a:r>
          </a:p>
          <a:p>
            <a:r>
              <a:rPr lang="zh-CN" altLang="en-US" sz="1900" dirty="0" smtClean="0"/>
              <a:t>测定是</a:t>
            </a:r>
            <a:r>
              <a:rPr lang="zh-CN" altLang="en-US" sz="1900" dirty="0"/>
              <a:t>通过在一定范围内注入不同频率</a:t>
            </a:r>
            <a:r>
              <a:rPr lang="zh-CN" altLang="en-US" sz="1900" dirty="0" smtClean="0"/>
              <a:t>的转矩指令来</a:t>
            </a:r>
            <a:r>
              <a:rPr lang="zh-CN" altLang="en-US" sz="1900" dirty="0"/>
              <a:t>完成的</a:t>
            </a:r>
            <a:endParaRPr lang="en-US" sz="1900" dirty="0"/>
          </a:p>
          <a:p>
            <a:r>
              <a:rPr lang="en-US" sz="2800" dirty="0"/>
              <a:t>Once we identify the plant of the system we know where the resonances of the system are. </a:t>
            </a:r>
          </a:p>
          <a:p>
            <a:r>
              <a:rPr lang="zh-CN" altLang="en-US" sz="1900" dirty="0"/>
              <a:t>一旦我们识别出系统的设备，我们就知道系统的共振在哪里。</a:t>
            </a:r>
            <a:endParaRPr lang="en-US" sz="1900" dirty="0"/>
          </a:p>
          <a:p>
            <a:r>
              <a:rPr lang="en-US" sz="2800" dirty="0"/>
              <a:t>Having found the plant of the system we are now able to design a controller to the system without waking up the system’s resonances</a:t>
            </a:r>
            <a:r>
              <a:rPr lang="en-US" sz="2800" dirty="0" smtClean="0"/>
              <a:t>.</a:t>
            </a:r>
          </a:p>
          <a:p>
            <a:r>
              <a:rPr lang="zh-CN" altLang="en-US" sz="2100" dirty="0"/>
              <a:t>在找到了系统的设备之后，我们现在可以设计一个控制器来控制系统，而</a:t>
            </a:r>
            <a:r>
              <a:rPr lang="zh-CN" altLang="en-US" sz="2100" dirty="0" smtClean="0"/>
              <a:t>不会发生系统</a:t>
            </a:r>
            <a:r>
              <a:rPr lang="zh-CN" altLang="en-US" sz="2100" dirty="0"/>
              <a:t>的共振。</a:t>
            </a:r>
            <a:endParaRPr lang="en-US" sz="21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4F17137-8F72-4E75-999E-20FF57886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Autofit/>
          </a:bodyPr>
          <a:lstStyle/>
          <a:p>
            <a:r>
              <a:rPr lang="en-US" sz="5400" b="1" dirty="0"/>
              <a:t>Identification – Machine model</a:t>
            </a:r>
          </a:p>
        </p:txBody>
      </p:sp>
    </p:spTree>
    <p:extLst>
      <p:ext uri="{BB962C8B-B14F-4D97-AF65-F5344CB8AC3E}">
        <p14:creationId xmlns:p14="http://schemas.microsoft.com/office/powerpoint/2010/main" val="2629596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6F7CF52-E0C5-49BD-952A-D65AF470B4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965" y="1046162"/>
            <a:ext cx="8854069" cy="3823204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2200" u="sng" dirty="0"/>
              <a:t>Before we start with the identification process, make the following preparations</a:t>
            </a:r>
            <a:r>
              <a:rPr lang="en-US" sz="2200" u="sng" dirty="0" smtClean="0"/>
              <a:t>:            </a:t>
            </a:r>
            <a:r>
              <a:rPr lang="zh-CN" altLang="en-US" sz="2200" u="sng" dirty="0" smtClean="0"/>
              <a:t>在</a:t>
            </a:r>
            <a:r>
              <a:rPr lang="zh-CN" altLang="en-US" sz="2200" u="sng" dirty="0"/>
              <a:t>开始识别过程之前，请做好以下准备工作：</a:t>
            </a:r>
            <a:endParaRPr lang="en-US" sz="2200" u="sng" dirty="0"/>
          </a:p>
          <a:p>
            <a:pPr marL="400050" lvl="1" indent="0">
              <a:lnSpc>
                <a:spcPct val="150000"/>
              </a:lnSpc>
              <a:buNone/>
            </a:pPr>
            <a:r>
              <a:rPr lang="en-US" sz="2000" dirty="0" smtClean="0"/>
              <a:t>1</a:t>
            </a:r>
            <a:r>
              <a:rPr lang="en-US" altLang="zh-CN" sz="2000" dirty="0" smtClean="0"/>
              <a:t>.</a:t>
            </a:r>
            <a:r>
              <a:rPr lang="en-US" sz="2000" dirty="0" smtClean="0"/>
              <a:t>Emergency </a:t>
            </a:r>
            <a:r>
              <a:rPr lang="en-US" sz="2000" dirty="0"/>
              <a:t>stop is working properly – this is very important due to weak controller and high current injection while identification is running</a:t>
            </a:r>
            <a:r>
              <a:rPr lang="en-US" sz="2000" dirty="0" smtClean="0"/>
              <a:t>.</a:t>
            </a:r>
          </a:p>
          <a:p>
            <a:pPr marL="400050" lvl="1" indent="0">
              <a:lnSpc>
                <a:spcPct val="150000"/>
              </a:lnSpc>
              <a:buNone/>
            </a:pPr>
            <a:r>
              <a:rPr lang="zh-CN" altLang="en-US" sz="2000" dirty="0"/>
              <a:t>紧急停止工作正常</a:t>
            </a:r>
            <a:r>
              <a:rPr lang="en-US" altLang="zh-CN" sz="2000" dirty="0"/>
              <a:t>-</a:t>
            </a:r>
            <a:r>
              <a:rPr lang="zh-CN" altLang="en-US" sz="2000" dirty="0"/>
              <a:t>这是非常重要的，因为在识别运行时控制器很弱，注入电流很大。</a:t>
            </a:r>
            <a:endParaRPr lang="en-US" sz="2000" dirty="0"/>
          </a:p>
          <a:p>
            <a:pPr marL="400050" lvl="1" indent="0">
              <a:lnSpc>
                <a:spcPct val="150000"/>
              </a:lnSpc>
              <a:buNone/>
            </a:pPr>
            <a:r>
              <a:rPr lang="en-US" sz="2000" dirty="0" smtClean="0"/>
              <a:t>2</a:t>
            </a:r>
            <a:r>
              <a:rPr lang="en-US" altLang="zh-CN" sz="2000" dirty="0" smtClean="0"/>
              <a:t>.</a:t>
            </a:r>
            <a:r>
              <a:rPr lang="en-US" sz="2000" dirty="0" smtClean="0"/>
              <a:t>Set </a:t>
            </a:r>
            <a:r>
              <a:rPr lang="en-US" sz="2000" dirty="0"/>
              <a:t>velocity and position control loops to linear loop (POSCONTROLMODE 0, VELCONTROLMODE 1</a:t>
            </a:r>
            <a:r>
              <a:rPr lang="en-US" sz="2000" dirty="0" smtClean="0"/>
              <a:t>).</a:t>
            </a:r>
          </a:p>
          <a:p>
            <a:pPr marL="400050" lvl="1" indent="0">
              <a:lnSpc>
                <a:spcPct val="150000"/>
              </a:lnSpc>
              <a:buNone/>
            </a:pPr>
            <a:r>
              <a:rPr lang="zh-CN" altLang="en-US" sz="2000" dirty="0"/>
              <a:t>将速度和位置控制回路设置为线性回路（</a:t>
            </a:r>
            <a:r>
              <a:rPr lang="en-US" sz="2000" dirty="0" err="1"/>
              <a:t>poscontrolMode</a:t>
            </a:r>
            <a:r>
              <a:rPr lang="en-US" sz="2000" dirty="0"/>
              <a:t> 0，velcontrolMode 1）。</a:t>
            </a:r>
          </a:p>
          <a:p>
            <a:pPr marL="400050" lvl="1" indent="0">
              <a:lnSpc>
                <a:spcPct val="150000"/>
              </a:lnSpc>
              <a:buNone/>
            </a:pPr>
            <a:r>
              <a:rPr lang="en-US" sz="2000" dirty="0" smtClean="0"/>
              <a:t>3</a:t>
            </a:r>
            <a:r>
              <a:rPr lang="en-US" altLang="zh-CN" sz="2000" dirty="0" smtClean="0"/>
              <a:t>.</a:t>
            </a:r>
            <a:r>
              <a:rPr lang="en-US" sz="2000" dirty="0" smtClean="0"/>
              <a:t>Remove </a:t>
            </a:r>
            <a:r>
              <a:rPr lang="en-US" sz="2000" dirty="0"/>
              <a:t>all feedforwards, filters\notch (KPVFR, KPAFRV, KPAFRC, KVFR = 0, FILTMODE = 0</a:t>
            </a:r>
            <a:r>
              <a:rPr lang="en-US" sz="2000" dirty="0" smtClean="0"/>
              <a:t>).</a:t>
            </a:r>
          </a:p>
          <a:p>
            <a:pPr marL="400050" lvl="1" indent="0">
              <a:lnSpc>
                <a:spcPct val="150000"/>
              </a:lnSpc>
              <a:buNone/>
            </a:pPr>
            <a:r>
              <a:rPr lang="en-US" altLang="zh-CN" sz="2000" dirty="0"/>
              <a:t>3.</a:t>
            </a:r>
            <a:r>
              <a:rPr lang="zh-CN" altLang="en-US" sz="2000" dirty="0"/>
              <a:t>移除所有前馈、滤波器</a:t>
            </a:r>
            <a:r>
              <a:rPr lang="en-US" altLang="zh-CN" sz="2000" dirty="0"/>
              <a:t>\</a:t>
            </a:r>
            <a:r>
              <a:rPr lang="zh-CN" altLang="en-US" sz="2000" dirty="0"/>
              <a:t>陷波器（</a:t>
            </a:r>
            <a:r>
              <a:rPr lang="en-US" sz="2000" dirty="0" err="1"/>
              <a:t>kpvfr、kpafrv、kpafrc、kvfr</a:t>
            </a:r>
            <a:r>
              <a:rPr lang="en-US" sz="2000" dirty="0"/>
              <a:t>=0、filtmode=0）。</a:t>
            </a:r>
          </a:p>
          <a:p>
            <a:pPr marL="400050" lvl="1" indent="0">
              <a:lnSpc>
                <a:spcPct val="150000"/>
              </a:lnSpc>
              <a:buNone/>
            </a:pPr>
            <a:r>
              <a:rPr lang="en-US" sz="2000" dirty="0" smtClean="0"/>
              <a:t>4</a:t>
            </a:r>
            <a:r>
              <a:rPr lang="en-US" altLang="zh-CN" sz="2000" dirty="0" smtClean="0"/>
              <a:t>.</a:t>
            </a:r>
            <a:r>
              <a:rPr lang="en-US" sz="2000" dirty="0" smtClean="0"/>
              <a:t>Carefully </a:t>
            </a:r>
            <a:r>
              <a:rPr lang="en-US" sz="2000" dirty="0"/>
              <a:t>Reduce position and velocity gains as much as possible (KPP, KVI, KVP</a:t>
            </a:r>
            <a:r>
              <a:rPr lang="en-US" sz="2000" dirty="0" smtClean="0"/>
              <a:t>).</a:t>
            </a:r>
          </a:p>
          <a:p>
            <a:pPr marL="400050" lvl="1" indent="0">
              <a:lnSpc>
                <a:spcPct val="150000"/>
              </a:lnSpc>
              <a:buNone/>
            </a:pPr>
            <a:r>
              <a:rPr lang="en-US" altLang="zh-CN" sz="2000" dirty="0"/>
              <a:t>4.</a:t>
            </a:r>
            <a:r>
              <a:rPr lang="zh-CN" altLang="en-US" sz="2000" dirty="0" smtClean="0"/>
              <a:t>尽可能地</a:t>
            </a:r>
            <a:r>
              <a:rPr lang="zh-CN" altLang="en-US" sz="2000" dirty="0"/>
              <a:t>降低位置和速度增益（</a:t>
            </a:r>
            <a:r>
              <a:rPr lang="en-US" sz="2000" dirty="0" err="1"/>
              <a:t>kpp、kvi、kvp</a:t>
            </a:r>
            <a:r>
              <a:rPr lang="en-US" sz="2000" dirty="0"/>
              <a:t>）。</a:t>
            </a:r>
          </a:p>
          <a:p>
            <a:pPr marL="400050" lvl="1" indent="0">
              <a:lnSpc>
                <a:spcPct val="150000"/>
              </a:lnSpc>
              <a:buNone/>
            </a:pPr>
            <a:r>
              <a:rPr lang="en-US" sz="2000" dirty="0" smtClean="0"/>
              <a:t>5</a:t>
            </a:r>
            <a:r>
              <a:rPr lang="en-US" altLang="zh-CN" sz="2000" dirty="0" smtClean="0"/>
              <a:t>.</a:t>
            </a:r>
            <a:r>
              <a:rPr lang="en-US" sz="2000" dirty="0" smtClean="0"/>
              <a:t>Set </a:t>
            </a:r>
            <a:r>
              <a:rPr lang="en-US" sz="2000" dirty="0"/>
              <a:t>acceleration, velocity and position units to the following: rpm/s ; mm/s^2 (UNITSROTACC ; UNITSLINACC = 1), rpm ; mm/s (UNITSROTVEL ; UNITSLINVEL = 1), counts (UNITSROTPOS ; UNITSLINPOS = 1</a:t>
            </a:r>
            <a:r>
              <a:rPr lang="en-US" sz="2000" dirty="0" smtClean="0"/>
              <a:t>).</a:t>
            </a:r>
          </a:p>
          <a:p>
            <a:pPr marL="400050" lvl="1" indent="0">
              <a:lnSpc>
                <a:spcPct val="150000"/>
              </a:lnSpc>
              <a:buNone/>
            </a:pPr>
            <a:r>
              <a:rPr lang="en-US" altLang="zh-CN" sz="2000" dirty="0" smtClean="0"/>
              <a:t>5.</a:t>
            </a:r>
            <a:r>
              <a:rPr lang="zh-CN" altLang="en-US" sz="2000" dirty="0"/>
              <a:t>将加速度、速度和位置单位设置为：</a:t>
            </a:r>
            <a:r>
              <a:rPr lang="en-US" sz="2000" dirty="0"/>
              <a:t>rpm/</a:t>
            </a:r>
            <a:r>
              <a:rPr lang="en-US" sz="2000" dirty="0" err="1"/>
              <a:t>s；mm</a:t>
            </a:r>
            <a:r>
              <a:rPr lang="en-US" sz="2000" dirty="0"/>
              <a:t>/s^2（unitsrotac；unitslinacc=1）、</a:t>
            </a:r>
            <a:r>
              <a:rPr lang="en-US" sz="2000" dirty="0" err="1"/>
              <a:t>rpm；mm</a:t>
            </a:r>
            <a:r>
              <a:rPr lang="en-US" sz="2000" dirty="0"/>
              <a:t>/</a:t>
            </a:r>
            <a:r>
              <a:rPr lang="en-US" sz="2000" dirty="0" err="1"/>
              <a:t>s（unitsrotvel；unitslinvel</a:t>
            </a:r>
            <a:r>
              <a:rPr lang="en-US" sz="2000" dirty="0"/>
              <a:t>=1）、</a:t>
            </a:r>
            <a:r>
              <a:rPr lang="zh-CN" altLang="en-US" sz="2000" dirty="0"/>
              <a:t>计数（</a:t>
            </a:r>
            <a:r>
              <a:rPr lang="en-US" sz="2000" dirty="0" err="1"/>
              <a:t>unitsrotpos；unitslinpos</a:t>
            </a:r>
            <a:r>
              <a:rPr lang="en-US" sz="2000" dirty="0"/>
              <a:t>=1）。</a:t>
            </a:r>
          </a:p>
          <a:p>
            <a:pPr marL="400050" lvl="1" indent="0">
              <a:lnSpc>
                <a:spcPct val="150000"/>
              </a:lnSpc>
              <a:buNone/>
            </a:pPr>
            <a:r>
              <a:rPr lang="en-US" sz="2000" dirty="0" smtClean="0"/>
              <a:t>6</a:t>
            </a:r>
            <a:r>
              <a:rPr lang="en-US" altLang="zh-CN" sz="2000" dirty="0" smtClean="0"/>
              <a:t>.</a:t>
            </a:r>
            <a:r>
              <a:rPr lang="en-US" sz="2000" dirty="0" smtClean="0"/>
              <a:t>Enable </a:t>
            </a:r>
            <a:r>
              <a:rPr lang="en-US" sz="2000" dirty="0"/>
              <a:t>the drive and make sure the controller is strong enough so the axis is held in position. Try small moves to verify the axis is responsive</a:t>
            </a:r>
            <a:r>
              <a:rPr lang="en-US" sz="2000" dirty="0" smtClean="0"/>
              <a:t>.</a:t>
            </a:r>
          </a:p>
          <a:p>
            <a:pPr marL="400050" lvl="1" indent="0">
              <a:lnSpc>
                <a:spcPct val="150000"/>
              </a:lnSpc>
              <a:buNone/>
            </a:pPr>
            <a:r>
              <a:rPr lang="en-US" altLang="zh-CN" sz="2000" dirty="0" smtClean="0"/>
              <a:t>6.</a:t>
            </a:r>
            <a:r>
              <a:rPr lang="zh-CN" altLang="en-US" sz="2000" dirty="0"/>
              <a:t>启动驱动器并确保控制器足够坚固，使轴保持在适当位置。尝试小动作以验证轴是否响应。</a:t>
            </a:r>
            <a:endParaRPr lang="en-US" sz="2000" dirty="0"/>
          </a:p>
          <a:p>
            <a:pPr marL="400050" lvl="1" indent="0">
              <a:buNone/>
            </a:pPr>
            <a:endParaRPr lang="en-US" sz="2000" dirty="0"/>
          </a:p>
          <a:p>
            <a:pPr marL="400050" lvl="1" indent="0">
              <a:buNone/>
            </a:pPr>
            <a:endParaRPr lang="en-US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8311A99-ED36-4867-AA7A-7145EB5CE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/>
          </a:bodyPr>
          <a:lstStyle/>
          <a:p>
            <a:r>
              <a:rPr lang="en-US" sz="5400" b="1" dirty="0"/>
              <a:t>Identification</a:t>
            </a:r>
            <a:r>
              <a:rPr lang="en-US" sz="5400" dirty="0"/>
              <a:t> </a:t>
            </a:r>
            <a:r>
              <a:rPr lang="en-US" sz="5400" b="1" dirty="0"/>
              <a:t>– Manual Process</a:t>
            </a:r>
          </a:p>
        </p:txBody>
      </p:sp>
    </p:spTree>
    <p:extLst>
      <p:ext uri="{BB962C8B-B14F-4D97-AF65-F5344CB8AC3E}">
        <p14:creationId xmlns:p14="http://schemas.microsoft.com/office/powerpoint/2010/main" val="1726342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8BF0B44-FE2A-4BAC-9DCC-32090E563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6060" y="2479793"/>
            <a:ext cx="2263140" cy="245418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873354F-E0EA-44CB-A8AC-D821F578D5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46162"/>
            <a:ext cx="9144000" cy="402113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4800" u="sng" dirty="0"/>
              <a:t>Identification is done for configuration in which the system is most stable and unstable</a:t>
            </a:r>
            <a:r>
              <a:rPr lang="en-US" sz="4800" u="sng" dirty="0" smtClean="0"/>
              <a:t>:</a:t>
            </a:r>
          </a:p>
          <a:p>
            <a:pPr marL="0" indent="0">
              <a:buNone/>
            </a:pPr>
            <a:r>
              <a:rPr lang="zh-CN" altLang="en-US" sz="4800" u="sng" dirty="0"/>
              <a:t>对系统最稳定和最不稳定的配置进行识别</a:t>
            </a:r>
            <a:r>
              <a:rPr lang="zh-CN" altLang="en-US" sz="4800" u="sng" dirty="0" smtClean="0"/>
              <a:t>：</a:t>
            </a:r>
            <a:endParaRPr lang="en-US" sz="4800" dirty="0"/>
          </a:p>
          <a:p>
            <a:pPr marL="457200" lvl="1" indent="0">
              <a:buNone/>
            </a:pPr>
            <a:r>
              <a:rPr lang="en-US" sz="4800" dirty="0" smtClean="0"/>
              <a:t>1</a:t>
            </a:r>
            <a:r>
              <a:rPr lang="en-US" altLang="zh-CN" sz="4800" dirty="0" smtClean="0"/>
              <a:t>.</a:t>
            </a:r>
            <a:r>
              <a:rPr lang="en-US" sz="4800" dirty="0" smtClean="0"/>
              <a:t>System </a:t>
            </a:r>
            <a:r>
              <a:rPr lang="en-US" sz="4800" dirty="0"/>
              <a:t>at minimum inertia (axis 1 of PUMA when the robot is perpendicular to the floor and has no load on</a:t>
            </a:r>
            <a:r>
              <a:rPr lang="en-US" sz="4800" dirty="0" smtClean="0"/>
              <a:t>).</a:t>
            </a:r>
          </a:p>
          <a:p>
            <a:pPr marL="457200" lvl="1" indent="0">
              <a:buNone/>
            </a:pPr>
            <a:r>
              <a:rPr lang="zh-CN" altLang="en-US" sz="4800" dirty="0"/>
              <a:t>系统处于最小惯性（当机器人垂直于地面且没有负载时</a:t>
            </a:r>
            <a:r>
              <a:rPr lang="zh-CN" altLang="en-US" sz="4800" dirty="0" smtClean="0"/>
              <a:t>，如</a:t>
            </a:r>
            <a:r>
              <a:rPr lang="en-US" altLang="zh-CN" sz="4800" dirty="0" smtClean="0"/>
              <a:t>Puma</a:t>
            </a:r>
            <a:r>
              <a:rPr lang="zh-CN" altLang="en-US" sz="4800" dirty="0"/>
              <a:t>的轴</a:t>
            </a:r>
            <a:r>
              <a:rPr lang="en-US" altLang="zh-CN" sz="4800" dirty="0"/>
              <a:t>1</a:t>
            </a:r>
            <a:r>
              <a:rPr lang="zh-CN" altLang="en-US" sz="4800" dirty="0"/>
              <a:t>）。</a:t>
            </a:r>
            <a:endParaRPr lang="en-US" sz="4800" dirty="0"/>
          </a:p>
          <a:p>
            <a:pPr marL="457200" lvl="1" indent="0">
              <a:buNone/>
            </a:pPr>
            <a:r>
              <a:rPr lang="en-US" sz="4800" dirty="0" smtClean="0"/>
              <a:t>2</a:t>
            </a:r>
            <a:r>
              <a:rPr lang="en-US" altLang="zh-CN" sz="4800" dirty="0" smtClean="0"/>
              <a:t>.</a:t>
            </a:r>
            <a:r>
              <a:rPr lang="en-US" sz="4800" dirty="0" smtClean="0"/>
              <a:t>System </a:t>
            </a:r>
            <a:r>
              <a:rPr lang="en-US" sz="4800" dirty="0"/>
              <a:t>at maximum inertia (axis 1 of PUMA when the robot is horizontal to the floor and has maximum load on</a:t>
            </a:r>
            <a:r>
              <a:rPr lang="en-US" sz="4800" dirty="0" smtClean="0"/>
              <a:t>).</a:t>
            </a:r>
          </a:p>
          <a:p>
            <a:pPr marL="457200" lvl="1" indent="0">
              <a:buNone/>
            </a:pPr>
            <a:r>
              <a:rPr lang="en-US" altLang="zh-CN" sz="4800" dirty="0"/>
              <a:t>2.</a:t>
            </a:r>
            <a:r>
              <a:rPr lang="zh-CN" altLang="en-US" sz="4800" dirty="0"/>
              <a:t>系统处于最大惯性（当机器人水平于地面且负载最大时，</a:t>
            </a:r>
            <a:r>
              <a:rPr lang="en-US" altLang="zh-CN" sz="4800" dirty="0"/>
              <a:t>Puma</a:t>
            </a:r>
            <a:r>
              <a:rPr lang="zh-CN" altLang="en-US" sz="4800" dirty="0"/>
              <a:t>的轴</a:t>
            </a:r>
            <a:r>
              <a:rPr lang="en-US" altLang="zh-CN" sz="4800" dirty="0"/>
              <a:t>1</a:t>
            </a:r>
            <a:r>
              <a:rPr lang="zh-CN" altLang="en-US" sz="4800" dirty="0"/>
              <a:t>）。</a:t>
            </a:r>
            <a:endParaRPr lang="en-US" sz="4800" dirty="0"/>
          </a:p>
          <a:p>
            <a:pPr marL="457200" lvl="1" indent="0">
              <a:buNone/>
            </a:pPr>
            <a:r>
              <a:rPr lang="en-US" sz="4800" dirty="0" smtClean="0"/>
              <a:t>3</a:t>
            </a:r>
            <a:r>
              <a:rPr lang="en-US" altLang="zh-CN" sz="4800" dirty="0" smtClean="0"/>
              <a:t>.</a:t>
            </a:r>
            <a:r>
              <a:rPr lang="en-US" sz="4800" dirty="0" smtClean="0"/>
              <a:t>Cover </a:t>
            </a:r>
            <a:r>
              <a:rPr lang="en-US" sz="4800" dirty="0"/>
              <a:t>full path of the application at min and max load (close to motor, away from motor, middle of the path</a:t>
            </a:r>
            <a:r>
              <a:rPr lang="en-US" sz="4800" dirty="0" smtClean="0"/>
              <a:t>).</a:t>
            </a:r>
          </a:p>
          <a:p>
            <a:pPr marL="457200" lvl="1" indent="0">
              <a:buNone/>
            </a:pPr>
            <a:r>
              <a:rPr lang="zh-CN" altLang="en-US" sz="4800" dirty="0"/>
              <a:t>以最小和最大负载覆盖整个应用程序路径（靠近电机，远离电机，路径中间）。</a:t>
            </a:r>
            <a:endParaRPr lang="en-US" sz="4800" dirty="0"/>
          </a:p>
          <a:p>
            <a:pPr marL="457200" lvl="1" indent="0">
              <a:buNone/>
            </a:pPr>
            <a:r>
              <a:rPr lang="en-US" sz="4800" dirty="0" smtClean="0"/>
              <a:t>4</a:t>
            </a:r>
            <a:r>
              <a:rPr lang="en-US" altLang="zh-CN" sz="4800" dirty="0" smtClean="0"/>
              <a:t>.</a:t>
            </a:r>
            <a:r>
              <a:rPr lang="en-US" sz="4800" dirty="0" smtClean="0"/>
              <a:t>Other </a:t>
            </a:r>
            <a:r>
              <a:rPr lang="en-US" sz="4800" dirty="0"/>
              <a:t>weak spots that might add information to the machine model </a:t>
            </a:r>
          </a:p>
          <a:p>
            <a:pPr marL="57150" indent="0">
              <a:buNone/>
            </a:pPr>
            <a:r>
              <a:rPr lang="en-US" sz="4800" dirty="0" smtClean="0"/>
              <a:t>           </a:t>
            </a:r>
            <a:r>
              <a:rPr lang="en-US" altLang="zh-CN" sz="4800" dirty="0"/>
              <a:t>4.</a:t>
            </a:r>
            <a:r>
              <a:rPr lang="zh-CN" altLang="en-US" sz="4800" dirty="0"/>
              <a:t>可能增加机器型号信息的其他弱点</a:t>
            </a:r>
            <a:endParaRPr lang="en-US" sz="4800" dirty="0"/>
          </a:p>
          <a:p>
            <a:pPr marL="0" indent="0">
              <a:buNone/>
            </a:pPr>
            <a:r>
              <a:rPr lang="en-US" sz="4800" u="sng" dirty="0"/>
              <a:t>For each system configuration you determined run the following identification script:</a:t>
            </a:r>
          </a:p>
          <a:p>
            <a:pPr marL="0" indent="0">
              <a:buNone/>
            </a:pPr>
            <a:r>
              <a:rPr lang="zh-CN" altLang="en-US" sz="4800" dirty="0"/>
              <a:t>对于您确定的每个系统配置，运行以下标识脚本：</a:t>
            </a:r>
            <a:endParaRPr lang="en-US" sz="4800" dirty="0"/>
          </a:p>
          <a:p>
            <a:pPr marL="0" indent="0">
              <a:buNone/>
            </a:pPr>
            <a:r>
              <a:rPr lang="en-US" sz="4800" dirty="0"/>
              <a:t>	PRBPARAM 1 5 0 16  =&gt; injection current of 5A with sampling gap of 16</a:t>
            </a:r>
          </a:p>
          <a:p>
            <a:pPr marL="0" indent="0">
              <a:buNone/>
            </a:pPr>
            <a:r>
              <a:rPr lang="en-US" sz="4800" dirty="0" smtClean="0"/>
              <a:t>            </a:t>
            </a:r>
            <a:r>
              <a:rPr lang="en-US" altLang="zh-CN" sz="4800" dirty="0"/>
              <a:t>PRBPARAM 1 5 0 16  </a:t>
            </a:r>
            <a:r>
              <a:rPr lang="en-US" altLang="zh-CN" sz="4800" dirty="0" smtClean="0"/>
              <a:t>=&gt;</a:t>
            </a:r>
            <a:r>
              <a:rPr lang="zh-CN" altLang="en-US" sz="4800" dirty="0"/>
              <a:t>注入电流为</a:t>
            </a:r>
            <a:r>
              <a:rPr lang="en-US" altLang="zh-CN" sz="4800" dirty="0"/>
              <a:t>5A</a:t>
            </a:r>
            <a:r>
              <a:rPr lang="zh-CN" altLang="en-US" sz="4800" dirty="0"/>
              <a:t>，</a:t>
            </a:r>
            <a:r>
              <a:rPr lang="zh-CN" altLang="en-US" sz="4800" dirty="0" smtClean="0"/>
              <a:t>采样间隔为</a:t>
            </a:r>
            <a:r>
              <a:rPr lang="en-US" altLang="zh-CN" sz="4800" dirty="0" smtClean="0"/>
              <a:t>16</a:t>
            </a:r>
            <a:endParaRPr lang="en-US" sz="4800" dirty="0"/>
          </a:p>
          <a:p>
            <a:pPr marL="0" indent="0">
              <a:buNone/>
            </a:pPr>
            <a:r>
              <a:rPr lang="en-US" sz="4800" dirty="0"/>
              <a:t>	We run identification with current of 0.5-0.75 of </a:t>
            </a:r>
            <a:r>
              <a:rPr lang="en-US" sz="4800" dirty="0" smtClean="0"/>
              <a:t>MICONT</a:t>
            </a:r>
          </a:p>
          <a:p>
            <a:pPr marL="0" indent="0">
              <a:buNone/>
            </a:pPr>
            <a:r>
              <a:rPr lang="zh-CN" altLang="en-US" sz="4800" dirty="0" smtClean="0"/>
              <a:t>            我们用持续电流</a:t>
            </a:r>
            <a:r>
              <a:rPr lang="en-US" altLang="zh-CN" sz="4800" dirty="0" smtClean="0"/>
              <a:t>0.5-0.75</a:t>
            </a:r>
            <a:r>
              <a:rPr lang="zh-CN" altLang="en-US" sz="4800" dirty="0"/>
              <a:t>的电流进行识别</a:t>
            </a:r>
            <a:endParaRPr lang="en-US" sz="4800" dirty="0"/>
          </a:p>
          <a:p>
            <a:pPr marL="0" indent="0">
              <a:buNone/>
            </a:pPr>
            <a:r>
              <a:rPr lang="en-US" sz="4800" dirty="0"/>
              <a:t>	</a:t>
            </a:r>
            <a:r>
              <a:rPr lang="en-US" sz="4800" dirty="0" smtClean="0"/>
              <a:t>For </a:t>
            </a:r>
            <a:r>
              <a:rPr lang="en-US" sz="4800" dirty="0"/>
              <a:t>each current value we use the following sampling values – 4, then 8, 16, 32, 64    </a:t>
            </a:r>
          </a:p>
          <a:p>
            <a:r>
              <a:rPr lang="zh-CN" altLang="en-US" sz="4800" dirty="0" smtClean="0"/>
              <a:t>  对于</a:t>
            </a:r>
            <a:r>
              <a:rPr lang="zh-CN" altLang="en-US" sz="4800" dirty="0"/>
              <a:t>每个当前值，我们使用以下采样值</a:t>
            </a:r>
            <a:r>
              <a:rPr lang="en-US" altLang="zh-CN" sz="4800" dirty="0"/>
              <a:t>–4</a:t>
            </a:r>
            <a:r>
              <a:rPr lang="zh-CN" altLang="en-US" sz="4800" dirty="0"/>
              <a:t>，然后是</a:t>
            </a:r>
            <a:r>
              <a:rPr lang="en-US" altLang="zh-CN" sz="4800" dirty="0"/>
              <a:t>8</a:t>
            </a:r>
            <a:r>
              <a:rPr lang="zh-CN" altLang="en-US" sz="4800" dirty="0"/>
              <a:t>、</a:t>
            </a:r>
            <a:r>
              <a:rPr lang="en-US" altLang="zh-CN" sz="4800" dirty="0"/>
              <a:t>16</a:t>
            </a:r>
            <a:r>
              <a:rPr lang="zh-CN" altLang="en-US" sz="4800" dirty="0"/>
              <a:t>、</a:t>
            </a:r>
            <a:r>
              <a:rPr lang="en-US" altLang="zh-CN" sz="4800" dirty="0"/>
              <a:t>32</a:t>
            </a:r>
            <a:r>
              <a:rPr lang="zh-CN" altLang="en-US" sz="4800" dirty="0"/>
              <a:t>、</a:t>
            </a:r>
            <a:r>
              <a:rPr lang="en-US" altLang="zh-CN" sz="4800" dirty="0"/>
              <a:t>64</a:t>
            </a:r>
            <a:endParaRPr lang="en-US" sz="4800" dirty="0"/>
          </a:p>
          <a:p>
            <a:pPr marL="0" indent="0">
              <a:buNone/>
            </a:pPr>
            <a:r>
              <a:rPr lang="en-US" sz="3100" dirty="0" smtClean="0"/>
              <a:t>            </a:t>
            </a:r>
            <a:endParaRPr lang="en-US" sz="3100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sz="4400" b="1" dirty="0" smtClean="0"/>
              <a:t>Note</a:t>
            </a:r>
            <a:r>
              <a:rPr lang="en-US" sz="4400" dirty="0" smtClean="0"/>
              <a:t> </a:t>
            </a:r>
            <a:r>
              <a:rPr lang="en-US" sz="4400" dirty="0"/>
              <a:t>– in higher sampling value the actual current injection increased…It might be required when </a:t>
            </a:r>
          </a:p>
          <a:p>
            <a:pPr marL="457200" lvl="1" indent="0">
              <a:buNone/>
            </a:pPr>
            <a:r>
              <a:rPr lang="en-US" sz="4400" dirty="0"/>
              <a:t>           moving to higher sampling rate to decrease the current</a:t>
            </a:r>
            <a:r>
              <a:rPr lang="en-US" sz="4400" dirty="0" smtClean="0"/>
              <a:t>.</a:t>
            </a:r>
          </a:p>
          <a:p>
            <a:pPr marL="457200" lvl="1" indent="0">
              <a:buNone/>
            </a:pPr>
            <a:r>
              <a:rPr lang="zh-CN" altLang="en-US" sz="4400" dirty="0"/>
              <a:t>注：在较高的采样值中，实际电流注入增加</a:t>
            </a:r>
            <a:r>
              <a:rPr lang="en-US" altLang="zh-CN" sz="4400" dirty="0"/>
              <a:t>……</a:t>
            </a:r>
            <a:r>
              <a:rPr lang="zh-CN" altLang="en-US" sz="4400" dirty="0"/>
              <a:t>可能需要移到较高的采样率以减小电流。</a:t>
            </a:r>
            <a:endParaRPr lang="en-US" sz="4400" dirty="0"/>
          </a:p>
          <a:p>
            <a:pPr marL="0" indent="0">
              <a:buNone/>
            </a:pPr>
            <a:r>
              <a:rPr lang="en-US" sz="3100" dirty="0"/>
              <a:t>	</a:t>
            </a:r>
          </a:p>
          <a:p>
            <a:pPr marL="0" indent="0">
              <a:buNone/>
            </a:pPr>
            <a:r>
              <a:rPr lang="en-US" sz="3100" dirty="0"/>
              <a:t>				</a:t>
            </a:r>
          </a:p>
          <a:p>
            <a:pPr marL="0" indent="0">
              <a:buNone/>
            </a:pPr>
            <a:endParaRPr lang="en-US" sz="3100" dirty="0"/>
          </a:p>
          <a:p>
            <a:pPr marL="0" indent="0">
              <a:buNone/>
            </a:pPr>
            <a:r>
              <a:rPr lang="en-US" sz="2400" dirty="0"/>
              <a:t/>
            </a:r>
            <a:br>
              <a:rPr lang="en-US" sz="2400" dirty="0"/>
            </a:br>
            <a:endParaRPr lang="en-US" sz="12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5053791-33A9-41A6-9736-30C1C68F6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/>
          </a:bodyPr>
          <a:lstStyle/>
          <a:p>
            <a:r>
              <a:rPr lang="en-US" sz="5400" b="1" dirty="0"/>
              <a:t>Identification</a:t>
            </a:r>
            <a:r>
              <a:rPr lang="en-US" sz="5400" dirty="0"/>
              <a:t> </a:t>
            </a:r>
            <a:r>
              <a:rPr lang="en-US" sz="5400" b="1" dirty="0"/>
              <a:t>– Manual Process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185979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A24324C-AE6E-4CEE-B3AD-B0650CB01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899" y="986425"/>
            <a:ext cx="8515350" cy="3586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You only 2 lines of parameters you need to change is “PRBPARAM” and “RECORD</a:t>
            </a:r>
            <a:r>
              <a:rPr lang="en-US" sz="1800" dirty="0" smtClean="0"/>
              <a:t>”:</a:t>
            </a:r>
          </a:p>
          <a:p>
            <a:pPr marL="0" indent="0">
              <a:buNone/>
            </a:pPr>
            <a:r>
              <a:rPr lang="zh-CN" altLang="en-US" sz="1200" dirty="0"/>
              <a:t>您只需要更改两行参数：“</a:t>
            </a:r>
            <a:r>
              <a:rPr lang="en-US" sz="1200" dirty="0" err="1"/>
              <a:t>prbparam</a:t>
            </a:r>
            <a:r>
              <a:rPr lang="en-US" sz="1200" dirty="0"/>
              <a:t>”</a:t>
            </a:r>
            <a:r>
              <a:rPr lang="zh-CN" altLang="en-US" sz="1200" dirty="0"/>
              <a:t>和“</a:t>
            </a:r>
            <a:r>
              <a:rPr lang="en-US" sz="1200" dirty="0"/>
              <a:t>record”：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400" dirty="0"/>
              <a:t/>
            </a:r>
            <a:br>
              <a:rPr lang="en-US" sz="1400" dirty="0"/>
            </a:b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109F2B1-016E-4498-9EBF-25ACABB76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/>
          </a:bodyPr>
          <a:lstStyle/>
          <a:p>
            <a:r>
              <a:rPr lang="en-US" sz="5400" b="1" dirty="0"/>
              <a:t>Identification</a:t>
            </a:r>
            <a:r>
              <a:rPr lang="en-US" sz="5400" dirty="0"/>
              <a:t> </a:t>
            </a:r>
            <a:r>
              <a:rPr lang="en-US" sz="5400" b="1" dirty="0"/>
              <a:t>– Manual Process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6F5CEE-A161-44F9-A197-93B923DF344D}"/>
              </a:ext>
            </a:extLst>
          </p:cNvPr>
          <p:cNvSpPr/>
          <p:nvPr/>
        </p:nvSpPr>
        <p:spPr>
          <a:xfrm>
            <a:off x="144899" y="1590854"/>
            <a:ext cx="6394789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en-US" sz="1600" b="1" dirty="0">
                <a:latin typeface="+mn-lt"/>
                <a:cs typeface="+mn-cs"/>
              </a:rPr>
              <a:t>Current</a:t>
            </a:r>
            <a:r>
              <a:rPr lang="en-US" sz="1600" b="1" dirty="0"/>
              <a:t> </a:t>
            </a:r>
            <a:r>
              <a:rPr lang="en-US" sz="1600" b="1" dirty="0">
                <a:latin typeface="+mn-lt"/>
                <a:cs typeface="+mn-cs"/>
              </a:rPr>
              <a:t>Injection </a:t>
            </a:r>
            <a:r>
              <a:rPr lang="en-US" sz="1600" dirty="0">
                <a:latin typeface="+mn-lt"/>
                <a:cs typeface="+mn-cs"/>
              </a:rPr>
              <a:t>– start with 0.5*MICONT to 0.75MICONT</a:t>
            </a:r>
          </a:p>
          <a:p>
            <a:pPr marL="0" indent="0" algn="l">
              <a:buNone/>
            </a:pPr>
            <a:r>
              <a:rPr lang="zh-CN" altLang="en-US" sz="1600" dirty="0">
                <a:latin typeface="+mn-lt"/>
                <a:cs typeface="+mn-cs"/>
              </a:rPr>
              <a:t>电流注入</a:t>
            </a:r>
            <a:r>
              <a:rPr lang="en-US" altLang="zh-CN" sz="1600" dirty="0">
                <a:latin typeface="+mn-lt"/>
                <a:cs typeface="+mn-cs"/>
              </a:rPr>
              <a:t>-</a:t>
            </a:r>
            <a:r>
              <a:rPr lang="zh-CN" altLang="en-US" sz="1600" dirty="0">
                <a:latin typeface="+mn-lt"/>
                <a:cs typeface="+mn-cs"/>
              </a:rPr>
              <a:t>从</a:t>
            </a:r>
            <a:r>
              <a:rPr lang="en-US" altLang="zh-CN" sz="1600" dirty="0">
                <a:latin typeface="+mn-lt"/>
                <a:cs typeface="+mn-cs"/>
              </a:rPr>
              <a:t>0.5*</a:t>
            </a:r>
            <a:r>
              <a:rPr lang="en-US" sz="1600" dirty="0" err="1">
                <a:latin typeface="+mn-lt"/>
                <a:cs typeface="+mn-cs"/>
              </a:rPr>
              <a:t>micont</a:t>
            </a:r>
            <a:r>
              <a:rPr lang="zh-CN" altLang="en-US" sz="1600" dirty="0">
                <a:latin typeface="+mn-lt"/>
                <a:cs typeface="+mn-cs"/>
              </a:rPr>
              <a:t>到</a:t>
            </a:r>
            <a:r>
              <a:rPr lang="en-US" altLang="zh-CN" sz="1600" dirty="0">
                <a:latin typeface="+mn-lt"/>
                <a:cs typeface="+mn-cs"/>
              </a:rPr>
              <a:t>0.75 </a:t>
            </a:r>
            <a:r>
              <a:rPr lang="en-US" sz="1600" dirty="0" err="1">
                <a:latin typeface="+mn-lt"/>
                <a:cs typeface="+mn-cs"/>
              </a:rPr>
              <a:t>micont</a:t>
            </a:r>
            <a:r>
              <a:rPr lang="zh-CN" altLang="en-US" sz="1600" dirty="0">
                <a:latin typeface="+mn-lt"/>
                <a:cs typeface="+mn-cs"/>
              </a:rPr>
              <a:t>开始</a:t>
            </a:r>
            <a:endParaRPr lang="en-US" sz="1600" dirty="0">
              <a:latin typeface="+mn-lt"/>
              <a:cs typeface="+mn-cs"/>
            </a:endParaRPr>
          </a:p>
          <a:p>
            <a:pPr marL="0" indent="0" algn="l">
              <a:buNone/>
            </a:pPr>
            <a:r>
              <a:rPr lang="en-US" sz="1600" b="1" dirty="0">
                <a:latin typeface="+mn-lt"/>
                <a:cs typeface="+mn-cs"/>
              </a:rPr>
              <a:t>Sampling value:</a:t>
            </a:r>
            <a:r>
              <a:rPr lang="en-US" sz="1600" dirty="0">
                <a:latin typeface="+mn-lt"/>
                <a:cs typeface="+mn-cs"/>
              </a:rPr>
              <a:t> </a:t>
            </a:r>
            <a:r>
              <a:rPr lang="zh-CN" altLang="en-US" sz="1600" dirty="0" smtClean="0">
                <a:latin typeface="+mn-lt"/>
                <a:cs typeface="+mn-cs"/>
              </a:rPr>
              <a:t>采样值</a:t>
            </a:r>
            <a:endParaRPr lang="en-US" sz="1600" dirty="0">
              <a:latin typeface="+mn-lt"/>
              <a:cs typeface="+mn-cs"/>
            </a:endParaRPr>
          </a:p>
          <a:p>
            <a:pPr marL="742950" lvl="1" indent="-285750" algn="l" rtl="0">
              <a:buFont typeface="Wingdings" panose="05000000000000000000" pitchFamily="2" charset="2"/>
              <a:buChar char="Ø"/>
            </a:pPr>
            <a:r>
              <a:rPr lang="en-US" sz="1600" dirty="0">
                <a:latin typeface="+mn-lt"/>
                <a:cs typeface="+mn-cs"/>
              </a:rPr>
              <a:t>Gap 2 provides information   </a:t>
            </a:r>
            <a:r>
              <a:rPr lang="en-US" sz="1600" dirty="0">
                <a:latin typeface="+mn-lt"/>
                <a:cs typeface="+mn-cs"/>
                <a:sym typeface="Wingdings" panose="05000000000000000000" pitchFamily="2" charset="2"/>
              </a:rPr>
              <a:t> 8 </a:t>
            </a:r>
            <a:r>
              <a:rPr lang="en-US" sz="1600" dirty="0" err="1">
                <a:latin typeface="+mn-lt"/>
                <a:cs typeface="+mn-cs"/>
                <a:sym typeface="Wingdings" panose="05000000000000000000" pitchFamily="2" charset="2"/>
              </a:rPr>
              <a:t>KHz</a:t>
            </a:r>
            <a:endParaRPr lang="en-US" sz="1600" dirty="0">
              <a:latin typeface="+mn-lt"/>
              <a:cs typeface="+mn-cs"/>
              <a:sym typeface="Wingdings" panose="05000000000000000000" pitchFamily="2" charset="2"/>
            </a:endParaRPr>
          </a:p>
          <a:p>
            <a:pPr marL="742950" lvl="1" indent="-285750" algn="l" rtl="0">
              <a:buFont typeface="Wingdings" panose="05000000000000000000" pitchFamily="2" charset="2"/>
              <a:buChar char="Ø"/>
            </a:pPr>
            <a:r>
              <a:rPr lang="en-US" sz="1600" dirty="0">
                <a:latin typeface="+mn-lt"/>
                <a:cs typeface="+mn-cs"/>
              </a:rPr>
              <a:t>Gap 4 provides information   </a:t>
            </a:r>
            <a:r>
              <a:rPr lang="en-US" sz="1600" dirty="0">
                <a:latin typeface="+mn-lt"/>
                <a:cs typeface="+mn-cs"/>
                <a:sym typeface="Wingdings" panose="05000000000000000000" pitchFamily="2" charset="2"/>
              </a:rPr>
              <a:t> 4 </a:t>
            </a:r>
            <a:r>
              <a:rPr lang="en-US" sz="1600" dirty="0" err="1">
                <a:latin typeface="+mn-lt"/>
                <a:cs typeface="+mn-cs"/>
                <a:sym typeface="Wingdings" panose="05000000000000000000" pitchFamily="2" charset="2"/>
              </a:rPr>
              <a:t>KHz</a:t>
            </a:r>
            <a:endParaRPr lang="en-US" sz="1600" dirty="0">
              <a:latin typeface="+mn-lt"/>
              <a:cs typeface="+mn-cs"/>
              <a:sym typeface="Wingdings" panose="05000000000000000000" pitchFamily="2" charset="2"/>
            </a:endParaRPr>
          </a:p>
          <a:p>
            <a:pPr marL="742950" lvl="1" indent="-285750" algn="l" rtl="0">
              <a:buFont typeface="Wingdings" panose="05000000000000000000" pitchFamily="2" charset="2"/>
              <a:buChar char="Ø"/>
            </a:pPr>
            <a:r>
              <a:rPr lang="en-US" sz="1600" dirty="0">
                <a:latin typeface="+mn-lt"/>
                <a:cs typeface="+mn-cs"/>
              </a:rPr>
              <a:t>Gap 8 provides information   </a:t>
            </a:r>
            <a:r>
              <a:rPr lang="en-US" sz="1600" dirty="0">
                <a:latin typeface="+mn-lt"/>
                <a:cs typeface="+mn-cs"/>
                <a:sym typeface="Wingdings" panose="05000000000000000000" pitchFamily="2" charset="2"/>
              </a:rPr>
              <a:t> 2 </a:t>
            </a:r>
            <a:r>
              <a:rPr lang="en-US" sz="1600" dirty="0" err="1">
                <a:latin typeface="+mn-lt"/>
                <a:cs typeface="+mn-cs"/>
                <a:sym typeface="Wingdings" panose="05000000000000000000" pitchFamily="2" charset="2"/>
              </a:rPr>
              <a:t>KHz</a:t>
            </a:r>
            <a:endParaRPr lang="en-US" sz="1600" dirty="0">
              <a:latin typeface="+mn-lt"/>
              <a:cs typeface="+mn-cs"/>
              <a:sym typeface="Wingdings" panose="05000000000000000000" pitchFamily="2" charset="2"/>
            </a:endParaRPr>
          </a:p>
          <a:p>
            <a:pPr marL="742950" lvl="1" indent="-285750" algn="l" rtl="0">
              <a:buFont typeface="Wingdings" panose="05000000000000000000" pitchFamily="2" charset="2"/>
              <a:buChar char="Ø"/>
            </a:pPr>
            <a:r>
              <a:rPr lang="en-US" sz="1600" dirty="0">
                <a:latin typeface="+mn-lt"/>
                <a:cs typeface="+mn-cs"/>
              </a:rPr>
              <a:t>Gap 16 provides information </a:t>
            </a:r>
            <a:r>
              <a:rPr lang="en-US" sz="1600" dirty="0">
                <a:latin typeface="+mn-lt"/>
                <a:cs typeface="+mn-cs"/>
                <a:sym typeface="Wingdings" panose="05000000000000000000" pitchFamily="2" charset="2"/>
              </a:rPr>
              <a:t> 1 </a:t>
            </a:r>
            <a:r>
              <a:rPr lang="en-US" sz="1600" dirty="0" err="1">
                <a:latin typeface="+mn-lt"/>
                <a:cs typeface="+mn-cs"/>
                <a:sym typeface="Wingdings" panose="05000000000000000000" pitchFamily="2" charset="2"/>
              </a:rPr>
              <a:t>KHz</a:t>
            </a:r>
            <a:endParaRPr lang="en-US" sz="1600" dirty="0">
              <a:latin typeface="+mn-lt"/>
              <a:cs typeface="+mn-cs"/>
              <a:sym typeface="Wingdings" panose="05000000000000000000" pitchFamily="2" charset="2"/>
            </a:endParaRPr>
          </a:p>
          <a:p>
            <a:pPr marL="742950" lvl="1" indent="-285750" algn="l" rtl="0">
              <a:buFont typeface="Wingdings" panose="05000000000000000000" pitchFamily="2" charset="2"/>
              <a:buChar char="Ø"/>
            </a:pPr>
            <a:r>
              <a:rPr lang="en-US" sz="1600" dirty="0">
                <a:latin typeface="+mn-lt"/>
                <a:cs typeface="+mn-cs"/>
              </a:rPr>
              <a:t>Gap 32 provides information </a:t>
            </a:r>
            <a:r>
              <a:rPr lang="en-US" sz="1600" dirty="0">
                <a:latin typeface="+mn-lt"/>
                <a:cs typeface="+mn-cs"/>
                <a:sym typeface="Wingdings" panose="05000000000000000000" pitchFamily="2" charset="2"/>
              </a:rPr>
              <a:t> 0.5 </a:t>
            </a:r>
            <a:r>
              <a:rPr lang="en-US" sz="1600" dirty="0" err="1">
                <a:latin typeface="+mn-lt"/>
                <a:cs typeface="+mn-cs"/>
                <a:sym typeface="Wingdings" panose="05000000000000000000" pitchFamily="2" charset="2"/>
              </a:rPr>
              <a:t>KHz</a:t>
            </a:r>
            <a:r>
              <a:rPr lang="en-US" sz="1600" dirty="0">
                <a:latin typeface="+mn-lt"/>
                <a:cs typeface="+mn-cs"/>
                <a:sym typeface="Wingdings" panose="05000000000000000000" pitchFamily="2" charset="2"/>
              </a:rPr>
              <a:t> </a:t>
            </a:r>
          </a:p>
          <a:p>
            <a:pPr marL="742950" lvl="1" indent="-285750" algn="l" rtl="0">
              <a:buFont typeface="Wingdings" panose="05000000000000000000" pitchFamily="2" charset="2"/>
              <a:buChar char="Ø"/>
            </a:pPr>
            <a:r>
              <a:rPr lang="en-US" sz="1600" dirty="0">
                <a:latin typeface="+mn-lt"/>
                <a:cs typeface="+mn-cs"/>
              </a:rPr>
              <a:t>Gap 64 provides information </a:t>
            </a:r>
            <a:r>
              <a:rPr lang="en-US" sz="1600" dirty="0">
                <a:latin typeface="+mn-lt"/>
                <a:cs typeface="+mn-cs"/>
                <a:sym typeface="Wingdings" panose="05000000000000000000" pitchFamily="2" charset="2"/>
              </a:rPr>
              <a:t> 0.25 </a:t>
            </a:r>
            <a:r>
              <a:rPr lang="en-US" sz="1600" dirty="0" err="1">
                <a:latin typeface="+mn-lt"/>
                <a:cs typeface="+mn-cs"/>
                <a:sym typeface="Wingdings" panose="05000000000000000000" pitchFamily="2" charset="2"/>
              </a:rPr>
              <a:t>KHz</a:t>
            </a:r>
            <a:r>
              <a:rPr lang="en-US" sz="1600" dirty="0">
                <a:latin typeface="+mn-lt"/>
                <a:cs typeface="+mn-cs"/>
                <a:sym typeface="Wingdings" panose="05000000000000000000" pitchFamily="2" charset="2"/>
              </a:rPr>
              <a:t> </a:t>
            </a:r>
          </a:p>
          <a:p>
            <a:pPr algn="l" rtl="0"/>
            <a:r>
              <a:rPr lang="en-US" sz="1400" dirty="0" smtClean="0">
                <a:latin typeface="+mn-lt"/>
                <a:cs typeface="+mn-cs"/>
              </a:rPr>
              <a:t>Sampling </a:t>
            </a:r>
            <a:r>
              <a:rPr lang="en-US" sz="1400" dirty="0">
                <a:latin typeface="+mn-lt"/>
                <a:cs typeface="+mn-cs"/>
              </a:rPr>
              <a:t>value should be changed both in PRBPARAM last field and in RECORD first field</a:t>
            </a:r>
            <a:r>
              <a:rPr lang="en-US" sz="1400" dirty="0" smtClean="0">
                <a:latin typeface="+mn-lt"/>
                <a:cs typeface="+mn-cs"/>
              </a:rPr>
              <a:t>:</a:t>
            </a:r>
          </a:p>
          <a:p>
            <a:pPr algn="l" rtl="0"/>
            <a:r>
              <a:rPr lang="zh-CN" altLang="en-US" sz="1400" dirty="0">
                <a:latin typeface="+mn-lt"/>
                <a:cs typeface="+mn-cs"/>
              </a:rPr>
              <a:t>应在</a:t>
            </a:r>
            <a:r>
              <a:rPr lang="en-US" sz="1400" dirty="0" err="1">
                <a:latin typeface="+mn-lt"/>
                <a:cs typeface="+mn-cs"/>
              </a:rPr>
              <a:t>prbparam</a:t>
            </a:r>
            <a:r>
              <a:rPr lang="en-US" sz="1400" dirty="0">
                <a:latin typeface="+mn-lt"/>
                <a:cs typeface="+mn-cs"/>
              </a:rPr>
              <a:t> last</a:t>
            </a:r>
            <a:r>
              <a:rPr lang="zh-CN" altLang="en-US" sz="1400" dirty="0">
                <a:latin typeface="+mn-lt"/>
                <a:cs typeface="+mn-cs"/>
              </a:rPr>
              <a:t>字段和</a:t>
            </a:r>
            <a:r>
              <a:rPr lang="en-US" sz="1400" dirty="0">
                <a:latin typeface="+mn-lt"/>
                <a:cs typeface="+mn-cs"/>
              </a:rPr>
              <a:t>record first</a:t>
            </a:r>
            <a:r>
              <a:rPr lang="zh-CN" altLang="en-US" sz="1400" dirty="0">
                <a:latin typeface="+mn-lt"/>
                <a:cs typeface="+mn-cs"/>
              </a:rPr>
              <a:t>字段中更改采样值</a:t>
            </a:r>
            <a:endParaRPr lang="en-US" sz="1400" dirty="0">
              <a:latin typeface="+mn-lt"/>
              <a:cs typeface="+mn-cs"/>
            </a:endParaRPr>
          </a:p>
          <a:p>
            <a:pPr lvl="2" algn="l" rtl="0"/>
            <a:r>
              <a:rPr lang="en-US" sz="1400" dirty="0" smtClean="0">
                <a:latin typeface="+mn-lt"/>
                <a:cs typeface="+mn-cs"/>
              </a:rPr>
              <a:t>PRBPARAM </a:t>
            </a:r>
            <a:r>
              <a:rPr lang="en-US" sz="1400" dirty="0">
                <a:latin typeface="+mn-lt"/>
                <a:cs typeface="+mn-cs"/>
              </a:rPr>
              <a:t>1 5 0 </a:t>
            </a:r>
            <a:r>
              <a:rPr lang="en-US" sz="1400" b="1" dirty="0">
                <a:solidFill>
                  <a:srgbClr val="055748"/>
                </a:solidFill>
                <a:latin typeface="+mn-lt"/>
                <a:cs typeface="+mn-cs"/>
              </a:rPr>
              <a:t>16</a:t>
            </a:r>
            <a:r>
              <a:rPr lang="en-US" sz="1400" dirty="0">
                <a:latin typeface="+mn-lt"/>
                <a:cs typeface="+mn-cs"/>
              </a:rPr>
              <a:t> </a:t>
            </a:r>
          </a:p>
          <a:p>
            <a:pPr lvl="2" algn="l" rtl="0"/>
            <a:r>
              <a:rPr lang="en-US" sz="1400" dirty="0">
                <a:latin typeface="+mn-lt"/>
                <a:cs typeface="+mn-cs"/>
              </a:rPr>
              <a:t>RECORD </a:t>
            </a:r>
            <a:r>
              <a:rPr lang="en-US" sz="1400" b="1" dirty="0">
                <a:solidFill>
                  <a:srgbClr val="055748"/>
                </a:solidFill>
                <a:latin typeface="+mn-lt"/>
                <a:cs typeface="+mn-cs"/>
              </a:rPr>
              <a:t>16</a:t>
            </a:r>
            <a:r>
              <a:rPr lang="en-US" sz="1400" dirty="0">
                <a:latin typeface="+mn-lt"/>
                <a:cs typeface="+mn-cs"/>
              </a:rPr>
              <a:t> 2000 "</a:t>
            </a:r>
            <a:r>
              <a:rPr lang="en-US" sz="1400" dirty="0" err="1">
                <a:latin typeface="+mn-lt"/>
                <a:cs typeface="+mn-cs"/>
              </a:rPr>
              <a:t>icmd</a:t>
            </a:r>
            <a:r>
              <a:rPr lang="en-US" sz="1400" dirty="0">
                <a:latin typeface="+mn-lt"/>
                <a:cs typeface="+mn-cs"/>
              </a:rPr>
              <a:t> "</a:t>
            </a:r>
            <a:r>
              <a:rPr lang="en-US" sz="1400" dirty="0" err="1">
                <a:latin typeface="+mn-lt"/>
                <a:cs typeface="+mn-cs"/>
              </a:rPr>
              <a:t>pfb</a:t>
            </a:r>
            <a:r>
              <a:rPr lang="en-US" sz="1400" dirty="0">
                <a:latin typeface="+mn-lt"/>
                <a:cs typeface="+mn-cs"/>
              </a:rPr>
              <a:t> "v "pe</a:t>
            </a:r>
            <a:endParaRPr lang="en-US" sz="1400" dirty="0">
              <a:latin typeface="+mn-lt"/>
              <a:cs typeface="+mn-cs"/>
              <a:sym typeface="Wingdings" panose="05000000000000000000" pitchFamily="2" charset="2"/>
            </a:endParaRPr>
          </a:p>
          <a:p>
            <a:pPr algn="l"/>
            <a:r>
              <a:rPr lang="en-US" dirty="0">
                <a:latin typeface="+mn-lt"/>
                <a:cs typeface="+mn-cs"/>
              </a:rPr>
              <a:t>		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1829396-8416-4F31-A75B-7C601D62AD99}"/>
              </a:ext>
            </a:extLst>
          </p:cNvPr>
          <p:cNvGrpSpPr/>
          <p:nvPr/>
        </p:nvGrpSpPr>
        <p:grpSpPr>
          <a:xfrm>
            <a:off x="6334806" y="1436728"/>
            <a:ext cx="2325336" cy="2339102"/>
            <a:chOff x="295750" y="1667676"/>
            <a:chExt cx="2522541" cy="2339102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29D0F76-9AB5-4C93-919E-8D128393482B}"/>
                </a:ext>
              </a:extLst>
            </p:cNvPr>
            <p:cNvSpPr txBox="1"/>
            <p:nvPr/>
          </p:nvSpPr>
          <p:spPr>
            <a:xfrm>
              <a:off x="295750" y="1667676"/>
              <a:ext cx="2522541" cy="23391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rgbClr val="075D4D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+mn-lt"/>
                  <a:cs typeface="+mn-cs"/>
                </a:rPr>
                <a:t>PRBPARAM   1 2 0 4 </a:t>
              </a:r>
            </a:p>
            <a:p>
              <a:endParaRPr lang="en-US" dirty="0"/>
            </a:p>
            <a:p>
              <a:endParaRPr lang="en-US" dirty="0"/>
            </a:p>
            <a:p>
              <a:endParaRPr lang="en-US" dirty="0"/>
            </a:p>
            <a:p>
              <a:endParaRPr lang="en-US" dirty="0"/>
            </a:p>
            <a:p>
              <a:endParaRPr lang="en-US" dirty="0"/>
            </a:p>
            <a:p>
              <a:endParaRPr lang="en-US" dirty="0"/>
            </a:p>
            <a:p>
              <a:endParaRPr lang="en-US" dirty="0"/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7B7DBB56-F6C4-4328-8A54-758DA416A53A}"/>
                </a:ext>
              </a:extLst>
            </p:cNvPr>
            <p:cNvCxnSpPr>
              <a:cxnSpLocks/>
            </p:cNvCxnSpPr>
            <p:nvPr/>
          </p:nvCxnSpPr>
          <p:spPr>
            <a:xfrm>
              <a:off x="2144668" y="1998547"/>
              <a:ext cx="0" cy="720000"/>
            </a:xfrm>
            <a:prstGeom prst="straightConnector1">
              <a:avLst/>
            </a:prstGeom>
            <a:ln>
              <a:solidFill>
                <a:srgbClr val="055748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42A9DD22-4BDE-44B2-9D35-AC816116C7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41443" y="1998547"/>
              <a:ext cx="0" cy="1080000"/>
            </a:xfrm>
            <a:prstGeom prst="straightConnector1">
              <a:avLst/>
            </a:prstGeom>
            <a:ln>
              <a:solidFill>
                <a:srgbClr val="055748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9F0C440C-F66E-4412-9F9B-43A9DE5D1745}"/>
                </a:ext>
              </a:extLst>
            </p:cNvPr>
            <p:cNvCxnSpPr>
              <a:cxnSpLocks/>
            </p:cNvCxnSpPr>
            <p:nvPr/>
          </p:nvCxnSpPr>
          <p:spPr>
            <a:xfrm>
              <a:off x="2541345" y="1998547"/>
              <a:ext cx="0" cy="1440000"/>
            </a:xfrm>
            <a:prstGeom prst="straightConnector1">
              <a:avLst/>
            </a:prstGeom>
            <a:ln>
              <a:solidFill>
                <a:srgbClr val="055748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3630136-25EE-408F-8FF2-CAAC60F41CF4}"/>
                </a:ext>
              </a:extLst>
            </p:cNvPr>
            <p:cNvSpPr txBox="1"/>
            <p:nvPr/>
          </p:nvSpPr>
          <p:spPr>
            <a:xfrm>
              <a:off x="626125" y="2641868"/>
              <a:ext cx="17487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+mn-lt"/>
                  <a:cs typeface="+mn-cs"/>
                </a:rPr>
                <a:t>Current injection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924DB9F-ADB4-4A5C-BA8B-96B439B3F063}"/>
                </a:ext>
              </a:extLst>
            </p:cNvPr>
            <p:cNvSpPr txBox="1"/>
            <p:nvPr/>
          </p:nvSpPr>
          <p:spPr>
            <a:xfrm>
              <a:off x="1173035" y="3396762"/>
              <a:ext cx="148938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+mn-lt"/>
                  <a:cs typeface="+mn-cs"/>
                </a:rPr>
                <a:t>Sampling Value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45941A9-3945-4CC5-B989-63417D5B970A}"/>
                </a:ext>
              </a:extLst>
            </p:cNvPr>
            <p:cNvSpPr txBox="1"/>
            <p:nvPr/>
          </p:nvSpPr>
          <p:spPr>
            <a:xfrm>
              <a:off x="485449" y="2329033"/>
              <a:ext cx="15872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cs"/>
                </a:rPr>
                <a:t>Signal Type=1,PRB Noise</a:t>
              </a: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E7E1FB89-2F12-4A70-9D02-ABC624962938}"/>
                </a:ext>
              </a:extLst>
            </p:cNvPr>
            <p:cNvCxnSpPr>
              <a:cxnSpLocks/>
            </p:cNvCxnSpPr>
            <p:nvPr/>
          </p:nvCxnSpPr>
          <p:spPr>
            <a:xfrm>
              <a:off x="1964625" y="1998547"/>
              <a:ext cx="0" cy="360000"/>
            </a:xfrm>
            <a:prstGeom prst="straightConnector1">
              <a:avLst/>
            </a:prstGeom>
            <a:ln>
              <a:solidFill>
                <a:srgbClr val="055748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ADDC566-9439-45A1-AAC0-9DE79F2CB1A1}"/>
                </a:ext>
              </a:extLst>
            </p:cNvPr>
            <p:cNvSpPr txBox="1"/>
            <p:nvPr/>
          </p:nvSpPr>
          <p:spPr>
            <a:xfrm>
              <a:off x="549982" y="3063790"/>
              <a:ext cx="195117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cs"/>
                </a:rPr>
                <a:t>Velocity Injection=0 (Not used)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6460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109F2B1-016E-4498-9EBF-25ACABB76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/>
          </a:bodyPr>
          <a:lstStyle/>
          <a:p>
            <a:r>
              <a:rPr lang="en-US" sz="5400" b="1" dirty="0"/>
              <a:t>Identification</a:t>
            </a:r>
            <a:r>
              <a:rPr lang="en-US" sz="5400" dirty="0"/>
              <a:t> </a:t>
            </a:r>
            <a:r>
              <a:rPr lang="en-US" sz="5400" b="1" dirty="0"/>
              <a:t>– Manual Process</a:t>
            </a:r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D23818E6-54F3-4AA7-AE8F-253401F11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898" y="986425"/>
            <a:ext cx="8915281" cy="3586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/>
              <a:t>After we are done with the identification process, we go to the </a:t>
            </a:r>
            <a:r>
              <a:rPr lang="en-US" sz="1600" dirty="0" err="1"/>
              <a:t>ToolBox</a:t>
            </a:r>
            <a:r>
              <a:rPr lang="en-US" sz="1600" dirty="0"/>
              <a:t> and upload the records. We need to filter from all the records the most informative records</a:t>
            </a:r>
            <a:r>
              <a:rPr lang="en-US" sz="1600" dirty="0" smtClean="0"/>
              <a:t>.</a:t>
            </a:r>
          </a:p>
          <a:p>
            <a:pPr marL="0" indent="0">
              <a:buNone/>
            </a:pPr>
            <a:r>
              <a:rPr lang="zh-CN" altLang="en-US" sz="1600" dirty="0" smtClean="0"/>
              <a:t>完成测定过程</a:t>
            </a:r>
            <a:r>
              <a:rPr lang="zh-CN" altLang="en-US" sz="1600" dirty="0"/>
              <a:t>后，我们将转</a:t>
            </a:r>
            <a:r>
              <a:rPr lang="zh-CN" altLang="en-US" sz="1600" dirty="0" smtClean="0"/>
              <a:t>到</a:t>
            </a:r>
            <a:r>
              <a:rPr lang="en-US" altLang="zh-CN" sz="1600" dirty="0" err="1"/>
              <a:t>ToolBox</a:t>
            </a:r>
            <a:r>
              <a:rPr lang="zh-CN" altLang="en-US" sz="1600" dirty="0" smtClean="0"/>
              <a:t>并</a:t>
            </a:r>
            <a:r>
              <a:rPr lang="zh-CN" altLang="en-US" sz="1600" dirty="0"/>
              <a:t>上载记录。我们需要从所有记录中筛选出信息量最大的记录。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How do we do it?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0DA291-626F-41EB-8846-B5C75A8E96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898" y="2411441"/>
            <a:ext cx="8915280" cy="23413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60682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109F2B1-016E-4498-9EBF-25ACABB76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/>
          </a:bodyPr>
          <a:lstStyle/>
          <a:p>
            <a:r>
              <a:rPr lang="en-US" sz="5400" b="1" dirty="0"/>
              <a:t>Identification</a:t>
            </a:r>
            <a:r>
              <a:rPr lang="en-US" sz="5400" dirty="0"/>
              <a:t> </a:t>
            </a:r>
            <a:r>
              <a:rPr lang="en-US" sz="5400" b="1" dirty="0"/>
              <a:t>– Manual Process</a:t>
            </a:r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D23818E6-54F3-4AA7-AE8F-253401F11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898" y="986425"/>
            <a:ext cx="8915281" cy="3586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200" u="sng" dirty="0"/>
              <a:t>We removed 3 graphs: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200" dirty="0"/>
              <a:t>Y-4A-gap8-X@center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200" dirty="0"/>
              <a:t>Y-4A-gap16-X@center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200" dirty="0"/>
              <a:t>Y-4A-gap32-X@left</a:t>
            </a:r>
          </a:p>
          <a:p>
            <a:pPr marL="0" indent="0">
              <a:buNone/>
            </a:pPr>
            <a:r>
              <a:rPr lang="en-US" sz="1200" u="sng" dirty="0"/>
              <a:t>These graphs didn’t provide important information that we don’t get from the other graphs</a:t>
            </a:r>
            <a:r>
              <a:rPr lang="en-US" sz="1200" u="sng" dirty="0" smtClean="0"/>
              <a:t>:</a:t>
            </a:r>
          </a:p>
          <a:p>
            <a:pPr marL="0" indent="0">
              <a:buNone/>
            </a:pPr>
            <a:r>
              <a:rPr lang="zh-CN" altLang="en-US" sz="1200" u="sng" dirty="0"/>
              <a:t>这些图表没有提供</a:t>
            </a:r>
            <a:r>
              <a:rPr lang="zh-CN" altLang="en-US" sz="1200" u="sng" dirty="0" smtClean="0"/>
              <a:t>我们，我们无法</a:t>
            </a:r>
            <a:r>
              <a:rPr lang="zh-CN" altLang="en-US" sz="1200" u="sng" dirty="0"/>
              <a:t>获得的重要信息</a:t>
            </a:r>
            <a:endParaRPr lang="en-US" sz="1200" u="sng" dirty="0" smtClean="0"/>
          </a:p>
          <a:p>
            <a:pPr marL="0" indent="0">
              <a:buNone/>
            </a:pPr>
            <a:endParaRPr lang="en-US" sz="1400" u="sng" dirty="0"/>
          </a:p>
          <a:p>
            <a:pPr marL="0" indent="0">
              <a:buNone/>
            </a:pPr>
            <a:endParaRPr lang="en-US" sz="1400" u="sng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BDA9A1-DB61-4E1C-9F3A-D543460D9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897" y="2374493"/>
            <a:ext cx="8915280" cy="23783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7170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4CABC94-30DD-437B-9E48-3A06B560C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 fontScale="90000"/>
          </a:bodyPr>
          <a:lstStyle/>
          <a:p>
            <a:r>
              <a:rPr lang="en-US" sz="6000" b="1" dirty="0"/>
              <a:t>BODE </a:t>
            </a:r>
            <a:r>
              <a:rPr lang="en-US" sz="6000" b="1" dirty="0" smtClean="0"/>
              <a:t>Plot</a:t>
            </a:r>
            <a:r>
              <a:rPr lang="zh-CN" altLang="en-US" sz="6000" b="1" dirty="0" smtClean="0"/>
              <a:t>波特图</a:t>
            </a:r>
            <a:endParaRPr lang="en-US" b="1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B4E47BD7-AF11-491F-BFC5-95ED06991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105" y="1046162"/>
            <a:ext cx="8708872" cy="35861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en-US" sz="2000" dirty="0"/>
              <a:t>The Bode plot Consists of a magnitude plot (dB) and a phase plot vs. the frequency presented in logarithmic scale</a:t>
            </a:r>
            <a:r>
              <a:rPr lang="en-US" altLang="en-US" sz="2000" dirty="0" smtClean="0"/>
              <a:t>.</a:t>
            </a:r>
          </a:p>
          <a:p>
            <a:pPr marL="0" indent="0">
              <a:buNone/>
            </a:pPr>
            <a:r>
              <a:rPr lang="zh-CN" altLang="en-US" sz="2000" dirty="0"/>
              <a:t>波德图由一个幅度图（</a:t>
            </a:r>
            <a:r>
              <a:rPr lang="en-US" altLang="zh-CN" sz="2000" dirty="0" err="1"/>
              <a:t>db</a:t>
            </a:r>
            <a:r>
              <a:rPr lang="zh-CN" altLang="en-US" sz="2000" dirty="0"/>
              <a:t>）和一个相位图与以对数尺度表示的频率组成</a:t>
            </a:r>
            <a:r>
              <a:rPr lang="zh-CN" altLang="en-US" sz="2000" dirty="0" smtClean="0"/>
              <a:t>。</a:t>
            </a:r>
            <a:endParaRPr lang="en-US" altLang="en-US" sz="2000" dirty="0"/>
          </a:p>
          <a:p>
            <a:pPr marL="0" indent="0">
              <a:buNone/>
            </a:pPr>
            <a:r>
              <a:rPr lang="en-US" altLang="en-US" sz="2000" u="sng" dirty="0"/>
              <a:t>Using Bode Plot we can analyze the system’s parameters</a:t>
            </a:r>
            <a:r>
              <a:rPr lang="en-US" altLang="en-US" sz="2000" u="sng" dirty="0" smtClean="0"/>
              <a:t>:</a:t>
            </a:r>
          </a:p>
          <a:p>
            <a:pPr marL="0" indent="0">
              <a:buNone/>
            </a:pPr>
            <a:r>
              <a:rPr lang="zh-CN" altLang="en-US" sz="2000" u="sng" dirty="0"/>
              <a:t>使用波特图，我们可以分析系统参数：</a:t>
            </a:r>
            <a:endParaRPr lang="en-US" altLang="en-US" sz="2000" u="sng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en-US" sz="1800" dirty="0"/>
              <a:t>Gain </a:t>
            </a:r>
            <a:r>
              <a:rPr lang="en-US" altLang="en-US" sz="1800" dirty="0" smtClean="0"/>
              <a:t>Margin         </a:t>
            </a:r>
            <a:r>
              <a:rPr lang="zh-CN" altLang="en-US" sz="1800" dirty="0" smtClean="0"/>
              <a:t>增益裕量</a:t>
            </a:r>
            <a:endParaRPr lang="en-US" altLang="en-US" sz="18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en-US" sz="1800" dirty="0"/>
              <a:t>Phase </a:t>
            </a:r>
            <a:r>
              <a:rPr lang="en-US" altLang="en-US" sz="1800" dirty="0" smtClean="0"/>
              <a:t>margin      </a:t>
            </a:r>
            <a:r>
              <a:rPr lang="zh-CN" altLang="en-US" sz="1800" dirty="0" smtClean="0"/>
              <a:t>相位裕量 </a:t>
            </a:r>
            <a:endParaRPr lang="en-US" altLang="en-US" sz="18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en-US" sz="1800" dirty="0"/>
              <a:t>Bandwidth (BW) </a:t>
            </a:r>
            <a:r>
              <a:rPr lang="en-US" altLang="en-US" sz="1800" dirty="0" smtClean="0"/>
              <a:t> </a:t>
            </a:r>
            <a:r>
              <a:rPr lang="zh-CN" altLang="en-US" sz="1800" dirty="0" smtClean="0"/>
              <a:t>带宽</a:t>
            </a:r>
            <a:r>
              <a:rPr lang="en-US" altLang="en-US" sz="1600" dirty="0"/>
              <a:t/>
            </a:r>
            <a:br>
              <a:rPr lang="en-US" altLang="en-US" sz="1600" dirty="0"/>
            </a:br>
            <a:endParaRPr lang="en-US" altLang="en-US" sz="1600" dirty="0"/>
          </a:p>
          <a:p>
            <a:pPr marL="57150" indent="0">
              <a:buNone/>
            </a:pPr>
            <a:r>
              <a:rPr lang="en-US" altLang="en-US" sz="2000" dirty="0"/>
              <a:t>The System’s transfer function is created using the identification process.</a:t>
            </a:r>
          </a:p>
          <a:p>
            <a:pPr marL="0" indent="0">
              <a:buNone/>
            </a:pPr>
            <a:r>
              <a:rPr lang="zh-CN" altLang="en-US" sz="20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系统的传递函数是</a:t>
            </a:r>
            <a:r>
              <a:rPr lang="zh-CN" altLang="en-US" sz="2000" dirty="0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使用测定过程</a:t>
            </a:r>
            <a:r>
              <a:rPr lang="zh-CN" altLang="en-US" sz="20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创建的。</a:t>
            </a:r>
            <a:endParaRPr lang="en-US" altLang="en-US" sz="2000" dirty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80570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933051F-0DD1-4968-B066-9F8788C04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/>
          </a:bodyPr>
          <a:lstStyle/>
          <a:p>
            <a:r>
              <a:rPr lang="en-US" sz="5400" b="1" dirty="0"/>
              <a:t>Bode Plot – Machine Model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E8FD4A-77D4-4F01-88E5-985FFD40275C}"/>
              </a:ext>
            </a:extLst>
          </p:cNvPr>
          <p:cNvSpPr txBox="1"/>
          <p:nvPr/>
        </p:nvSpPr>
        <p:spPr>
          <a:xfrm>
            <a:off x="0" y="955489"/>
            <a:ext cx="462245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u="sng" dirty="0">
                <a:latin typeface="+mn-lt"/>
                <a:cs typeface="+mn-cs"/>
              </a:rPr>
              <a:t>Identification</a:t>
            </a:r>
          </a:p>
          <a:p>
            <a:pPr algn="l"/>
            <a:endParaRPr lang="en-US" sz="2800" b="1" u="sng" dirty="0">
              <a:latin typeface="+mn-lt"/>
              <a:cs typeface="+mn-cs"/>
            </a:endParaRPr>
          </a:p>
          <a:p>
            <a:pPr algn="l"/>
            <a:r>
              <a:rPr lang="en-US" sz="2000" b="1" dirty="0">
                <a:latin typeface="+mn-lt"/>
                <a:cs typeface="+mn-cs"/>
              </a:rPr>
              <a:t>HNC – </a:t>
            </a:r>
            <a:r>
              <a:rPr lang="en-US" sz="2000" b="1" dirty="0" err="1">
                <a:latin typeface="+mn-lt"/>
                <a:cs typeface="+mn-cs"/>
              </a:rPr>
              <a:t>Dingtai</a:t>
            </a:r>
            <a:r>
              <a:rPr lang="en-US" sz="2000" b="1" dirty="0">
                <a:latin typeface="+mn-lt"/>
                <a:cs typeface="+mn-cs"/>
              </a:rPr>
              <a:t> </a:t>
            </a:r>
            <a:r>
              <a:rPr lang="en-US" sz="1400" b="1" dirty="0">
                <a:latin typeface="+mn-lt"/>
                <a:cs typeface="+mn-cs"/>
              </a:rPr>
              <a:t>(PRHD2)</a:t>
            </a:r>
          </a:p>
          <a:p>
            <a:pPr algn="l"/>
            <a:r>
              <a:rPr lang="en-US" sz="2000" b="1" dirty="0">
                <a:latin typeface="+mn-lt"/>
                <a:cs typeface="+mn-cs"/>
              </a:rPr>
              <a:t>CNC machine axis Y</a:t>
            </a:r>
          </a:p>
          <a:p>
            <a:pPr algn="l"/>
            <a:r>
              <a:rPr lang="en-US" sz="2000" b="1" dirty="0"/>
              <a:t> </a:t>
            </a:r>
          </a:p>
          <a:p>
            <a:pPr algn="l"/>
            <a:r>
              <a:rPr lang="en-US" sz="2000" b="1" dirty="0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64B76B1-236E-40CB-9627-09D70B504A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9678" y="1082039"/>
            <a:ext cx="6554781" cy="39410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441682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933051F-0DD1-4968-B066-9F8788C04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/>
          </a:bodyPr>
          <a:lstStyle/>
          <a:p>
            <a:r>
              <a:rPr lang="en-US" sz="5400" b="1" dirty="0"/>
              <a:t>Bode Plot – Machine Model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E8FD4A-77D4-4F01-88E5-985FFD40275C}"/>
              </a:ext>
            </a:extLst>
          </p:cNvPr>
          <p:cNvSpPr txBox="1"/>
          <p:nvPr/>
        </p:nvSpPr>
        <p:spPr>
          <a:xfrm>
            <a:off x="0" y="943238"/>
            <a:ext cx="46224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u="sng" dirty="0">
                <a:latin typeface="+mn-lt"/>
                <a:cs typeface="+mn-cs"/>
              </a:rPr>
              <a:t>Machine </a:t>
            </a:r>
            <a:r>
              <a:rPr lang="en-US" sz="2800" b="1" u="sng" dirty="0" smtClean="0">
                <a:latin typeface="+mn-lt"/>
                <a:cs typeface="+mn-cs"/>
              </a:rPr>
              <a:t>model</a:t>
            </a:r>
          </a:p>
          <a:p>
            <a:pPr algn="l"/>
            <a:r>
              <a:rPr lang="zh-CN" altLang="en-US" sz="2800" b="1" u="sng" dirty="0" smtClean="0">
                <a:latin typeface="+mn-lt"/>
                <a:cs typeface="+mn-cs"/>
              </a:rPr>
              <a:t>电机模型</a:t>
            </a:r>
            <a:endParaRPr lang="en-US" sz="2800" b="1" u="sng" dirty="0">
              <a:latin typeface="+mn-lt"/>
              <a:cs typeface="+mn-cs"/>
            </a:endParaRPr>
          </a:p>
          <a:p>
            <a:pPr algn="l"/>
            <a:endParaRPr lang="en-US" sz="2800" b="1" u="sng" dirty="0">
              <a:latin typeface="+mn-lt"/>
              <a:cs typeface="+mn-cs"/>
            </a:endParaRPr>
          </a:p>
          <a:p>
            <a:pPr algn="l"/>
            <a:r>
              <a:rPr lang="en-US" sz="2000" b="1" dirty="0">
                <a:latin typeface="+mn-lt"/>
                <a:cs typeface="+mn-cs"/>
              </a:rPr>
              <a:t>HNC – </a:t>
            </a:r>
            <a:r>
              <a:rPr lang="en-US" sz="2000" b="1" dirty="0" err="1">
                <a:latin typeface="+mn-lt"/>
                <a:cs typeface="+mn-cs"/>
              </a:rPr>
              <a:t>Dingtai</a:t>
            </a:r>
            <a:r>
              <a:rPr lang="en-US" sz="2000" b="1" dirty="0">
                <a:latin typeface="+mn-lt"/>
                <a:cs typeface="+mn-cs"/>
              </a:rPr>
              <a:t> </a:t>
            </a:r>
            <a:r>
              <a:rPr lang="en-US" sz="1400" b="1" dirty="0">
                <a:latin typeface="+mn-lt"/>
                <a:cs typeface="+mn-cs"/>
              </a:rPr>
              <a:t>(PRHD2)</a:t>
            </a:r>
          </a:p>
          <a:p>
            <a:pPr algn="l"/>
            <a:r>
              <a:rPr lang="en-US" sz="2000" b="1" dirty="0">
                <a:latin typeface="+mn-lt"/>
                <a:cs typeface="+mn-cs"/>
              </a:rPr>
              <a:t>CNC machine axis Y</a:t>
            </a:r>
          </a:p>
          <a:p>
            <a:pPr algn="l"/>
            <a:r>
              <a:rPr lang="en-US" sz="2000" b="1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324999D-8595-42C6-AEB7-018CE12131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8082" y="1051559"/>
            <a:ext cx="6507893" cy="38481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573970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C603A6B-9F78-4887-98B3-8516EFC18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/>
          </a:bodyPr>
          <a:lstStyle/>
          <a:p>
            <a:r>
              <a:rPr lang="en-US" sz="5400" b="1" dirty="0"/>
              <a:t>Bode Plot – Machine Model</a:t>
            </a:r>
            <a:endParaRPr lang="en-US" sz="5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8A20DE-394C-40DA-94C2-721513EB8C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380" y="982112"/>
            <a:ext cx="7208129" cy="40889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01CE613-F618-4CC8-8210-A95401F86920}"/>
              </a:ext>
            </a:extLst>
          </p:cNvPr>
          <p:cNvSpPr txBox="1"/>
          <p:nvPr/>
        </p:nvSpPr>
        <p:spPr>
          <a:xfrm>
            <a:off x="38491" y="1131570"/>
            <a:ext cx="19316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+mn-lt"/>
                <a:cs typeface="+mn-cs"/>
              </a:rPr>
              <a:t>Zero = Valley </a:t>
            </a:r>
          </a:p>
          <a:p>
            <a:pPr algn="l"/>
            <a:r>
              <a:rPr lang="en-US" sz="2400" dirty="0">
                <a:latin typeface="+mn-lt"/>
                <a:cs typeface="+mn-cs"/>
              </a:rPr>
              <a:t>Pole = Peak</a:t>
            </a:r>
          </a:p>
        </p:txBody>
      </p:sp>
    </p:spTree>
    <p:extLst>
      <p:ext uri="{BB962C8B-B14F-4D97-AF65-F5344CB8AC3E}">
        <p14:creationId xmlns:p14="http://schemas.microsoft.com/office/powerpoint/2010/main" val="2894858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933051F-0DD1-4968-B066-9F8788C04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Autofit/>
          </a:bodyPr>
          <a:lstStyle/>
          <a:p>
            <a:r>
              <a:rPr lang="en-US" sz="4800" b="1" dirty="0"/>
              <a:t>Bode Plot – Gain and Phase </a:t>
            </a:r>
            <a:r>
              <a:rPr lang="en-US" sz="4800" b="1" dirty="0" smtClean="0"/>
              <a:t>Margin</a:t>
            </a:r>
            <a:br>
              <a:rPr lang="en-US" sz="4800" b="1" dirty="0" smtClean="0"/>
            </a:br>
            <a:r>
              <a:rPr lang="zh-CN" altLang="en-US" sz="2000" b="1" dirty="0"/>
              <a:t>波特图</a:t>
            </a:r>
            <a:r>
              <a:rPr lang="en-US" altLang="zh-CN" sz="2000" b="1" dirty="0"/>
              <a:t>-</a:t>
            </a:r>
            <a:r>
              <a:rPr lang="zh-CN" altLang="en-US" sz="2000" b="1" dirty="0"/>
              <a:t>增益和</a:t>
            </a:r>
            <a:r>
              <a:rPr lang="zh-CN" altLang="en-US" sz="2000" b="1" dirty="0" smtClean="0"/>
              <a:t>相位裕量</a:t>
            </a:r>
            <a:endParaRPr lang="en-US" sz="2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E8FD4A-77D4-4F01-88E5-985FFD40275C}"/>
              </a:ext>
            </a:extLst>
          </p:cNvPr>
          <p:cNvSpPr txBox="1"/>
          <p:nvPr/>
        </p:nvSpPr>
        <p:spPr>
          <a:xfrm>
            <a:off x="1417320" y="2430402"/>
            <a:ext cx="897636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400" u="sng" dirty="0">
                <a:latin typeface="+mn-lt"/>
                <a:cs typeface="+mn-cs"/>
              </a:rPr>
              <a:t>Let’s look at </a:t>
            </a:r>
            <a:r>
              <a:rPr lang="en-US" sz="1400" b="1" u="sng" dirty="0">
                <a:latin typeface="+mn-lt"/>
                <a:cs typeface="+mn-cs"/>
              </a:rPr>
              <a:t>Y-4A-gap8-X@left</a:t>
            </a:r>
          </a:p>
          <a:p>
            <a:pPr algn="l" rtl="0"/>
            <a:endParaRPr lang="en-US" sz="1400" b="1" u="sng" dirty="0">
              <a:latin typeface="+mn-lt"/>
              <a:cs typeface="+mn-cs"/>
            </a:endParaRPr>
          </a:p>
          <a:p>
            <a:pPr algn="l" rtl="0"/>
            <a:endParaRPr lang="en-US" sz="1100" dirty="0">
              <a:latin typeface="+mn-lt"/>
              <a:cs typeface="+mn-cs"/>
            </a:endParaRPr>
          </a:p>
          <a:p>
            <a:pPr algn="l" rtl="0"/>
            <a:r>
              <a:rPr lang="en-US" sz="1400" b="1" u="sng" dirty="0">
                <a:latin typeface="+mn-lt"/>
                <a:cs typeface="+mn-cs"/>
              </a:rPr>
              <a:t> </a:t>
            </a:r>
          </a:p>
          <a:p>
            <a:pPr algn="l" rtl="0"/>
            <a:endParaRPr lang="en-US" sz="1400" b="1" u="sng" dirty="0">
              <a:latin typeface="+mn-lt"/>
              <a:cs typeface="+mn-cs"/>
            </a:endParaRPr>
          </a:p>
          <a:p>
            <a:pPr algn="l" rtl="0"/>
            <a:r>
              <a:rPr lang="en-US" sz="1100" b="1" dirty="0"/>
              <a:t>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BD1BDAF-F01A-4B3B-86B4-0A1DA64BFD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2041441"/>
              </p:ext>
            </p:extLst>
          </p:nvPr>
        </p:nvGraphicFramePr>
        <p:xfrm>
          <a:off x="1524000" y="1044893"/>
          <a:ext cx="6499860" cy="137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9930">
                  <a:extLst>
                    <a:ext uri="{9D8B030D-6E8A-4147-A177-3AD203B41FA5}">
                      <a16:colId xmlns:a16="http://schemas.microsoft.com/office/drawing/2014/main" val="2253941359"/>
                    </a:ext>
                  </a:extLst>
                </a:gridCol>
                <a:gridCol w="3249930">
                  <a:extLst>
                    <a:ext uri="{9D8B030D-6E8A-4147-A177-3AD203B41FA5}">
                      <a16:colId xmlns:a16="http://schemas.microsoft.com/office/drawing/2014/main" val="2156592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dirty="0">
                          <a:latin typeface="+mn-lt"/>
                          <a:cs typeface="+mn-cs"/>
                        </a:rPr>
                        <a:t>Gain </a:t>
                      </a:r>
                      <a:r>
                        <a:rPr lang="en-US" sz="1800" b="1" u="none" dirty="0" smtClean="0">
                          <a:latin typeface="+mn-lt"/>
                          <a:cs typeface="+mn-cs"/>
                        </a:rPr>
                        <a:t>Margin</a:t>
                      </a:r>
                      <a:r>
                        <a:rPr lang="zh-CN" altLang="en-US" sz="1800" b="1" u="none" dirty="0" smtClean="0">
                          <a:latin typeface="+mn-lt"/>
                          <a:cs typeface="+mn-cs"/>
                        </a:rPr>
                        <a:t>增益裕量</a:t>
                      </a:r>
                      <a:endParaRPr lang="en-US" sz="1800" b="1" u="none" dirty="0">
                        <a:latin typeface="+mn-lt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75D4D">
                            <a:tint val="66000"/>
                            <a:satMod val="160000"/>
                          </a:srgbClr>
                        </a:gs>
                        <a:gs pos="50000">
                          <a:srgbClr val="075D4D">
                            <a:tint val="44500"/>
                            <a:satMod val="160000"/>
                          </a:srgbClr>
                        </a:gs>
                        <a:gs pos="100000">
                          <a:srgbClr val="075D4D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Phase</a:t>
                      </a:r>
                      <a:r>
                        <a:rPr lang="en-US" sz="1400" b="1" u="none" dirty="0">
                          <a:latin typeface="+mn-lt"/>
                          <a:cs typeface="+mn-cs"/>
                        </a:rPr>
                        <a:t> </a:t>
                      </a:r>
                      <a:r>
                        <a:rPr lang="en-US" sz="1800" b="1" u="none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Margin</a:t>
                      </a:r>
                      <a:r>
                        <a:rPr lang="zh-CN" altLang="en-US" sz="1800" b="1" u="none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相位裕量</a:t>
                      </a:r>
                      <a:endParaRPr lang="en-US" sz="1800" b="1" u="none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75D4D">
                            <a:tint val="66000"/>
                            <a:satMod val="160000"/>
                          </a:srgbClr>
                        </a:gs>
                        <a:gs pos="50000">
                          <a:srgbClr val="075D4D">
                            <a:tint val="44500"/>
                            <a:satMod val="160000"/>
                          </a:srgbClr>
                        </a:gs>
                        <a:gs pos="100000">
                          <a:srgbClr val="075D4D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985273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800" dirty="0">
                          <a:latin typeface="+mn-lt"/>
                          <a:cs typeface="+mn-cs"/>
                        </a:rPr>
                        <a:t>Find the frequency where </a:t>
                      </a:r>
                      <a:r>
                        <a:rPr lang="en-US" sz="800" b="1" dirty="0">
                          <a:latin typeface="+mn-lt"/>
                          <a:cs typeface="+mn-cs"/>
                        </a:rPr>
                        <a:t>Phase</a:t>
                      </a:r>
                      <a:r>
                        <a:rPr lang="en-US" sz="800" dirty="0">
                          <a:latin typeface="+mn-lt"/>
                          <a:cs typeface="+mn-cs"/>
                        </a:rPr>
                        <a:t> = -180deg</a:t>
                      </a:r>
                    </a:p>
                    <a:p>
                      <a:pPr algn="l"/>
                      <a:r>
                        <a:rPr lang="en-US" sz="800" dirty="0">
                          <a:latin typeface="+mn-lt"/>
                          <a:cs typeface="+mn-cs"/>
                        </a:rPr>
                        <a:t>Find the </a:t>
                      </a:r>
                      <a:r>
                        <a:rPr lang="en-US" sz="800" b="1" dirty="0">
                          <a:latin typeface="+mn-lt"/>
                          <a:cs typeface="+mn-cs"/>
                        </a:rPr>
                        <a:t>Gain</a:t>
                      </a:r>
                      <a:r>
                        <a:rPr lang="en-US" sz="800" dirty="0">
                          <a:latin typeface="+mn-lt"/>
                          <a:cs typeface="+mn-cs"/>
                        </a:rPr>
                        <a:t> at that frequency = G</a:t>
                      </a:r>
                    </a:p>
                    <a:p>
                      <a:pPr algn="l"/>
                      <a:r>
                        <a:rPr lang="en-US" sz="800" b="1" dirty="0">
                          <a:latin typeface="+mn-lt"/>
                          <a:cs typeface="+mn-cs"/>
                        </a:rPr>
                        <a:t>Gain Margin</a:t>
                      </a:r>
                      <a:r>
                        <a:rPr lang="en-US" sz="800" dirty="0">
                          <a:latin typeface="+mn-lt"/>
                          <a:cs typeface="+mn-cs"/>
                        </a:rPr>
                        <a:t> = 0 – G [dB</a:t>
                      </a:r>
                      <a:r>
                        <a:rPr lang="en-US" sz="800" dirty="0" smtClean="0">
                          <a:latin typeface="+mn-lt"/>
                          <a:cs typeface="+mn-cs"/>
                        </a:rPr>
                        <a:t>]</a:t>
                      </a:r>
                    </a:p>
                    <a:p>
                      <a:pPr algn="l"/>
                      <a:r>
                        <a:rPr lang="zh-CN" altLang="en-US" sz="800" dirty="0" smtClean="0">
                          <a:latin typeface="+mn-lt"/>
                          <a:cs typeface="+mn-cs"/>
                        </a:rPr>
                        <a:t>查找相位</a:t>
                      </a:r>
                      <a:r>
                        <a:rPr lang="en-US" altLang="zh-CN" sz="800" dirty="0" smtClean="0">
                          <a:latin typeface="+mn-lt"/>
                          <a:cs typeface="+mn-cs"/>
                        </a:rPr>
                        <a:t>=-180</a:t>
                      </a:r>
                      <a:r>
                        <a:rPr lang="zh-CN" altLang="en-US" sz="800" dirty="0" smtClean="0">
                          <a:latin typeface="+mn-lt"/>
                          <a:cs typeface="+mn-cs"/>
                        </a:rPr>
                        <a:t>度的频率</a:t>
                      </a:r>
                      <a:endParaRPr lang="en-US" altLang="zh-CN" sz="800" dirty="0" smtClean="0">
                        <a:latin typeface="+mn-lt"/>
                        <a:cs typeface="+mn-cs"/>
                      </a:endParaRPr>
                    </a:p>
                    <a:p>
                      <a:pPr algn="l"/>
                      <a:r>
                        <a:rPr lang="zh-CN" altLang="en-US" sz="800" dirty="0" smtClean="0">
                          <a:latin typeface="+mn-lt"/>
                          <a:cs typeface="+mn-cs"/>
                        </a:rPr>
                        <a:t>找到该频率下的增益</a:t>
                      </a:r>
                      <a:r>
                        <a:rPr lang="en-US" altLang="zh-CN" sz="800" dirty="0" smtClean="0">
                          <a:latin typeface="+mn-lt"/>
                          <a:cs typeface="+mn-cs"/>
                        </a:rPr>
                        <a:t>=g</a:t>
                      </a:r>
                    </a:p>
                    <a:p>
                      <a:pPr algn="l"/>
                      <a:r>
                        <a:rPr lang="zh-CN" altLang="en-US" sz="800" dirty="0" smtClean="0">
                          <a:latin typeface="+mn-lt"/>
                          <a:cs typeface="+mn-cs"/>
                        </a:rPr>
                        <a:t>增益裕度</a:t>
                      </a:r>
                      <a:r>
                        <a:rPr lang="en-US" altLang="zh-CN" sz="800" dirty="0" smtClean="0">
                          <a:latin typeface="+mn-lt"/>
                          <a:cs typeface="+mn-cs"/>
                        </a:rPr>
                        <a:t>=0–g[</a:t>
                      </a:r>
                      <a:r>
                        <a:rPr lang="en-US" altLang="zh-CN" sz="800" dirty="0" err="1" smtClean="0">
                          <a:latin typeface="+mn-lt"/>
                          <a:cs typeface="+mn-cs"/>
                        </a:rPr>
                        <a:t>db</a:t>
                      </a:r>
                      <a:r>
                        <a:rPr lang="en-US" altLang="zh-CN" sz="800" dirty="0" smtClean="0">
                          <a:latin typeface="+mn-lt"/>
                          <a:cs typeface="+mn-cs"/>
                        </a:rPr>
                        <a:t>]</a:t>
                      </a:r>
                      <a:endParaRPr lang="en-US" sz="800" dirty="0">
                        <a:latin typeface="+mn-lt"/>
                        <a:cs typeface="+mn-cs"/>
                      </a:endParaRPr>
                    </a:p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>
                          <a:latin typeface="+mn-lt"/>
                          <a:cs typeface="+mn-cs"/>
                        </a:rPr>
                        <a:t>The frequency where the </a:t>
                      </a:r>
                      <a:r>
                        <a:rPr lang="en-US" sz="800" b="1" dirty="0">
                          <a:latin typeface="+mn-lt"/>
                          <a:cs typeface="+mn-cs"/>
                        </a:rPr>
                        <a:t>Gain</a:t>
                      </a:r>
                      <a:r>
                        <a:rPr lang="en-US" sz="800" dirty="0">
                          <a:latin typeface="+mn-lt"/>
                          <a:cs typeface="+mn-cs"/>
                        </a:rPr>
                        <a:t> = 0dB</a:t>
                      </a:r>
                    </a:p>
                    <a:p>
                      <a:pPr algn="l"/>
                      <a:r>
                        <a:rPr lang="en-US" sz="800" dirty="0">
                          <a:latin typeface="+mn-lt"/>
                          <a:cs typeface="+mn-cs"/>
                        </a:rPr>
                        <a:t>Find the </a:t>
                      </a:r>
                      <a:r>
                        <a:rPr lang="en-US" sz="800" b="1" dirty="0">
                          <a:latin typeface="+mn-lt"/>
                          <a:cs typeface="+mn-cs"/>
                        </a:rPr>
                        <a:t>Phase</a:t>
                      </a:r>
                      <a:r>
                        <a:rPr lang="en-US" sz="800" dirty="0">
                          <a:latin typeface="+mn-lt"/>
                          <a:cs typeface="+mn-cs"/>
                        </a:rPr>
                        <a:t> at that frequency = P</a:t>
                      </a:r>
                    </a:p>
                    <a:p>
                      <a:pPr algn="l"/>
                      <a:r>
                        <a:rPr lang="en-US" sz="800" b="1" dirty="0">
                          <a:latin typeface="+mn-lt"/>
                          <a:cs typeface="+mn-cs"/>
                        </a:rPr>
                        <a:t>Phase Margin</a:t>
                      </a:r>
                      <a:r>
                        <a:rPr lang="en-US" sz="800" dirty="0">
                          <a:latin typeface="+mn-lt"/>
                          <a:cs typeface="+mn-cs"/>
                        </a:rPr>
                        <a:t> = +P + </a:t>
                      </a:r>
                      <a:r>
                        <a:rPr lang="en-US" sz="800" dirty="0" smtClean="0">
                          <a:latin typeface="+mn-lt"/>
                          <a:cs typeface="+mn-cs"/>
                        </a:rPr>
                        <a:t>180deg</a:t>
                      </a:r>
                    </a:p>
                    <a:p>
                      <a:pPr algn="l"/>
                      <a:r>
                        <a:rPr lang="zh-CN" altLang="en-US" sz="800" dirty="0" smtClean="0">
                          <a:latin typeface="+mn-lt"/>
                          <a:cs typeface="+mn-cs"/>
                        </a:rPr>
                        <a:t>增益</a:t>
                      </a:r>
                      <a:r>
                        <a:rPr lang="en-US" altLang="zh-CN" sz="800" dirty="0" smtClean="0">
                          <a:latin typeface="+mn-lt"/>
                          <a:cs typeface="+mn-cs"/>
                        </a:rPr>
                        <a:t>=0dB</a:t>
                      </a:r>
                      <a:r>
                        <a:rPr lang="zh-CN" altLang="en-US" sz="800" dirty="0" smtClean="0">
                          <a:latin typeface="+mn-lt"/>
                          <a:cs typeface="+mn-cs"/>
                        </a:rPr>
                        <a:t>的频率</a:t>
                      </a:r>
                      <a:endParaRPr lang="en-US" altLang="zh-CN" sz="800" dirty="0" smtClean="0">
                        <a:latin typeface="+mn-lt"/>
                        <a:cs typeface="+mn-cs"/>
                      </a:endParaRPr>
                    </a:p>
                    <a:p>
                      <a:pPr algn="l"/>
                      <a:r>
                        <a:rPr lang="zh-CN" altLang="en-US" sz="800" dirty="0" smtClean="0">
                          <a:latin typeface="+mn-lt"/>
                          <a:cs typeface="+mn-cs"/>
                        </a:rPr>
                        <a:t>在该频率下求相位</a:t>
                      </a:r>
                      <a:r>
                        <a:rPr lang="en-US" altLang="zh-CN" sz="800" dirty="0" smtClean="0">
                          <a:latin typeface="+mn-lt"/>
                          <a:cs typeface="+mn-cs"/>
                        </a:rPr>
                        <a:t>=p</a:t>
                      </a:r>
                    </a:p>
                    <a:p>
                      <a:pPr algn="l"/>
                      <a:r>
                        <a:rPr lang="zh-CN" altLang="en-US" sz="800" dirty="0" smtClean="0">
                          <a:latin typeface="+mn-lt"/>
                          <a:cs typeface="+mn-cs"/>
                        </a:rPr>
                        <a:t>相位裕度</a:t>
                      </a:r>
                      <a:r>
                        <a:rPr lang="en-US" altLang="zh-CN" sz="800" dirty="0" smtClean="0">
                          <a:latin typeface="+mn-lt"/>
                          <a:cs typeface="+mn-cs"/>
                        </a:rPr>
                        <a:t>=+P+180</a:t>
                      </a:r>
                      <a:r>
                        <a:rPr lang="zh-CN" altLang="en-US" sz="800" dirty="0" smtClean="0">
                          <a:latin typeface="+mn-lt"/>
                          <a:cs typeface="+mn-cs"/>
                        </a:rPr>
                        <a:t>度</a:t>
                      </a:r>
                      <a:endParaRPr lang="en-US" sz="800" dirty="0">
                        <a:latin typeface="+mn-lt"/>
                        <a:cs typeface="+mn-cs"/>
                      </a:endParaRPr>
                    </a:p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4548107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58F1A52-3E34-4547-BC61-FEC3ABB0EE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1609296"/>
              </p:ext>
            </p:extLst>
          </p:nvPr>
        </p:nvGraphicFramePr>
        <p:xfrm>
          <a:off x="1524000" y="2913944"/>
          <a:ext cx="6499860" cy="131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9930">
                  <a:extLst>
                    <a:ext uri="{9D8B030D-6E8A-4147-A177-3AD203B41FA5}">
                      <a16:colId xmlns:a16="http://schemas.microsoft.com/office/drawing/2014/main" val="2253941359"/>
                    </a:ext>
                  </a:extLst>
                </a:gridCol>
                <a:gridCol w="3249930">
                  <a:extLst>
                    <a:ext uri="{9D8B030D-6E8A-4147-A177-3AD203B41FA5}">
                      <a16:colId xmlns:a16="http://schemas.microsoft.com/office/drawing/2014/main" val="2156592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dirty="0">
                          <a:latin typeface="+mn-lt"/>
                          <a:cs typeface="+mn-cs"/>
                        </a:rPr>
                        <a:t>Gain Margin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75D4D">
                            <a:tint val="66000"/>
                            <a:satMod val="160000"/>
                          </a:srgbClr>
                        </a:gs>
                        <a:gs pos="50000">
                          <a:srgbClr val="075D4D">
                            <a:tint val="44500"/>
                            <a:satMod val="160000"/>
                          </a:srgbClr>
                        </a:gs>
                        <a:gs pos="100000">
                          <a:srgbClr val="075D4D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Phase</a:t>
                      </a:r>
                      <a:r>
                        <a:rPr lang="en-US" sz="1400" b="1" u="none" dirty="0">
                          <a:latin typeface="+mn-lt"/>
                          <a:cs typeface="+mn-cs"/>
                        </a:rPr>
                        <a:t> </a:t>
                      </a:r>
                      <a:r>
                        <a:rPr lang="en-US" sz="1800" b="1" u="none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Margin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75D4D">
                            <a:tint val="66000"/>
                            <a:satMod val="160000"/>
                          </a:srgbClr>
                        </a:gs>
                        <a:gs pos="50000">
                          <a:srgbClr val="075D4D">
                            <a:tint val="44500"/>
                            <a:satMod val="160000"/>
                          </a:srgbClr>
                        </a:gs>
                        <a:gs pos="100000">
                          <a:srgbClr val="075D4D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985273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sz="800" dirty="0">
                          <a:latin typeface="+mn-lt"/>
                          <a:cs typeface="+mn-cs"/>
                        </a:rPr>
                        <a:t>Frequency where the phase is -180deg = 1133Hz</a:t>
                      </a:r>
                    </a:p>
                    <a:p>
                      <a:pPr algn="l" rtl="0"/>
                      <a:r>
                        <a:rPr lang="en-US" sz="800" dirty="0">
                          <a:latin typeface="+mn-lt"/>
                          <a:cs typeface="+mn-cs"/>
                        </a:rPr>
                        <a:t>The gain at that frequency = -3.3dB</a:t>
                      </a:r>
                    </a:p>
                    <a:p>
                      <a:pPr algn="l" rtl="0"/>
                      <a:r>
                        <a:rPr lang="en-US" sz="800" b="1" dirty="0">
                          <a:latin typeface="+mn-lt"/>
                          <a:cs typeface="+mn-cs"/>
                        </a:rPr>
                        <a:t>Gain Margin </a:t>
                      </a:r>
                      <a:r>
                        <a:rPr lang="en-US" sz="800" dirty="0">
                          <a:latin typeface="+mn-lt"/>
                          <a:cs typeface="+mn-cs"/>
                        </a:rPr>
                        <a:t>= 0 – (</a:t>
                      </a:r>
                      <a:r>
                        <a:rPr lang="en-US" sz="800" dirty="0"/>
                        <a:t>–</a:t>
                      </a:r>
                      <a:r>
                        <a:rPr lang="en-US" sz="800" dirty="0">
                          <a:latin typeface="+mn-lt"/>
                          <a:cs typeface="+mn-cs"/>
                        </a:rPr>
                        <a:t>3.3) = </a:t>
                      </a:r>
                      <a:r>
                        <a:rPr lang="en-US" sz="800" dirty="0" smtClean="0">
                          <a:latin typeface="+mn-lt"/>
                          <a:cs typeface="+mn-cs"/>
                        </a:rPr>
                        <a:t>3.3dB</a:t>
                      </a:r>
                    </a:p>
                    <a:p>
                      <a:pPr algn="l" rtl="0"/>
                      <a:r>
                        <a:rPr lang="zh-CN" altLang="en-US" sz="800" dirty="0" smtClean="0">
                          <a:latin typeface="+mn-lt"/>
                          <a:cs typeface="+mn-cs"/>
                        </a:rPr>
                        <a:t>相位为</a:t>
                      </a:r>
                      <a:r>
                        <a:rPr lang="en-US" altLang="zh-CN" sz="800" dirty="0" smtClean="0">
                          <a:latin typeface="+mn-lt"/>
                          <a:cs typeface="+mn-cs"/>
                        </a:rPr>
                        <a:t>-180</a:t>
                      </a:r>
                      <a:r>
                        <a:rPr lang="zh-CN" altLang="en-US" sz="800" dirty="0" smtClean="0">
                          <a:latin typeface="+mn-lt"/>
                          <a:cs typeface="+mn-cs"/>
                        </a:rPr>
                        <a:t>度时的频率</a:t>
                      </a:r>
                      <a:r>
                        <a:rPr lang="en-US" altLang="zh-CN" sz="800" dirty="0" smtClean="0">
                          <a:latin typeface="+mn-lt"/>
                          <a:cs typeface="+mn-cs"/>
                        </a:rPr>
                        <a:t>=1133</a:t>
                      </a:r>
                    </a:p>
                    <a:p>
                      <a:pPr algn="l" rtl="0"/>
                      <a:r>
                        <a:rPr lang="zh-CN" altLang="en-US" sz="800" dirty="0" smtClean="0">
                          <a:latin typeface="+mn-lt"/>
                          <a:cs typeface="+mn-cs"/>
                        </a:rPr>
                        <a:t>赫兹该频率下的增益</a:t>
                      </a:r>
                      <a:r>
                        <a:rPr lang="en-US" altLang="zh-CN" sz="800" dirty="0" smtClean="0">
                          <a:latin typeface="+mn-lt"/>
                          <a:cs typeface="+mn-cs"/>
                        </a:rPr>
                        <a:t>=-3.3db</a:t>
                      </a:r>
                    </a:p>
                    <a:p>
                      <a:pPr algn="l" rtl="0"/>
                      <a:r>
                        <a:rPr lang="zh-CN" altLang="en-US" sz="800" dirty="0" smtClean="0">
                          <a:latin typeface="+mn-lt"/>
                          <a:cs typeface="+mn-cs"/>
                        </a:rPr>
                        <a:t>增益裕度</a:t>
                      </a:r>
                      <a:r>
                        <a:rPr lang="en-US" altLang="zh-CN" sz="800" dirty="0" smtClean="0">
                          <a:latin typeface="+mn-lt"/>
                          <a:cs typeface="+mn-cs"/>
                        </a:rPr>
                        <a:t>=0–</a:t>
                      </a:r>
                      <a:r>
                        <a:rPr lang="zh-CN" altLang="en-US" sz="800" dirty="0" smtClean="0">
                          <a:latin typeface="+mn-lt"/>
                          <a:cs typeface="+mn-cs"/>
                        </a:rPr>
                        <a:t>（</a:t>
                      </a:r>
                      <a:r>
                        <a:rPr lang="en-US" altLang="zh-CN" sz="800" dirty="0" smtClean="0">
                          <a:latin typeface="+mn-lt"/>
                          <a:cs typeface="+mn-cs"/>
                        </a:rPr>
                        <a:t>–3.3</a:t>
                      </a:r>
                      <a:r>
                        <a:rPr lang="zh-CN" altLang="en-US" sz="800" dirty="0" smtClean="0">
                          <a:latin typeface="+mn-lt"/>
                          <a:cs typeface="+mn-cs"/>
                        </a:rPr>
                        <a:t>）</a:t>
                      </a:r>
                      <a:r>
                        <a:rPr lang="en-US" altLang="zh-CN" sz="800" dirty="0" smtClean="0">
                          <a:latin typeface="+mn-lt"/>
                          <a:cs typeface="+mn-cs"/>
                        </a:rPr>
                        <a:t>=3.3db</a:t>
                      </a:r>
                      <a:endParaRPr lang="en-US" sz="800" dirty="0">
                        <a:latin typeface="+mn-lt"/>
                        <a:cs typeface="+mn-cs"/>
                      </a:endParaRPr>
                    </a:p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800" dirty="0">
                          <a:latin typeface="+mn-lt"/>
                          <a:cs typeface="+mn-cs"/>
                        </a:rPr>
                        <a:t>Frequency where the gain is 0dB = 375Hz</a:t>
                      </a:r>
                    </a:p>
                    <a:p>
                      <a:pPr algn="l" rtl="0"/>
                      <a:r>
                        <a:rPr lang="en-US" sz="800" dirty="0">
                          <a:latin typeface="+mn-lt"/>
                          <a:cs typeface="+mn-cs"/>
                        </a:rPr>
                        <a:t>The phase at that frequency = -112deg</a:t>
                      </a:r>
                    </a:p>
                    <a:p>
                      <a:pPr algn="l" rtl="0"/>
                      <a:r>
                        <a:rPr lang="en-US" sz="800" b="1" dirty="0">
                          <a:latin typeface="+mn-lt"/>
                          <a:cs typeface="+mn-cs"/>
                        </a:rPr>
                        <a:t>Phase Margin </a:t>
                      </a:r>
                      <a:r>
                        <a:rPr lang="en-US" sz="800" dirty="0">
                          <a:latin typeface="+mn-lt"/>
                          <a:cs typeface="+mn-cs"/>
                        </a:rPr>
                        <a:t>=</a:t>
                      </a:r>
                      <a:r>
                        <a:rPr lang="en-US" sz="800" b="1" dirty="0">
                          <a:latin typeface="+mn-lt"/>
                          <a:cs typeface="+mn-cs"/>
                        </a:rPr>
                        <a:t> </a:t>
                      </a:r>
                      <a:r>
                        <a:rPr lang="en-US" sz="800" dirty="0">
                          <a:latin typeface="+mn-lt"/>
                          <a:cs typeface="+mn-cs"/>
                        </a:rPr>
                        <a:t>-112 + 180 = </a:t>
                      </a:r>
                      <a:r>
                        <a:rPr lang="en-US" sz="800" dirty="0" smtClean="0">
                          <a:latin typeface="+mn-lt"/>
                          <a:cs typeface="+mn-cs"/>
                        </a:rPr>
                        <a:t>68deg</a:t>
                      </a:r>
                    </a:p>
                    <a:p>
                      <a:pPr algn="l" rtl="0"/>
                      <a:r>
                        <a:rPr lang="zh-CN" altLang="en-US" sz="800" dirty="0" smtClean="0">
                          <a:latin typeface="+mn-lt"/>
                          <a:cs typeface="+mn-cs"/>
                        </a:rPr>
                        <a:t>增益为</a:t>
                      </a:r>
                      <a:r>
                        <a:rPr lang="en-US" altLang="zh-CN" sz="800" dirty="0" smtClean="0">
                          <a:latin typeface="+mn-lt"/>
                          <a:cs typeface="+mn-cs"/>
                        </a:rPr>
                        <a:t>0db=375Hz</a:t>
                      </a:r>
                    </a:p>
                    <a:p>
                      <a:pPr algn="l" rtl="0"/>
                      <a:r>
                        <a:rPr lang="zh-CN" altLang="en-US" sz="800" dirty="0" smtClean="0">
                          <a:latin typeface="+mn-lt"/>
                          <a:cs typeface="+mn-cs"/>
                        </a:rPr>
                        <a:t>该频率下的相位</a:t>
                      </a:r>
                      <a:r>
                        <a:rPr lang="en-US" altLang="zh-CN" sz="800" dirty="0" smtClean="0">
                          <a:latin typeface="+mn-lt"/>
                          <a:cs typeface="+mn-cs"/>
                        </a:rPr>
                        <a:t>=-112</a:t>
                      </a:r>
                      <a:r>
                        <a:rPr lang="zh-CN" altLang="en-US" sz="800" dirty="0" smtClean="0">
                          <a:latin typeface="+mn-lt"/>
                          <a:cs typeface="+mn-cs"/>
                        </a:rPr>
                        <a:t>度</a:t>
                      </a:r>
                      <a:endParaRPr lang="en-US" altLang="zh-CN" sz="800" dirty="0" smtClean="0">
                        <a:latin typeface="+mn-lt"/>
                        <a:cs typeface="+mn-cs"/>
                      </a:endParaRPr>
                    </a:p>
                    <a:p>
                      <a:pPr algn="l" rtl="0"/>
                      <a:r>
                        <a:rPr lang="zh-CN" altLang="en-US" sz="800" dirty="0" smtClean="0">
                          <a:latin typeface="+mn-lt"/>
                          <a:cs typeface="+mn-cs"/>
                        </a:rPr>
                        <a:t>相位裕度</a:t>
                      </a:r>
                      <a:r>
                        <a:rPr lang="en-US" altLang="zh-CN" sz="800" dirty="0" smtClean="0">
                          <a:latin typeface="+mn-lt"/>
                          <a:cs typeface="+mn-cs"/>
                        </a:rPr>
                        <a:t>=-112+180=68</a:t>
                      </a:r>
                      <a:r>
                        <a:rPr lang="zh-CN" altLang="en-US" sz="800" dirty="0" smtClean="0">
                          <a:latin typeface="+mn-lt"/>
                          <a:cs typeface="+mn-cs"/>
                        </a:rPr>
                        <a:t>度</a:t>
                      </a:r>
                      <a:endParaRPr lang="en-US" sz="800" dirty="0">
                        <a:latin typeface="+mn-lt"/>
                        <a:cs typeface="+mn-cs"/>
                      </a:endParaRPr>
                    </a:p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45481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5488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807B51C-65E0-46F4-8B0B-C6831BA71A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" y="1046162"/>
            <a:ext cx="8816340" cy="37391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400" dirty="0"/>
              <a:t>HDM</a:t>
            </a:r>
            <a:r>
              <a:rPr lang="en-US" altLang="en-US" sz="2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/>
              <a:t>Controller is designed </a:t>
            </a:r>
            <a:r>
              <a:rPr lang="en-US" sz="2400" dirty="0"/>
              <a:t>at the frequency domain </a:t>
            </a:r>
            <a:r>
              <a:rPr lang="en-US" altLang="en-US" sz="2400" dirty="0"/>
              <a:t>using the Nichols plot</a:t>
            </a:r>
            <a:r>
              <a:rPr lang="en-US" altLang="en-US" sz="2400" dirty="0" smtClean="0"/>
              <a:t>.</a:t>
            </a:r>
          </a:p>
          <a:p>
            <a:pPr marL="0" indent="0">
              <a:buNone/>
            </a:pPr>
            <a:r>
              <a:rPr lang="en-US" altLang="zh-CN" sz="1600" dirty="0"/>
              <a:t>HDM</a:t>
            </a:r>
            <a:r>
              <a:rPr lang="zh-CN" altLang="en-US" sz="1600" dirty="0"/>
              <a:t>控制器采用尼科尔斯图在频域进行设计</a:t>
            </a:r>
            <a:r>
              <a:rPr lang="zh-CN" altLang="en-US" sz="1600" dirty="0" smtClean="0"/>
              <a:t>。</a:t>
            </a:r>
            <a:r>
              <a:rPr lang="en-US" altLang="en-US" sz="2400" dirty="0"/>
              <a:t/>
            </a:r>
            <a:br>
              <a:rPr lang="en-US" altLang="en-US" sz="2400" dirty="0"/>
            </a:br>
            <a:r>
              <a:rPr lang="en-US" altLang="en-US" sz="2400" dirty="0"/>
              <a:t>Nichols Plot describes in one graph the frequency response of the Plant transfer function and the controller</a:t>
            </a:r>
            <a:r>
              <a:rPr lang="en-US" altLang="en-US" sz="2400" dirty="0" smtClean="0"/>
              <a:t>.</a:t>
            </a:r>
          </a:p>
          <a:p>
            <a:pPr marL="0" indent="0">
              <a:buNone/>
            </a:pPr>
            <a:r>
              <a:rPr lang="zh-CN" altLang="en-US" sz="1600" dirty="0"/>
              <a:t>尼科尔斯图在一张图中描述了设备传递函数和控制器的频率响应</a:t>
            </a:r>
            <a:r>
              <a:rPr lang="zh-CN" altLang="en-US" sz="2400" dirty="0"/>
              <a:t>。</a:t>
            </a: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 smtClean="0"/>
              <a:t>Using </a:t>
            </a:r>
            <a:r>
              <a:rPr lang="en-US" altLang="en-US" sz="2400" dirty="0"/>
              <a:t>the open loop (Plant + Controller) we can see on the Nichols chart Phase and Gain Margin, stability and the close loop BW.</a:t>
            </a:r>
          </a:p>
          <a:p>
            <a:pPr marL="0" indent="0">
              <a:buNone/>
            </a:pPr>
            <a:r>
              <a:rPr lang="zh-CN" altLang="en-US" sz="1600" dirty="0"/>
              <a:t>使用开环（设备</a:t>
            </a:r>
            <a:r>
              <a:rPr lang="en-US" altLang="zh-CN" sz="1600" dirty="0"/>
              <a:t>+</a:t>
            </a:r>
            <a:r>
              <a:rPr lang="zh-CN" altLang="en-US" sz="1600" dirty="0"/>
              <a:t>控制器），我们可以在</a:t>
            </a:r>
            <a:r>
              <a:rPr lang="en-US" altLang="zh-CN" sz="1600" dirty="0" err="1"/>
              <a:t>nichols</a:t>
            </a:r>
            <a:r>
              <a:rPr lang="zh-CN" altLang="en-US" sz="1600" dirty="0"/>
              <a:t>图上看到相位和增益裕度、稳定性和闭环</a:t>
            </a:r>
            <a:r>
              <a:rPr lang="en-US" altLang="zh-CN" sz="1600" dirty="0"/>
              <a:t>BW</a:t>
            </a:r>
            <a:r>
              <a:rPr lang="zh-CN" altLang="en-US" sz="1600" dirty="0"/>
              <a:t>。</a:t>
            </a:r>
            <a:endParaRPr lang="en-US" altLang="en-US" sz="1600" dirty="0"/>
          </a:p>
          <a:p>
            <a:pPr marL="0" indent="0">
              <a:buNone/>
            </a:pPr>
            <a:endParaRPr lang="en-US" altLang="en-US" dirty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CE42CC8-5B6B-4E82-91CF-4A8D450DE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 fontScale="90000"/>
          </a:bodyPr>
          <a:lstStyle/>
          <a:p>
            <a:r>
              <a:rPr lang="en-US" sz="6000" b="1" dirty="0"/>
              <a:t>Nichols</a:t>
            </a:r>
            <a:r>
              <a:rPr lang="en-US" sz="4800" dirty="0"/>
              <a:t> </a:t>
            </a:r>
            <a:r>
              <a:rPr lang="en-US" sz="6000" b="1" dirty="0" smtClean="0"/>
              <a:t>Chart</a:t>
            </a:r>
            <a:r>
              <a:rPr lang="zh-CN" altLang="en-US" sz="3600" b="1" dirty="0"/>
              <a:t>尼科尔斯图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061015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C891DBF-2EB7-4FF8-BAF6-787B2560F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Autofit/>
          </a:bodyPr>
          <a:lstStyle/>
          <a:p>
            <a:r>
              <a:rPr lang="en-US" b="1" dirty="0"/>
              <a:t>Nichols</a:t>
            </a:r>
            <a:r>
              <a:rPr lang="en-US" sz="3600" b="1" dirty="0"/>
              <a:t> </a:t>
            </a:r>
            <a:r>
              <a:rPr lang="en-US" b="1" dirty="0"/>
              <a:t>Chart – Gain and Phase Margin </a:t>
            </a:r>
          </a:p>
        </p:txBody>
      </p:sp>
      <p:sp>
        <p:nvSpPr>
          <p:cNvPr id="25" name="Content Placeholder 1">
            <a:extLst>
              <a:ext uri="{FF2B5EF4-FFF2-40B4-BE49-F238E27FC236}">
                <a16:creationId xmlns:a16="http://schemas.microsoft.com/office/drawing/2014/main" id="{36E9A1C1-6111-4683-AEFD-A842A3D88E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" y="1046162"/>
            <a:ext cx="8816340" cy="3949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400" dirty="0"/>
              <a:t>Gain and Phase margin are easily calculable from Nichols chart</a:t>
            </a:r>
            <a:r>
              <a:rPr lang="en-US" altLang="en-US" sz="2400" dirty="0" smtClean="0"/>
              <a:t>:</a:t>
            </a:r>
          </a:p>
          <a:p>
            <a:pPr marL="0" indent="0">
              <a:buNone/>
            </a:pPr>
            <a:r>
              <a:rPr lang="zh-CN" altLang="en-US" sz="1600" dirty="0"/>
              <a:t>增益和相位裕度很容易从尼科尔斯图表中计算出来</a:t>
            </a:r>
            <a:r>
              <a:rPr lang="zh-CN" altLang="en-US" sz="2400" dirty="0"/>
              <a:t>：</a:t>
            </a:r>
            <a:endParaRPr lang="en-US" altLang="en-US" sz="2400" dirty="0"/>
          </a:p>
          <a:p>
            <a:pPr marL="0" indent="0">
              <a:buNone/>
            </a:pPr>
            <a:endParaRPr lang="en-US" altLang="en-US" sz="2000" dirty="0"/>
          </a:p>
          <a:p>
            <a:pPr marL="0" indent="0">
              <a:buNone/>
            </a:pPr>
            <a:endParaRPr lang="en-US" altLang="en-US" sz="2000" dirty="0"/>
          </a:p>
          <a:p>
            <a:pPr marL="0" indent="0">
              <a:buNone/>
            </a:pPr>
            <a:endParaRPr lang="en-US" altLang="en-US" sz="2000" dirty="0"/>
          </a:p>
          <a:p>
            <a:pPr marL="0" indent="0">
              <a:buNone/>
            </a:pPr>
            <a:r>
              <a:rPr lang="en-US" altLang="en-US" sz="2400" dirty="0"/>
              <a:t>Nichols chart for a stable system will</a:t>
            </a:r>
          </a:p>
          <a:p>
            <a:pPr marL="0" indent="0">
              <a:buNone/>
            </a:pPr>
            <a:r>
              <a:rPr lang="en-US" altLang="en-US" sz="2400" dirty="0"/>
              <a:t>Pass to the right and below the stability</a:t>
            </a:r>
          </a:p>
          <a:p>
            <a:pPr marL="0" indent="0">
              <a:buNone/>
            </a:pPr>
            <a:r>
              <a:rPr lang="en-US" altLang="en-US" sz="2400" dirty="0"/>
              <a:t>point</a:t>
            </a:r>
            <a:r>
              <a:rPr lang="en-US" altLang="en-US" sz="2400" dirty="0" smtClean="0"/>
              <a:t>.</a:t>
            </a:r>
          </a:p>
          <a:p>
            <a:pPr marL="0" indent="0">
              <a:buNone/>
            </a:pPr>
            <a:endParaRPr lang="en-US" altLang="zh-CN" sz="1600" dirty="0" smtClean="0"/>
          </a:p>
          <a:p>
            <a:pPr marL="0" indent="0">
              <a:buNone/>
            </a:pPr>
            <a:r>
              <a:rPr lang="zh-CN" altLang="en-US" sz="1600" dirty="0" smtClean="0"/>
              <a:t>稳定系统</a:t>
            </a:r>
            <a:r>
              <a:rPr lang="zh-CN" altLang="en-US" sz="1600" dirty="0"/>
              <a:t>的尼科尔斯图在稳定性的右边和下方传球点。</a:t>
            </a:r>
            <a:endParaRPr lang="en-US" altLang="en-US" sz="1600" dirty="0"/>
          </a:p>
          <a:p>
            <a:pPr marL="0" indent="0">
              <a:buNone/>
            </a:pPr>
            <a:endParaRPr lang="en-US" altLang="en-US" sz="1600" dirty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8AA70CE-1A96-44DE-BE6A-5500136236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1653" y="1952251"/>
            <a:ext cx="3882347" cy="2868814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1A4949A-7892-454C-B658-473D5E1E8408}"/>
              </a:ext>
            </a:extLst>
          </p:cNvPr>
          <p:cNvSpPr txBox="1"/>
          <p:nvPr/>
        </p:nvSpPr>
        <p:spPr>
          <a:xfrm>
            <a:off x="2919100" y="3896221"/>
            <a:ext cx="2396315" cy="738664"/>
          </a:xfrm>
          <a:prstGeom prst="rect">
            <a:avLst/>
          </a:prstGeom>
          <a:noFill/>
          <a:ln w="19050">
            <a:solidFill>
              <a:srgbClr val="075D4D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1400" dirty="0">
                <a:latin typeface="+mn-lt"/>
                <a:cs typeface="+mn-cs"/>
              </a:rPr>
              <a:t>Stability Point Open loop</a:t>
            </a:r>
          </a:p>
          <a:p>
            <a:pPr algn="l"/>
            <a:r>
              <a:rPr lang="en-US" sz="1400" dirty="0">
                <a:latin typeface="+mn-lt"/>
                <a:cs typeface="+mn-cs"/>
              </a:rPr>
              <a:t>should pass right to this </a:t>
            </a:r>
            <a:r>
              <a:rPr lang="en-US" sz="1400" dirty="0" smtClean="0">
                <a:latin typeface="+mn-lt"/>
                <a:cs typeface="+mn-cs"/>
              </a:rPr>
              <a:t>point</a:t>
            </a:r>
          </a:p>
          <a:p>
            <a:pPr algn="l"/>
            <a:r>
              <a:rPr lang="zh-CN" altLang="en-US" sz="1400" dirty="0">
                <a:latin typeface="+mn-lt"/>
                <a:cs typeface="+mn-cs"/>
              </a:rPr>
              <a:t>稳定点开环应该通过这里</a:t>
            </a:r>
            <a:endParaRPr lang="en-US" sz="1400" dirty="0">
              <a:latin typeface="+mn-lt"/>
              <a:cs typeface="+mn-cs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3985677-A923-48FA-97E5-2337CAC259AF}"/>
              </a:ext>
            </a:extLst>
          </p:cNvPr>
          <p:cNvCxnSpPr>
            <a:cxnSpLocks/>
          </p:cNvCxnSpPr>
          <p:nvPr/>
        </p:nvCxnSpPr>
        <p:spPr>
          <a:xfrm flipV="1">
            <a:off x="5315415" y="3191251"/>
            <a:ext cx="1915072" cy="786017"/>
          </a:xfrm>
          <a:prstGeom prst="straightConnector1">
            <a:avLst/>
          </a:prstGeom>
          <a:ln>
            <a:solidFill>
              <a:srgbClr val="05574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2845B757-CBB0-4F61-9B19-D5D751C14280}"/>
              </a:ext>
            </a:extLst>
          </p:cNvPr>
          <p:cNvSpPr txBox="1"/>
          <p:nvPr/>
        </p:nvSpPr>
        <p:spPr>
          <a:xfrm>
            <a:off x="4571967" y="2092712"/>
            <a:ext cx="6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BA7FB19-4F33-4F8B-8BF0-0EF83D3E14C9}"/>
                  </a:ext>
                </a:extLst>
              </p:cNvPr>
              <p:cNvSpPr txBox="1"/>
              <p:nvPr/>
            </p:nvSpPr>
            <p:spPr>
              <a:xfrm>
                <a:off x="216460" y="1915086"/>
                <a:ext cx="6041235" cy="29841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𝑜𝑟𝑖𝑧𝑜𝑛𝑡𝑎𝑙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𝑑𝑖𝑠𝑡𝑎𝑛𝑐𝑒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𝑓𝑟𝑜𝑚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𝑐𝑟𝑖𝑡𝑖𝑐𝑎𝑙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𝑝𝑜𝑖𝑛𝑡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BA7FB19-4F33-4F8B-8BF0-0EF83D3E14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460" y="1915086"/>
                <a:ext cx="6041235" cy="298415"/>
              </a:xfrm>
              <a:prstGeom prst="rect">
                <a:avLst/>
              </a:prstGeom>
              <a:blipFill>
                <a:blip r:embed="rId3"/>
                <a:stretch>
                  <a:fillRect l="-1312" b="-2653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0C2B6BE-6A12-474C-BDDE-F70351FCFF1E}"/>
                  </a:ext>
                </a:extLst>
              </p:cNvPr>
              <p:cNvSpPr txBox="1"/>
              <p:nvPr/>
            </p:nvSpPr>
            <p:spPr>
              <a:xfrm>
                <a:off x="189012" y="2312206"/>
                <a:ext cx="5785906" cy="29956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𝑣𝑒𝑟𝑡𝑖𝑐𝑎𝑙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𝑑𝑖𝑠𝑡𝑎𝑛𝑐𝑒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𝑓𝑟𝑜𝑚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𝑐𝑟𝑖𝑡𝑖𝑐𝑎𝑙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𝑝𝑜𝑖𝑛𝑡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0C2B6BE-6A12-474C-BDDE-F70351FCFF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012" y="2312206"/>
                <a:ext cx="5785906" cy="299569"/>
              </a:xfrm>
              <a:prstGeom prst="rect">
                <a:avLst/>
              </a:prstGeom>
              <a:blipFill>
                <a:blip r:embed="rId4"/>
                <a:stretch>
                  <a:fillRect l="-1370" b="-2653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81316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2BB9429-21AB-4370-88ED-A149A57C6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26" y="1049529"/>
            <a:ext cx="8727676" cy="2661553"/>
          </a:xfrm>
          <a:ln w="12700">
            <a:noFill/>
          </a:ln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sz="2400" u="sng" dirty="0"/>
              <a:t>In the CDHD drive we are capable to provide solution for</a:t>
            </a:r>
            <a:r>
              <a:rPr lang="en-US" sz="2400" u="sng" dirty="0" smtClean="0"/>
              <a:t>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en-US" sz="1600" u="sng" dirty="0"/>
              <a:t>在</a:t>
            </a:r>
            <a:r>
              <a:rPr lang="en-US" altLang="zh-CN" sz="1600" u="sng" dirty="0"/>
              <a:t>CDHD</a:t>
            </a:r>
            <a:r>
              <a:rPr lang="zh-CN" altLang="en-US" sz="1600" u="sng" dirty="0"/>
              <a:t>驱动器中，我们能够提供以下解决方案：</a:t>
            </a:r>
            <a:endParaRPr lang="en-US" sz="1600" u="sng" dirty="0"/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sz="1600" dirty="0" smtClean="0"/>
              <a:t>High </a:t>
            </a:r>
            <a:r>
              <a:rPr lang="en-US" sz="1600" dirty="0"/>
              <a:t>BW for a CNC machine with many resonance.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sz="1600" dirty="0"/>
              <a:t>Low BW for robotics with low frequency resonance</a:t>
            </a:r>
            <a:r>
              <a:rPr lang="en-US" sz="1600" dirty="0" smtClean="0"/>
              <a:t>.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zh-CN" altLang="en-US" sz="1600" dirty="0"/>
              <a:t>高</a:t>
            </a:r>
            <a:r>
              <a:rPr lang="en-US" altLang="zh-CN" sz="1600" dirty="0"/>
              <a:t>BW</a:t>
            </a:r>
            <a:r>
              <a:rPr lang="zh-CN" altLang="en-US" sz="1600" dirty="0"/>
              <a:t>，适用于多共振的数控机床</a:t>
            </a:r>
            <a:r>
              <a:rPr lang="zh-CN" altLang="en-US" sz="1600" dirty="0" smtClean="0"/>
              <a:t>。</a:t>
            </a:r>
            <a:endParaRPr lang="en-US" altLang="zh-CN" sz="1600" dirty="0" smtClean="0"/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zh-CN" altLang="en-US" sz="1600" dirty="0"/>
              <a:t>低</a:t>
            </a:r>
            <a:r>
              <a:rPr lang="en-US" altLang="zh-CN" sz="1600" dirty="0" smtClean="0"/>
              <a:t>BW</a:t>
            </a:r>
            <a:r>
              <a:rPr lang="zh-CN" altLang="en-US" sz="1600" dirty="0" smtClean="0"/>
              <a:t>，适用低频</a:t>
            </a:r>
            <a:r>
              <a:rPr lang="zh-CN" altLang="en-US" sz="1600" dirty="0"/>
              <a:t>共振</a:t>
            </a:r>
            <a:r>
              <a:rPr lang="zh-CN" altLang="en-US" sz="1600" dirty="0" smtClean="0"/>
              <a:t>机器人。</a:t>
            </a: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DC5F52D-EC38-479E-9434-9844DB964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 fontScale="90000"/>
          </a:bodyPr>
          <a:lstStyle/>
          <a:p>
            <a:r>
              <a:rPr lang="en-US" sz="6000" b="1" dirty="0"/>
              <a:t>CDHD Design capabilities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623FEF3-6BDE-402F-A7DF-D6F67F2A487D}"/>
              </a:ext>
            </a:extLst>
          </p:cNvPr>
          <p:cNvGrpSpPr/>
          <p:nvPr/>
        </p:nvGrpSpPr>
        <p:grpSpPr>
          <a:xfrm>
            <a:off x="304800" y="2564596"/>
            <a:ext cx="8660773" cy="2009719"/>
            <a:chOff x="1299923" y="2525244"/>
            <a:chExt cx="6704561" cy="1805509"/>
          </a:xfrm>
        </p:grpSpPr>
        <p:pic>
          <p:nvPicPr>
            <p:cNvPr id="4" name="Picture 4">
              <a:extLst>
                <a:ext uri="{FF2B5EF4-FFF2-40B4-BE49-F238E27FC236}">
                  <a16:creationId xmlns:a16="http://schemas.microsoft.com/office/drawing/2014/main" id="{109F2262-1955-4FE2-B816-981DA55E47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923" y="3009194"/>
              <a:ext cx="6704561" cy="1321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8CE056B3-12EB-4E3B-9B3D-F63298BCA6C0}"/>
                </a:ext>
              </a:extLst>
            </p:cNvPr>
            <p:cNvSpPr/>
            <p:nvPr/>
          </p:nvSpPr>
          <p:spPr>
            <a:xfrm>
              <a:off x="2390224" y="2525244"/>
              <a:ext cx="596431" cy="4257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A155348B-4400-4436-BE7F-46CBAB0F57D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75535" y="2719583"/>
              <a:ext cx="0" cy="618978"/>
            </a:xfrm>
            <a:prstGeom prst="line">
              <a:avLst/>
            </a:prstGeom>
            <a:ln w="127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Arrow Connector 120">
              <a:extLst>
                <a:ext uri="{FF2B5EF4-FFF2-40B4-BE49-F238E27FC236}">
                  <a16:creationId xmlns:a16="http://schemas.microsoft.com/office/drawing/2014/main" id="{0EE5EFEE-1230-4EFB-83C2-D05ABC9C1970}"/>
                </a:ext>
              </a:extLst>
            </p:cNvPr>
            <p:cNvCxnSpPr>
              <a:cxnSpLocks/>
            </p:cNvCxnSpPr>
            <p:nvPr/>
          </p:nvCxnSpPr>
          <p:spPr>
            <a:xfrm>
              <a:off x="1775535" y="2719583"/>
              <a:ext cx="614689" cy="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123FA4D2-5AA3-42D0-B5B6-7DDF1DC67671}"/>
                </a:ext>
              </a:extLst>
            </p:cNvPr>
            <p:cNvCxnSpPr>
              <a:cxnSpLocks/>
              <a:stCxn id="116" idx="3"/>
            </p:cNvCxnSpPr>
            <p:nvPr/>
          </p:nvCxnSpPr>
          <p:spPr>
            <a:xfrm>
              <a:off x="2986654" y="2738094"/>
              <a:ext cx="2470925" cy="0"/>
            </a:xfrm>
            <a:prstGeom prst="line">
              <a:avLst/>
            </a:prstGeom>
            <a:ln w="127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Arrow Connector 128">
              <a:extLst>
                <a:ext uri="{FF2B5EF4-FFF2-40B4-BE49-F238E27FC236}">
                  <a16:creationId xmlns:a16="http://schemas.microsoft.com/office/drawing/2014/main" id="{9EBC5E16-795B-4A12-B0D0-E0DE1AA40F5E}"/>
                </a:ext>
              </a:extLst>
            </p:cNvPr>
            <p:cNvCxnSpPr>
              <a:cxnSpLocks/>
            </p:cNvCxnSpPr>
            <p:nvPr/>
          </p:nvCxnSpPr>
          <p:spPr>
            <a:xfrm>
              <a:off x="3710891" y="2738094"/>
              <a:ext cx="0" cy="514553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Arrow Connector 134">
              <a:extLst>
                <a:ext uri="{FF2B5EF4-FFF2-40B4-BE49-F238E27FC236}">
                  <a16:creationId xmlns:a16="http://schemas.microsoft.com/office/drawing/2014/main" id="{57BB9FF6-CFE7-455E-A1E1-6165AE0BB40F}"/>
                </a:ext>
              </a:extLst>
            </p:cNvPr>
            <p:cNvCxnSpPr>
              <a:cxnSpLocks/>
            </p:cNvCxnSpPr>
            <p:nvPr/>
          </p:nvCxnSpPr>
          <p:spPr>
            <a:xfrm>
              <a:off x="5457579" y="2738094"/>
              <a:ext cx="0" cy="514553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763ADFC-529F-453B-BF1F-D4B3A614D0D3}"/>
                </a:ext>
              </a:extLst>
            </p:cNvPr>
            <p:cNvSpPr/>
            <p:nvPr/>
          </p:nvSpPr>
          <p:spPr>
            <a:xfrm>
              <a:off x="2390224" y="2525244"/>
              <a:ext cx="596431" cy="43819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FF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7145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56A262-66C1-4AF8-902B-B04BFC860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 fontScale="90000"/>
          </a:bodyPr>
          <a:lstStyle/>
          <a:p>
            <a:r>
              <a:rPr lang="en-US" sz="6000" b="1" dirty="0"/>
              <a:t>Velocity Loop structure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94B27F3-0511-4D71-8283-63F5B9E469B9}"/>
              </a:ext>
            </a:extLst>
          </p:cNvPr>
          <p:cNvGrpSpPr/>
          <p:nvPr/>
        </p:nvGrpSpPr>
        <p:grpSpPr>
          <a:xfrm>
            <a:off x="233257" y="1339839"/>
            <a:ext cx="8688010" cy="3585724"/>
            <a:chOff x="-308948" y="754449"/>
            <a:chExt cx="8688010" cy="3585724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A79881D4-3408-43B0-BF00-FACFAFE8676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67924" y="2307252"/>
              <a:ext cx="405106" cy="6367"/>
            </a:xfrm>
            <a:prstGeom prst="straightConnector1">
              <a:avLst/>
            </a:prstGeom>
            <a:ln>
              <a:solidFill>
                <a:srgbClr val="075D4D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C60B7CE9-9A67-4868-8AAB-073CBC8538BD}"/>
                </a:ext>
              </a:extLst>
            </p:cNvPr>
            <p:cNvCxnSpPr>
              <a:cxnSpLocks/>
              <a:endCxn id="8" idx="2"/>
            </p:cNvCxnSpPr>
            <p:nvPr/>
          </p:nvCxnSpPr>
          <p:spPr>
            <a:xfrm flipV="1">
              <a:off x="4150356" y="2302810"/>
              <a:ext cx="243754" cy="3"/>
            </a:xfrm>
            <a:prstGeom prst="straightConnector1">
              <a:avLst/>
            </a:prstGeom>
            <a:ln>
              <a:solidFill>
                <a:srgbClr val="075D4D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17CBCB3-1911-4FF5-A501-520D1E46D644}"/>
                </a:ext>
              </a:extLst>
            </p:cNvPr>
            <p:cNvSpPr/>
            <p:nvPr/>
          </p:nvSpPr>
          <p:spPr>
            <a:xfrm>
              <a:off x="4394109" y="2143534"/>
              <a:ext cx="237578" cy="318554"/>
            </a:xfrm>
            <a:prstGeom prst="ellipse">
              <a:avLst/>
            </a:prstGeom>
            <a:noFill/>
            <a:ln>
              <a:solidFill>
                <a:srgbClr val="05574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5539FE60-BBD0-4AA9-AD68-6639540321D6}"/>
                    </a:ext>
                  </a:extLst>
                </p:cNvPr>
                <p:cNvSpPr txBox="1"/>
                <p:nvPr/>
              </p:nvSpPr>
              <p:spPr>
                <a:xfrm>
                  <a:off x="4890372" y="1934237"/>
                  <a:ext cx="628197" cy="770851"/>
                </a:xfrm>
                <a:prstGeom prst="rect">
                  <a:avLst/>
                </a:prstGeom>
                <a:noFill/>
                <a:ln>
                  <a:solidFill>
                    <a:srgbClr val="055748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algn="ctr">
                    <a:defRPr sz="2000">
                      <a:solidFill>
                        <a:srgbClr val="055748"/>
                      </a:solidFill>
                      <a:latin typeface="+mn-lt"/>
                      <a:cs typeface="+mn-cs"/>
                    </a:defRPr>
                  </a:lvl1pPr>
                  <a:lvl2pPr>
                    <a:defRPr>
                      <a:solidFill>
                        <a:schemeClr val="lt1"/>
                      </a:solidFill>
                      <a:latin typeface="+mn-lt"/>
                      <a:cs typeface="+mn-cs"/>
                    </a:defRPr>
                  </a:lvl2pPr>
                  <a:lvl3pPr>
                    <a:defRPr>
                      <a:solidFill>
                        <a:schemeClr val="lt1"/>
                      </a:solidFill>
                      <a:latin typeface="+mn-lt"/>
                      <a:cs typeface="+mn-cs"/>
                    </a:defRPr>
                  </a:lvl3pPr>
                  <a:lvl4pPr>
                    <a:defRPr>
                      <a:solidFill>
                        <a:schemeClr val="lt1"/>
                      </a:solidFill>
                      <a:latin typeface="+mn-lt"/>
                      <a:cs typeface="+mn-cs"/>
                    </a:defRPr>
                  </a:lvl4pPr>
                  <a:lvl5pPr>
                    <a:defRPr>
                      <a:solidFill>
                        <a:schemeClr val="lt1"/>
                      </a:solidFill>
                      <a:latin typeface="+mn-lt"/>
                      <a:cs typeface="+mn-cs"/>
                    </a:defRPr>
                  </a:lvl5pPr>
                  <a:lvl6pPr>
                    <a:defRPr>
                      <a:solidFill>
                        <a:schemeClr val="lt1"/>
                      </a:solidFill>
                      <a:latin typeface="+mn-lt"/>
                      <a:cs typeface="+mn-cs"/>
                    </a:defRPr>
                  </a:lvl6pPr>
                  <a:lvl7pPr>
                    <a:defRPr>
                      <a:solidFill>
                        <a:schemeClr val="lt1"/>
                      </a:solidFill>
                      <a:latin typeface="+mn-lt"/>
                      <a:cs typeface="+mn-cs"/>
                    </a:defRPr>
                  </a:lvl7pPr>
                  <a:lvl8pPr>
                    <a:defRPr>
                      <a:solidFill>
                        <a:schemeClr val="lt1"/>
                      </a:solidFill>
                      <a:latin typeface="+mn-lt"/>
                      <a:cs typeface="+mn-cs"/>
                    </a:defRPr>
                  </a:lvl8pPr>
                  <a:lvl9pPr>
                    <a:defRPr>
                      <a:solidFill>
                        <a:schemeClr val="lt1"/>
                      </a:solidFill>
                      <a:latin typeface="+mn-lt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400" b="0" i="1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5574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2400" b="0" i="0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5574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num>
                          <m:den>
                            <m:r>
                              <a:rPr kumimoji="0" lang="en-US" sz="2400" b="0" i="0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5574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𝐷</m:t>
                            </m:r>
                          </m:den>
                        </m:f>
                      </m:oMath>
                    </m:oMathPara>
                  </a14:m>
                  <a:endParaRPr kumimoji="0" lang="en-US" sz="2667" b="0" i="0" strike="noStrike" kern="1200" cap="none" spc="0" normalizeH="0" baseline="0" noProof="0" dirty="0">
                    <a:ln>
                      <a:noFill/>
                    </a:ln>
                    <a:solidFill>
                      <a:srgbClr val="055748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5539FE60-BBD0-4AA9-AD68-6639540321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90372" y="1934237"/>
                  <a:ext cx="628197" cy="770851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solidFill>
                    <a:srgbClr val="055748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04D3DD3-8249-432A-AD51-81EACA57BE02}"/>
                </a:ext>
              </a:extLst>
            </p:cNvPr>
            <p:cNvSpPr/>
            <p:nvPr/>
          </p:nvSpPr>
          <p:spPr>
            <a:xfrm>
              <a:off x="4764004" y="3152587"/>
              <a:ext cx="612401" cy="585164"/>
            </a:xfrm>
            <a:prstGeom prst="rect">
              <a:avLst/>
            </a:prstGeom>
            <a:noFill/>
            <a:ln>
              <a:solidFill>
                <a:srgbClr val="05574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67" b="0" i="0" strike="noStrike" kern="1200" cap="none" spc="0" normalizeH="0" baseline="0" noProof="0" dirty="0">
                  <a:ln>
                    <a:noFill/>
                  </a:ln>
                  <a:solidFill>
                    <a:srgbClr val="05574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51D4F05-E26C-41F7-963D-E4A4B19BC618}"/>
                </a:ext>
              </a:extLst>
            </p:cNvPr>
            <p:cNvSpPr/>
            <p:nvPr/>
          </p:nvSpPr>
          <p:spPr>
            <a:xfrm>
              <a:off x="6349291" y="1853300"/>
              <a:ext cx="786659" cy="873800"/>
            </a:xfrm>
            <a:prstGeom prst="rect">
              <a:avLst/>
            </a:prstGeom>
            <a:noFill/>
            <a:ln>
              <a:solidFill>
                <a:srgbClr val="05574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strike="noStrike" kern="1200" cap="none" spc="0" normalizeH="0" baseline="0" noProof="0" dirty="0">
                  <a:ln>
                    <a:noFill/>
                  </a:ln>
                  <a:solidFill>
                    <a:srgbClr val="05574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Current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strike="noStrike" kern="1200" cap="none" spc="0" normalizeH="0" baseline="0" noProof="0" dirty="0">
                  <a:ln>
                    <a:noFill/>
                  </a:ln>
                  <a:solidFill>
                    <a:srgbClr val="05574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Controller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2B02A1B9-327A-4276-9562-0C9B973377AC}"/>
                </a:ext>
              </a:extLst>
            </p:cNvPr>
            <p:cNvCxnSpPr>
              <a:cxnSpLocks/>
            </p:cNvCxnSpPr>
            <p:nvPr/>
          </p:nvCxnSpPr>
          <p:spPr>
            <a:xfrm>
              <a:off x="4654179" y="2302808"/>
              <a:ext cx="234530" cy="0"/>
            </a:xfrm>
            <a:prstGeom prst="straightConnector1">
              <a:avLst/>
            </a:prstGeom>
            <a:ln>
              <a:solidFill>
                <a:srgbClr val="075D4D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0D023CCB-4061-4634-8612-D1EED284C0D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19533" y="2485546"/>
              <a:ext cx="3450" cy="985933"/>
            </a:xfrm>
            <a:prstGeom prst="straightConnector1">
              <a:avLst/>
            </a:prstGeom>
            <a:ln>
              <a:solidFill>
                <a:srgbClr val="075D4D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0F91D4CF-0CE3-4F84-B461-2D65133BE4A3}"/>
                </a:ext>
              </a:extLst>
            </p:cNvPr>
            <p:cNvCxnSpPr>
              <a:cxnSpLocks/>
            </p:cNvCxnSpPr>
            <p:nvPr/>
          </p:nvCxnSpPr>
          <p:spPr>
            <a:xfrm>
              <a:off x="4519533" y="3471479"/>
              <a:ext cx="251910" cy="0"/>
            </a:xfrm>
            <a:prstGeom prst="straightConnector1">
              <a:avLst/>
            </a:prstGeom>
            <a:ln>
              <a:solidFill>
                <a:srgbClr val="075D4D"/>
              </a:solidFill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72365DC7-ACC1-4062-907F-89935CB240D4}"/>
                </a:ext>
              </a:extLst>
            </p:cNvPr>
            <p:cNvCxnSpPr>
              <a:cxnSpLocks/>
              <a:stCxn id="9" idx="3"/>
              <a:endCxn id="52" idx="2"/>
            </p:cNvCxnSpPr>
            <p:nvPr/>
          </p:nvCxnSpPr>
          <p:spPr>
            <a:xfrm flipV="1">
              <a:off x="5518569" y="2313619"/>
              <a:ext cx="328743" cy="0"/>
            </a:xfrm>
            <a:prstGeom prst="straightConnector1">
              <a:avLst/>
            </a:prstGeom>
            <a:ln>
              <a:solidFill>
                <a:srgbClr val="075D4D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A09CC4F-5A45-4462-A790-86C4E6807931}"/>
                </a:ext>
              </a:extLst>
            </p:cNvPr>
            <p:cNvSpPr txBox="1"/>
            <p:nvPr/>
          </p:nvSpPr>
          <p:spPr>
            <a:xfrm>
              <a:off x="1792459" y="2011476"/>
              <a:ext cx="670430" cy="264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strike="noStrike" kern="1200" cap="none" spc="0" normalizeH="0" baseline="0" noProof="0" dirty="0">
                  <a:ln>
                    <a:noFill/>
                  </a:ln>
                  <a:solidFill>
                    <a:srgbClr val="05574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Vcmd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4E328DF-1F18-440D-9C9D-D779B279CCD9}"/>
                </a:ext>
              </a:extLst>
            </p:cNvPr>
            <p:cNvSpPr txBox="1"/>
            <p:nvPr/>
          </p:nvSpPr>
          <p:spPr>
            <a:xfrm>
              <a:off x="5471630" y="2002718"/>
              <a:ext cx="670430" cy="264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strike="noStrike" kern="1200" cap="none" spc="0" normalizeH="0" baseline="0" noProof="0" dirty="0">
                  <a:ln>
                    <a:noFill/>
                  </a:ln>
                  <a:solidFill>
                    <a:srgbClr val="05574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Icmd</a:t>
              </a: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12F6FFB-DC2F-45CD-88D6-067FB58E4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16088" y="2043138"/>
              <a:ext cx="962974" cy="1201185"/>
            </a:xfrm>
            <a:prstGeom prst="rect">
              <a:avLst/>
            </a:prstGeom>
          </p:spPr>
        </p:pic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3ADE2599-DB13-47C4-9D94-EFB4D50BB618}"/>
                </a:ext>
              </a:extLst>
            </p:cNvPr>
            <p:cNvCxnSpPr/>
            <p:nvPr/>
          </p:nvCxnSpPr>
          <p:spPr>
            <a:xfrm flipV="1">
              <a:off x="7357347" y="2375740"/>
              <a:ext cx="0" cy="1080000"/>
            </a:xfrm>
            <a:prstGeom prst="straightConnector1">
              <a:avLst/>
            </a:prstGeom>
            <a:ln>
              <a:solidFill>
                <a:srgbClr val="075D4D"/>
              </a:solidFill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39892BE-0243-4AF5-B5EF-71BAACD8A6DD}"/>
                </a:ext>
              </a:extLst>
            </p:cNvPr>
            <p:cNvSpPr txBox="1"/>
            <p:nvPr/>
          </p:nvSpPr>
          <p:spPr>
            <a:xfrm>
              <a:off x="6286288" y="3427172"/>
              <a:ext cx="9378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strike="noStrike" kern="1200" cap="none" spc="0" normalizeH="0" baseline="0" noProof="0" dirty="0">
                  <a:ln>
                    <a:noFill/>
                  </a:ln>
                  <a:solidFill>
                    <a:srgbClr val="05574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Feedback</a:t>
              </a:r>
              <a:endParaRPr kumimoji="0" lang="en-US" sz="1200" b="0" i="0" strike="noStrike" kern="1200" cap="none" spc="0" normalizeH="0" baseline="0" noProof="0" dirty="0">
                <a:ln>
                  <a:noFill/>
                </a:ln>
                <a:solidFill>
                  <a:srgbClr val="055748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2ECC385-3CD2-44FF-9D09-A62EB84FFFCE}"/>
                </a:ext>
              </a:extLst>
            </p:cNvPr>
            <p:cNvSpPr/>
            <p:nvPr/>
          </p:nvSpPr>
          <p:spPr>
            <a:xfrm>
              <a:off x="3475044" y="1936031"/>
              <a:ext cx="677954" cy="679119"/>
            </a:xfrm>
            <a:prstGeom prst="rect">
              <a:avLst/>
            </a:prstGeom>
            <a:noFill/>
            <a:ln>
              <a:solidFill>
                <a:srgbClr val="05574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67" b="0" i="0" strike="noStrike" kern="1200" cap="none" spc="0" normalizeH="0" baseline="0" noProof="0" dirty="0">
                  <a:ln>
                    <a:noFill/>
                  </a:ln>
                  <a:solidFill>
                    <a:srgbClr val="05574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97CDA555-794F-4AB1-BD1B-7D86BCA17D51}"/>
                </a:ext>
              </a:extLst>
            </p:cNvPr>
            <p:cNvCxnSpPr>
              <a:cxnSpLocks/>
            </p:cNvCxnSpPr>
            <p:nvPr/>
          </p:nvCxnSpPr>
          <p:spPr>
            <a:xfrm>
              <a:off x="7135950" y="2134775"/>
              <a:ext cx="504000" cy="0"/>
            </a:xfrm>
            <a:prstGeom prst="straightConnector1">
              <a:avLst/>
            </a:prstGeom>
            <a:ln>
              <a:solidFill>
                <a:srgbClr val="075D4D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1EA8AF6B-3352-4747-8C0A-73999D950243}"/>
                </a:ext>
              </a:extLst>
            </p:cNvPr>
            <p:cNvCxnSpPr/>
            <p:nvPr/>
          </p:nvCxnSpPr>
          <p:spPr>
            <a:xfrm>
              <a:off x="7357347" y="2375740"/>
              <a:ext cx="121773" cy="0"/>
            </a:xfrm>
            <a:prstGeom prst="straightConnector1">
              <a:avLst/>
            </a:prstGeom>
            <a:ln>
              <a:solidFill>
                <a:srgbClr val="075D4D"/>
              </a:solidFill>
              <a:tail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BFF773DB-4DF4-4005-BA02-729B983D2D8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43708" y="3447232"/>
              <a:ext cx="1223539" cy="12727"/>
            </a:xfrm>
            <a:prstGeom prst="straightConnector1">
              <a:avLst/>
            </a:prstGeom>
            <a:ln>
              <a:solidFill>
                <a:srgbClr val="075D4D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4FA8133C-B33A-46EE-8B3E-10948075310D}"/>
                </a:ext>
              </a:extLst>
            </p:cNvPr>
            <p:cNvCxnSpPr>
              <a:endCxn id="11" idx="2"/>
            </p:cNvCxnSpPr>
            <p:nvPr/>
          </p:nvCxnSpPr>
          <p:spPr>
            <a:xfrm flipV="1">
              <a:off x="6742003" y="2727100"/>
              <a:ext cx="618" cy="718068"/>
            </a:xfrm>
            <a:prstGeom prst="straightConnector1">
              <a:avLst/>
            </a:prstGeom>
            <a:ln>
              <a:solidFill>
                <a:srgbClr val="075D4D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7639A08-4468-4D91-8BEE-F7D5566F2585}"/>
                </a:ext>
              </a:extLst>
            </p:cNvPr>
            <p:cNvSpPr/>
            <p:nvPr/>
          </p:nvSpPr>
          <p:spPr>
            <a:xfrm>
              <a:off x="2332212" y="1955123"/>
              <a:ext cx="733756" cy="660029"/>
            </a:xfrm>
            <a:prstGeom prst="rect">
              <a:avLst/>
            </a:prstGeom>
            <a:noFill/>
            <a:ln>
              <a:solidFill>
                <a:srgbClr val="05574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67" b="0" i="0" strike="noStrike" kern="1200" cap="none" spc="0" normalizeH="0" baseline="0" noProof="0" dirty="0">
                  <a:ln>
                    <a:noFill/>
                  </a:ln>
                  <a:solidFill>
                    <a:srgbClr val="05574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VFI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D32669FF-7F45-4977-A7F8-A38529428FC7}"/>
                </a:ext>
              </a:extLst>
            </p:cNvPr>
            <p:cNvCxnSpPr>
              <a:cxnSpLocks/>
            </p:cNvCxnSpPr>
            <p:nvPr/>
          </p:nvCxnSpPr>
          <p:spPr>
            <a:xfrm>
              <a:off x="1872286" y="2307252"/>
              <a:ext cx="459926" cy="2"/>
            </a:xfrm>
            <a:prstGeom prst="straightConnector1">
              <a:avLst/>
            </a:prstGeom>
            <a:ln>
              <a:solidFill>
                <a:srgbClr val="075D4D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0E58CFEB-CA29-4B9E-9682-C7D721D4D80B}"/>
                </a:ext>
              </a:extLst>
            </p:cNvPr>
            <p:cNvSpPr/>
            <p:nvPr/>
          </p:nvSpPr>
          <p:spPr>
            <a:xfrm>
              <a:off x="1628069" y="2171833"/>
              <a:ext cx="239345" cy="239176"/>
            </a:xfrm>
            <a:prstGeom prst="ellipse">
              <a:avLst/>
            </a:prstGeom>
            <a:noFill/>
            <a:ln>
              <a:solidFill>
                <a:srgbClr val="05574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05958E0-5AE7-4D61-B79C-7DFBE38B96B1}"/>
                </a:ext>
              </a:extLst>
            </p:cNvPr>
            <p:cNvSpPr/>
            <p:nvPr/>
          </p:nvSpPr>
          <p:spPr>
            <a:xfrm>
              <a:off x="5534157" y="3150487"/>
              <a:ext cx="612401" cy="585164"/>
            </a:xfrm>
            <a:prstGeom prst="rect">
              <a:avLst/>
            </a:prstGeom>
            <a:noFill/>
            <a:ln>
              <a:solidFill>
                <a:srgbClr val="05574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strike="noStrike" kern="1200" cap="none" spc="0" normalizeH="0" baseline="0" noProof="0" dirty="0">
                  <a:ln>
                    <a:noFill/>
                  </a:ln>
                  <a:solidFill>
                    <a:srgbClr val="05574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Filter</a:t>
              </a: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9E741B7A-FA6C-48BB-BA16-E5D27903820F}"/>
                </a:ext>
              </a:extLst>
            </p:cNvPr>
            <p:cNvCxnSpPr>
              <a:cxnSpLocks/>
              <a:stCxn id="32" idx="1"/>
              <a:endCxn id="10" idx="3"/>
            </p:cNvCxnSpPr>
            <p:nvPr/>
          </p:nvCxnSpPr>
          <p:spPr>
            <a:xfrm flipH="1">
              <a:off x="5376405" y="3443069"/>
              <a:ext cx="157752" cy="2100"/>
            </a:xfrm>
            <a:prstGeom prst="straightConnector1">
              <a:avLst/>
            </a:prstGeom>
            <a:ln>
              <a:solidFill>
                <a:srgbClr val="075D4D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0DAAA035-E08C-451E-A195-54A6BEE27ECC}"/>
                </a:ext>
              </a:extLst>
            </p:cNvPr>
            <p:cNvCxnSpPr>
              <a:cxnSpLocks/>
            </p:cNvCxnSpPr>
            <p:nvPr/>
          </p:nvCxnSpPr>
          <p:spPr>
            <a:xfrm>
              <a:off x="1747741" y="1084462"/>
              <a:ext cx="0" cy="1080000"/>
            </a:xfrm>
            <a:prstGeom prst="straightConnector1">
              <a:avLst/>
            </a:prstGeom>
            <a:ln>
              <a:solidFill>
                <a:srgbClr val="075D4D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F7C0C88-7F84-49AF-8D53-FBA4D05401BD}"/>
                </a:ext>
              </a:extLst>
            </p:cNvPr>
            <p:cNvSpPr/>
            <p:nvPr/>
          </p:nvSpPr>
          <p:spPr>
            <a:xfrm>
              <a:off x="775619" y="754449"/>
              <a:ext cx="733756" cy="660029"/>
            </a:xfrm>
            <a:prstGeom prst="rect">
              <a:avLst/>
            </a:prstGeom>
            <a:noFill/>
            <a:ln>
              <a:solidFill>
                <a:srgbClr val="05574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67" b="0" i="0" strike="noStrike" kern="1200" cap="none" spc="0" normalizeH="0" baseline="0" noProof="0" dirty="0">
                  <a:ln>
                    <a:noFill/>
                  </a:ln>
                  <a:solidFill>
                    <a:srgbClr val="05574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FF</a:t>
              </a:r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72C35CDF-E4F4-4415-A389-691C78FC9ED4}"/>
                </a:ext>
              </a:extLst>
            </p:cNvPr>
            <p:cNvCxnSpPr>
              <a:cxnSpLocks/>
            </p:cNvCxnSpPr>
            <p:nvPr/>
          </p:nvCxnSpPr>
          <p:spPr>
            <a:xfrm>
              <a:off x="1509375" y="1084463"/>
              <a:ext cx="4450148" cy="0"/>
            </a:xfrm>
            <a:prstGeom prst="straightConnector1">
              <a:avLst/>
            </a:prstGeom>
            <a:ln>
              <a:solidFill>
                <a:srgbClr val="075D4D"/>
              </a:solidFill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A2D24FB3-B10D-4B9F-9868-A5B18490D9F5}"/>
                </a:ext>
              </a:extLst>
            </p:cNvPr>
            <p:cNvSpPr/>
            <p:nvPr/>
          </p:nvSpPr>
          <p:spPr>
            <a:xfrm>
              <a:off x="5847312" y="2194031"/>
              <a:ext cx="239345" cy="239176"/>
            </a:xfrm>
            <a:prstGeom prst="ellipse">
              <a:avLst/>
            </a:prstGeom>
            <a:noFill/>
            <a:ln>
              <a:solidFill>
                <a:srgbClr val="05574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7862A69E-971E-4443-8EB1-C158677A32EF}"/>
                </a:ext>
              </a:extLst>
            </p:cNvPr>
            <p:cNvCxnSpPr>
              <a:cxnSpLocks/>
            </p:cNvCxnSpPr>
            <p:nvPr/>
          </p:nvCxnSpPr>
          <p:spPr>
            <a:xfrm>
              <a:off x="6086657" y="2312674"/>
              <a:ext cx="268529" cy="4032"/>
            </a:xfrm>
            <a:prstGeom prst="straightConnector1">
              <a:avLst/>
            </a:prstGeom>
            <a:ln>
              <a:solidFill>
                <a:srgbClr val="075D4D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91F93124-23B8-4F2F-A91B-3878D68DFAC0}"/>
                </a:ext>
              </a:extLst>
            </p:cNvPr>
            <p:cNvCxnSpPr>
              <a:cxnSpLocks/>
            </p:cNvCxnSpPr>
            <p:nvPr/>
          </p:nvCxnSpPr>
          <p:spPr>
            <a:xfrm>
              <a:off x="5959523" y="1084462"/>
              <a:ext cx="0" cy="1080000"/>
            </a:xfrm>
            <a:prstGeom prst="straightConnector1">
              <a:avLst/>
            </a:prstGeom>
            <a:ln>
              <a:solidFill>
                <a:srgbClr val="075D4D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604D88E-D6F7-42F3-9AE7-704072FD987F}"/>
                </a:ext>
              </a:extLst>
            </p:cNvPr>
            <p:cNvSpPr txBox="1"/>
            <p:nvPr/>
          </p:nvSpPr>
          <p:spPr>
            <a:xfrm>
              <a:off x="-308948" y="1522515"/>
              <a:ext cx="22613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400" dirty="0">
                  <a:solidFill>
                    <a:srgbClr val="055748"/>
                  </a:solidFill>
                </a:rPr>
                <a:t>KPAFRV – AFF to velocity</a:t>
              </a:r>
            </a:p>
            <a:p>
              <a:pPr algn="l"/>
              <a:r>
                <a:rPr lang="en-US" sz="1400" dirty="0">
                  <a:solidFill>
                    <a:srgbClr val="055748"/>
                  </a:solidFill>
                </a:rPr>
                <a:t>KPVFR – VFF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352142B-5C40-4358-8B25-9E04A1533852}"/>
                </a:ext>
              </a:extLst>
            </p:cNvPr>
            <p:cNvSpPr txBox="1"/>
            <p:nvPr/>
          </p:nvSpPr>
          <p:spPr>
            <a:xfrm>
              <a:off x="2799679" y="764371"/>
              <a:ext cx="22325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55748"/>
                  </a:solidFill>
                </a:rPr>
                <a:t>KPAFRC – AFF to current</a:t>
              </a:r>
            </a:p>
          </p:txBody>
        </p: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7EA83295-F75E-41C6-B83E-06137D1D40F2}"/>
                </a:ext>
              </a:extLst>
            </p:cNvPr>
            <p:cNvCxnSpPr>
              <a:cxnSpLocks/>
            </p:cNvCxnSpPr>
            <p:nvPr/>
          </p:nvCxnSpPr>
          <p:spPr>
            <a:xfrm>
              <a:off x="1291227" y="2297917"/>
              <a:ext cx="342289" cy="2"/>
            </a:xfrm>
            <a:prstGeom prst="straightConnector1">
              <a:avLst/>
            </a:prstGeom>
            <a:ln>
              <a:solidFill>
                <a:srgbClr val="075D4D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C8CE63BD-5B87-493B-9DF5-EF169A770F0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8308" y="1076153"/>
              <a:ext cx="258949" cy="8310"/>
            </a:xfrm>
            <a:prstGeom prst="straightConnector1">
              <a:avLst/>
            </a:prstGeom>
            <a:ln>
              <a:solidFill>
                <a:srgbClr val="075D4D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Left Brace 65">
              <a:extLst>
                <a:ext uri="{FF2B5EF4-FFF2-40B4-BE49-F238E27FC236}">
                  <a16:creationId xmlns:a16="http://schemas.microsoft.com/office/drawing/2014/main" id="{3B152AD0-F7B6-4EF7-A48C-FD2AEDCA3E88}"/>
                </a:ext>
              </a:extLst>
            </p:cNvPr>
            <p:cNvSpPr/>
            <p:nvPr/>
          </p:nvSpPr>
          <p:spPr>
            <a:xfrm rot="16200000">
              <a:off x="5689372" y="3497147"/>
              <a:ext cx="308304" cy="743788"/>
            </a:xfrm>
            <a:prstGeom prst="leftBrace">
              <a:avLst/>
            </a:prstGeom>
            <a:ln>
              <a:solidFill>
                <a:srgbClr val="075D4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8DE16A0-59EA-41C2-9C74-2D58E399F54A}"/>
                </a:ext>
              </a:extLst>
            </p:cNvPr>
            <p:cNvSpPr txBox="1"/>
            <p:nvPr/>
          </p:nvSpPr>
          <p:spPr>
            <a:xfrm>
              <a:off x="5400584" y="4032396"/>
              <a:ext cx="87825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75D4D"/>
                  </a:solidFill>
                </a:rPr>
                <a:t>VELFILT</a:t>
              </a:r>
              <a:endParaRPr lang="en-US" dirty="0">
                <a:solidFill>
                  <a:srgbClr val="075D4D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73828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3077C0-154E-4BEF-8386-EDDF4AEA8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 fontScale="90000"/>
          </a:bodyPr>
          <a:lstStyle/>
          <a:p>
            <a:r>
              <a:rPr lang="en-US" sz="6000" b="1" dirty="0"/>
              <a:t>HDM </a:t>
            </a:r>
            <a:r>
              <a:rPr lang="en-US" sz="6000" b="1" dirty="0" smtClean="0"/>
              <a:t>Tool </a:t>
            </a:r>
            <a:r>
              <a:rPr lang="en-US" sz="3600" b="1" dirty="0" smtClean="0"/>
              <a:t>HDM</a:t>
            </a:r>
            <a:r>
              <a:rPr lang="zh-CN" altLang="en-US" sz="3600" b="1" dirty="0" smtClean="0"/>
              <a:t>工具</a:t>
            </a:r>
            <a:endParaRPr lang="en-US" sz="36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A134DA-8F9A-43BE-BBC5-B245F3B7B7F3}"/>
              </a:ext>
            </a:extLst>
          </p:cNvPr>
          <p:cNvSpPr txBox="1"/>
          <p:nvPr/>
        </p:nvSpPr>
        <p:spPr>
          <a:xfrm>
            <a:off x="262890" y="1120140"/>
            <a:ext cx="878967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rtl="0">
              <a:buFont typeface="+mj-lt"/>
              <a:buAutoNum type="arabicPeriod"/>
            </a:pPr>
            <a:r>
              <a:rPr lang="en-US" sz="2400" dirty="0">
                <a:latin typeface="+mn-lt"/>
                <a:cs typeface="+mn-cs"/>
              </a:rPr>
              <a:t>Choose the control loop you want to work with</a:t>
            </a:r>
          </a:p>
          <a:p>
            <a:pPr marL="800100" lvl="1" indent="-342900" algn="l" rtl="0">
              <a:buFont typeface="Wingdings" panose="05000000000000000000" pitchFamily="2" charset="2"/>
              <a:buChar char="ü"/>
            </a:pPr>
            <a:r>
              <a:rPr lang="en-US" sz="2400" dirty="0">
                <a:latin typeface="+mn-lt"/>
                <a:cs typeface="+mn-cs"/>
              </a:rPr>
              <a:t>I choose PDFF</a:t>
            </a:r>
          </a:p>
          <a:p>
            <a:pPr lvl="1" algn="l" rtl="0"/>
            <a:r>
              <a:rPr lang="zh-CN" altLang="en-US" sz="1600" dirty="0">
                <a:latin typeface="+mn-lt"/>
                <a:cs typeface="+mn-cs"/>
              </a:rPr>
              <a:t>选择要使用的控制</a:t>
            </a:r>
            <a:r>
              <a:rPr lang="zh-CN" altLang="en-US" sz="1600" dirty="0" smtClean="0">
                <a:latin typeface="+mn-lt"/>
                <a:cs typeface="+mn-cs"/>
              </a:rPr>
              <a:t>循环，我选择</a:t>
            </a:r>
            <a:r>
              <a:rPr lang="en-US" altLang="zh-CN" sz="1600" dirty="0" smtClean="0">
                <a:latin typeface="+mn-lt"/>
                <a:cs typeface="+mn-cs"/>
              </a:rPr>
              <a:t>PDFF</a:t>
            </a:r>
            <a:r>
              <a:rPr lang="zh-CN" altLang="en-US" sz="1600" dirty="0" smtClean="0">
                <a:latin typeface="+mn-lt"/>
                <a:cs typeface="+mn-cs"/>
              </a:rPr>
              <a:t>。</a:t>
            </a:r>
            <a:endParaRPr lang="en-US" sz="1600" dirty="0">
              <a:latin typeface="+mn-lt"/>
              <a:cs typeface="+mn-cs"/>
            </a:endParaRPr>
          </a:p>
          <a:p>
            <a:pPr marL="342900" indent="-342900" algn="l" rtl="0">
              <a:buFont typeface="+mj-lt"/>
              <a:buAutoNum type="arabicPeriod"/>
            </a:pPr>
            <a:r>
              <a:rPr lang="en-US" sz="2400" dirty="0">
                <a:latin typeface="+mn-lt"/>
                <a:cs typeface="+mn-cs"/>
              </a:rPr>
              <a:t>Set VLIM and DIPEAK as well as VELFILTFRQ</a:t>
            </a:r>
          </a:p>
          <a:p>
            <a:pPr algn="l" rtl="0"/>
            <a:r>
              <a:rPr lang="zh-CN" altLang="en-US" sz="1600" dirty="0" smtClean="0">
                <a:latin typeface="+mn-lt"/>
                <a:cs typeface="+mn-cs"/>
              </a:rPr>
              <a:t>         设置</a:t>
            </a:r>
            <a:r>
              <a:rPr lang="en-US" sz="1600" dirty="0" err="1">
                <a:latin typeface="+mn-lt"/>
                <a:cs typeface="+mn-cs"/>
              </a:rPr>
              <a:t>vlim</a:t>
            </a:r>
            <a:r>
              <a:rPr lang="zh-CN" altLang="en-US" sz="1600" dirty="0">
                <a:latin typeface="+mn-lt"/>
                <a:cs typeface="+mn-cs"/>
              </a:rPr>
              <a:t>和</a:t>
            </a:r>
            <a:r>
              <a:rPr lang="en-US" sz="1600" dirty="0" err="1">
                <a:latin typeface="+mn-lt"/>
                <a:cs typeface="+mn-cs"/>
              </a:rPr>
              <a:t>dipeak</a:t>
            </a:r>
            <a:r>
              <a:rPr lang="zh-CN" altLang="en-US" sz="1600" dirty="0">
                <a:latin typeface="+mn-lt"/>
                <a:cs typeface="+mn-cs"/>
              </a:rPr>
              <a:t>以及</a:t>
            </a:r>
            <a:r>
              <a:rPr lang="en-US" sz="1600" dirty="0" err="1">
                <a:latin typeface="+mn-lt"/>
                <a:cs typeface="+mn-cs"/>
              </a:rPr>
              <a:t>velfiltfrq</a:t>
            </a:r>
            <a:endParaRPr lang="en-US" sz="1600" dirty="0">
              <a:latin typeface="+mn-lt"/>
              <a:cs typeface="+mn-cs"/>
            </a:endParaRPr>
          </a:p>
          <a:p>
            <a:pPr algn="l" rtl="0"/>
            <a:r>
              <a:rPr lang="en-US" sz="2400" dirty="0" smtClean="0">
                <a:latin typeface="+mn-lt"/>
                <a:cs typeface="+mn-cs"/>
              </a:rPr>
              <a:t>3</a:t>
            </a:r>
            <a:r>
              <a:rPr lang="en-US" altLang="zh-CN" sz="2400" dirty="0" smtClean="0">
                <a:latin typeface="+mn-lt"/>
                <a:cs typeface="+mn-cs"/>
              </a:rPr>
              <a:t>.</a:t>
            </a:r>
            <a:r>
              <a:rPr lang="en-US" sz="2400" dirty="0" smtClean="0">
                <a:latin typeface="+mn-lt"/>
                <a:cs typeface="+mn-cs"/>
              </a:rPr>
              <a:t>Raise </a:t>
            </a:r>
            <a:r>
              <a:rPr lang="en-US" sz="2400" dirty="0">
                <a:latin typeface="+mn-lt"/>
                <a:cs typeface="+mn-cs"/>
              </a:rPr>
              <a:t>KVP, KVI and KVFR while maintaining gain and phase margin.</a:t>
            </a:r>
          </a:p>
          <a:p>
            <a:pPr algn="l" rtl="0"/>
            <a:r>
              <a:rPr lang="zh-CN" altLang="en-US" sz="1600" dirty="0" smtClean="0">
                <a:latin typeface="+mn-lt"/>
                <a:cs typeface="+mn-cs"/>
              </a:rPr>
              <a:t>         在</a:t>
            </a:r>
            <a:r>
              <a:rPr lang="zh-CN" altLang="en-US" sz="1600" dirty="0">
                <a:latin typeface="+mn-lt"/>
                <a:cs typeface="+mn-cs"/>
              </a:rPr>
              <a:t>保持增益和相位裕度的同时，提高</a:t>
            </a:r>
            <a:r>
              <a:rPr lang="en-US" sz="1600" dirty="0" err="1">
                <a:latin typeface="+mn-lt"/>
                <a:cs typeface="+mn-cs"/>
              </a:rPr>
              <a:t>kVp、kVi</a:t>
            </a:r>
            <a:r>
              <a:rPr lang="zh-CN" altLang="en-US" sz="1600" dirty="0">
                <a:latin typeface="+mn-lt"/>
                <a:cs typeface="+mn-cs"/>
              </a:rPr>
              <a:t>和</a:t>
            </a:r>
            <a:r>
              <a:rPr lang="en-US" sz="1600" dirty="0" err="1">
                <a:latin typeface="+mn-lt"/>
                <a:cs typeface="+mn-cs"/>
              </a:rPr>
              <a:t>kVfr</a:t>
            </a:r>
            <a:r>
              <a:rPr lang="en-US" sz="1600" dirty="0">
                <a:latin typeface="+mn-lt"/>
                <a:cs typeface="+mn-cs"/>
              </a:rPr>
              <a:t>。</a:t>
            </a:r>
          </a:p>
          <a:p>
            <a:pPr algn="l" rtl="0"/>
            <a:r>
              <a:rPr lang="en-US" sz="2400" dirty="0" smtClean="0">
                <a:latin typeface="+mn-lt"/>
                <a:cs typeface="+mn-cs"/>
              </a:rPr>
              <a:t>4</a:t>
            </a:r>
            <a:r>
              <a:rPr lang="en-US" altLang="zh-CN" sz="2400" dirty="0" smtClean="0">
                <a:latin typeface="+mn-lt"/>
                <a:cs typeface="+mn-cs"/>
              </a:rPr>
              <a:t>.</a:t>
            </a:r>
            <a:r>
              <a:rPr lang="en-US" sz="2400" dirty="0" smtClean="0">
                <a:latin typeface="+mn-lt"/>
                <a:cs typeface="+mn-cs"/>
              </a:rPr>
              <a:t>Set </a:t>
            </a:r>
            <a:r>
              <a:rPr lang="en-US" sz="2400" dirty="0">
                <a:latin typeface="+mn-lt"/>
                <a:cs typeface="+mn-cs"/>
              </a:rPr>
              <a:t>LPF and Notch (in velocity loop or in VFI)</a:t>
            </a:r>
          </a:p>
          <a:p>
            <a:pPr algn="l" rtl="0"/>
            <a:r>
              <a:rPr lang="zh-CN" altLang="en-US" sz="1600" dirty="0" smtClean="0">
                <a:latin typeface="+mn-lt"/>
                <a:cs typeface="+mn-cs"/>
              </a:rPr>
              <a:t>        设置</a:t>
            </a:r>
            <a:r>
              <a:rPr lang="en-US" altLang="zh-CN" sz="1600" dirty="0">
                <a:latin typeface="+mn-lt"/>
                <a:cs typeface="+mn-cs"/>
              </a:rPr>
              <a:t>LPF</a:t>
            </a:r>
            <a:r>
              <a:rPr lang="zh-CN" altLang="en-US" sz="1600" dirty="0" smtClean="0">
                <a:latin typeface="+mn-lt"/>
                <a:cs typeface="+mn-cs"/>
              </a:rPr>
              <a:t>和陷波器（</a:t>
            </a:r>
            <a:r>
              <a:rPr lang="zh-CN" altLang="en-US" sz="1600" dirty="0">
                <a:latin typeface="+mn-lt"/>
                <a:cs typeface="+mn-cs"/>
              </a:rPr>
              <a:t>在速度回路或</a:t>
            </a:r>
            <a:r>
              <a:rPr lang="en-US" altLang="zh-CN" sz="1600" dirty="0">
                <a:latin typeface="+mn-lt"/>
                <a:cs typeface="+mn-cs"/>
              </a:rPr>
              <a:t>VFI</a:t>
            </a:r>
            <a:r>
              <a:rPr lang="zh-CN" altLang="en-US" sz="1600" dirty="0">
                <a:latin typeface="+mn-lt"/>
                <a:cs typeface="+mn-cs"/>
              </a:rPr>
              <a:t>中</a:t>
            </a:r>
            <a:r>
              <a:rPr lang="zh-CN" altLang="en-US" sz="1600" dirty="0" smtClean="0">
                <a:latin typeface="+mn-lt"/>
                <a:cs typeface="+mn-cs"/>
              </a:rPr>
              <a:t>）</a:t>
            </a:r>
            <a:endParaRPr lang="en-US" altLang="zh-CN" sz="1600" dirty="0" smtClean="0">
              <a:latin typeface="+mn-lt"/>
              <a:cs typeface="+mn-cs"/>
            </a:endParaRPr>
          </a:p>
          <a:p>
            <a:pPr algn="l" rtl="0"/>
            <a:r>
              <a:rPr lang="en-US" sz="2400" dirty="0" smtClean="0">
                <a:latin typeface="+mn-lt"/>
                <a:cs typeface="+mn-cs"/>
              </a:rPr>
              <a:t>5</a:t>
            </a:r>
            <a:r>
              <a:rPr lang="en-US" altLang="zh-CN" sz="2400" dirty="0" smtClean="0">
                <a:latin typeface="+mn-lt"/>
                <a:cs typeface="+mn-cs"/>
              </a:rPr>
              <a:t>.</a:t>
            </a:r>
            <a:r>
              <a:rPr lang="en-US" sz="2400" dirty="0" smtClean="0">
                <a:latin typeface="+mn-lt"/>
                <a:cs typeface="+mn-cs"/>
              </a:rPr>
              <a:t>Raise </a:t>
            </a:r>
            <a:r>
              <a:rPr lang="en-US" sz="2400" dirty="0">
                <a:latin typeface="+mn-lt"/>
                <a:cs typeface="+mn-cs"/>
              </a:rPr>
              <a:t>KPP, KPVFR and </a:t>
            </a:r>
            <a:r>
              <a:rPr lang="en-US" sz="2400" dirty="0" smtClean="0">
                <a:latin typeface="+mn-lt"/>
                <a:cs typeface="+mn-cs"/>
              </a:rPr>
              <a:t>KPAFRV  </a:t>
            </a:r>
          </a:p>
          <a:p>
            <a:pPr algn="l" rtl="0"/>
            <a:r>
              <a:rPr lang="zh-CN" altLang="en-US" sz="1600" dirty="0" smtClean="0">
                <a:latin typeface="+mn-lt"/>
                <a:cs typeface="+mn-cs"/>
              </a:rPr>
              <a:t>        提高</a:t>
            </a:r>
            <a:r>
              <a:rPr lang="en-US" altLang="zh-CN" sz="1600" dirty="0" smtClean="0">
                <a:latin typeface="+mn-lt"/>
                <a:cs typeface="+mn-cs"/>
              </a:rPr>
              <a:t>KPP,KPVFR</a:t>
            </a:r>
            <a:r>
              <a:rPr lang="zh-CN" altLang="en-US" sz="1600" dirty="0" smtClean="0">
                <a:latin typeface="+mn-lt"/>
                <a:cs typeface="+mn-cs"/>
              </a:rPr>
              <a:t>和</a:t>
            </a:r>
            <a:r>
              <a:rPr lang="en-US" altLang="zh-CN" sz="1600" dirty="0" smtClean="0">
                <a:latin typeface="+mn-lt"/>
                <a:cs typeface="+mn-cs"/>
              </a:rPr>
              <a:t>KPAFRV</a:t>
            </a:r>
            <a:endParaRPr lang="en-US" sz="1600" dirty="0" smtClean="0">
              <a:latin typeface="+mn-lt"/>
              <a:cs typeface="+mn-cs"/>
            </a:endParaRPr>
          </a:p>
          <a:p>
            <a:pPr algn="l" rtl="0"/>
            <a:r>
              <a:rPr lang="en-US" sz="2400" dirty="0">
                <a:latin typeface="+mn-lt"/>
                <a:cs typeface="+mn-cs"/>
              </a:rPr>
              <a:t> </a:t>
            </a:r>
            <a:r>
              <a:rPr lang="en-US" sz="2400" dirty="0" smtClean="0">
                <a:latin typeface="+mn-lt"/>
                <a:cs typeface="+mn-cs"/>
              </a:rPr>
              <a:t>     </a:t>
            </a:r>
          </a:p>
          <a:p>
            <a:pPr algn="l" rtl="0"/>
            <a:endParaRPr lang="en-US" sz="2400" dirty="0">
              <a:latin typeface="+mn-lt"/>
              <a:cs typeface="+mn-cs"/>
            </a:endParaRPr>
          </a:p>
          <a:p>
            <a:pPr algn="l" rtl="0"/>
            <a:r>
              <a:rPr lang="en-US" sz="2400" dirty="0">
                <a:latin typeface="+mn-lt"/>
                <a:cs typeface="+mn-cs"/>
              </a:rPr>
              <a:t>	</a:t>
            </a:r>
          </a:p>
          <a:p>
            <a:pPr algn="l" rtl="0"/>
            <a:r>
              <a:rPr lang="en-US" dirty="0"/>
              <a:t>	</a:t>
            </a:r>
          </a:p>
          <a:p>
            <a:pPr marL="342900" indent="-342900" algn="l" rtl="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605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39620E5-0248-49BF-820A-276A85095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 fontScale="90000"/>
          </a:bodyPr>
          <a:lstStyle/>
          <a:p>
            <a:r>
              <a:rPr lang="en-US" sz="6000" b="1" dirty="0"/>
              <a:t>Velocity Open </a:t>
            </a:r>
            <a:r>
              <a:rPr lang="en-US" sz="6000" b="1" dirty="0" smtClean="0"/>
              <a:t>Loop</a:t>
            </a:r>
            <a:r>
              <a:rPr lang="zh-CN" altLang="en-US" sz="3600" b="1" dirty="0" smtClean="0"/>
              <a:t>速度开环回路</a:t>
            </a:r>
            <a:endParaRPr lang="en-US" sz="3600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F734827-6BD3-4255-AE00-98FCB0C98F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550" y="1061198"/>
            <a:ext cx="6743700" cy="39454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027E821-B5F6-4DEC-A6D9-8E95627AD7B7}"/>
              </a:ext>
            </a:extLst>
          </p:cNvPr>
          <p:cNvSpPr txBox="1"/>
          <p:nvPr/>
        </p:nvSpPr>
        <p:spPr>
          <a:xfrm>
            <a:off x="285750" y="1131570"/>
            <a:ext cx="19202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+mn-lt"/>
                <a:cs typeface="+mn-cs"/>
              </a:rPr>
              <a:t>KVP</a:t>
            </a:r>
            <a:r>
              <a:rPr lang="en-US" dirty="0"/>
              <a:t> </a:t>
            </a:r>
            <a:r>
              <a:rPr lang="en-US" sz="2000" dirty="0">
                <a:latin typeface="+mn-lt"/>
                <a:cs typeface="+mn-cs"/>
              </a:rPr>
              <a:t>0.1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KVI 10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KVFR 0.65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VELFILTFRQ 440</a:t>
            </a:r>
          </a:p>
        </p:txBody>
      </p:sp>
    </p:spTree>
    <p:extLst>
      <p:ext uri="{BB962C8B-B14F-4D97-AF65-F5344CB8AC3E}">
        <p14:creationId xmlns:p14="http://schemas.microsoft.com/office/powerpoint/2010/main" val="17168155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39620E5-0248-49BF-820A-276A85095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 fontScale="90000"/>
          </a:bodyPr>
          <a:lstStyle/>
          <a:p>
            <a:r>
              <a:rPr lang="en-US" sz="6000" b="1" dirty="0"/>
              <a:t>Velocity Close Loop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375F7B8-EE29-4FFA-A655-7990DDA56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7430" y="1035648"/>
            <a:ext cx="6684644" cy="39059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1BB0555-216A-4D49-86C1-693F7E05133D}"/>
              </a:ext>
            </a:extLst>
          </p:cNvPr>
          <p:cNvSpPr txBox="1"/>
          <p:nvPr/>
        </p:nvSpPr>
        <p:spPr>
          <a:xfrm>
            <a:off x="285750" y="1131570"/>
            <a:ext cx="20116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+mn-lt"/>
                <a:cs typeface="+mn-cs"/>
              </a:rPr>
              <a:t>KVP</a:t>
            </a:r>
            <a:r>
              <a:rPr lang="en-US" dirty="0"/>
              <a:t> </a:t>
            </a:r>
            <a:r>
              <a:rPr lang="en-US" sz="2000" dirty="0">
                <a:latin typeface="+mn-lt"/>
                <a:cs typeface="+mn-cs"/>
              </a:rPr>
              <a:t>0.1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KVI 10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KVFR 0.65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VELFILTFRQ 440</a:t>
            </a:r>
          </a:p>
          <a:p>
            <a:pPr algn="l"/>
            <a:endParaRPr lang="en-US" sz="200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90964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39620E5-0248-49BF-820A-276A85095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 fontScale="90000"/>
          </a:bodyPr>
          <a:lstStyle/>
          <a:p>
            <a:r>
              <a:rPr lang="en-US" sz="6000" b="1" dirty="0"/>
              <a:t>Velocity Open Loop - KVP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27E821-B5F6-4DEC-A6D9-8E95627AD7B7}"/>
              </a:ext>
            </a:extLst>
          </p:cNvPr>
          <p:cNvSpPr txBox="1"/>
          <p:nvPr/>
        </p:nvSpPr>
        <p:spPr>
          <a:xfrm>
            <a:off x="285749" y="1131570"/>
            <a:ext cx="189833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+mn-lt"/>
                <a:cs typeface="+mn-cs"/>
              </a:rPr>
              <a:t>KVP</a:t>
            </a:r>
            <a:r>
              <a:rPr lang="en-US" dirty="0"/>
              <a:t> </a:t>
            </a:r>
            <a:r>
              <a:rPr lang="en-US" sz="2000" dirty="0">
                <a:latin typeface="+mn-lt"/>
                <a:cs typeface="+mn-cs"/>
              </a:rPr>
              <a:t>15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KVI 10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KVFR 0.65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VELFILTFRQ 440</a:t>
            </a:r>
          </a:p>
          <a:p>
            <a:pPr algn="l"/>
            <a:endParaRPr lang="en-US" sz="2000" dirty="0">
              <a:latin typeface="+mn-lt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CC9E62-484F-4CAA-B765-2E766541CB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083" y="1040130"/>
            <a:ext cx="6788467" cy="39281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63313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39620E5-0248-49BF-820A-276A85095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 fontScale="90000"/>
          </a:bodyPr>
          <a:lstStyle/>
          <a:p>
            <a:r>
              <a:rPr lang="en-US" sz="6000" b="1" dirty="0"/>
              <a:t>Velocity Close Loop – KVP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BB0555-216A-4D49-86C1-693F7E05133D}"/>
              </a:ext>
            </a:extLst>
          </p:cNvPr>
          <p:cNvSpPr txBox="1"/>
          <p:nvPr/>
        </p:nvSpPr>
        <p:spPr>
          <a:xfrm>
            <a:off x="285749" y="1131570"/>
            <a:ext cx="193166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+mn-lt"/>
                <a:cs typeface="+mn-cs"/>
              </a:rPr>
              <a:t>KVP</a:t>
            </a:r>
            <a:r>
              <a:rPr lang="en-US" dirty="0"/>
              <a:t> </a:t>
            </a:r>
            <a:r>
              <a:rPr lang="en-US" sz="2000" dirty="0">
                <a:latin typeface="+mn-lt"/>
                <a:cs typeface="+mn-cs"/>
              </a:rPr>
              <a:t>15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KVI 10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KVFR 0.65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VELFILTFRQ 440</a:t>
            </a:r>
          </a:p>
          <a:p>
            <a:pPr algn="l"/>
            <a:endParaRPr lang="en-US" sz="2000" dirty="0">
              <a:latin typeface="+mn-lt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C7D6AD-69BD-46D5-8ABE-E3B566EC5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7419" y="1131570"/>
            <a:ext cx="6737985" cy="39668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496856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39620E5-0248-49BF-820A-276A85095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 fontScale="90000"/>
          </a:bodyPr>
          <a:lstStyle/>
          <a:p>
            <a:r>
              <a:rPr lang="en-US" sz="6000" b="1" dirty="0"/>
              <a:t>Velocity Open Loop - KVI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27E821-B5F6-4DEC-A6D9-8E95627AD7B7}"/>
              </a:ext>
            </a:extLst>
          </p:cNvPr>
          <p:cNvSpPr txBox="1"/>
          <p:nvPr/>
        </p:nvSpPr>
        <p:spPr>
          <a:xfrm>
            <a:off x="285750" y="1131570"/>
            <a:ext cx="183261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+mn-lt"/>
                <a:cs typeface="+mn-cs"/>
              </a:rPr>
              <a:t>KVP</a:t>
            </a:r>
            <a:r>
              <a:rPr lang="en-US" dirty="0"/>
              <a:t> </a:t>
            </a:r>
            <a:r>
              <a:rPr lang="en-US" sz="2000" dirty="0">
                <a:latin typeface="+mn-lt"/>
                <a:cs typeface="+mn-cs"/>
              </a:rPr>
              <a:t>15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KVI 80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KVFR 0.65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VELFILTFRQ 440</a:t>
            </a:r>
          </a:p>
          <a:p>
            <a:pPr algn="l"/>
            <a:endParaRPr lang="en-US" sz="2000" dirty="0">
              <a:latin typeface="+mn-lt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110069A-BA13-45F3-BB66-8E5311748A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8360" y="1131570"/>
            <a:ext cx="6739890" cy="38979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212303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39620E5-0248-49BF-820A-276A85095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 fontScale="90000"/>
          </a:bodyPr>
          <a:lstStyle/>
          <a:p>
            <a:r>
              <a:rPr lang="en-US" sz="6000" b="1" dirty="0"/>
              <a:t>Velocity Close Loop – KVI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BB0555-216A-4D49-86C1-693F7E05133D}"/>
              </a:ext>
            </a:extLst>
          </p:cNvPr>
          <p:cNvSpPr txBox="1"/>
          <p:nvPr/>
        </p:nvSpPr>
        <p:spPr>
          <a:xfrm>
            <a:off x="285749" y="1131570"/>
            <a:ext cx="189968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+mn-lt"/>
                <a:cs typeface="+mn-cs"/>
              </a:rPr>
              <a:t>KVP</a:t>
            </a:r>
            <a:r>
              <a:rPr lang="en-US" dirty="0"/>
              <a:t> </a:t>
            </a:r>
            <a:r>
              <a:rPr lang="en-US" sz="2000" dirty="0">
                <a:latin typeface="+mn-lt"/>
                <a:cs typeface="+mn-cs"/>
              </a:rPr>
              <a:t>15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KVI 80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KVFR 0.65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VELFILTFRQ 440</a:t>
            </a:r>
          </a:p>
          <a:p>
            <a:pPr algn="l"/>
            <a:endParaRPr lang="en-US" sz="2000" dirty="0">
              <a:latin typeface="+mn-lt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7919D1E-8073-444E-A835-7B987D874C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5437" y="1131570"/>
            <a:ext cx="6672813" cy="3905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85724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39620E5-0248-49BF-820A-276A85095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 fontScale="90000"/>
          </a:bodyPr>
          <a:lstStyle/>
          <a:p>
            <a:r>
              <a:rPr lang="en-US" sz="6000" b="1" dirty="0"/>
              <a:t>Velocity Close Loop – KVFR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BB0555-216A-4D49-86C1-693F7E05133D}"/>
              </a:ext>
            </a:extLst>
          </p:cNvPr>
          <p:cNvSpPr txBox="1"/>
          <p:nvPr/>
        </p:nvSpPr>
        <p:spPr>
          <a:xfrm>
            <a:off x="285750" y="1131570"/>
            <a:ext cx="18973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+mn-lt"/>
                <a:cs typeface="+mn-cs"/>
              </a:rPr>
              <a:t>KVP</a:t>
            </a:r>
            <a:r>
              <a:rPr lang="en-US" dirty="0"/>
              <a:t> </a:t>
            </a:r>
            <a:r>
              <a:rPr lang="en-US" sz="2000" dirty="0">
                <a:latin typeface="+mn-lt"/>
                <a:cs typeface="+mn-cs"/>
              </a:rPr>
              <a:t>15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KVI 80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KVFR 1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VELFILTFRQ 440</a:t>
            </a:r>
          </a:p>
          <a:p>
            <a:pPr algn="l"/>
            <a:endParaRPr lang="en-US" sz="2000" dirty="0">
              <a:latin typeface="+mn-lt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5213D4-3B25-4E5E-AE86-58A7D1A35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130" y="1037989"/>
            <a:ext cx="6861810" cy="40054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94163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964DD73-EEC0-43E5-8CE5-12E21EB02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9143999" cy="923925"/>
          </a:xfrm>
        </p:spPr>
        <p:txBody>
          <a:bodyPr>
            <a:normAutofit fontScale="90000"/>
          </a:bodyPr>
          <a:lstStyle/>
          <a:p>
            <a:r>
              <a:rPr lang="en-US" sz="6000" b="1" dirty="0"/>
              <a:t>Velocity Close Loop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D3EDAC9-11D3-4596-A245-6B407F627B5E}"/>
              </a:ext>
            </a:extLst>
          </p:cNvPr>
          <p:cNvGrpSpPr/>
          <p:nvPr/>
        </p:nvGrpSpPr>
        <p:grpSpPr>
          <a:xfrm>
            <a:off x="0" y="2334334"/>
            <a:ext cx="9144000" cy="2563471"/>
            <a:chOff x="0" y="1290014"/>
            <a:chExt cx="9144000" cy="256347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E306876-EDA0-441E-9367-B248930DD3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290014"/>
              <a:ext cx="9144000" cy="2563471"/>
            </a:xfrm>
            <a:prstGeom prst="rect">
              <a:avLst/>
            </a:prstGeom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ECA8FD8-F829-484B-AE9F-017EFF7EF910}"/>
                </a:ext>
              </a:extLst>
            </p:cNvPr>
            <p:cNvCxnSpPr>
              <a:cxnSpLocks/>
            </p:cNvCxnSpPr>
            <p:nvPr/>
          </p:nvCxnSpPr>
          <p:spPr>
            <a:xfrm>
              <a:off x="2525903" y="3189614"/>
              <a:ext cx="1192657" cy="837"/>
            </a:xfrm>
            <a:prstGeom prst="line">
              <a:avLst/>
            </a:prstGeom>
            <a:ln>
              <a:solidFill>
                <a:srgbClr val="05574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2097B9D-EDFA-4722-8C91-5EE46C061F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61360" y="2563461"/>
              <a:ext cx="1554480" cy="0"/>
            </a:xfrm>
            <a:prstGeom prst="line">
              <a:avLst/>
            </a:prstGeom>
            <a:ln>
              <a:solidFill>
                <a:srgbClr val="05574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0853AB7-D95F-4B3C-BC31-8CA843F1B788}"/>
                </a:ext>
              </a:extLst>
            </p:cNvPr>
            <p:cNvCxnSpPr>
              <a:cxnSpLocks/>
            </p:cNvCxnSpPr>
            <p:nvPr/>
          </p:nvCxnSpPr>
          <p:spPr>
            <a:xfrm>
              <a:off x="5384028" y="3019725"/>
              <a:ext cx="1311961" cy="0"/>
            </a:xfrm>
            <a:prstGeom prst="line">
              <a:avLst/>
            </a:prstGeom>
            <a:ln>
              <a:solidFill>
                <a:srgbClr val="05574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43512AE-0CB2-4E8B-8A79-DC0E03F8673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33160" y="1970414"/>
              <a:ext cx="1520535" cy="0"/>
            </a:xfrm>
            <a:prstGeom prst="line">
              <a:avLst/>
            </a:prstGeom>
            <a:ln>
              <a:solidFill>
                <a:srgbClr val="05574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B5041F9F-B37B-4814-BC2B-A27428E26BCE}"/>
                </a:ext>
              </a:extLst>
            </p:cNvPr>
            <p:cNvCxnSpPr/>
            <p:nvPr/>
          </p:nvCxnSpPr>
          <p:spPr>
            <a:xfrm>
              <a:off x="3464861" y="2578451"/>
              <a:ext cx="0" cy="612000"/>
            </a:xfrm>
            <a:prstGeom prst="straightConnector1">
              <a:avLst/>
            </a:prstGeom>
            <a:ln>
              <a:solidFill>
                <a:srgbClr val="055748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805DCECA-0EDF-481D-ACE9-744F77B20141}"/>
                </a:ext>
              </a:extLst>
            </p:cNvPr>
            <p:cNvCxnSpPr/>
            <p:nvPr/>
          </p:nvCxnSpPr>
          <p:spPr>
            <a:xfrm>
              <a:off x="6550961" y="1984451"/>
              <a:ext cx="0" cy="1044000"/>
            </a:xfrm>
            <a:prstGeom prst="straightConnector1">
              <a:avLst/>
            </a:prstGeom>
            <a:ln>
              <a:solidFill>
                <a:srgbClr val="055748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07D8434-4D4A-4427-ACAB-7C567CCEC17E}"/>
                </a:ext>
              </a:extLst>
            </p:cNvPr>
            <p:cNvSpPr txBox="1"/>
            <p:nvPr/>
          </p:nvSpPr>
          <p:spPr>
            <a:xfrm>
              <a:off x="2746475" y="2744960"/>
              <a:ext cx="51488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055748"/>
                  </a:solidFill>
                </a:rPr>
                <a:t>12dB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B8CEDF58-2950-4611-8803-7E3996DA2E12}"/>
              </a:ext>
            </a:extLst>
          </p:cNvPr>
          <p:cNvSpPr txBox="1"/>
          <p:nvPr/>
        </p:nvSpPr>
        <p:spPr>
          <a:xfrm>
            <a:off x="5891049" y="3419966"/>
            <a:ext cx="5148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055748"/>
                </a:solidFill>
              </a:rPr>
              <a:t>20dB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10A7055-FE5A-4246-91A5-BDAC155B8D44}"/>
              </a:ext>
            </a:extLst>
          </p:cNvPr>
          <p:cNvSpPr txBox="1"/>
          <p:nvPr/>
        </p:nvSpPr>
        <p:spPr>
          <a:xfrm>
            <a:off x="0" y="984296"/>
            <a:ext cx="91439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  <a:cs typeface="+mn-cs"/>
              </a:rPr>
              <a:t>When tuning the velocity loop, we need to pay attention not to diminish the anti-resonance depth (we might see it later as vibrations in the system</a:t>
            </a:r>
            <a:r>
              <a:rPr lang="en-US" sz="1400" dirty="0" smtClean="0">
                <a:latin typeface="+mn-lt"/>
                <a:cs typeface="+mn-cs"/>
              </a:rPr>
              <a:t>).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+mn-lt"/>
                <a:cs typeface="+mn-cs"/>
              </a:rPr>
              <a:t>在调整速度环时，我们需要注意不要减小反共振深度（稍后我们可能会将其视为系统中的振动）</a:t>
            </a:r>
            <a:r>
              <a:rPr lang="zh-CN" altLang="en-US" sz="1400" dirty="0" smtClean="0">
                <a:latin typeface="+mn-lt"/>
                <a:cs typeface="+mn-cs"/>
              </a:rPr>
              <a:t>。</a:t>
            </a:r>
            <a:endParaRPr lang="en-US" sz="1400" dirty="0">
              <a:latin typeface="+mn-lt"/>
              <a:cs typeface="+mn-cs"/>
            </a:endParaRP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  <a:cs typeface="+mn-cs"/>
              </a:rPr>
              <a:t>For each pair of anti-resonance and resonance we measure the magnitude from peak to peak divide it by 2 and that is the minimum value that we need to keep of the anti-resonance depth</a:t>
            </a:r>
            <a:r>
              <a:rPr lang="en-US" sz="1400" dirty="0" smtClean="0">
                <a:latin typeface="+mn-lt"/>
                <a:cs typeface="+mn-cs"/>
              </a:rPr>
              <a:t>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+mn-lt"/>
                <a:cs typeface="+mn-cs"/>
              </a:rPr>
              <a:t>对于每对反共振和共振，我们测量从峰到峰的幅度除以</a:t>
            </a:r>
            <a:r>
              <a:rPr lang="en-US" altLang="zh-CN" sz="1400" dirty="0">
                <a:latin typeface="+mn-lt"/>
                <a:cs typeface="+mn-cs"/>
              </a:rPr>
              <a:t>2</a:t>
            </a:r>
            <a:r>
              <a:rPr lang="zh-CN" altLang="en-US" sz="1400" dirty="0">
                <a:latin typeface="+mn-lt"/>
                <a:cs typeface="+mn-cs"/>
              </a:rPr>
              <a:t>，这是我们需要保持反共振深度的最小值。</a:t>
            </a:r>
            <a:endParaRPr lang="en-US" sz="140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63448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77A1B8-1C1E-41C2-B8DA-7A23D197A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 fontScale="90000"/>
          </a:bodyPr>
          <a:lstStyle/>
          <a:p>
            <a:r>
              <a:rPr lang="en-US" sz="6000" b="1" dirty="0"/>
              <a:t>Velocity Close Loop</a:t>
            </a:r>
            <a:endParaRPr lang="en-US" sz="6000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1C388D9-1CFC-4CE2-80AB-96F453838C18}"/>
              </a:ext>
            </a:extLst>
          </p:cNvPr>
          <p:cNvGrpSpPr/>
          <p:nvPr/>
        </p:nvGrpSpPr>
        <p:grpSpPr>
          <a:xfrm>
            <a:off x="1368722" y="1137878"/>
            <a:ext cx="6406556" cy="3352346"/>
            <a:chOff x="1826091" y="1137878"/>
            <a:chExt cx="5866572" cy="3539453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C6FB2D6E-5347-48C5-A9BF-73E35749DE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26091" y="1137878"/>
              <a:ext cx="5866572" cy="3539453"/>
            </a:xfrm>
            <a:prstGeom prst="rect">
              <a:avLst/>
            </a:prstGeom>
          </p:spPr>
        </p:pic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B754E33-3C0B-481F-9316-5403ED8AD149}"/>
                </a:ext>
              </a:extLst>
            </p:cNvPr>
            <p:cNvCxnSpPr>
              <a:cxnSpLocks/>
            </p:cNvCxnSpPr>
            <p:nvPr/>
          </p:nvCxnSpPr>
          <p:spPr>
            <a:xfrm>
              <a:off x="3554446" y="4220756"/>
              <a:ext cx="1080000" cy="837"/>
            </a:xfrm>
            <a:prstGeom prst="line">
              <a:avLst/>
            </a:prstGeom>
            <a:ln>
              <a:solidFill>
                <a:srgbClr val="055748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0A6007A-5CB1-44A6-8A6E-EAE6019BEC31}"/>
                </a:ext>
              </a:extLst>
            </p:cNvPr>
            <p:cNvCxnSpPr>
              <a:cxnSpLocks/>
            </p:cNvCxnSpPr>
            <p:nvPr/>
          </p:nvCxnSpPr>
          <p:spPr>
            <a:xfrm>
              <a:off x="2241030" y="1618941"/>
              <a:ext cx="5194091" cy="0"/>
            </a:xfrm>
            <a:prstGeom prst="line">
              <a:avLst/>
            </a:prstGeom>
            <a:ln>
              <a:solidFill>
                <a:srgbClr val="055748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48D9C7FB-E815-4506-B433-2A5CFE6E17DC}"/>
                </a:ext>
              </a:extLst>
            </p:cNvPr>
            <p:cNvCxnSpPr>
              <a:cxnSpLocks/>
            </p:cNvCxnSpPr>
            <p:nvPr/>
          </p:nvCxnSpPr>
          <p:spPr>
            <a:xfrm>
              <a:off x="3697206" y="1618941"/>
              <a:ext cx="0" cy="2601815"/>
            </a:xfrm>
            <a:prstGeom prst="straightConnector1">
              <a:avLst/>
            </a:prstGeom>
            <a:ln>
              <a:solidFill>
                <a:srgbClr val="055748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15592C7-19E5-4C98-8958-5D9DDA445BD0}"/>
                </a:ext>
              </a:extLst>
            </p:cNvPr>
            <p:cNvSpPr txBox="1"/>
            <p:nvPr/>
          </p:nvSpPr>
          <p:spPr>
            <a:xfrm>
              <a:off x="3018433" y="2702852"/>
              <a:ext cx="67877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rgbClr val="055748"/>
                  </a:solidFill>
                </a:rPr>
                <a:t>&gt;6dB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7BCE773-F512-4D0B-AC28-56DDFA331329}"/>
                </a:ext>
              </a:extLst>
            </p:cNvPr>
            <p:cNvCxnSpPr>
              <a:cxnSpLocks/>
            </p:cNvCxnSpPr>
            <p:nvPr/>
          </p:nvCxnSpPr>
          <p:spPr>
            <a:xfrm>
              <a:off x="5096007" y="3791153"/>
              <a:ext cx="1080000" cy="837"/>
            </a:xfrm>
            <a:prstGeom prst="line">
              <a:avLst/>
            </a:prstGeom>
            <a:ln>
              <a:solidFill>
                <a:srgbClr val="055748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6513BA12-D442-4E70-862E-850462AB2561}"/>
                </a:ext>
              </a:extLst>
            </p:cNvPr>
            <p:cNvCxnSpPr>
              <a:cxnSpLocks/>
            </p:cNvCxnSpPr>
            <p:nvPr/>
          </p:nvCxnSpPr>
          <p:spPr>
            <a:xfrm>
              <a:off x="6060655" y="1618941"/>
              <a:ext cx="0" cy="2172212"/>
            </a:xfrm>
            <a:prstGeom prst="straightConnector1">
              <a:avLst/>
            </a:prstGeom>
            <a:ln>
              <a:solidFill>
                <a:srgbClr val="055748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B5B2087-9085-4B64-9351-80CBFC6D3B1B}"/>
                </a:ext>
              </a:extLst>
            </p:cNvPr>
            <p:cNvSpPr txBox="1"/>
            <p:nvPr/>
          </p:nvSpPr>
          <p:spPr>
            <a:xfrm>
              <a:off x="6088506" y="2443437"/>
              <a:ext cx="67877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rgbClr val="055748"/>
                  </a:solidFill>
                </a:rPr>
                <a:t>~10dB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E2ABEBCB-53AF-4D4A-A62F-0DA0E2B8D6BE}"/>
              </a:ext>
            </a:extLst>
          </p:cNvPr>
          <p:cNvSpPr txBox="1"/>
          <p:nvPr/>
        </p:nvSpPr>
        <p:spPr>
          <a:xfrm>
            <a:off x="249500" y="4547049"/>
            <a:ext cx="91439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  <a:cs typeface="+mn-cs"/>
              </a:rPr>
              <a:t>Not relevant for Robot </a:t>
            </a:r>
            <a:r>
              <a:rPr lang="en-US" sz="1400" dirty="0" smtClean="0">
                <a:latin typeface="+mn-lt"/>
                <a:cs typeface="+mn-cs"/>
              </a:rPr>
              <a:t>tuning</a:t>
            </a:r>
            <a:r>
              <a:rPr lang="zh-CN" altLang="en-US" sz="1400" dirty="0">
                <a:latin typeface="+mn-lt"/>
                <a:cs typeface="+mn-cs"/>
              </a:rPr>
              <a:t>与机器人调谐无关</a:t>
            </a:r>
            <a:endParaRPr lang="en-US" sz="140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96614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39620E5-0248-49BF-820A-276A85095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Autofit/>
          </a:bodyPr>
          <a:lstStyle/>
          <a:p>
            <a:r>
              <a:rPr lang="en-US" sz="4800" b="1" dirty="0"/>
              <a:t>Velocity Close Loop – VELFILTFRQ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705677-3B64-4187-8F36-D3E8D25FD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06780" y="946785"/>
            <a:ext cx="6364052" cy="37223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F6E80F0-B209-4E7E-BEAF-EE00ABED69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1708" y="2571750"/>
            <a:ext cx="6180842" cy="36758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5F087D2-2C72-4CEF-B68B-C10B81F64742}"/>
              </a:ext>
            </a:extLst>
          </p:cNvPr>
          <p:cNvSpPr txBox="1"/>
          <p:nvPr/>
        </p:nvSpPr>
        <p:spPr>
          <a:xfrm>
            <a:off x="-45044" y="1113005"/>
            <a:ext cx="23202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  <a:cs typeface="+mn-cs"/>
              </a:rPr>
              <a:t>VELFILTFRQ</a:t>
            </a:r>
            <a:r>
              <a:rPr lang="en-US" dirty="0"/>
              <a:t> </a:t>
            </a:r>
            <a:r>
              <a:rPr lang="en-US" sz="2000" dirty="0">
                <a:latin typeface="+mn-lt"/>
                <a:cs typeface="+mn-cs"/>
              </a:rPr>
              <a:t>440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B5B563-E479-4C1E-BFE6-93EE606E5483}"/>
              </a:ext>
            </a:extLst>
          </p:cNvPr>
          <p:cNvSpPr txBox="1"/>
          <p:nvPr/>
        </p:nvSpPr>
        <p:spPr>
          <a:xfrm>
            <a:off x="5882129" y="2170896"/>
            <a:ext cx="23202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  <a:cs typeface="+mn-cs"/>
              </a:rPr>
              <a:t>VELFILTFRQ</a:t>
            </a:r>
            <a:r>
              <a:rPr lang="en-US" dirty="0"/>
              <a:t> </a:t>
            </a:r>
            <a:r>
              <a:rPr lang="en-US" sz="2000" dirty="0">
                <a:latin typeface="+mn-lt"/>
                <a:cs typeface="+mn-cs"/>
              </a:rPr>
              <a:t>1500</a:t>
            </a:r>
          </a:p>
        </p:txBody>
      </p:sp>
    </p:spTree>
    <p:extLst>
      <p:ext uri="{BB962C8B-B14F-4D97-AF65-F5344CB8AC3E}">
        <p14:creationId xmlns:p14="http://schemas.microsoft.com/office/powerpoint/2010/main" val="27364715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39620E5-0248-49BF-820A-276A85095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 fontScale="90000"/>
          </a:bodyPr>
          <a:lstStyle/>
          <a:p>
            <a:r>
              <a:rPr lang="en-US" sz="6000" b="1" dirty="0"/>
              <a:t>Position Open Loop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27E821-B5F6-4DEC-A6D9-8E95627AD7B7}"/>
              </a:ext>
            </a:extLst>
          </p:cNvPr>
          <p:cNvSpPr txBox="1"/>
          <p:nvPr/>
        </p:nvSpPr>
        <p:spPr>
          <a:xfrm>
            <a:off x="285750" y="1131570"/>
            <a:ext cx="183261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+mn-lt"/>
                <a:cs typeface="+mn-cs"/>
              </a:rPr>
              <a:t>KVP</a:t>
            </a:r>
            <a:r>
              <a:rPr lang="en-US" dirty="0"/>
              <a:t> </a:t>
            </a:r>
            <a:r>
              <a:rPr lang="en-US" sz="2000" dirty="0">
                <a:latin typeface="+mn-lt"/>
                <a:cs typeface="+mn-cs"/>
              </a:rPr>
              <a:t>15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KVI 80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KVFR 1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VELFILTFRQ 440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KPP 1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KPVFR 0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KPAFRV 0</a:t>
            </a:r>
          </a:p>
          <a:p>
            <a:pPr algn="l"/>
            <a:endParaRPr lang="en-US" sz="2000" dirty="0">
              <a:latin typeface="+mn-lt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DFC821-2902-414D-8C47-AB518D73FC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6029" y="1069883"/>
            <a:ext cx="6452235" cy="39069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79750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39620E5-0248-49BF-820A-276A85095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 fontScale="90000"/>
          </a:bodyPr>
          <a:lstStyle/>
          <a:p>
            <a:r>
              <a:rPr lang="en-US" sz="6000" b="1" dirty="0"/>
              <a:t>Position Close Loop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B8619D-10C5-4155-B0CC-FA5AD35EA2ED}"/>
              </a:ext>
            </a:extLst>
          </p:cNvPr>
          <p:cNvSpPr txBox="1"/>
          <p:nvPr/>
        </p:nvSpPr>
        <p:spPr>
          <a:xfrm>
            <a:off x="294172" y="1095457"/>
            <a:ext cx="183261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+mn-lt"/>
                <a:cs typeface="+mn-cs"/>
              </a:rPr>
              <a:t>KVP</a:t>
            </a:r>
            <a:r>
              <a:rPr lang="en-US" dirty="0"/>
              <a:t> </a:t>
            </a:r>
            <a:r>
              <a:rPr lang="en-US" sz="2000" dirty="0">
                <a:latin typeface="+mn-lt"/>
                <a:cs typeface="+mn-cs"/>
              </a:rPr>
              <a:t>15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KVI 80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KVFR 1 VELFILTFRQ 440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KPP 1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KPVFR 0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KPAFRV 0</a:t>
            </a:r>
          </a:p>
          <a:p>
            <a:pPr algn="l"/>
            <a:endParaRPr lang="en-US" sz="2000" dirty="0">
              <a:latin typeface="+mn-lt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B3C10D-1F92-4D75-915C-64CDF0615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5436" y="1095457"/>
            <a:ext cx="6829024" cy="39480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133704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39620E5-0248-49BF-820A-276A85095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 fontScale="90000"/>
          </a:bodyPr>
          <a:lstStyle/>
          <a:p>
            <a:r>
              <a:rPr lang="en-US" sz="6000" b="1" dirty="0"/>
              <a:t>Position Open Loop - KPP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27E821-B5F6-4DEC-A6D9-8E95627AD7B7}"/>
              </a:ext>
            </a:extLst>
          </p:cNvPr>
          <p:cNvSpPr txBox="1"/>
          <p:nvPr/>
        </p:nvSpPr>
        <p:spPr>
          <a:xfrm>
            <a:off x="285750" y="1131570"/>
            <a:ext cx="183261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+mn-lt"/>
                <a:cs typeface="+mn-cs"/>
              </a:rPr>
              <a:t>KVP</a:t>
            </a:r>
            <a:r>
              <a:rPr lang="en-US" dirty="0"/>
              <a:t> </a:t>
            </a:r>
            <a:r>
              <a:rPr lang="en-US" sz="2000" dirty="0">
                <a:latin typeface="+mn-lt"/>
                <a:cs typeface="+mn-cs"/>
              </a:rPr>
              <a:t>15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KVI 80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KVFR 1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VELFILTFRQ 440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KPP 100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KPVFR 0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KPAFRV 0</a:t>
            </a:r>
          </a:p>
          <a:p>
            <a:pPr algn="l"/>
            <a:endParaRPr lang="en-US" sz="2000" dirty="0">
              <a:latin typeface="+mn-lt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6402597-81D8-466C-B53E-A172182E0D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8880" y="1024995"/>
            <a:ext cx="6538912" cy="39327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4325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39620E5-0248-49BF-820A-276A85095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 fontScale="90000"/>
          </a:bodyPr>
          <a:lstStyle/>
          <a:p>
            <a:r>
              <a:rPr lang="en-US" sz="6000" b="1" dirty="0"/>
              <a:t>Position Close Loop – KPP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E37D2FF-0DE3-4931-AD44-37EE81E52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5436" y="1082098"/>
            <a:ext cx="6821404" cy="39709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22E3C84-09BE-4380-9AD8-6FA32A6E7BAE}"/>
              </a:ext>
            </a:extLst>
          </p:cNvPr>
          <p:cNvSpPr txBox="1"/>
          <p:nvPr/>
        </p:nvSpPr>
        <p:spPr>
          <a:xfrm>
            <a:off x="285750" y="1131570"/>
            <a:ext cx="183261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+mn-lt"/>
                <a:cs typeface="+mn-cs"/>
              </a:rPr>
              <a:t>KVP</a:t>
            </a:r>
            <a:r>
              <a:rPr lang="en-US" dirty="0"/>
              <a:t> </a:t>
            </a:r>
            <a:r>
              <a:rPr lang="en-US" sz="2000" dirty="0">
                <a:latin typeface="+mn-lt"/>
                <a:cs typeface="+mn-cs"/>
              </a:rPr>
              <a:t>15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KVI 80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KVFR 1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VELFILTFRQ 440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KPP 100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KPVFR 0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KPAFRV 0</a:t>
            </a:r>
          </a:p>
          <a:p>
            <a:pPr algn="l"/>
            <a:endParaRPr lang="en-US" sz="200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38878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39620E5-0248-49BF-820A-276A85095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 fontScale="90000"/>
          </a:bodyPr>
          <a:lstStyle/>
          <a:p>
            <a:r>
              <a:rPr lang="en-US" sz="6000" b="1" dirty="0"/>
              <a:t>Position Close Loop – KPVFR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0BCFD81-E9C8-4620-8752-12E09E35DB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5436" y="1136682"/>
            <a:ext cx="6774731" cy="38782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0D35057-FF0F-460A-BC34-E5821DF24024}"/>
              </a:ext>
            </a:extLst>
          </p:cNvPr>
          <p:cNvSpPr txBox="1"/>
          <p:nvPr/>
        </p:nvSpPr>
        <p:spPr>
          <a:xfrm>
            <a:off x="285750" y="1131570"/>
            <a:ext cx="183261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+mn-lt"/>
                <a:cs typeface="+mn-cs"/>
              </a:rPr>
              <a:t>KVP</a:t>
            </a:r>
            <a:r>
              <a:rPr lang="en-US" dirty="0"/>
              <a:t> </a:t>
            </a:r>
            <a:r>
              <a:rPr lang="en-US" sz="2000" dirty="0">
                <a:latin typeface="+mn-lt"/>
                <a:cs typeface="+mn-cs"/>
              </a:rPr>
              <a:t>15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KVI 80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KVFR 1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VELFILTFRQ 440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KPP 100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KPVFR 1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KPAFRV 0</a:t>
            </a:r>
          </a:p>
          <a:p>
            <a:pPr algn="l"/>
            <a:endParaRPr lang="en-US" sz="200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21567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39620E5-0248-49BF-820A-276A85095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 fontScale="90000"/>
          </a:bodyPr>
          <a:lstStyle/>
          <a:p>
            <a:r>
              <a:rPr lang="en-US" sz="6000" b="1" dirty="0"/>
              <a:t>Position Close Loop – KPAFRV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35C080-FD53-4B0A-B745-C4351FCBD132}"/>
              </a:ext>
            </a:extLst>
          </p:cNvPr>
          <p:cNvSpPr txBox="1"/>
          <p:nvPr/>
        </p:nvSpPr>
        <p:spPr>
          <a:xfrm>
            <a:off x="285750" y="1131570"/>
            <a:ext cx="183261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+mn-lt"/>
                <a:cs typeface="+mn-cs"/>
              </a:rPr>
              <a:t>KVP</a:t>
            </a:r>
            <a:r>
              <a:rPr lang="en-US" dirty="0"/>
              <a:t> </a:t>
            </a:r>
            <a:r>
              <a:rPr lang="en-US" sz="2000" dirty="0">
                <a:latin typeface="+mn-lt"/>
                <a:cs typeface="+mn-cs"/>
              </a:rPr>
              <a:t>15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KVI 80</a:t>
            </a:r>
          </a:p>
          <a:p>
            <a:pPr algn="l"/>
            <a:r>
              <a:rPr lang="en-US" sz="2000" b="1" dirty="0">
                <a:latin typeface="+mn-lt"/>
                <a:cs typeface="+mn-cs"/>
              </a:rPr>
              <a:t>KVFR</a:t>
            </a:r>
            <a:r>
              <a:rPr lang="en-US" sz="2000" dirty="0">
                <a:latin typeface="+mn-lt"/>
                <a:cs typeface="+mn-cs"/>
              </a:rPr>
              <a:t> </a:t>
            </a:r>
            <a:r>
              <a:rPr lang="en-US" sz="2000" b="1" dirty="0">
                <a:latin typeface="+mn-lt"/>
                <a:cs typeface="+mn-cs"/>
              </a:rPr>
              <a:t>0.9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VELFILTFRQ 440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KPP 100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KPVFR 1</a:t>
            </a:r>
          </a:p>
          <a:p>
            <a:pPr algn="l"/>
            <a:r>
              <a:rPr lang="en-US" sz="2000" dirty="0">
                <a:latin typeface="+mn-lt"/>
                <a:cs typeface="+mn-cs"/>
              </a:rPr>
              <a:t>KPAFRV 1</a:t>
            </a:r>
          </a:p>
          <a:p>
            <a:pPr algn="l"/>
            <a:endParaRPr lang="en-US" sz="2000" dirty="0">
              <a:latin typeface="+mn-lt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80DF8B0-C435-42B4-9EC1-C3FB6D70F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0290" y="1107055"/>
            <a:ext cx="6667500" cy="39478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53714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6249D17-03FF-4F25-9F73-9972A3EEC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341" y="1187410"/>
            <a:ext cx="9017620" cy="35861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/>
              <a:t>When tuning axes that work in synchronization (CNC etc.), we need to maintain the same time delay caused by the control loop response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r>
              <a:rPr lang="zh-CN" altLang="en-US" sz="2400" dirty="0"/>
              <a:t>在调整同步轴（</a:t>
            </a:r>
            <a:r>
              <a:rPr lang="en-US" altLang="zh-CN" sz="2400" dirty="0"/>
              <a:t>CNC</a:t>
            </a:r>
            <a:r>
              <a:rPr lang="zh-CN" altLang="en-US" sz="2400" dirty="0"/>
              <a:t>等）时，我们需要保持控制回路响应引起的相同时间延迟。</a:t>
            </a:r>
            <a:endParaRPr lang="en-US" altLang="zh-CN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u="sng" dirty="0"/>
              <a:t>Delay time calculation</a:t>
            </a:r>
            <a:r>
              <a:rPr lang="en-US" sz="2400" u="sng" dirty="0" smtClean="0"/>
              <a:t>:</a:t>
            </a:r>
            <a:r>
              <a:rPr lang="zh-CN" altLang="en-US" sz="2400" u="sng" dirty="0" smtClean="0"/>
              <a:t>延时时间计算</a:t>
            </a:r>
            <a:endParaRPr lang="en-US" sz="2400" u="sng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7D94464-E9C8-4ABD-99CB-9C3A33190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 fontScale="90000"/>
          </a:bodyPr>
          <a:lstStyle/>
          <a:p>
            <a:r>
              <a:rPr lang="en-US" sz="6000" b="1" dirty="0" smtClean="0"/>
              <a:t>Synchronization</a:t>
            </a:r>
            <a:r>
              <a:rPr lang="zh-CN" altLang="en-US" sz="6000" b="1" dirty="0" smtClean="0"/>
              <a:t>同步</a:t>
            </a:r>
            <a:r>
              <a:rPr lang="en-US" sz="6000" b="1" dirty="0" smtClean="0"/>
              <a:t> </a:t>
            </a:r>
            <a:endParaRPr lang="en-US" sz="60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A09D5BC-2BBB-4D46-B9FB-16739F8D1A7C}"/>
                  </a:ext>
                </a:extLst>
              </p:cNvPr>
              <p:cNvSpPr txBox="1"/>
              <p:nvPr/>
            </p:nvSpPr>
            <p:spPr>
              <a:xfrm>
                <a:off x="278297" y="4177448"/>
                <a:ext cx="7504042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400" i="1" dirty="0" smtClean="0">
                    <a:latin typeface="Cambria Math" panose="02040503050406030204" pitchFamily="18" charset="0"/>
                  </a:rPr>
                  <a:t>1-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𝐾𝑝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𝑣𝑓𝑟</m:t>
                    </m:r>
                  </m:oMath>
                </a14:m>
                <a:endParaRPr lang="en-US" altLang="zh-CN" sz="2400" i="1" dirty="0">
                  <a:latin typeface="Cambria Math" panose="02040503050406030204" pitchFamily="18" charset="0"/>
                </a:endParaRPr>
              </a:p>
              <a:p>
                <a:pPr/>
                <a:r>
                  <a:rPr lang="en-US" sz="2400" i="1" dirty="0" smtClean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∙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𝐾𝑝𝑝</m:t>
                    </m:r>
                  </m:oMath>
                </a14:m>
                <a:endParaRPr lang="en-US" altLang="zh-CN" sz="2400" i="1" dirty="0"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A09D5BC-2BBB-4D46-B9FB-16739F8D1A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297" y="4177448"/>
                <a:ext cx="7504042" cy="738664"/>
              </a:xfrm>
              <a:prstGeom prst="rect">
                <a:avLst/>
              </a:prstGeom>
              <a:blipFill>
                <a:blip r:embed="rId2"/>
                <a:stretch>
                  <a:fillRect t="-12397" b="-1818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75696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C657713-3A19-4B53-884E-2E0DC26D3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 fontScale="90000"/>
          </a:bodyPr>
          <a:lstStyle/>
          <a:p>
            <a:r>
              <a:rPr lang="en-US" sz="6000" b="1" dirty="0"/>
              <a:t>Notch and Asymmetric Notch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AFBA1A-EE38-495A-BEB5-D40CD36FE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1248" y="1028001"/>
            <a:ext cx="6795034" cy="368524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C349262-3F1D-4389-B160-755550CF340C}"/>
              </a:ext>
            </a:extLst>
          </p:cNvPr>
          <p:cNvSpPr txBox="1"/>
          <p:nvPr/>
        </p:nvSpPr>
        <p:spPr>
          <a:xfrm>
            <a:off x="6653786" y="1316352"/>
            <a:ext cx="2341533" cy="3970318"/>
          </a:xfrm>
          <a:prstGeom prst="rect">
            <a:avLst/>
          </a:prstGeom>
          <a:noFill/>
          <a:ln w="38100">
            <a:solidFill>
              <a:srgbClr val="075D4D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1400" b="1" u="sng" dirty="0">
                <a:latin typeface="+mn-lt"/>
                <a:cs typeface="+mn-cs"/>
              </a:rPr>
              <a:t>New Notch</a:t>
            </a:r>
          </a:p>
          <a:p>
            <a:pPr marL="285750" indent="-285750" algn="l" rtl="0">
              <a:buFont typeface="Wingdings" panose="05000000000000000000" pitchFamily="2" charset="2"/>
              <a:buChar char="ü"/>
            </a:pPr>
            <a:r>
              <a:rPr lang="en-US" sz="1400" dirty="0">
                <a:latin typeface="+mn-lt"/>
                <a:cs typeface="+mn-cs"/>
              </a:rPr>
              <a:t>-18dB attenuation</a:t>
            </a:r>
          </a:p>
          <a:p>
            <a:pPr marL="285750" indent="-285750" algn="l" rtl="0">
              <a:buFont typeface="Wingdings" panose="05000000000000000000" pitchFamily="2" charset="2"/>
              <a:buChar char="ü"/>
            </a:pPr>
            <a:r>
              <a:rPr lang="en-US" sz="1400" dirty="0">
                <a:latin typeface="+mn-lt"/>
                <a:cs typeface="+mn-cs"/>
              </a:rPr>
              <a:t>Phase change +/-50</a:t>
            </a:r>
          </a:p>
          <a:p>
            <a:pPr algn="l" rtl="0"/>
            <a:endParaRPr lang="en-US" sz="1400" dirty="0">
              <a:latin typeface="+mn-lt"/>
              <a:cs typeface="+mn-cs"/>
            </a:endParaRPr>
          </a:p>
          <a:p>
            <a:pPr algn="l"/>
            <a:r>
              <a:rPr lang="en-US" sz="1400" b="1" u="sng" dirty="0" err="1">
                <a:latin typeface="+mn-lt"/>
                <a:cs typeface="+mn-cs"/>
              </a:rPr>
              <a:t>Assymmetric</a:t>
            </a:r>
            <a:r>
              <a:rPr lang="en-US" sz="1400" b="1" u="sng" dirty="0">
                <a:latin typeface="+mn-lt"/>
                <a:cs typeface="+mn-cs"/>
              </a:rPr>
              <a:t> Notch</a:t>
            </a:r>
          </a:p>
          <a:p>
            <a:pPr marL="285750" indent="-285750" algn="l" rtl="0">
              <a:buFont typeface="Wingdings" panose="05000000000000000000" pitchFamily="2" charset="2"/>
              <a:buChar char="ü"/>
            </a:pPr>
            <a:r>
              <a:rPr lang="en-US" sz="1400" dirty="0">
                <a:latin typeface="+mn-lt"/>
                <a:cs typeface="+mn-cs"/>
              </a:rPr>
              <a:t>-30dB attenuation</a:t>
            </a:r>
          </a:p>
          <a:p>
            <a:pPr marL="285750" indent="-285750" algn="l" rtl="0">
              <a:buFont typeface="Wingdings" panose="05000000000000000000" pitchFamily="2" charset="2"/>
              <a:buChar char="ü"/>
            </a:pPr>
            <a:r>
              <a:rPr lang="en-US" sz="1400" dirty="0">
                <a:latin typeface="+mn-lt"/>
                <a:cs typeface="+mn-cs"/>
              </a:rPr>
              <a:t>Phase change -65,+80</a:t>
            </a:r>
          </a:p>
          <a:p>
            <a:pPr marL="285750" indent="-285750" algn="l" rtl="0">
              <a:buFont typeface="Wingdings" panose="05000000000000000000" pitchFamily="2" charset="2"/>
              <a:buChar char="ü"/>
            </a:pPr>
            <a:r>
              <a:rPr lang="en-US" sz="1400" dirty="0">
                <a:latin typeface="+mn-lt"/>
                <a:cs typeface="+mn-cs"/>
              </a:rPr>
              <a:t>High frequency +1.5dB</a:t>
            </a:r>
          </a:p>
          <a:p>
            <a:pPr marL="742950" lvl="1" indent="-285750" algn="l" rtl="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  <a:cs typeface="+mn-cs"/>
              </a:rPr>
              <a:t>When setting higher frequencies the phase change is +/-70 and the amplification is reduced. </a:t>
            </a:r>
            <a:endParaRPr lang="en-US" sz="1400" dirty="0" smtClean="0">
              <a:latin typeface="+mn-lt"/>
              <a:cs typeface="+mn-cs"/>
            </a:endParaRPr>
          </a:p>
          <a:p>
            <a:pPr marL="742950" lvl="1" indent="-285750" algn="l" rtl="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+mn-lt"/>
                <a:cs typeface="+mn-cs"/>
              </a:rPr>
              <a:t>当设置更高的频率时，相位变化为</a:t>
            </a:r>
            <a:r>
              <a:rPr lang="en-US" altLang="zh-CN" sz="1400" dirty="0">
                <a:latin typeface="+mn-lt"/>
                <a:cs typeface="+mn-cs"/>
              </a:rPr>
              <a:t>+/-70</a:t>
            </a:r>
            <a:r>
              <a:rPr lang="zh-CN" altLang="en-US" sz="1400" dirty="0">
                <a:latin typeface="+mn-lt"/>
                <a:cs typeface="+mn-cs"/>
              </a:rPr>
              <a:t>，放大减小</a:t>
            </a:r>
            <a:endParaRPr lang="en-US" sz="140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08774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C8DEB24-A64D-41FD-BCB5-471494E2B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 fontScale="90000"/>
          </a:bodyPr>
          <a:lstStyle/>
          <a:p>
            <a:r>
              <a:rPr lang="en-US" sz="6000" b="1" dirty="0"/>
              <a:t>Pole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DB97D49-175D-4B68-BE70-34944E12A5DB}"/>
              </a:ext>
            </a:extLst>
          </p:cNvPr>
          <p:cNvGrpSpPr/>
          <p:nvPr/>
        </p:nvGrpSpPr>
        <p:grpSpPr>
          <a:xfrm>
            <a:off x="66907" y="1004326"/>
            <a:ext cx="6707619" cy="3797539"/>
            <a:chOff x="333829" y="339884"/>
            <a:chExt cx="5776223" cy="442975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1BA8F85-1033-481F-BC17-5D7EA4C679DA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33829" y="339884"/>
              <a:ext cx="5486401" cy="4429757"/>
            </a:xfrm>
            <a:prstGeom prst="rect">
              <a:avLst/>
            </a:prstGeom>
          </p:spPr>
        </p:pic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26E7B2D4-59D5-4390-B194-D9C30CA4C14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28689" y="571777"/>
              <a:ext cx="319315" cy="400177"/>
            </a:xfrm>
            <a:prstGeom prst="straightConnector1">
              <a:avLst/>
            </a:prstGeom>
            <a:ln>
              <a:solidFill>
                <a:srgbClr val="075D4D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B6FB62D-DB33-493E-B98A-8D4E3BED8668}"/>
                </a:ext>
              </a:extLst>
            </p:cNvPr>
            <p:cNvSpPr txBox="1"/>
            <p:nvPr/>
          </p:nvSpPr>
          <p:spPr>
            <a:xfrm>
              <a:off x="1701776" y="948817"/>
              <a:ext cx="1492752" cy="305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055748"/>
                  </a:solidFill>
                </a:rPr>
                <a:t>Knee Frequency -3[dB]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5C0F8E6-C5E9-4E09-9546-B78AE75B42C0}"/>
                </a:ext>
              </a:extLst>
            </p:cNvPr>
            <p:cNvSpPr txBox="1"/>
            <p:nvPr/>
          </p:nvSpPr>
          <p:spPr>
            <a:xfrm>
              <a:off x="2902648" y="1805876"/>
              <a:ext cx="2099859" cy="305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055748"/>
                  </a:solidFill>
                </a:rPr>
                <a:t>Gain reduction -20[dB/decade]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1C06FA2F-AF56-4451-99CA-97A5586B20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33372" y="1405247"/>
              <a:ext cx="319315" cy="400177"/>
            </a:xfrm>
            <a:prstGeom prst="straightConnector1">
              <a:avLst/>
            </a:prstGeom>
            <a:ln>
              <a:solidFill>
                <a:srgbClr val="075D4D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64E2E4A-9AD2-4481-9FD3-62620A2AA555}"/>
                </a:ext>
              </a:extLst>
            </p:cNvPr>
            <p:cNvSpPr txBox="1"/>
            <p:nvPr/>
          </p:nvSpPr>
          <p:spPr>
            <a:xfrm>
              <a:off x="1216504" y="4009515"/>
              <a:ext cx="2099859" cy="305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055748"/>
                  </a:solidFill>
                </a:rPr>
                <a:t>Knee Frequency -45[degree]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AE82654B-A633-4841-A3B1-9CB86CC16C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50457" y="3501852"/>
              <a:ext cx="319315" cy="507663"/>
            </a:xfrm>
            <a:prstGeom prst="straightConnector1">
              <a:avLst/>
            </a:prstGeom>
            <a:ln>
              <a:solidFill>
                <a:srgbClr val="075D4D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4ABDBB8-E356-48B7-860E-9CA6C3D6356F}"/>
                </a:ext>
              </a:extLst>
            </p:cNvPr>
            <p:cNvCxnSpPr/>
            <p:nvPr/>
          </p:nvCxnSpPr>
          <p:spPr>
            <a:xfrm flipH="1">
              <a:off x="3095380" y="511174"/>
              <a:ext cx="0" cy="3930193"/>
            </a:xfrm>
            <a:prstGeom prst="line">
              <a:avLst/>
            </a:prstGeom>
            <a:ln>
              <a:solidFill>
                <a:srgbClr val="FF0000">
                  <a:alpha val="94000"/>
                </a:srgb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C5C0B83-73AA-45D8-9164-4090289973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30021" y="2737436"/>
              <a:ext cx="181062" cy="215227"/>
            </a:xfrm>
            <a:prstGeom prst="straightConnector1">
              <a:avLst/>
            </a:prstGeom>
            <a:ln>
              <a:solidFill>
                <a:srgbClr val="075D4D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8D508639-C630-475F-910B-F6434C1759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94417" y="3949156"/>
              <a:ext cx="277584" cy="406940"/>
            </a:xfrm>
            <a:prstGeom prst="straightConnector1">
              <a:avLst/>
            </a:prstGeom>
            <a:ln>
              <a:solidFill>
                <a:srgbClr val="075D4D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C40EC5E-B683-4180-9DD5-54455F579EFD}"/>
                </a:ext>
              </a:extLst>
            </p:cNvPr>
            <p:cNvSpPr txBox="1"/>
            <p:nvPr/>
          </p:nvSpPr>
          <p:spPr>
            <a:xfrm>
              <a:off x="4010193" y="3446534"/>
              <a:ext cx="2099859" cy="5026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55748"/>
                  </a:solidFill>
                </a:rPr>
                <a:t>Knee Frequency*10 </a:t>
              </a:r>
            </a:p>
            <a:p>
              <a:pPr algn="l"/>
              <a:r>
                <a:rPr lang="en-US" sz="1100" dirty="0">
                  <a:solidFill>
                    <a:srgbClr val="055748"/>
                  </a:solidFill>
                </a:rPr>
                <a:t>Phase = -84[degree]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95D4C88-9337-4D12-B354-0B66BAA5CB66}"/>
                </a:ext>
              </a:extLst>
            </p:cNvPr>
            <p:cNvSpPr txBox="1"/>
            <p:nvPr/>
          </p:nvSpPr>
          <p:spPr>
            <a:xfrm>
              <a:off x="1094670" y="2955222"/>
              <a:ext cx="2099859" cy="5026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55748"/>
                  </a:solidFill>
                </a:rPr>
                <a:t>Knee Frequency/10</a:t>
              </a:r>
            </a:p>
            <a:p>
              <a:pPr algn="l"/>
              <a:r>
                <a:rPr lang="en-US" sz="1100" dirty="0">
                  <a:solidFill>
                    <a:srgbClr val="055748"/>
                  </a:solidFill>
                </a:rPr>
                <a:t>Phase = -6 degree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25CFC7FA-BD73-4F93-9A59-A27B2846F876}"/>
              </a:ext>
            </a:extLst>
          </p:cNvPr>
          <p:cNvSpPr txBox="1"/>
          <p:nvPr/>
        </p:nvSpPr>
        <p:spPr>
          <a:xfrm>
            <a:off x="6599407" y="1340643"/>
            <a:ext cx="2341533" cy="2677656"/>
          </a:xfrm>
          <a:prstGeom prst="rect">
            <a:avLst/>
          </a:prstGeom>
          <a:noFill/>
          <a:ln w="38100">
            <a:solidFill>
              <a:srgbClr val="075D4D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1400" b="1" u="sng" dirty="0">
                <a:latin typeface="+mn-lt"/>
                <a:cs typeface="+mn-cs"/>
              </a:rPr>
              <a:t>Pole at 10[Hz]</a:t>
            </a:r>
          </a:p>
          <a:p>
            <a:pPr algn="l"/>
            <a:endParaRPr lang="en-US" sz="1400" b="1" u="sng" dirty="0">
              <a:latin typeface="+mn-lt"/>
              <a:cs typeface="+mn-cs"/>
            </a:endParaRPr>
          </a:p>
          <a:p>
            <a:pPr marL="285750" indent="-285750" algn="l" rtl="0">
              <a:buFont typeface="Wingdings" panose="05000000000000000000" pitchFamily="2" charset="2"/>
              <a:buChar char="ü"/>
            </a:pPr>
            <a:r>
              <a:rPr lang="en-US" sz="1400" dirty="0">
                <a:latin typeface="+mn-lt"/>
                <a:cs typeface="+mn-cs"/>
              </a:rPr>
              <a:t>-3[dB] attenuation at knee </a:t>
            </a:r>
            <a:r>
              <a:rPr lang="en-US" sz="1400" dirty="0" smtClean="0">
                <a:latin typeface="+mn-lt"/>
                <a:cs typeface="+mn-cs"/>
              </a:rPr>
              <a:t>frequency</a:t>
            </a:r>
          </a:p>
          <a:p>
            <a:pPr marL="285750" indent="-285750" algn="l" rtl="0">
              <a:buFont typeface="Wingdings" panose="05000000000000000000" pitchFamily="2" charset="2"/>
              <a:buChar char="ü"/>
            </a:pPr>
            <a:r>
              <a:rPr lang="zh-CN" altLang="en-US" sz="1400" dirty="0">
                <a:latin typeface="+mn-lt"/>
                <a:cs typeface="+mn-cs"/>
              </a:rPr>
              <a:t>频率衰减</a:t>
            </a:r>
            <a:r>
              <a:rPr lang="en-US" altLang="zh-CN" sz="1400" dirty="0">
                <a:latin typeface="+mn-lt"/>
                <a:cs typeface="+mn-cs"/>
              </a:rPr>
              <a:t>3[</a:t>
            </a:r>
            <a:r>
              <a:rPr lang="en-US" sz="1400" dirty="0" err="1">
                <a:latin typeface="+mn-lt"/>
                <a:cs typeface="+mn-cs"/>
              </a:rPr>
              <a:t>db</a:t>
            </a:r>
            <a:r>
              <a:rPr lang="en-US" sz="1400" dirty="0" smtClean="0">
                <a:latin typeface="+mn-lt"/>
                <a:cs typeface="+mn-cs"/>
              </a:rPr>
              <a:t>]</a:t>
            </a:r>
            <a:endParaRPr lang="en-US" sz="1400" dirty="0">
              <a:latin typeface="+mn-lt"/>
              <a:cs typeface="+mn-cs"/>
            </a:endParaRPr>
          </a:p>
          <a:p>
            <a:pPr marL="285750" indent="-285750" algn="l" rtl="0">
              <a:buFont typeface="Wingdings" panose="05000000000000000000" pitchFamily="2" charset="2"/>
              <a:buChar char="ü"/>
            </a:pPr>
            <a:r>
              <a:rPr lang="en-US" sz="1400" dirty="0">
                <a:latin typeface="+mn-lt"/>
                <a:cs typeface="+mn-cs"/>
              </a:rPr>
              <a:t>-20[dB/Decade] </a:t>
            </a:r>
            <a:r>
              <a:rPr lang="en-US" sz="1400" dirty="0" smtClean="0">
                <a:latin typeface="+mn-lt"/>
                <a:cs typeface="+mn-cs"/>
              </a:rPr>
              <a:t>reduction</a:t>
            </a:r>
          </a:p>
          <a:p>
            <a:pPr marL="285750" indent="-285750" algn="l" rtl="0">
              <a:buFont typeface="Wingdings" panose="05000000000000000000" pitchFamily="2" charset="2"/>
              <a:buChar char="ü"/>
            </a:pPr>
            <a:r>
              <a:rPr lang="zh-CN" altLang="en-US" sz="1400" dirty="0" smtClean="0">
                <a:latin typeface="+mn-lt"/>
                <a:cs typeface="+mn-cs"/>
              </a:rPr>
              <a:t>减少</a:t>
            </a:r>
            <a:endParaRPr lang="en-US" sz="1400" dirty="0">
              <a:latin typeface="+mn-lt"/>
              <a:cs typeface="+mn-cs"/>
            </a:endParaRPr>
          </a:p>
          <a:p>
            <a:pPr marL="285750" indent="-285750" algn="l" rtl="0">
              <a:buFont typeface="Wingdings" panose="05000000000000000000" pitchFamily="2" charset="2"/>
              <a:buChar char="ü"/>
            </a:pPr>
            <a:r>
              <a:rPr lang="en-US" sz="1400" dirty="0">
                <a:latin typeface="+mn-lt"/>
                <a:cs typeface="+mn-cs"/>
              </a:rPr>
              <a:t>Phase drops to -45[deg] at knee </a:t>
            </a:r>
            <a:r>
              <a:rPr lang="en-US" sz="1400" dirty="0" smtClean="0">
                <a:latin typeface="+mn-lt"/>
                <a:cs typeface="+mn-cs"/>
              </a:rPr>
              <a:t>frequency</a:t>
            </a:r>
          </a:p>
          <a:p>
            <a:pPr marL="285750" indent="-285750" algn="l" rtl="0">
              <a:buFont typeface="Wingdings" panose="05000000000000000000" pitchFamily="2" charset="2"/>
              <a:buChar char="ü"/>
            </a:pPr>
            <a:r>
              <a:rPr lang="zh-CN" altLang="en-US" sz="1400" dirty="0">
                <a:latin typeface="+mn-lt"/>
                <a:cs typeface="+mn-cs"/>
              </a:rPr>
              <a:t>相位下降到</a:t>
            </a:r>
            <a:r>
              <a:rPr lang="en-US" altLang="zh-CN" sz="1400" dirty="0">
                <a:latin typeface="+mn-lt"/>
                <a:cs typeface="+mn-cs"/>
              </a:rPr>
              <a:t>-45[</a:t>
            </a:r>
            <a:r>
              <a:rPr lang="zh-CN" altLang="en-US" sz="1400" dirty="0">
                <a:latin typeface="+mn-lt"/>
                <a:cs typeface="+mn-cs"/>
              </a:rPr>
              <a:t>度</a:t>
            </a:r>
            <a:r>
              <a:rPr lang="en-US" altLang="zh-CN" sz="1400" dirty="0">
                <a:latin typeface="+mn-lt"/>
                <a:cs typeface="+mn-cs"/>
              </a:rPr>
              <a:t>]</a:t>
            </a:r>
            <a:endParaRPr lang="en-US" sz="1400" dirty="0">
              <a:latin typeface="+mn-lt"/>
              <a:cs typeface="+mn-cs"/>
            </a:endParaRPr>
          </a:p>
          <a:p>
            <a:pPr algn="l" rtl="0"/>
            <a:endParaRPr lang="en-US" sz="140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20056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1EBF59-6514-419D-8BB5-3B389A291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>
            <a:normAutofit fontScale="90000"/>
          </a:bodyPr>
          <a:lstStyle/>
          <a:p>
            <a:r>
              <a:rPr lang="en-US" sz="6000" b="1" dirty="0"/>
              <a:t>Complex Pole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9C3379F-55B1-445A-99CF-1F0403D60858}"/>
              </a:ext>
            </a:extLst>
          </p:cNvPr>
          <p:cNvGrpSpPr/>
          <p:nvPr/>
        </p:nvGrpSpPr>
        <p:grpSpPr>
          <a:xfrm>
            <a:off x="671631" y="1038225"/>
            <a:ext cx="7800737" cy="3797292"/>
            <a:chOff x="89210" y="1049245"/>
            <a:chExt cx="7800737" cy="379729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F1B6FD0-2411-4A28-81C2-2E58D9B160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210" y="1049245"/>
              <a:ext cx="7538224" cy="3797292"/>
            </a:xfrm>
            <a:prstGeom prst="rect">
              <a:avLst/>
            </a:prstGeom>
          </p:spPr>
        </p:pic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A820041-7FA6-46C7-9AE1-3BA4B504750C}"/>
                </a:ext>
              </a:extLst>
            </p:cNvPr>
            <p:cNvCxnSpPr>
              <a:cxnSpLocks/>
            </p:cNvCxnSpPr>
            <p:nvPr/>
          </p:nvCxnSpPr>
          <p:spPr>
            <a:xfrm>
              <a:off x="5336418" y="1231900"/>
              <a:ext cx="0" cy="3308350"/>
            </a:xfrm>
            <a:prstGeom prst="line">
              <a:avLst/>
            </a:prstGeom>
            <a:ln>
              <a:solidFill>
                <a:srgbClr val="FF0000">
                  <a:alpha val="94000"/>
                </a:srgb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F00F436B-8693-4A3B-B3E4-307CB8B13AD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08662" y="1396460"/>
              <a:ext cx="327756" cy="413952"/>
            </a:xfrm>
            <a:prstGeom prst="straightConnector1">
              <a:avLst/>
            </a:prstGeom>
            <a:ln>
              <a:solidFill>
                <a:srgbClr val="075D4D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5CBA8C7-4791-4B27-8B1E-560C19D0CD4B}"/>
                </a:ext>
              </a:extLst>
            </p:cNvPr>
            <p:cNvSpPr txBox="1"/>
            <p:nvPr/>
          </p:nvSpPr>
          <p:spPr>
            <a:xfrm>
              <a:off x="4105777" y="1797401"/>
              <a:ext cx="1429723" cy="620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55748"/>
                  </a:solidFill>
                </a:rPr>
                <a:t>Knee Frequency</a:t>
              </a:r>
            </a:p>
            <a:p>
              <a:pPr algn="l"/>
              <a:r>
                <a:rPr lang="en-US" sz="1100" dirty="0">
                  <a:solidFill>
                    <a:srgbClr val="055748"/>
                  </a:solidFill>
                </a:rPr>
                <a:t>~ 0[dB] with damping 0.6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62FB3A2-7965-4B19-BD0E-1383A5264AE4}"/>
                </a:ext>
              </a:extLst>
            </p:cNvPr>
            <p:cNvSpPr txBox="1"/>
            <p:nvPr/>
          </p:nvSpPr>
          <p:spPr>
            <a:xfrm>
              <a:off x="5734582" y="1446357"/>
              <a:ext cx="2155365" cy="4457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055748"/>
                  </a:solidFill>
                </a:rPr>
                <a:t>Gain reduction </a:t>
              </a:r>
              <a:br>
                <a:rPr lang="en-US" sz="1100" dirty="0">
                  <a:solidFill>
                    <a:srgbClr val="055748"/>
                  </a:solidFill>
                </a:rPr>
              </a:br>
              <a:r>
                <a:rPr lang="en-US" sz="1100" dirty="0">
                  <a:solidFill>
                    <a:srgbClr val="055748"/>
                  </a:solidFill>
                </a:rPr>
                <a:t>-40[dB/decade]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4CF62962-8B91-4984-A0B2-0D3D168F14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49752" y="1892075"/>
              <a:ext cx="178150" cy="216962"/>
            </a:xfrm>
            <a:prstGeom prst="straightConnector1">
              <a:avLst/>
            </a:prstGeom>
            <a:ln>
              <a:solidFill>
                <a:srgbClr val="075D4D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A43A689-D40B-4D0B-B3CE-4B508F3D0528}"/>
                </a:ext>
              </a:extLst>
            </p:cNvPr>
            <p:cNvSpPr txBox="1"/>
            <p:nvPr/>
          </p:nvSpPr>
          <p:spPr>
            <a:xfrm>
              <a:off x="3887517" y="3416936"/>
              <a:ext cx="215536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55748"/>
                  </a:solidFill>
                </a:rPr>
                <a:t>Knee Frequency/10</a:t>
              </a:r>
            </a:p>
            <a:p>
              <a:pPr algn="l"/>
              <a:r>
                <a:rPr lang="en-US" sz="1100" dirty="0">
                  <a:solidFill>
                    <a:srgbClr val="055748"/>
                  </a:solidFill>
                </a:rPr>
                <a:t>Phase ~ -8[degree]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2BB0563B-6FA9-4143-B616-335EFC48209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86493" y="3127376"/>
              <a:ext cx="55357" cy="289560"/>
            </a:xfrm>
            <a:prstGeom prst="straightConnector1">
              <a:avLst/>
            </a:prstGeom>
            <a:ln>
              <a:solidFill>
                <a:srgbClr val="075D4D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C37C743E-A7EA-4521-901B-6CBC7C0CC4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36418" y="3699752"/>
              <a:ext cx="614774" cy="0"/>
            </a:xfrm>
            <a:prstGeom prst="straightConnector1">
              <a:avLst/>
            </a:prstGeom>
            <a:ln>
              <a:solidFill>
                <a:srgbClr val="075D4D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2B50850-51A3-40C7-AAD1-F73E2A135799}"/>
                </a:ext>
              </a:extLst>
            </p:cNvPr>
            <p:cNvSpPr txBox="1"/>
            <p:nvPr/>
          </p:nvSpPr>
          <p:spPr>
            <a:xfrm>
              <a:off x="5964094" y="3476893"/>
              <a:ext cx="1349466" cy="4457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55748"/>
                  </a:solidFill>
                </a:rPr>
                <a:t>Knee Frequency</a:t>
              </a:r>
            </a:p>
            <a:p>
              <a:pPr algn="l"/>
              <a:r>
                <a:rPr lang="en-US" sz="1100" dirty="0">
                  <a:solidFill>
                    <a:srgbClr val="055748"/>
                  </a:solidFill>
                </a:rPr>
                <a:t>-90[degree]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99086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C9FA7DA-5D5F-4827-8D12-78F9A84CE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310" y="1046162"/>
            <a:ext cx="8812530" cy="3823018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Normally the anti resonance and resonance are at a low frequency (below 25Hz</a:t>
            </a:r>
            <a:r>
              <a:rPr lang="en-US" dirty="0" smtClean="0"/>
              <a:t>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100" dirty="0"/>
              <a:t>通常，反共振和共振是在低频（低于</a:t>
            </a:r>
            <a:r>
              <a:rPr lang="en-US" altLang="zh-CN" sz="2100" dirty="0"/>
              <a:t>25Hz</a:t>
            </a:r>
            <a:r>
              <a:rPr lang="zh-CN" altLang="en-US" sz="2100" dirty="0"/>
              <a:t>）</a:t>
            </a:r>
            <a:r>
              <a:rPr lang="zh-CN" altLang="en-US" sz="2100" dirty="0" smtClean="0"/>
              <a:t>。</a:t>
            </a:r>
            <a:endParaRPr lang="en-US" sz="21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When we put the notch inside the velocity loop at such a low frequency it will harm the stability and performance of the loop (push the Nichols to the left, reduce BW).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300" dirty="0"/>
              <a:t>当我们把陷波器放在如此低的频率下，它会损害环路的稳定性和性能（把尼科尔斯推向左边，减少</a:t>
            </a:r>
            <a:r>
              <a:rPr lang="en-US" altLang="zh-CN" sz="2300" dirty="0" err="1"/>
              <a:t>bw</a:t>
            </a:r>
            <a:r>
              <a:rPr lang="zh-CN" altLang="en-US" sz="2300" dirty="0"/>
              <a:t>）。</a:t>
            </a:r>
            <a:endParaRPr lang="en-US" sz="23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VFI is located at the output of the position loop. Since the BW of the position loop is normally 2-3 time lower than the velocity loop (no FF) putting the notch there will not harm the performance of the position loop</a:t>
            </a:r>
            <a:r>
              <a:rPr lang="en-US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CN" sz="2600" dirty="0"/>
              <a:t>VFI</a:t>
            </a:r>
            <a:r>
              <a:rPr lang="zh-CN" altLang="en-US" sz="2600" dirty="0"/>
              <a:t>位于位置回路的输出端。由于位置环的</a:t>
            </a:r>
            <a:r>
              <a:rPr lang="en-US" altLang="zh-CN" sz="2600" dirty="0"/>
              <a:t>BW</a:t>
            </a:r>
            <a:r>
              <a:rPr lang="zh-CN" altLang="en-US" sz="2600" dirty="0"/>
              <a:t>通常比速度环低</a:t>
            </a:r>
            <a:r>
              <a:rPr lang="en-US" altLang="zh-CN" sz="2600" dirty="0"/>
              <a:t>2-3</a:t>
            </a:r>
            <a:r>
              <a:rPr lang="zh-CN" altLang="en-US" sz="2600" dirty="0"/>
              <a:t>倍（无</a:t>
            </a:r>
            <a:r>
              <a:rPr lang="en-US" altLang="zh-CN" sz="2600" dirty="0"/>
              <a:t>FF</a:t>
            </a:r>
            <a:r>
              <a:rPr lang="zh-CN" altLang="en-US" sz="2600" dirty="0"/>
              <a:t>），因此</a:t>
            </a:r>
            <a:r>
              <a:rPr lang="zh-CN" altLang="en-US" sz="2600" dirty="0" smtClean="0"/>
              <a:t>放置陷波器不会</a:t>
            </a:r>
            <a:r>
              <a:rPr lang="zh-CN" altLang="en-US" sz="2600" dirty="0"/>
              <a:t>影响位置环的性能。</a:t>
            </a:r>
            <a:endParaRPr lang="en-US" sz="2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B7A869F-D267-4DB4-A7E1-0E9E46111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b="1" dirty="0"/>
              <a:t>Notch in VFI – Robotics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142547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F258A33-0804-47C0-9E0D-29350F451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39588"/>
            <a:ext cx="9144000" cy="1516567"/>
          </a:xfrm>
          <a:solidFill>
            <a:srgbClr val="075D4D"/>
          </a:solidFill>
          <a:ln>
            <a:solidFill>
              <a:srgbClr val="055748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FFFFFF"/>
                </a:solidFill>
              </a:rPr>
              <a:t/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Design Example #1</a:t>
            </a:r>
          </a:p>
        </p:txBody>
      </p:sp>
    </p:spTree>
    <p:extLst>
      <p:ext uri="{BB962C8B-B14F-4D97-AF65-F5344CB8AC3E}">
        <p14:creationId xmlns:p14="http://schemas.microsoft.com/office/powerpoint/2010/main" val="29849633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9D9951-2E87-42DD-ACAA-A51C9913DB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hlinkClick r:id="rId2" action="ppaction://hlinksldjump"/>
              </a:rPr>
              <a:t>Arm Plant</a:t>
            </a:r>
            <a:endParaRPr lang="en-US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hlinkClick r:id="rId3" action="ppaction://hlinksldjump"/>
              </a:rPr>
              <a:t>Open loop velocity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(Plant + Velocity Controller)</a:t>
            </a:r>
            <a:endParaRPr lang="en-US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hlinkClick r:id="rId4" action="ppaction://hlinksldjump"/>
              </a:rPr>
              <a:t>Close loop velocity</a:t>
            </a:r>
            <a:endParaRPr lang="en-US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hlinkClick r:id="rId5" action="ppaction://hlinksldjump"/>
              </a:rPr>
              <a:t>Open loop Position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hlinkClick r:id="rId5" action="ppaction://hlinksldjump"/>
              </a:rPr>
              <a:t>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(Close loop velocity+ Position controller)</a:t>
            </a:r>
          </a:p>
          <a:p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hlinkClick r:id="rId6" action="ppaction://hlinksldjump"/>
              </a:rPr>
              <a:t>Close loop </a:t>
            </a:r>
            <a:r>
              <a:rPr lang="en-US" sz="2800" dirty="0">
                <a:solidFill>
                  <a:srgbClr val="FF0000"/>
                </a:solidFill>
              </a:rPr>
              <a:t>Load</a:t>
            </a:r>
          </a:p>
          <a:p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hlinkClick r:id="rId7" action="ppaction://hlinksldjump"/>
              </a:rPr>
              <a:t>Close loop Position &amp; Position with FF</a:t>
            </a:r>
            <a:endParaRPr lang="en-US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F3DD992-1387-4F2F-9130-DEBF74F88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HNC Axis 1 – Robotics arm </a:t>
            </a:r>
          </a:p>
        </p:txBody>
      </p:sp>
    </p:spTree>
    <p:extLst>
      <p:ext uri="{BB962C8B-B14F-4D97-AF65-F5344CB8AC3E}">
        <p14:creationId xmlns:p14="http://schemas.microsoft.com/office/powerpoint/2010/main" val="15052045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FDBCC92-8E63-45DC-86EE-029B71B43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822" y="319"/>
            <a:ext cx="7886700" cy="679132"/>
          </a:xfrm>
        </p:spPr>
        <p:txBody>
          <a:bodyPr>
            <a:normAutofit fontScale="90000"/>
          </a:bodyPr>
          <a:lstStyle/>
          <a:p>
            <a:r>
              <a:rPr lang="en-US" dirty="0"/>
              <a:t>Plant of Robotic Arm – HNC Axis 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B93D45-C0E7-4B42-A196-D250B0C89167}"/>
              </a:ext>
            </a:extLst>
          </p:cNvPr>
          <p:cNvSpPr txBox="1"/>
          <p:nvPr/>
        </p:nvSpPr>
        <p:spPr>
          <a:xfrm>
            <a:off x="6253179" y="711982"/>
            <a:ext cx="27540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/>
              <a:t>HNC 3.5Kg robot, </a:t>
            </a:r>
            <a:br>
              <a:rPr lang="en-US" sz="1600" dirty="0"/>
            </a:br>
            <a:r>
              <a:rPr lang="en-US" sz="1600" dirty="0"/>
              <a:t>                  Maximum inertia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1200" dirty="0"/>
              <a:t>AR 11Hz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1200" dirty="0"/>
              <a:t>Res 20Hz</a:t>
            </a:r>
          </a:p>
        </p:txBody>
      </p:sp>
      <p:pic>
        <p:nvPicPr>
          <p:cNvPr id="9218" name="Picture 2" descr="20180218_144048">
            <a:extLst>
              <a:ext uri="{FF2B5EF4-FFF2-40B4-BE49-F238E27FC236}">
                <a16:creationId xmlns:a16="http://schemas.microsoft.com/office/drawing/2014/main" id="{92D3C309-EBDA-4216-B800-9A096D493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58" r="7486"/>
          <a:stretch>
            <a:fillRect/>
          </a:stretch>
        </p:blipFill>
        <p:spPr bwMode="auto">
          <a:xfrm>
            <a:off x="6253178" y="2283785"/>
            <a:ext cx="2754067" cy="2274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4ACC93-B67E-400F-AF2A-791C24928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71" y="711982"/>
            <a:ext cx="6008583" cy="384594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E0B4B8F-B78E-46A8-8389-2E1D79821E4F}"/>
              </a:ext>
            </a:extLst>
          </p:cNvPr>
          <p:cNvGrpSpPr/>
          <p:nvPr/>
        </p:nvGrpSpPr>
        <p:grpSpPr>
          <a:xfrm>
            <a:off x="8309618" y="4754086"/>
            <a:ext cx="834382" cy="416082"/>
            <a:chOff x="8309618" y="4754086"/>
            <a:chExt cx="834382" cy="41608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2B0A0C7-75A2-4168-B43D-21E81680A471}"/>
                </a:ext>
              </a:extLst>
            </p:cNvPr>
            <p:cNvSpPr txBox="1"/>
            <p:nvPr/>
          </p:nvSpPr>
          <p:spPr>
            <a:xfrm>
              <a:off x="8309618" y="4774168"/>
              <a:ext cx="834382" cy="396000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4760C976-6E65-46EC-AC53-8B9B502AC798}"/>
                </a:ext>
              </a:extLst>
            </p:cNvPr>
            <p:cNvSpPr txBox="1"/>
            <p:nvPr/>
          </p:nvSpPr>
          <p:spPr>
            <a:xfrm>
              <a:off x="8309618" y="4754086"/>
              <a:ext cx="8343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  <a:hlinkClick r:id="rId4" action="ppaction://hlinksldjump"/>
                </a:rPr>
                <a:t>Back</a:t>
              </a:r>
              <a:endParaRPr lang="en-US" dirty="0"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312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9048A96-57A5-4E9F-BDDC-F9376CB1A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47" y="731534"/>
            <a:ext cx="6077714" cy="38404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DD7BD20-DC97-47DE-87B8-B550CEEF6F65}"/>
              </a:ext>
            </a:extLst>
          </p:cNvPr>
          <p:cNvSpPr txBox="1"/>
          <p:nvPr/>
        </p:nvSpPr>
        <p:spPr>
          <a:xfrm>
            <a:off x="5957455" y="731535"/>
            <a:ext cx="983672" cy="38404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EA9B4B8-06D0-45FF-B941-35F45C1B0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297" y="0"/>
            <a:ext cx="7886700" cy="679132"/>
          </a:xfrm>
        </p:spPr>
        <p:txBody>
          <a:bodyPr>
            <a:normAutofit fontScale="90000"/>
          </a:bodyPr>
          <a:lstStyle/>
          <a:p>
            <a:r>
              <a:rPr lang="en-US" dirty="0"/>
              <a:t>Open Loop – HNC Axis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28A76C-03E6-4703-B0B9-3FCCA754AC85}"/>
              </a:ext>
            </a:extLst>
          </p:cNvPr>
          <p:cNvSpPr txBox="1"/>
          <p:nvPr/>
        </p:nvSpPr>
        <p:spPr>
          <a:xfrm>
            <a:off x="6020122" y="731535"/>
            <a:ext cx="300611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/>
              <a:t>HNC 3.5Kg robot</a:t>
            </a:r>
          </a:p>
          <a:p>
            <a:pPr algn="l"/>
            <a:endParaRPr lang="en-US" sz="1600" dirty="0"/>
          </a:p>
          <a:p>
            <a:pPr algn="l"/>
            <a:r>
              <a:rPr lang="en-US" sz="1600" u="sng" dirty="0"/>
              <a:t>Open loop motor:</a:t>
            </a:r>
          </a:p>
          <a:p>
            <a:pPr algn="l"/>
            <a:endParaRPr lang="en-US" sz="1600" dirty="0"/>
          </a:p>
          <a:p>
            <a:pPr algn="l" rtl="0"/>
            <a:r>
              <a:rPr lang="en-US" sz="1600" dirty="0"/>
              <a:t>-  PI</a:t>
            </a:r>
          </a:p>
          <a:p>
            <a:pPr algn="l" rtl="0"/>
            <a:r>
              <a:rPr lang="en-US" sz="1600" dirty="0"/>
              <a:t>-  LPF</a:t>
            </a:r>
          </a:p>
          <a:p>
            <a:pPr algn="l" rtl="0"/>
            <a:r>
              <a:rPr lang="en-US" sz="1600" dirty="0"/>
              <a:t>-  VFI </a:t>
            </a:r>
            <a:r>
              <a:rPr lang="en-US" sz="1050" dirty="0"/>
              <a:t>(Effect can be seen only at close loop) </a:t>
            </a:r>
            <a:r>
              <a:rPr lang="en-US" sz="1600" dirty="0"/>
              <a:t/>
            </a:r>
            <a:br>
              <a:rPr lang="en-US" sz="1600" dirty="0"/>
            </a:br>
            <a:endParaRPr lang="en-US" sz="1600" dirty="0"/>
          </a:p>
          <a:p>
            <a:pPr algn="l"/>
            <a:endParaRPr lang="en-US" sz="12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770B1BD-0850-42AF-A6D9-775FCFDE8105}"/>
              </a:ext>
            </a:extLst>
          </p:cNvPr>
          <p:cNvGrpSpPr/>
          <p:nvPr/>
        </p:nvGrpSpPr>
        <p:grpSpPr>
          <a:xfrm>
            <a:off x="8309618" y="4754086"/>
            <a:ext cx="834382" cy="416082"/>
            <a:chOff x="8309618" y="4754086"/>
            <a:chExt cx="834382" cy="41608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67E5B69-83A1-43DE-B552-939C25CAE767}"/>
                </a:ext>
              </a:extLst>
            </p:cNvPr>
            <p:cNvSpPr txBox="1"/>
            <p:nvPr/>
          </p:nvSpPr>
          <p:spPr>
            <a:xfrm>
              <a:off x="8309618" y="4774168"/>
              <a:ext cx="834382" cy="396000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E5924E9-5F87-4A61-87F4-5335F21D1BD0}"/>
                </a:ext>
              </a:extLst>
            </p:cNvPr>
            <p:cNvSpPr txBox="1"/>
            <p:nvPr/>
          </p:nvSpPr>
          <p:spPr>
            <a:xfrm>
              <a:off x="8309618" y="4754086"/>
              <a:ext cx="8343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  <a:hlinkClick r:id="rId3" action="ppaction://hlinksldjump"/>
                </a:rPr>
                <a:t>Back</a:t>
              </a:r>
              <a:endParaRPr lang="en-US" dirty="0"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11991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B81A9AE0-1819-4B27-A88F-0327D5D1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Close Loop velocity – HNC Axis 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045E9E-DF3D-4AA2-97E6-D2090123F3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9450"/>
            <a:ext cx="6281312" cy="40858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C3DCE5-FF5B-43A3-8018-0D7EC49CA0A6}"/>
              </a:ext>
            </a:extLst>
          </p:cNvPr>
          <p:cNvSpPr txBox="1"/>
          <p:nvPr/>
        </p:nvSpPr>
        <p:spPr>
          <a:xfrm>
            <a:off x="6281312" y="890862"/>
            <a:ext cx="2754067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/>
              <a:t>HNC 3.5Kg robot</a:t>
            </a:r>
          </a:p>
          <a:p>
            <a:pPr algn="l"/>
            <a:endParaRPr lang="en-US" sz="1600" dirty="0"/>
          </a:p>
          <a:p>
            <a:pPr algn="l"/>
            <a:r>
              <a:rPr lang="en-US" sz="1600" dirty="0"/>
              <a:t>Close loop motor</a:t>
            </a:r>
          </a:p>
          <a:p>
            <a:pPr algn="l"/>
            <a:endParaRPr lang="en-US" sz="1600" dirty="0"/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1600" dirty="0"/>
              <a:t>Full (including VFI, R)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0000"/>
                </a:solidFill>
              </a:rPr>
              <a:t>Using notch design at VFI, we keep </a:t>
            </a:r>
            <a:r>
              <a:rPr lang="en-US" sz="1600" dirty="0" err="1">
                <a:solidFill>
                  <a:srgbClr val="FF0000"/>
                </a:solidFill>
              </a:rPr>
              <a:t>AntiRes</a:t>
            </a:r>
            <a:r>
              <a:rPr lang="en-US" sz="1600" dirty="0">
                <a:solidFill>
                  <a:srgbClr val="FF0000"/>
                </a:solidFill>
              </a:rPr>
              <a:t> at correct level, to provide good transfer function at load</a:t>
            </a:r>
            <a:r>
              <a:rPr lang="en-US" sz="1600" dirty="0"/>
              <a:t/>
            </a:r>
            <a:br>
              <a:rPr lang="en-US" sz="1600" dirty="0"/>
            </a:br>
            <a:endParaRPr lang="en-US" sz="1600" dirty="0"/>
          </a:p>
          <a:p>
            <a:pPr algn="l"/>
            <a:endParaRPr lang="en-US" sz="12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C3F3533-A234-4436-B3F9-EFB3611600B6}"/>
              </a:ext>
            </a:extLst>
          </p:cNvPr>
          <p:cNvGrpSpPr/>
          <p:nvPr/>
        </p:nvGrpSpPr>
        <p:grpSpPr>
          <a:xfrm>
            <a:off x="8309618" y="4754086"/>
            <a:ext cx="834382" cy="416082"/>
            <a:chOff x="8309618" y="4754086"/>
            <a:chExt cx="834382" cy="41608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621278B-D72A-4295-B452-4253A99A1201}"/>
                </a:ext>
              </a:extLst>
            </p:cNvPr>
            <p:cNvSpPr txBox="1"/>
            <p:nvPr/>
          </p:nvSpPr>
          <p:spPr>
            <a:xfrm>
              <a:off x="8309618" y="4774168"/>
              <a:ext cx="834382" cy="396000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2E0ACA2-086F-465E-9AC1-F4B83455C0E3}"/>
                </a:ext>
              </a:extLst>
            </p:cNvPr>
            <p:cNvSpPr txBox="1"/>
            <p:nvPr/>
          </p:nvSpPr>
          <p:spPr>
            <a:xfrm>
              <a:off x="8309618" y="4754086"/>
              <a:ext cx="8343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  <a:hlinkClick r:id="rId3" action="ppaction://hlinksldjump"/>
                </a:rPr>
                <a:t>Back</a:t>
              </a:r>
              <a:endParaRPr lang="en-US" dirty="0"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17311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DE72DF-0481-4334-847B-1E64108588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727" y="757997"/>
            <a:ext cx="4145056" cy="296243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1A00CBA-2293-49D1-AB4F-481E828A0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Open loop Position – HNC- Axis1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F01CF7-B252-4848-A698-52AADAAED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510" y="1294061"/>
            <a:ext cx="4145056" cy="3442883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E41FDDC-8B35-48F6-97ED-87CDD3CE8009}"/>
              </a:ext>
            </a:extLst>
          </p:cNvPr>
          <p:cNvCxnSpPr>
            <a:cxnSpLocks/>
          </p:cNvCxnSpPr>
          <p:nvPr/>
        </p:nvCxnSpPr>
        <p:spPr>
          <a:xfrm flipV="1">
            <a:off x="2299447" y="2776818"/>
            <a:ext cx="598394" cy="12169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C8CA828-E27B-4A64-A938-1DCC797C090A}"/>
              </a:ext>
            </a:extLst>
          </p:cNvPr>
          <p:cNvCxnSpPr>
            <a:cxnSpLocks/>
          </p:cNvCxnSpPr>
          <p:nvPr/>
        </p:nvCxnSpPr>
        <p:spPr>
          <a:xfrm flipV="1">
            <a:off x="2346512" y="3393142"/>
            <a:ext cx="4980455" cy="6006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17938C7-4CAE-48B7-B927-48531BAC75B6}"/>
              </a:ext>
            </a:extLst>
          </p:cNvPr>
          <p:cNvSpPr txBox="1"/>
          <p:nvPr/>
        </p:nvSpPr>
        <p:spPr>
          <a:xfrm>
            <a:off x="72726" y="4139045"/>
            <a:ext cx="4237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With VFI (Left), Close loop gain is lower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F918AD7-51BC-47B7-A187-0918CE4BEFC3}"/>
              </a:ext>
            </a:extLst>
          </p:cNvPr>
          <p:cNvGrpSpPr/>
          <p:nvPr/>
        </p:nvGrpSpPr>
        <p:grpSpPr>
          <a:xfrm>
            <a:off x="8309618" y="4754086"/>
            <a:ext cx="834382" cy="416082"/>
            <a:chOff x="8309618" y="4754086"/>
            <a:chExt cx="834382" cy="41608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2B98D82-2F5F-42CD-93DF-6E4FDD784DE0}"/>
                </a:ext>
              </a:extLst>
            </p:cNvPr>
            <p:cNvSpPr txBox="1"/>
            <p:nvPr/>
          </p:nvSpPr>
          <p:spPr>
            <a:xfrm>
              <a:off x="8309618" y="4774168"/>
              <a:ext cx="834382" cy="396000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7C595AB-7196-450A-AD02-6393EEBC0D33}"/>
                </a:ext>
              </a:extLst>
            </p:cNvPr>
            <p:cNvSpPr txBox="1"/>
            <p:nvPr/>
          </p:nvSpPr>
          <p:spPr>
            <a:xfrm>
              <a:off x="8309618" y="4754086"/>
              <a:ext cx="8343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  <a:hlinkClick r:id="rId4" action="ppaction://hlinksldjump"/>
                </a:rPr>
                <a:t>Back</a:t>
              </a:r>
              <a:endParaRPr lang="en-US" dirty="0">
                <a:solidFill>
                  <a:srgbClr val="FFFF00"/>
                </a:solidFill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5B748E6-0E7C-486B-91B7-CA37B42FE6AB}"/>
              </a:ext>
            </a:extLst>
          </p:cNvPr>
          <p:cNvSpPr txBox="1"/>
          <p:nvPr/>
        </p:nvSpPr>
        <p:spPr>
          <a:xfrm>
            <a:off x="497403" y="819789"/>
            <a:ext cx="1069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With VFI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6A5515F-EE57-4249-807A-FB6DD64AA823}"/>
              </a:ext>
            </a:extLst>
          </p:cNvPr>
          <p:cNvSpPr/>
          <p:nvPr/>
        </p:nvSpPr>
        <p:spPr>
          <a:xfrm>
            <a:off x="4708556" y="1381026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Without VFI</a:t>
            </a:r>
          </a:p>
        </p:txBody>
      </p:sp>
    </p:spTree>
    <p:extLst>
      <p:ext uri="{BB962C8B-B14F-4D97-AF65-F5344CB8AC3E}">
        <p14:creationId xmlns:p14="http://schemas.microsoft.com/office/powerpoint/2010/main" val="33991269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EE59358-0887-4217-8125-E00ABC420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Close Loop Load – HNC Axis 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A31560-1F78-4CB5-8DFA-0C129F3A7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29" y="679451"/>
            <a:ext cx="4302316" cy="31217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887554-23AA-4583-AE7A-210E83E13B4E}"/>
              </a:ext>
            </a:extLst>
          </p:cNvPr>
          <p:cNvSpPr txBox="1"/>
          <p:nvPr/>
        </p:nvSpPr>
        <p:spPr>
          <a:xfrm>
            <a:off x="4572000" y="679451"/>
            <a:ext cx="40386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/>
              <a:t>Close loop Position </a:t>
            </a:r>
            <a:r>
              <a:rPr lang="en-US" sz="1600" dirty="0">
                <a:solidFill>
                  <a:srgbClr val="FF0000"/>
                </a:solidFill>
              </a:rPr>
              <a:t>Load</a:t>
            </a:r>
          </a:p>
          <a:p>
            <a:pPr algn="l"/>
            <a:endParaRPr lang="en-US" sz="1600" dirty="0"/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1600" dirty="0"/>
              <a:t>With VFI, No peaks/overshoot at load</a:t>
            </a:r>
            <a:br>
              <a:rPr lang="en-US" sz="1600" dirty="0"/>
            </a:br>
            <a:endParaRPr lang="en-US" sz="1600" dirty="0"/>
          </a:p>
          <a:p>
            <a:pPr algn="l"/>
            <a:endParaRPr lang="en-US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8DD810-FD45-4FAB-8FAB-48D13439CCD1}"/>
              </a:ext>
            </a:extLst>
          </p:cNvPr>
          <p:cNvSpPr txBox="1"/>
          <p:nvPr/>
        </p:nvSpPr>
        <p:spPr>
          <a:xfrm>
            <a:off x="628650" y="3144292"/>
            <a:ext cx="3339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With VFI, load has 0 overshoot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CA68F40-7A79-40D8-93C6-8C0D89F305BE}"/>
              </a:ext>
            </a:extLst>
          </p:cNvPr>
          <p:cNvGrpSpPr/>
          <p:nvPr/>
        </p:nvGrpSpPr>
        <p:grpSpPr>
          <a:xfrm>
            <a:off x="8309618" y="4754086"/>
            <a:ext cx="834382" cy="416082"/>
            <a:chOff x="8309618" y="4754086"/>
            <a:chExt cx="834382" cy="41608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764D483-9C12-4AB7-8AFF-58B3D2574A9E}"/>
                </a:ext>
              </a:extLst>
            </p:cNvPr>
            <p:cNvSpPr txBox="1"/>
            <p:nvPr/>
          </p:nvSpPr>
          <p:spPr>
            <a:xfrm>
              <a:off x="8309618" y="4774168"/>
              <a:ext cx="834382" cy="396000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46DE5B4-5F1C-4E1C-93EF-A697B8ACAD02}"/>
                </a:ext>
              </a:extLst>
            </p:cNvPr>
            <p:cNvSpPr txBox="1"/>
            <p:nvPr/>
          </p:nvSpPr>
          <p:spPr>
            <a:xfrm>
              <a:off x="8309618" y="4754086"/>
              <a:ext cx="8343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  <a:hlinkClick r:id="rId3" action="ppaction://hlinksldjump"/>
                </a:rPr>
                <a:t>Back</a:t>
              </a:r>
              <a:endParaRPr lang="en-US" dirty="0">
                <a:solidFill>
                  <a:srgbClr val="FFFF00"/>
                </a:solidFill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4AB58DDA-10D1-4311-BA13-8461034597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845" y="2123896"/>
            <a:ext cx="4569593" cy="258343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9AEA399-EA00-4A5E-96B7-E1219B9CE200}"/>
              </a:ext>
            </a:extLst>
          </p:cNvPr>
          <p:cNvSpPr txBox="1"/>
          <p:nvPr/>
        </p:nvSpPr>
        <p:spPr>
          <a:xfrm>
            <a:off x="4789463" y="4108130"/>
            <a:ext cx="4140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Without VFI, load has ~9 dB overshoot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49073AF-B3C3-4415-AAFC-264E2E2106DB}"/>
              </a:ext>
            </a:extLst>
          </p:cNvPr>
          <p:cNvSpPr/>
          <p:nvPr/>
        </p:nvSpPr>
        <p:spPr>
          <a:xfrm>
            <a:off x="2444878" y="589396"/>
            <a:ext cx="921327" cy="93460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9B75E86-F5DD-4EED-A0D7-6D2BC70D70A6}"/>
              </a:ext>
            </a:extLst>
          </p:cNvPr>
          <p:cNvSpPr txBox="1"/>
          <p:nvPr/>
        </p:nvSpPr>
        <p:spPr>
          <a:xfrm>
            <a:off x="682857" y="872032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Good response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AC34BF1-D67C-4919-B3E5-4180663ECEBA}"/>
              </a:ext>
            </a:extLst>
          </p:cNvPr>
          <p:cNvSpPr/>
          <p:nvPr/>
        </p:nvSpPr>
        <p:spPr>
          <a:xfrm>
            <a:off x="6919896" y="2123896"/>
            <a:ext cx="921327" cy="93460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46C187E-D7F6-45C1-852D-5C8A91F777C7}"/>
              </a:ext>
            </a:extLst>
          </p:cNvPr>
          <p:cNvSpPr txBox="1"/>
          <p:nvPr/>
        </p:nvSpPr>
        <p:spPr>
          <a:xfrm>
            <a:off x="5470346" y="2866184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Bad response</a:t>
            </a:r>
          </a:p>
        </p:txBody>
      </p:sp>
    </p:spTree>
    <p:extLst>
      <p:ext uri="{BB962C8B-B14F-4D97-AF65-F5344CB8AC3E}">
        <p14:creationId xmlns:p14="http://schemas.microsoft.com/office/powerpoint/2010/main" val="9327736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846B886-07EC-4C5A-BC18-AE778B5E6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Close Loop Position – HNC Axis 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DE6C1C-857B-4CF0-A7C9-C4CD2B03A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9533"/>
            <a:ext cx="4509556" cy="28053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297B86-FFD7-4B62-B2BC-CE4591FD3F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7347" y="1968783"/>
            <a:ext cx="4799004" cy="280538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857DE550-2CAD-4E1D-91BC-74535CAB9536}"/>
              </a:ext>
            </a:extLst>
          </p:cNvPr>
          <p:cNvGrpSpPr/>
          <p:nvPr/>
        </p:nvGrpSpPr>
        <p:grpSpPr>
          <a:xfrm>
            <a:off x="19697" y="4754086"/>
            <a:ext cx="834382" cy="416082"/>
            <a:chOff x="8309618" y="4754086"/>
            <a:chExt cx="834382" cy="41608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978A224-F72E-4EC7-A3BD-3085360E06E9}"/>
                </a:ext>
              </a:extLst>
            </p:cNvPr>
            <p:cNvSpPr txBox="1"/>
            <p:nvPr/>
          </p:nvSpPr>
          <p:spPr>
            <a:xfrm>
              <a:off x="8309618" y="4774168"/>
              <a:ext cx="834382" cy="396000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243BD84-81EC-4260-AD10-66FE9CFC8480}"/>
                </a:ext>
              </a:extLst>
            </p:cNvPr>
            <p:cNvSpPr txBox="1"/>
            <p:nvPr/>
          </p:nvSpPr>
          <p:spPr>
            <a:xfrm>
              <a:off x="8309618" y="4754086"/>
              <a:ext cx="8343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  <a:hlinkClick r:id="rId4" action="ppaction://hlinksldjump"/>
                </a:rPr>
                <a:t>Back</a:t>
              </a:r>
              <a:endParaRPr lang="en-US" dirty="0">
                <a:solidFill>
                  <a:srgbClr val="FFFF00"/>
                </a:solidFill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F80A24C6-090C-4B55-B726-1F55E0E91E13}"/>
              </a:ext>
            </a:extLst>
          </p:cNvPr>
          <p:cNvSpPr txBox="1"/>
          <p:nvPr/>
        </p:nvSpPr>
        <p:spPr>
          <a:xfrm>
            <a:off x="319316" y="784777"/>
            <a:ext cx="1069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With VFI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C7FEBD-3275-4E81-B50E-6105ED91F381}"/>
              </a:ext>
            </a:extLst>
          </p:cNvPr>
          <p:cNvSpPr/>
          <p:nvPr/>
        </p:nvSpPr>
        <p:spPr>
          <a:xfrm>
            <a:off x="4202865" y="2022761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Without VFI</a:t>
            </a:r>
          </a:p>
        </p:txBody>
      </p:sp>
    </p:spTree>
    <p:extLst>
      <p:ext uri="{BB962C8B-B14F-4D97-AF65-F5344CB8AC3E}">
        <p14:creationId xmlns:p14="http://schemas.microsoft.com/office/powerpoint/2010/main" val="28979217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F258A33-0804-47C0-9E0D-29350F451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39588"/>
            <a:ext cx="9144000" cy="1516567"/>
          </a:xfrm>
          <a:solidFill>
            <a:srgbClr val="075D4D"/>
          </a:solidFill>
          <a:ln>
            <a:solidFill>
              <a:srgbClr val="055748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FFFFFF"/>
                </a:solidFill>
              </a:rPr>
              <a:t/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Design Example #2</a:t>
            </a:r>
          </a:p>
        </p:txBody>
      </p:sp>
    </p:spTree>
    <p:extLst>
      <p:ext uri="{BB962C8B-B14F-4D97-AF65-F5344CB8AC3E}">
        <p14:creationId xmlns:p14="http://schemas.microsoft.com/office/powerpoint/2010/main" val="6611618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E66F89D-2BC5-48D9-8BBC-B73D81FB7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CATO – CNC, X Axis model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75EC6B-B10E-4707-A179-B5366FC2D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" y="679451"/>
            <a:ext cx="7966363" cy="40439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27377B8-9DD9-4E7D-B3C9-F3D5A6D42D0A}"/>
              </a:ext>
            </a:extLst>
          </p:cNvPr>
          <p:cNvSpPr txBox="1"/>
          <p:nvPr/>
        </p:nvSpPr>
        <p:spPr>
          <a:xfrm>
            <a:off x="4978264" y="1454728"/>
            <a:ext cx="2249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Res: 150 Hz, 730Hz</a:t>
            </a:r>
          </a:p>
        </p:txBody>
      </p:sp>
    </p:spTree>
    <p:extLst>
      <p:ext uri="{BB962C8B-B14F-4D97-AF65-F5344CB8AC3E}">
        <p14:creationId xmlns:p14="http://schemas.microsoft.com/office/powerpoint/2010/main" val="12887450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45A22BF-11DC-4646-A3F8-56BCD8CCB4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424ABA7-F27A-44CC-9AF4-699DE3351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CATO – CNC, X Axis controller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2B52CB-2897-4E43-827C-6C8629A58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4170"/>
            <a:ext cx="8201122" cy="40571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7E7CD1-184C-4451-94C8-511311CAC4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0764" y="2949311"/>
            <a:ext cx="1810616" cy="10044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846080-0D02-4B2F-9922-BF31631B6E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0764" y="1849582"/>
            <a:ext cx="1828466" cy="10997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66A04C1-BBCB-414E-9CC6-73E8BB1D32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0764" y="3869752"/>
            <a:ext cx="1810616" cy="65533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8954C96-A950-4925-9670-57451F4C04AC}"/>
              </a:ext>
            </a:extLst>
          </p:cNvPr>
          <p:cNvSpPr/>
          <p:nvPr/>
        </p:nvSpPr>
        <p:spPr>
          <a:xfrm>
            <a:off x="3712823" y="4012754"/>
            <a:ext cx="2185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Open Loop Velocity</a:t>
            </a:r>
          </a:p>
        </p:txBody>
      </p:sp>
    </p:spTree>
    <p:extLst>
      <p:ext uri="{BB962C8B-B14F-4D97-AF65-F5344CB8AC3E}">
        <p14:creationId xmlns:p14="http://schemas.microsoft.com/office/powerpoint/2010/main" val="362846234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C0352B6-4A9D-4696-94A0-0ABDDC31F5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1859" y="2952883"/>
            <a:ext cx="4026477" cy="22094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18BABD5-F6B3-43E4-AAB1-354783E448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9450"/>
            <a:ext cx="4156364" cy="2256903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D991C7EC-E7B0-441B-B1AF-183A44295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CATO – CNC, X Axis Open /Close Loop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FFDAD3-1241-44CF-AF13-01E85C48F2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322" y="679450"/>
            <a:ext cx="4026477" cy="22734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785279-558E-4CCF-BF12-51A12566E1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936353"/>
            <a:ext cx="4147901" cy="225690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102DBE1-EDEA-41B3-A210-FE59D62F9250}"/>
              </a:ext>
            </a:extLst>
          </p:cNvPr>
          <p:cNvSpPr txBox="1"/>
          <p:nvPr/>
        </p:nvSpPr>
        <p:spPr>
          <a:xfrm>
            <a:off x="327489" y="2382356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Close Loop velocity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3945407-6A2A-49F1-8960-D368A3E7A813}"/>
              </a:ext>
            </a:extLst>
          </p:cNvPr>
          <p:cNvSpPr/>
          <p:nvPr/>
        </p:nvSpPr>
        <p:spPr>
          <a:xfrm>
            <a:off x="391897" y="4629506"/>
            <a:ext cx="2236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Close Loop Position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6CB271-8DD9-4F87-8FAD-C74DC4C4464D}"/>
              </a:ext>
            </a:extLst>
          </p:cNvPr>
          <p:cNvSpPr/>
          <p:nvPr/>
        </p:nvSpPr>
        <p:spPr>
          <a:xfrm>
            <a:off x="5031512" y="4629506"/>
            <a:ext cx="3057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Close Loop Position with FF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FF8369-3405-4D34-B092-5FD3CBF44C6C}"/>
              </a:ext>
            </a:extLst>
          </p:cNvPr>
          <p:cNvSpPr/>
          <p:nvPr/>
        </p:nvSpPr>
        <p:spPr>
          <a:xfrm>
            <a:off x="4935157" y="2398886"/>
            <a:ext cx="2210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Open Loop Position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9E701EF-4158-4DBD-A86D-62375081382E}"/>
              </a:ext>
            </a:extLst>
          </p:cNvPr>
          <p:cNvCxnSpPr>
            <a:cxnSpLocks/>
          </p:cNvCxnSpPr>
          <p:nvPr/>
        </p:nvCxnSpPr>
        <p:spPr>
          <a:xfrm>
            <a:off x="2158414" y="3505199"/>
            <a:ext cx="1568459" cy="0"/>
          </a:xfrm>
          <a:prstGeom prst="line">
            <a:avLst/>
          </a:prstGeom>
          <a:ln>
            <a:solidFill>
              <a:srgbClr val="FF0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A64E62B-9E9F-4986-8E9E-BBEE60C4387E}"/>
              </a:ext>
            </a:extLst>
          </p:cNvPr>
          <p:cNvSpPr txBox="1"/>
          <p:nvPr/>
        </p:nvSpPr>
        <p:spPr>
          <a:xfrm>
            <a:off x="2041120" y="3764898"/>
            <a:ext cx="17011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~-30dB attenuation</a:t>
            </a:r>
          </a:p>
        </p:txBody>
      </p:sp>
    </p:spTree>
    <p:extLst>
      <p:ext uri="{BB962C8B-B14F-4D97-AF65-F5344CB8AC3E}">
        <p14:creationId xmlns:p14="http://schemas.microsoft.com/office/powerpoint/2010/main" val="125132329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5EEF701-ED58-442D-83ED-33DBCA7D6F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79451"/>
            <a:ext cx="8333509" cy="411342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E66F89D-2BC5-48D9-8BBC-B73D81FB7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CATO – CNC, Z Axis model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7377B8-9DD9-4E7D-B3C9-F3D5A6D42D0A}"/>
              </a:ext>
            </a:extLst>
          </p:cNvPr>
          <p:cNvSpPr txBox="1"/>
          <p:nvPr/>
        </p:nvSpPr>
        <p:spPr>
          <a:xfrm>
            <a:off x="5115036" y="1454728"/>
            <a:ext cx="2377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Res: 550 Hz, 1500Hz</a:t>
            </a:r>
          </a:p>
        </p:txBody>
      </p:sp>
    </p:spTree>
    <p:extLst>
      <p:ext uri="{BB962C8B-B14F-4D97-AF65-F5344CB8AC3E}">
        <p14:creationId xmlns:p14="http://schemas.microsoft.com/office/powerpoint/2010/main" val="3291083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424ABA7-F27A-44CC-9AF4-699DE3351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CATO – CNC, Z Axis controller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59A2E4-0DAE-4FD0-9C2A-DC72B40B0E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44" y="701380"/>
            <a:ext cx="8049492" cy="40359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525427B-04D2-4D59-AFDA-F0A368B76D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182" y="1403800"/>
            <a:ext cx="1510145" cy="5250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F72840A-1CC7-480B-A47D-2BD0EE7186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6182" y="1928812"/>
            <a:ext cx="1517970" cy="52501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0A24A17-24BF-466D-8A70-7483BC0BC1DD}"/>
              </a:ext>
            </a:extLst>
          </p:cNvPr>
          <p:cNvSpPr/>
          <p:nvPr/>
        </p:nvSpPr>
        <p:spPr>
          <a:xfrm>
            <a:off x="3712823" y="4012754"/>
            <a:ext cx="2185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Open Loop Velocity</a:t>
            </a:r>
          </a:p>
        </p:txBody>
      </p:sp>
    </p:spTree>
    <p:extLst>
      <p:ext uri="{BB962C8B-B14F-4D97-AF65-F5344CB8AC3E}">
        <p14:creationId xmlns:p14="http://schemas.microsoft.com/office/powerpoint/2010/main" val="253292645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D991C7EC-E7B0-441B-B1AF-183A44295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CATO – CNC, Z Axis Open /Close Loop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65DA4-BE7B-4CF7-9AB2-725E7E43A0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6D38CA3-13F5-4324-B4EA-E9BD88DE9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9451"/>
            <a:ext cx="4391891" cy="23471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C4D02DE-CD72-4C3B-A52D-91489098F3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051" y="679451"/>
            <a:ext cx="4343399" cy="22682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20D37B9-E2DE-433C-9D5C-B5161D9E4F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2817482"/>
            <a:ext cx="4391891" cy="232601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D94FE8E-9C07-4225-B88C-4AE090BFA0CD}"/>
              </a:ext>
            </a:extLst>
          </p:cNvPr>
          <p:cNvSpPr txBox="1"/>
          <p:nvPr/>
        </p:nvSpPr>
        <p:spPr>
          <a:xfrm>
            <a:off x="390833" y="2387084"/>
            <a:ext cx="2210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Close Loop Velocity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9952FA-2755-4F03-8BF2-70E1D9F17555}"/>
              </a:ext>
            </a:extLst>
          </p:cNvPr>
          <p:cNvSpPr/>
          <p:nvPr/>
        </p:nvSpPr>
        <p:spPr>
          <a:xfrm>
            <a:off x="6680830" y="2448150"/>
            <a:ext cx="2210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Open Loop Position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CFC3C87-743B-49BF-9433-0CDABB539D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7296" y="2817482"/>
            <a:ext cx="4354907" cy="232601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9416154-1185-4542-AFB5-1F1066DA0919}"/>
              </a:ext>
            </a:extLst>
          </p:cNvPr>
          <p:cNvSpPr txBox="1"/>
          <p:nvPr/>
        </p:nvSpPr>
        <p:spPr>
          <a:xfrm>
            <a:off x="378043" y="4609244"/>
            <a:ext cx="2236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Close Loop Position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E9D0CE2-54C6-4E70-9802-59FA34853393}"/>
              </a:ext>
            </a:extLst>
          </p:cNvPr>
          <p:cNvSpPr/>
          <p:nvPr/>
        </p:nvSpPr>
        <p:spPr>
          <a:xfrm>
            <a:off x="5020540" y="4608485"/>
            <a:ext cx="3057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Close Loop Position with FF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C161666-471C-44AF-8D6F-E62CC1E9E222}"/>
              </a:ext>
            </a:extLst>
          </p:cNvPr>
          <p:cNvCxnSpPr>
            <a:cxnSpLocks/>
          </p:cNvCxnSpPr>
          <p:nvPr/>
        </p:nvCxnSpPr>
        <p:spPr>
          <a:xfrm>
            <a:off x="2601759" y="3671454"/>
            <a:ext cx="1568459" cy="0"/>
          </a:xfrm>
          <a:prstGeom prst="line">
            <a:avLst/>
          </a:prstGeom>
          <a:ln>
            <a:solidFill>
              <a:srgbClr val="FF0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9DF57870-911F-4866-8EF3-5C263F853221}"/>
              </a:ext>
            </a:extLst>
          </p:cNvPr>
          <p:cNvSpPr txBox="1"/>
          <p:nvPr/>
        </p:nvSpPr>
        <p:spPr>
          <a:xfrm>
            <a:off x="2484465" y="3931153"/>
            <a:ext cx="17011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~-40dB attenuation</a:t>
            </a:r>
          </a:p>
        </p:txBody>
      </p:sp>
    </p:spTree>
    <p:extLst>
      <p:ext uri="{BB962C8B-B14F-4D97-AF65-F5344CB8AC3E}">
        <p14:creationId xmlns:p14="http://schemas.microsoft.com/office/powerpoint/2010/main" val="231919080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8920F28-905A-4918-8FF9-F00C2592EF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27864" y="787401"/>
            <a:ext cx="2943397" cy="384492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2C43B5F-2165-4208-83E1-316054EDE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CATO Axis Z – Acoustic noise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11394A-A9EC-419A-977C-ACA422E7DF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787401"/>
            <a:ext cx="4391891" cy="2326018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136811C-7AAC-4B7D-ADFA-9C5B2A309CD8}"/>
              </a:ext>
            </a:extLst>
          </p:cNvPr>
          <p:cNvCxnSpPr>
            <a:cxnSpLocks/>
          </p:cNvCxnSpPr>
          <p:nvPr/>
        </p:nvCxnSpPr>
        <p:spPr>
          <a:xfrm>
            <a:off x="3230410" y="1641373"/>
            <a:ext cx="1568459" cy="0"/>
          </a:xfrm>
          <a:prstGeom prst="line">
            <a:avLst/>
          </a:prstGeom>
          <a:ln>
            <a:solidFill>
              <a:srgbClr val="FF0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5ECBC45-EFE0-4F8B-88C3-BC8AB51D5D6D}"/>
              </a:ext>
            </a:extLst>
          </p:cNvPr>
          <p:cNvSpPr txBox="1"/>
          <p:nvPr/>
        </p:nvSpPr>
        <p:spPr>
          <a:xfrm>
            <a:off x="3113116" y="1901072"/>
            <a:ext cx="17011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~-40dB attenuation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88492A-51AF-441C-90F5-3AB571D46C1A}"/>
              </a:ext>
            </a:extLst>
          </p:cNvPr>
          <p:cNvSpPr txBox="1"/>
          <p:nvPr/>
        </p:nvSpPr>
        <p:spPr>
          <a:xfrm>
            <a:off x="577167" y="3168134"/>
            <a:ext cx="462521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When we tuned axis Z we encountered </a:t>
            </a:r>
          </a:p>
          <a:p>
            <a:pPr algn="l"/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acoustic noise. Using visual audio program – which provides the power spectrum, we identify the frequencies which requires further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attenuation</a:t>
            </a:r>
          </a:p>
          <a:p>
            <a:pPr algn="l"/>
            <a:r>
              <a:rPr lang="zh-CN" altLang="en-US" sz="1000" dirty="0">
                <a:solidFill>
                  <a:schemeClr val="tx2">
                    <a:lumMod val="75000"/>
                  </a:schemeClr>
                </a:solidFill>
              </a:rPr>
              <a:t>当我们调整</a:t>
            </a:r>
            <a:r>
              <a:rPr lang="en-US" altLang="zh-CN" sz="1000" dirty="0">
                <a:solidFill>
                  <a:schemeClr val="tx2">
                    <a:lumMod val="75000"/>
                  </a:schemeClr>
                </a:solidFill>
              </a:rPr>
              <a:t>Z</a:t>
            </a:r>
            <a:r>
              <a:rPr lang="zh-CN" altLang="en-US" sz="1000" dirty="0">
                <a:solidFill>
                  <a:schemeClr val="tx2">
                    <a:lumMod val="75000"/>
                  </a:schemeClr>
                </a:solidFill>
              </a:rPr>
              <a:t>轴时，我们遇到了噪音。使用提供功率谱的可视音频程序，我们可以识别需要进一步衰减的频率。</a:t>
            </a:r>
            <a:endParaRPr lang="en-US" sz="1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107534"/>
      </p:ext>
    </p:extLst>
  </p:cSld>
  <p:clrMapOvr>
    <a:masterClrMapping/>
  </p:clrMapOvr>
</p:sld>
</file>

<file path=ppt/theme/theme1.xml><?xml version="1.0" encoding="utf-8"?>
<a:theme xmlns:a="http://schemas.openxmlformats.org/drawingml/2006/main" name="Servotronix Presentation Template 20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ervotronix Presentation Template 2017.potx [Read-Only]" id="{3BC066A8-4CE8-4245-B539-5C2938B0D63F}" vid="{22380B47-9DEF-42F7-9D49-0294AA57A4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Servotronix Presentation Template 2017</Template>
  <TotalTime>111857</TotalTime>
  <Words>3171</Words>
  <Application>Microsoft Office PowerPoint</Application>
  <PresentationFormat>全屏显示(16:9)</PresentationFormat>
  <Paragraphs>566</Paragraphs>
  <Slides>56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56</vt:i4>
      </vt:variant>
    </vt:vector>
  </HeadingPairs>
  <TitlesOfParts>
    <vt:vector size="62" baseType="lpstr">
      <vt:lpstr>宋体</vt:lpstr>
      <vt:lpstr>Arial</vt:lpstr>
      <vt:lpstr>Calibri</vt:lpstr>
      <vt:lpstr>Cambria Math</vt:lpstr>
      <vt:lpstr>Wingdings</vt:lpstr>
      <vt:lpstr>Servotronix Presentation Template 2017</vt:lpstr>
      <vt:lpstr>PowerPoint 演示文稿</vt:lpstr>
      <vt:lpstr>HDM Control</vt:lpstr>
      <vt:lpstr>Synopsis要点</vt:lpstr>
      <vt:lpstr>Identification – Machine model</vt:lpstr>
      <vt:lpstr>Identification – Manual Process</vt:lpstr>
      <vt:lpstr>Identification – Manual Process</vt:lpstr>
      <vt:lpstr>Identification – Manual Process</vt:lpstr>
      <vt:lpstr>Identification – Manual Process</vt:lpstr>
      <vt:lpstr>Identification – Manual Process</vt:lpstr>
      <vt:lpstr>BODE Plot波特图</vt:lpstr>
      <vt:lpstr>Bode Plot – Machine Model</vt:lpstr>
      <vt:lpstr>Bode Plot – Machine Model</vt:lpstr>
      <vt:lpstr>Bode Plot – Machine Model</vt:lpstr>
      <vt:lpstr>Bode Plot – Gain and Phase Margin 波特图-增益和相位裕量</vt:lpstr>
      <vt:lpstr>Nichols Chart尼科尔斯图</vt:lpstr>
      <vt:lpstr>Nichols Chart – Gain and Phase Margin </vt:lpstr>
      <vt:lpstr>CDHD Design capabilities</vt:lpstr>
      <vt:lpstr>Velocity Loop structure</vt:lpstr>
      <vt:lpstr>HDM Tool HDM工具</vt:lpstr>
      <vt:lpstr>Velocity Open Loop速度开环回路</vt:lpstr>
      <vt:lpstr>Velocity Close Loop</vt:lpstr>
      <vt:lpstr>Velocity Open Loop - KVP</vt:lpstr>
      <vt:lpstr>Velocity Close Loop – KVP </vt:lpstr>
      <vt:lpstr>Velocity Open Loop - KVI</vt:lpstr>
      <vt:lpstr>Velocity Close Loop – KVI </vt:lpstr>
      <vt:lpstr>Velocity Close Loop – KVFR</vt:lpstr>
      <vt:lpstr>Velocity Close Loop</vt:lpstr>
      <vt:lpstr>Velocity Close Loop</vt:lpstr>
      <vt:lpstr>Velocity Close Loop – VELFILTFRQ</vt:lpstr>
      <vt:lpstr>Position Open Loop</vt:lpstr>
      <vt:lpstr>Position Close Loop</vt:lpstr>
      <vt:lpstr>Position Open Loop - KPP</vt:lpstr>
      <vt:lpstr>Position Close Loop – KPP </vt:lpstr>
      <vt:lpstr>Position Close Loop – KPVFR </vt:lpstr>
      <vt:lpstr>Position Close Loop – KPAFRV </vt:lpstr>
      <vt:lpstr>Synchronization同步 </vt:lpstr>
      <vt:lpstr>Notch and Asymmetric Notch</vt:lpstr>
      <vt:lpstr>Pole</vt:lpstr>
      <vt:lpstr>Complex Pole</vt:lpstr>
      <vt:lpstr>Notch in VFI – Robotics </vt:lpstr>
      <vt:lpstr>PowerPoint 演示文稿</vt:lpstr>
      <vt:lpstr>HNC Axis 1 – Robotics arm </vt:lpstr>
      <vt:lpstr>Plant of Robotic Arm – HNC Axis 1</vt:lpstr>
      <vt:lpstr>Open Loop – HNC Axis 1</vt:lpstr>
      <vt:lpstr>Close Loop velocity – HNC Axis 1</vt:lpstr>
      <vt:lpstr>Open loop Position – HNC- Axis1</vt:lpstr>
      <vt:lpstr>Close Loop Load – HNC Axis 1</vt:lpstr>
      <vt:lpstr>Close Loop Position – HNC Axis 1</vt:lpstr>
      <vt:lpstr>PowerPoint 演示文稿</vt:lpstr>
      <vt:lpstr>CATO – CNC, X Axis model</vt:lpstr>
      <vt:lpstr>CATO – CNC, X Axis controller</vt:lpstr>
      <vt:lpstr>CATO – CNC, X Axis Open /Close Loop</vt:lpstr>
      <vt:lpstr>CATO – CNC, Z Axis model</vt:lpstr>
      <vt:lpstr>CATO – CNC, Z Axis controller</vt:lpstr>
      <vt:lpstr>CATO – CNC, Z Axis Open /Close Loop</vt:lpstr>
      <vt:lpstr>CATO Axis Z – Acoustic noise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Tirza, Oded</dc:creator>
  <cp:lastModifiedBy>Wu, Bruce</cp:lastModifiedBy>
  <cp:revision>457</cp:revision>
  <cp:lastPrinted>2018-01-14T15:46:33Z</cp:lastPrinted>
  <dcterms:created xsi:type="dcterms:W3CDTF">2017-06-05T05:55:47Z</dcterms:created>
  <dcterms:modified xsi:type="dcterms:W3CDTF">2020-04-17T12:45:28Z</dcterms:modified>
</cp:coreProperties>
</file>