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notesMasterIdLst>
    <p:notesMasterId r:id="rId27"/>
  </p:notesMasterIdLst>
  <p:sldIdLst>
    <p:sldId id="495" r:id="rId3"/>
    <p:sldId id="576" r:id="rId4"/>
    <p:sldId id="622" r:id="rId5"/>
    <p:sldId id="503" r:id="rId6"/>
    <p:sldId id="501" r:id="rId7"/>
    <p:sldId id="455" r:id="rId8"/>
    <p:sldId id="615" r:id="rId9"/>
    <p:sldId id="505" r:id="rId10"/>
    <p:sldId id="617" r:id="rId11"/>
    <p:sldId id="616" r:id="rId12"/>
    <p:sldId id="619" r:id="rId13"/>
    <p:sldId id="602" r:id="rId14"/>
    <p:sldId id="623" r:id="rId15"/>
    <p:sldId id="604" r:id="rId16"/>
    <p:sldId id="605" r:id="rId17"/>
    <p:sldId id="620" r:id="rId18"/>
    <p:sldId id="529" r:id="rId19"/>
    <p:sldId id="624" r:id="rId20"/>
    <p:sldId id="618" r:id="rId21"/>
    <p:sldId id="560" r:id="rId22"/>
    <p:sldId id="468" r:id="rId23"/>
    <p:sldId id="621" r:id="rId24"/>
    <p:sldId id="559" r:id="rId25"/>
    <p:sldId id="323"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592"/>
    <a:srgbClr val="223C6C"/>
    <a:srgbClr val="ECEFF9"/>
    <a:srgbClr val="A97246"/>
    <a:srgbClr val="172F5B"/>
    <a:srgbClr val="2139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6" autoAdjust="0"/>
    <p:restoredTop sz="94053" autoAdjust="0"/>
  </p:normalViewPr>
  <p:slideViewPr>
    <p:cSldViewPr snapToGrid="0">
      <p:cViewPr varScale="1">
        <p:scale>
          <a:sx n="62" d="100"/>
          <a:sy n="62" d="100"/>
        </p:scale>
        <p:origin x="7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5C228-2401-4095-A751-A8EEB93BD55F}" type="datetimeFigureOut">
              <a:rPr lang="zh-CN" altLang="en-US" smtClean="0"/>
              <a:t>2022/9/8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89A7E-4933-4DE9-A413-622D85AA252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43736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3536F2-51ED-4A29-9626-A5D9452F08C9}" type="slidenum">
              <a:rPr lang="id-ID" smtClean="0"/>
              <a:t>10</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567454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3536F2-51ED-4A29-9626-A5D9452F08C9}" type="slidenum">
              <a:rPr lang="id-ID" smtClean="0"/>
              <a:t>13</a:t>
            </a:fld>
            <a:endParaRPr lang="id-ID"/>
          </a:p>
        </p:txBody>
      </p:sp>
    </p:spTree>
    <p:extLst>
      <p:ext uri="{BB962C8B-B14F-4D97-AF65-F5344CB8AC3E}">
        <p14:creationId xmlns:p14="http://schemas.microsoft.com/office/powerpoint/2010/main" val="243049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124349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587626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1.jpeg"/></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11" name="组合 10"/>
          <p:cNvGrpSpPr/>
          <p:nvPr userDrawn="1"/>
        </p:nvGrpSpPr>
        <p:grpSpPr>
          <a:xfrm>
            <a:off x="4128" y="0"/>
            <a:ext cx="12207240" cy="6858635"/>
            <a:chOff x="0" y="-1"/>
            <a:chExt cx="19224" cy="10801"/>
          </a:xfrm>
        </p:grpSpPr>
        <p:pic>
          <p:nvPicPr>
            <p:cNvPr id="7" name="图片 6" descr="5c999a4d8b262"/>
            <p:cNvPicPr>
              <a:picLocks noChangeAspect="1"/>
            </p:cNvPicPr>
            <p:nvPr/>
          </p:nvPicPr>
          <p:blipFill>
            <a:blip r:embed="rId4"/>
            <a:stretch>
              <a:fillRect/>
            </a:stretch>
          </p:blipFill>
          <p:spPr>
            <a:xfrm>
              <a:off x="0" y="-1"/>
              <a:ext cx="19224" cy="10801"/>
            </a:xfrm>
            <a:prstGeom prst="rect">
              <a:avLst/>
            </a:prstGeom>
          </p:spPr>
        </p:pic>
        <p:sp>
          <p:nvSpPr>
            <p:cNvPr id="8" name="矩形 7"/>
            <p:cNvSpPr/>
            <p:nvPr/>
          </p:nvSpPr>
          <p:spPr>
            <a:xfrm>
              <a:off x="1" y="1573"/>
              <a:ext cx="19223" cy="9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nvGrpSpPr>
            <p:cNvPr id="10" name="组合 9"/>
            <p:cNvGrpSpPr/>
            <p:nvPr/>
          </p:nvGrpSpPr>
          <p:grpSpPr>
            <a:xfrm>
              <a:off x="525" y="305"/>
              <a:ext cx="894" cy="1002"/>
              <a:chOff x="525" y="305"/>
              <a:chExt cx="894" cy="1002"/>
            </a:xfrm>
          </p:grpSpPr>
          <p:grpSp>
            <p:nvGrpSpPr>
              <p:cNvPr id="9" name="组合 8"/>
              <p:cNvGrpSpPr/>
              <p:nvPr/>
            </p:nvGrpSpPr>
            <p:grpSpPr>
              <a:xfrm>
                <a:off x="525" y="305"/>
                <a:ext cx="894" cy="1002"/>
                <a:chOff x="525" y="305"/>
                <a:chExt cx="894" cy="1002"/>
              </a:xfrm>
            </p:grpSpPr>
            <p:sp>
              <p:nvSpPr>
                <p:cNvPr id="12" name="PA_任意多边形 19"/>
                <p:cNvSpPr/>
                <p:nvPr>
                  <p:custDataLst>
                    <p:tags r:id="rId1"/>
                  </p:custDataLst>
                </p:nvPr>
              </p:nvSpPr>
              <p:spPr bwMode="auto">
                <a:xfrm>
                  <a:off x="525" y="305"/>
                  <a:ext cx="894" cy="100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a:solidFill>
                      <a:schemeClr val="tx1"/>
                    </a:solidFill>
                    <a:latin typeface="微软雅黑" panose="020B0503020204020204" pitchFamily="34" charset="-122"/>
                    <a:ea typeface="微软雅黑" panose="020B0503020204020204" pitchFamily="34" charset="-122"/>
                  </a:endParaRPr>
                </a:p>
              </p:txBody>
            </p:sp>
            <p:sp>
              <p:nvSpPr>
                <p:cNvPr id="13" name="PA_任意多边形 19"/>
                <p:cNvSpPr/>
                <p:nvPr>
                  <p:custDataLst>
                    <p:tags r:id="rId2"/>
                  </p:custDataLst>
                </p:nvPr>
              </p:nvSpPr>
              <p:spPr bwMode="auto">
                <a:xfrm rot="5400000">
                  <a:off x="655" y="451"/>
                  <a:ext cx="633" cy="7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90204" pitchFamily="34" charset="0"/>
                    <a:ea typeface="微软雅黑" panose="020B0503020204020204" pitchFamily="34" charset="-122"/>
                  </a:endParaRPr>
                </a:p>
              </p:txBody>
            </p:sp>
          </p:grpSp>
          <p:sp>
            <p:nvSpPr>
              <p:cNvPr id="14" name="文本框 13"/>
              <p:cNvSpPr txBox="1"/>
              <p:nvPr/>
            </p:nvSpPr>
            <p:spPr>
              <a:xfrm>
                <a:off x="668" y="495"/>
                <a:ext cx="609" cy="628"/>
              </a:xfrm>
              <a:prstGeom prst="rect">
                <a:avLst/>
              </a:prstGeom>
              <a:noFill/>
            </p:spPr>
            <p:txBody>
              <a:bodyPr wrap="square" rtlCol="0">
                <a:spAutoFit/>
              </a:bodyPr>
              <a:lstStyle/>
              <a:p>
                <a:pPr algn="ctr"/>
                <a:endParaRPr lang="en-US" altLang="zh-CN" sz="2000" b="1">
                  <a:solidFill>
                    <a:schemeClr val="tx1"/>
                  </a:solidFill>
                  <a:latin typeface="微软雅黑" panose="020B0503020204020204" pitchFamily="34" charset="-122"/>
                  <a:ea typeface="微软雅黑" panose="020B0503020204020204" pitchFamily="34" charset="-122"/>
                </a:endParaRPr>
              </a:p>
            </p:txBody>
          </p:sp>
        </p:grpSp>
      </p:grpSp>
      <p:sp>
        <p:nvSpPr>
          <p:cNvPr id="15" name="标题 1"/>
          <p:cNvSpPr>
            <a:spLocks noGrp="1"/>
          </p:cNvSpPr>
          <p:nvPr>
            <p:ph type="title"/>
          </p:nvPr>
        </p:nvSpPr>
        <p:spPr>
          <a:xfrm>
            <a:off x="1202400" y="234000"/>
            <a:ext cx="10515600" cy="583200"/>
          </a:xfrm>
        </p:spPr>
        <p:txBody>
          <a:bodyPr>
            <a:noAutofit/>
          </a:bodyPr>
          <a:lstStyle>
            <a:lvl1pPr>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7" name="标题 1"/>
          <p:cNvSpPr txBox="1"/>
          <p:nvPr userDrawn="1"/>
        </p:nvSpPr>
        <p:spPr>
          <a:xfrm>
            <a:off x="838200" y="1156854"/>
            <a:ext cx="10515600" cy="955963"/>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zh-CN" altLang="en-US" sz="1800" dirty="0">
              <a:latin typeface="微软雅黑" panose="020B0503020204020204" pitchFamily="34" charset="-122"/>
              <a:ea typeface="微软雅黑" panose="020B0503020204020204" pitchFamily="34" charset="-122"/>
            </a:endParaRPr>
          </a:p>
        </p:txBody>
      </p:sp>
      <p:sp>
        <p:nvSpPr>
          <p:cNvPr id="18" name="标题 1"/>
          <p:cNvSpPr txBox="1"/>
          <p:nvPr userDrawn="1"/>
        </p:nvSpPr>
        <p:spPr>
          <a:xfrm>
            <a:off x="990600" y="1309254"/>
            <a:ext cx="10515600" cy="955963"/>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grpSp>
        <p:nvGrpSpPr>
          <p:cNvPr id="11" name="组合 10"/>
          <p:cNvGrpSpPr/>
          <p:nvPr userDrawn="1"/>
        </p:nvGrpSpPr>
        <p:grpSpPr>
          <a:xfrm>
            <a:off x="0" y="-635"/>
            <a:ext cx="12207240" cy="6858000"/>
            <a:chOff x="0" y="-1"/>
            <a:chExt cx="19224" cy="10800"/>
          </a:xfrm>
        </p:grpSpPr>
        <p:pic>
          <p:nvPicPr>
            <p:cNvPr id="7" name="图片 6" descr="5c999a4d8b262"/>
            <p:cNvPicPr>
              <a:picLocks noChangeAspect="1"/>
            </p:cNvPicPr>
            <p:nvPr/>
          </p:nvPicPr>
          <p:blipFill>
            <a:blip r:embed="rId4"/>
            <a:stretch>
              <a:fillRect/>
            </a:stretch>
          </p:blipFill>
          <p:spPr>
            <a:xfrm>
              <a:off x="0" y="-1"/>
              <a:ext cx="19224" cy="10801"/>
            </a:xfrm>
            <a:prstGeom prst="rect">
              <a:avLst/>
            </a:prstGeom>
          </p:spPr>
        </p:pic>
        <p:sp>
          <p:nvSpPr>
            <p:cNvPr id="8" name="矩形 7"/>
            <p:cNvSpPr/>
            <p:nvPr/>
          </p:nvSpPr>
          <p:spPr>
            <a:xfrm>
              <a:off x="1" y="1573"/>
              <a:ext cx="19223" cy="9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25" y="305"/>
              <a:ext cx="894" cy="1002"/>
              <a:chOff x="525" y="305"/>
              <a:chExt cx="894" cy="1002"/>
            </a:xfrm>
          </p:grpSpPr>
          <p:grpSp>
            <p:nvGrpSpPr>
              <p:cNvPr id="9" name="组合 8"/>
              <p:cNvGrpSpPr/>
              <p:nvPr/>
            </p:nvGrpSpPr>
            <p:grpSpPr>
              <a:xfrm>
                <a:off x="525" y="305"/>
                <a:ext cx="894" cy="1002"/>
                <a:chOff x="525" y="305"/>
                <a:chExt cx="894" cy="1002"/>
              </a:xfrm>
            </p:grpSpPr>
            <p:sp>
              <p:nvSpPr>
                <p:cNvPr id="12" name="PA_任意多边形 19"/>
                <p:cNvSpPr/>
                <p:nvPr>
                  <p:custDataLst>
                    <p:tags r:id="rId1"/>
                  </p:custDataLst>
                </p:nvPr>
              </p:nvSpPr>
              <p:spPr bwMode="auto">
                <a:xfrm>
                  <a:off x="525" y="305"/>
                  <a:ext cx="894" cy="100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a:solidFill>
                      <a:schemeClr val="tx1"/>
                    </a:solidFill>
                    <a:latin typeface="微软雅黑" panose="020B0503020204020204" pitchFamily="34" charset="-122"/>
                    <a:ea typeface="微软雅黑" panose="020B0503020204020204" pitchFamily="34" charset="-122"/>
                  </a:endParaRPr>
                </a:p>
              </p:txBody>
            </p:sp>
            <p:sp>
              <p:nvSpPr>
                <p:cNvPr id="13" name="PA_任意多边形 19"/>
                <p:cNvSpPr/>
                <p:nvPr>
                  <p:custDataLst>
                    <p:tags r:id="rId2"/>
                  </p:custDataLst>
                </p:nvPr>
              </p:nvSpPr>
              <p:spPr bwMode="auto">
                <a:xfrm rot="5400000">
                  <a:off x="655" y="451"/>
                  <a:ext cx="633" cy="7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pitchFamily="34" charset="0"/>
                    <a:ea typeface="微软雅黑" panose="020B0503020204020204" pitchFamily="34" charset="-122"/>
                  </a:endParaRPr>
                </a:p>
              </p:txBody>
            </p:sp>
          </p:grpSp>
          <p:sp>
            <p:nvSpPr>
              <p:cNvPr id="14" name="文本框 13"/>
              <p:cNvSpPr txBox="1"/>
              <p:nvPr/>
            </p:nvSpPr>
            <p:spPr>
              <a:xfrm>
                <a:off x="668" y="495"/>
                <a:ext cx="609" cy="628"/>
              </a:xfrm>
              <a:prstGeom prst="rect">
                <a:avLst/>
              </a:prstGeom>
              <a:noFill/>
            </p:spPr>
            <p:txBody>
              <a:bodyPr wrap="square" rtlCol="0">
                <a:spAutoFit/>
              </a:bodyPr>
              <a:lstStyle/>
              <a:p>
                <a:pPr algn="ctr"/>
                <a:endParaRPr lang="en-US" altLang="zh-CN" sz="2000" b="1">
                  <a:latin typeface="微软雅黑" panose="020B0503020204020204" pitchFamily="34" charset="-122"/>
                  <a:ea typeface="微软雅黑" panose="020B0503020204020204" pitchFamily="34" charset="-122"/>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003301" y="771527"/>
            <a:ext cx="7785100" cy="676275"/>
          </a:xfrm>
          <a:prstGeom prst="rect">
            <a:avLst/>
          </a:prstGeom>
        </p:spPr>
        <p:txBody>
          <a:bodyPr/>
          <a:lstStyle>
            <a:lvl1pPr>
              <a:defRPr spc="-151">
                <a:latin typeface="Aller" panose="02000503030000020004" pitchFamily="2" charset="0"/>
              </a:defRPr>
            </a:lvl1pPr>
          </a:lstStyle>
          <a:p>
            <a:r>
              <a:rPr lang="id-ID" dirty="0"/>
              <a:t>Your Title Text Goes Here</a:t>
            </a:r>
          </a:p>
        </p:txBody>
      </p:sp>
      <p:sp>
        <p:nvSpPr>
          <p:cNvPr id="6" name="Text Placeholder 5"/>
          <p:cNvSpPr>
            <a:spLocks noGrp="1"/>
          </p:cNvSpPr>
          <p:nvPr>
            <p:ph type="body" sz="quarter" idx="10" hasCustomPrompt="1"/>
          </p:nvPr>
        </p:nvSpPr>
        <p:spPr>
          <a:xfrm>
            <a:off x="1092201" y="1422400"/>
            <a:ext cx="7785100" cy="279400"/>
          </a:xfrm>
          <a:prstGeom prst="rect">
            <a:avLst/>
          </a:prstGeom>
        </p:spPr>
        <p:txBody>
          <a:bodyPr/>
          <a:lstStyle>
            <a:lvl1pPr marL="0" indent="0">
              <a:buNone/>
              <a:defRPr sz="1600" spc="300">
                <a:solidFill>
                  <a:schemeClr val="bg1">
                    <a:lumMod val="75000"/>
                  </a:schemeClr>
                </a:solidFill>
                <a:latin typeface="Calibri" panose="020F0502020204030204" pitchFamily="34" charset="0"/>
              </a:defRPr>
            </a:lvl1pPr>
          </a:lstStyle>
          <a:p>
            <a:pPr lvl="0"/>
            <a:r>
              <a:rPr lang="id-ID" dirty="0"/>
              <a:t>Your Subtitle Goes Here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75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2" dur="75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8"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50" fill="hold"/>
                        <p:tgtEl>
                          <p:spTgt spid="6"/>
                        </p:tgtEl>
                        <p:attrNameLst>
                          <p:attrName>ppt_x</p:attrName>
                        </p:attrNameLst>
                      </p:cBhvr>
                      <p:tavLst>
                        <p:tav tm="0">
                          <p:val>
                            <p:strVal val="0-#ppt_w/2"/>
                          </p:val>
                        </p:tav>
                        <p:tav tm="100000">
                          <p:val>
                            <p:strVal val="#ppt_x"/>
                          </p:val>
                        </p:tav>
                      </p:tavLst>
                    </p:anim>
                    <p:anim calcmode="lin" valueType="num">
                      <p:cBhvr additive="base">
                        <p:cTn dur="7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8_Custom Layout">
    <p:spTree>
      <p:nvGrpSpPr>
        <p:cNvPr id="1" name=""/>
        <p:cNvGrpSpPr/>
        <p:nvPr/>
      </p:nvGrpSpPr>
      <p:grpSpPr>
        <a:xfrm>
          <a:off x="0" y="0"/>
          <a:ext cx="0" cy="0"/>
          <a:chOff x="0" y="0"/>
          <a:chExt cx="0" cy="0"/>
        </a:xfrm>
      </p:grpSpPr>
      <p:sp>
        <p:nvSpPr>
          <p:cNvPr id="23" name="Picture Placeholder 22"/>
          <p:cNvSpPr>
            <a:spLocks noGrp="1"/>
          </p:cNvSpPr>
          <p:nvPr>
            <p:ph type="pic" sz="quarter" idx="14" hasCustomPrompt="1"/>
          </p:nvPr>
        </p:nvSpPr>
        <p:spPr>
          <a:xfrm>
            <a:off x="8680285" y="1741781"/>
            <a:ext cx="2086425" cy="4549458"/>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75000"/>
            </a:schemeClr>
          </a:solidFill>
        </p:spPr>
        <p:txBody>
          <a:bodyPr wrap="square">
            <a:noAutofit/>
          </a:bodyPr>
          <a:lstStyle>
            <a:lvl1pPr marL="0" indent="0">
              <a:buNone/>
              <a:defRPr sz="1800"/>
            </a:lvl1pPr>
          </a:lstStyle>
          <a:p>
            <a:endParaRPr lang="en-US" dirty="0"/>
          </a:p>
          <a:p>
            <a:r>
              <a:rPr lang="en-US" dirty="0"/>
              <a:t>Picture</a:t>
            </a:r>
          </a:p>
        </p:txBody>
      </p:sp>
      <p:sp>
        <p:nvSpPr>
          <p:cNvPr id="21" name="Picture Placeholder 20"/>
          <p:cNvSpPr>
            <a:spLocks noGrp="1"/>
          </p:cNvSpPr>
          <p:nvPr>
            <p:ph type="pic" sz="quarter" idx="13" hasCustomPrompt="1"/>
          </p:nvPr>
        </p:nvSpPr>
        <p:spPr>
          <a:xfrm>
            <a:off x="1374664" y="1741781"/>
            <a:ext cx="2086425" cy="4549458"/>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75000"/>
            </a:schemeClr>
          </a:solidFill>
        </p:spPr>
        <p:txBody>
          <a:bodyPr wrap="square">
            <a:noAutofit/>
          </a:bodyPr>
          <a:lstStyle>
            <a:lvl1pPr marL="0" indent="0">
              <a:buNone/>
              <a:defRPr sz="1800"/>
            </a:lvl1pPr>
          </a:lstStyle>
          <a:p>
            <a:endParaRPr lang="en-US" dirty="0"/>
          </a:p>
          <a:p>
            <a:r>
              <a:rPr lang="en-US" dirty="0"/>
              <a:t>Picture</a:t>
            </a:r>
          </a:p>
        </p:txBody>
      </p:sp>
      <p:sp>
        <p:nvSpPr>
          <p:cNvPr id="19" name="Picture Placeholder 18"/>
          <p:cNvSpPr>
            <a:spLocks noGrp="1"/>
          </p:cNvSpPr>
          <p:nvPr>
            <p:ph type="pic" sz="quarter" idx="12" hasCustomPrompt="1"/>
          </p:nvPr>
        </p:nvSpPr>
        <p:spPr>
          <a:xfrm>
            <a:off x="6861661" y="1211568"/>
            <a:ext cx="2086425" cy="4549458"/>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75000"/>
            </a:schemeClr>
          </a:solidFill>
        </p:spPr>
        <p:txBody>
          <a:bodyPr wrap="square">
            <a:noAutofit/>
          </a:bodyPr>
          <a:lstStyle>
            <a:lvl1pPr marL="0" indent="0">
              <a:buNone/>
              <a:defRPr sz="1800"/>
            </a:lvl1pPr>
          </a:lstStyle>
          <a:p>
            <a:endParaRPr lang="en-US" dirty="0"/>
          </a:p>
          <a:p>
            <a:r>
              <a:rPr lang="en-US" dirty="0"/>
              <a:t>Picture</a:t>
            </a:r>
          </a:p>
        </p:txBody>
      </p:sp>
      <p:sp>
        <p:nvSpPr>
          <p:cNvPr id="17" name="Picture Placeholder 16"/>
          <p:cNvSpPr>
            <a:spLocks noGrp="1"/>
          </p:cNvSpPr>
          <p:nvPr>
            <p:ph type="pic" sz="quarter" idx="11" hasCustomPrompt="1"/>
          </p:nvPr>
        </p:nvSpPr>
        <p:spPr>
          <a:xfrm>
            <a:off x="3224413" y="1211568"/>
            <a:ext cx="2086425" cy="4549458"/>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75000"/>
            </a:schemeClr>
          </a:solidFill>
        </p:spPr>
        <p:txBody>
          <a:bodyPr wrap="square">
            <a:noAutofit/>
          </a:bodyPr>
          <a:lstStyle>
            <a:lvl1pPr marL="0" indent="0">
              <a:buNone/>
              <a:defRPr sz="1800"/>
            </a:lvl1pPr>
          </a:lstStyle>
          <a:p>
            <a:endParaRPr lang="en-US" dirty="0"/>
          </a:p>
          <a:p>
            <a:r>
              <a:rPr lang="en-US" dirty="0"/>
              <a:t>Picture</a:t>
            </a:r>
          </a:p>
        </p:txBody>
      </p:sp>
      <p:sp>
        <p:nvSpPr>
          <p:cNvPr id="11" name="Picture Placeholder 10"/>
          <p:cNvSpPr>
            <a:spLocks noGrp="1"/>
          </p:cNvSpPr>
          <p:nvPr>
            <p:ph type="pic" sz="quarter" idx="10" hasCustomPrompt="1"/>
          </p:nvPr>
        </p:nvSpPr>
        <p:spPr>
          <a:xfrm>
            <a:off x="5043037" y="681355"/>
            <a:ext cx="2086425" cy="4549458"/>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75000"/>
            </a:schemeClr>
          </a:solidFill>
        </p:spPr>
        <p:txBody>
          <a:bodyPr wrap="square">
            <a:noAutofit/>
          </a:bodyPr>
          <a:lstStyle>
            <a:lvl1pPr marL="0" indent="0">
              <a:buNone/>
              <a:defRPr sz="1800"/>
            </a:lvl1pPr>
          </a:lstStyle>
          <a:p>
            <a:endParaRPr lang="en-US" dirty="0"/>
          </a:p>
          <a:p>
            <a:r>
              <a:rPr lang="en-US" dirty="0"/>
              <a:t>Picture</a:t>
            </a:r>
          </a:p>
        </p:txBody>
      </p:sp>
    </p:spTree>
    <p:extLst>
      <p:ext uri="{BB962C8B-B14F-4D97-AF65-F5344CB8AC3E}">
        <p14:creationId xmlns:p14="http://schemas.microsoft.com/office/powerpoint/2010/main" val="470862977"/>
      </p:ext>
    </p:extLst>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E899A1-E467-4C4F-BEA9-7A2F5F798895}"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11" name="组合 10"/>
          <p:cNvGrpSpPr/>
          <p:nvPr userDrawn="1"/>
        </p:nvGrpSpPr>
        <p:grpSpPr>
          <a:xfrm>
            <a:off x="4128" y="0"/>
            <a:ext cx="12207240" cy="6858635"/>
            <a:chOff x="0" y="-1"/>
            <a:chExt cx="19224" cy="10801"/>
          </a:xfrm>
        </p:grpSpPr>
        <p:pic>
          <p:nvPicPr>
            <p:cNvPr id="7" name="图片 6" descr="5c999a4d8b262"/>
            <p:cNvPicPr>
              <a:picLocks noChangeAspect="1"/>
            </p:cNvPicPr>
            <p:nvPr/>
          </p:nvPicPr>
          <p:blipFill>
            <a:blip r:embed="rId4"/>
            <a:stretch>
              <a:fillRect/>
            </a:stretch>
          </p:blipFill>
          <p:spPr>
            <a:xfrm>
              <a:off x="0" y="-1"/>
              <a:ext cx="19224" cy="10801"/>
            </a:xfrm>
            <a:prstGeom prst="rect">
              <a:avLst/>
            </a:prstGeom>
          </p:spPr>
        </p:pic>
        <p:sp>
          <p:nvSpPr>
            <p:cNvPr id="8" name="矩形 7"/>
            <p:cNvSpPr/>
            <p:nvPr/>
          </p:nvSpPr>
          <p:spPr>
            <a:xfrm>
              <a:off x="1" y="1573"/>
              <a:ext cx="19223" cy="9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nvGrpSpPr>
            <p:cNvPr id="10" name="组合 9"/>
            <p:cNvGrpSpPr/>
            <p:nvPr/>
          </p:nvGrpSpPr>
          <p:grpSpPr>
            <a:xfrm>
              <a:off x="525" y="305"/>
              <a:ext cx="894" cy="1002"/>
              <a:chOff x="525" y="305"/>
              <a:chExt cx="894" cy="1002"/>
            </a:xfrm>
          </p:grpSpPr>
          <p:grpSp>
            <p:nvGrpSpPr>
              <p:cNvPr id="9" name="组合 8"/>
              <p:cNvGrpSpPr/>
              <p:nvPr/>
            </p:nvGrpSpPr>
            <p:grpSpPr>
              <a:xfrm>
                <a:off x="525" y="305"/>
                <a:ext cx="894" cy="1002"/>
                <a:chOff x="525" y="305"/>
                <a:chExt cx="894" cy="1002"/>
              </a:xfrm>
            </p:grpSpPr>
            <p:sp>
              <p:nvSpPr>
                <p:cNvPr id="12" name="PA_任意多边形 19"/>
                <p:cNvSpPr/>
                <p:nvPr>
                  <p:custDataLst>
                    <p:tags r:id="rId1"/>
                  </p:custDataLst>
                </p:nvPr>
              </p:nvSpPr>
              <p:spPr bwMode="auto">
                <a:xfrm>
                  <a:off x="525" y="305"/>
                  <a:ext cx="894" cy="100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a:solidFill>
                      <a:schemeClr val="tx1"/>
                    </a:solidFill>
                    <a:latin typeface="微软雅黑" panose="020B0503020204020204" pitchFamily="34" charset="-122"/>
                    <a:ea typeface="微软雅黑" panose="020B0503020204020204" pitchFamily="34" charset="-122"/>
                  </a:endParaRPr>
                </a:p>
              </p:txBody>
            </p:sp>
            <p:sp>
              <p:nvSpPr>
                <p:cNvPr id="13" name="PA_任意多边形 19"/>
                <p:cNvSpPr/>
                <p:nvPr>
                  <p:custDataLst>
                    <p:tags r:id="rId2"/>
                  </p:custDataLst>
                </p:nvPr>
              </p:nvSpPr>
              <p:spPr bwMode="auto">
                <a:xfrm rot="5400000">
                  <a:off x="655" y="451"/>
                  <a:ext cx="633" cy="7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90204" pitchFamily="34" charset="0"/>
                    <a:ea typeface="微软雅黑" panose="020B0503020204020204" pitchFamily="34" charset="-122"/>
                  </a:endParaRPr>
                </a:p>
              </p:txBody>
            </p:sp>
          </p:grpSp>
          <p:sp>
            <p:nvSpPr>
              <p:cNvPr id="14" name="文本框 13"/>
              <p:cNvSpPr txBox="1"/>
              <p:nvPr/>
            </p:nvSpPr>
            <p:spPr>
              <a:xfrm>
                <a:off x="668" y="495"/>
                <a:ext cx="609" cy="628"/>
              </a:xfrm>
              <a:prstGeom prst="rect">
                <a:avLst/>
              </a:prstGeom>
              <a:noFill/>
            </p:spPr>
            <p:txBody>
              <a:bodyPr wrap="square" rtlCol="0">
                <a:spAutoFit/>
              </a:bodyPr>
              <a:lstStyle/>
              <a:p>
                <a:pPr algn="ctr"/>
                <a:endParaRPr lang="en-US" altLang="zh-CN" sz="2000" b="1">
                  <a:solidFill>
                    <a:schemeClr val="tx1"/>
                  </a:solidFill>
                  <a:latin typeface="微软雅黑" panose="020B0503020204020204" pitchFamily="34" charset="-122"/>
                  <a:ea typeface="微软雅黑" panose="020B0503020204020204" pitchFamily="34" charset="-122"/>
                </a:endParaRPr>
              </a:p>
            </p:txBody>
          </p:sp>
        </p:grpSp>
      </p:grpSp>
      <p:sp>
        <p:nvSpPr>
          <p:cNvPr id="15" name="标题 1"/>
          <p:cNvSpPr>
            <a:spLocks noGrp="1"/>
          </p:cNvSpPr>
          <p:nvPr>
            <p:ph type="title"/>
          </p:nvPr>
        </p:nvSpPr>
        <p:spPr>
          <a:xfrm>
            <a:off x="1202400" y="234000"/>
            <a:ext cx="10515600" cy="583200"/>
          </a:xfrm>
        </p:spPr>
        <p:txBody>
          <a:bodyPr>
            <a:noAutofit/>
          </a:bodyPr>
          <a:lstStyle>
            <a:lvl1pPr>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7" name="标题 1"/>
          <p:cNvSpPr txBox="1"/>
          <p:nvPr userDrawn="1"/>
        </p:nvSpPr>
        <p:spPr>
          <a:xfrm>
            <a:off x="838200" y="1156854"/>
            <a:ext cx="10515600" cy="955963"/>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zh-CN" altLang="en-US" sz="1800" dirty="0">
              <a:latin typeface="微软雅黑" panose="020B0503020204020204" pitchFamily="34" charset="-122"/>
              <a:ea typeface="微软雅黑" panose="020B0503020204020204" pitchFamily="34" charset="-122"/>
            </a:endParaRPr>
          </a:p>
        </p:txBody>
      </p:sp>
      <p:sp>
        <p:nvSpPr>
          <p:cNvPr id="18" name="标题 1"/>
          <p:cNvSpPr txBox="1"/>
          <p:nvPr userDrawn="1"/>
        </p:nvSpPr>
        <p:spPr>
          <a:xfrm>
            <a:off x="990600" y="1309254"/>
            <a:ext cx="10515600" cy="955963"/>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grpSp>
        <p:nvGrpSpPr>
          <p:cNvPr id="11" name="组合 10"/>
          <p:cNvGrpSpPr/>
          <p:nvPr userDrawn="1"/>
        </p:nvGrpSpPr>
        <p:grpSpPr>
          <a:xfrm>
            <a:off x="0" y="-635"/>
            <a:ext cx="12207240" cy="6858000"/>
            <a:chOff x="0" y="-1"/>
            <a:chExt cx="19224" cy="10800"/>
          </a:xfrm>
        </p:grpSpPr>
        <p:pic>
          <p:nvPicPr>
            <p:cNvPr id="7" name="图片 6" descr="5c999a4d8b262"/>
            <p:cNvPicPr>
              <a:picLocks noChangeAspect="1"/>
            </p:cNvPicPr>
            <p:nvPr/>
          </p:nvPicPr>
          <p:blipFill>
            <a:blip r:embed="rId4"/>
            <a:stretch>
              <a:fillRect/>
            </a:stretch>
          </p:blipFill>
          <p:spPr>
            <a:xfrm>
              <a:off x="0" y="-1"/>
              <a:ext cx="19224" cy="10801"/>
            </a:xfrm>
            <a:prstGeom prst="rect">
              <a:avLst/>
            </a:prstGeom>
          </p:spPr>
        </p:pic>
        <p:sp>
          <p:nvSpPr>
            <p:cNvPr id="8" name="矩形 7"/>
            <p:cNvSpPr/>
            <p:nvPr/>
          </p:nvSpPr>
          <p:spPr>
            <a:xfrm>
              <a:off x="1" y="1573"/>
              <a:ext cx="19223" cy="9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25" y="305"/>
              <a:ext cx="894" cy="1002"/>
              <a:chOff x="525" y="305"/>
              <a:chExt cx="894" cy="1002"/>
            </a:xfrm>
          </p:grpSpPr>
          <p:grpSp>
            <p:nvGrpSpPr>
              <p:cNvPr id="9" name="组合 8"/>
              <p:cNvGrpSpPr/>
              <p:nvPr/>
            </p:nvGrpSpPr>
            <p:grpSpPr>
              <a:xfrm>
                <a:off x="525" y="305"/>
                <a:ext cx="894" cy="1002"/>
                <a:chOff x="525" y="305"/>
                <a:chExt cx="894" cy="1002"/>
              </a:xfrm>
            </p:grpSpPr>
            <p:sp>
              <p:nvSpPr>
                <p:cNvPr id="12" name="PA_任意多边形 19"/>
                <p:cNvSpPr/>
                <p:nvPr>
                  <p:custDataLst>
                    <p:tags r:id="rId1"/>
                  </p:custDataLst>
                </p:nvPr>
              </p:nvSpPr>
              <p:spPr bwMode="auto">
                <a:xfrm>
                  <a:off x="525" y="305"/>
                  <a:ext cx="894" cy="100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a:solidFill>
                      <a:schemeClr val="tx1"/>
                    </a:solidFill>
                    <a:latin typeface="微软雅黑" panose="020B0503020204020204" pitchFamily="34" charset="-122"/>
                    <a:ea typeface="微软雅黑" panose="020B0503020204020204" pitchFamily="34" charset="-122"/>
                  </a:endParaRPr>
                </a:p>
              </p:txBody>
            </p:sp>
            <p:sp>
              <p:nvSpPr>
                <p:cNvPr id="13" name="PA_任意多边形 19"/>
                <p:cNvSpPr/>
                <p:nvPr>
                  <p:custDataLst>
                    <p:tags r:id="rId2"/>
                  </p:custDataLst>
                </p:nvPr>
              </p:nvSpPr>
              <p:spPr bwMode="auto">
                <a:xfrm rot="5400000">
                  <a:off x="655" y="451"/>
                  <a:ext cx="633" cy="7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pitchFamily="34" charset="0"/>
                    <a:ea typeface="微软雅黑" panose="020B0503020204020204" pitchFamily="34" charset="-122"/>
                  </a:endParaRPr>
                </a:p>
              </p:txBody>
            </p:sp>
          </p:grpSp>
          <p:sp>
            <p:nvSpPr>
              <p:cNvPr id="14" name="文本框 13"/>
              <p:cNvSpPr txBox="1"/>
              <p:nvPr/>
            </p:nvSpPr>
            <p:spPr>
              <a:xfrm>
                <a:off x="668" y="495"/>
                <a:ext cx="609" cy="628"/>
              </a:xfrm>
              <a:prstGeom prst="rect">
                <a:avLst/>
              </a:prstGeom>
              <a:noFill/>
            </p:spPr>
            <p:txBody>
              <a:bodyPr wrap="square" rtlCol="0">
                <a:spAutoFit/>
              </a:bodyPr>
              <a:lstStyle/>
              <a:p>
                <a:pPr algn="ctr"/>
                <a:endParaRPr lang="en-US" altLang="zh-CN" sz="2000" b="1">
                  <a:latin typeface="微软雅黑" panose="020B0503020204020204" pitchFamily="34" charset="-122"/>
                  <a:ea typeface="微软雅黑" panose="020B0503020204020204" pitchFamily="34" charset="-122"/>
                </a:endParaRPr>
              </a:p>
            </p:txBody>
          </p:sp>
        </p:gr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899A1-E467-4C4F-BEA9-7A2F5F79889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D4DDF-0E86-4563-9E7F-AE4A66ECC8C9}" type="datetimeFigureOut">
              <a:rPr lang="zh-CN" altLang="en-US" smtClean="0"/>
              <a:t>2022/9/8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899A1-E467-4C4F-BEA9-7A2F5F79889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3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9.xml"/><Relationship Id="rId6" Type="http://schemas.openxmlformats.org/officeDocument/2006/relationships/image" Target="../media/image8.png"/><Relationship Id="rId5" Type="http://schemas.openxmlformats.org/officeDocument/2006/relationships/image" Target="../media/image2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32.png"/><Relationship Id="rId3" Type="http://schemas.openxmlformats.org/officeDocument/2006/relationships/tags" Target="../tags/tag12.xml"/><Relationship Id="rId7" Type="http://schemas.openxmlformats.org/officeDocument/2006/relationships/slideLayout" Target="../slideLayouts/slideLayout30.xml"/><Relationship Id="rId12" Type="http://schemas.openxmlformats.org/officeDocument/2006/relationships/image" Target="../media/image31.png"/><Relationship Id="rId17" Type="http://schemas.openxmlformats.org/officeDocument/2006/relationships/image" Target="../media/image35.jpeg"/><Relationship Id="rId2" Type="http://schemas.openxmlformats.org/officeDocument/2006/relationships/tags" Target="../tags/tag11.xml"/><Relationship Id="rId16" Type="http://schemas.openxmlformats.org/officeDocument/2006/relationships/image" Target="../media/image34.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30.png"/><Relationship Id="rId5" Type="http://schemas.openxmlformats.org/officeDocument/2006/relationships/tags" Target="../tags/tag14.xml"/><Relationship Id="rId15" Type="http://schemas.openxmlformats.org/officeDocument/2006/relationships/image" Target="../media/image10.png"/><Relationship Id="rId10" Type="http://schemas.openxmlformats.org/officeDocument/2006/relationships/image" Target="../media/image29.png"/><Relationship Id="rId4" Type="http://schemas.openxmlformats.org/officeDocument/2006/relationships/tags" Target="../tags/tag13.xml"/><Relationship Id="rId9" Type="http://schemas.openxmlformats.org/officeDocument/2006/relationships/image" Target="../media/image17.png"/><Relationship Id="rId1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18" Type="http://schemas.openxmlformats.org/officeDocument/2006/relationships/slideLayout" Target="../slideLayouts/slideLayout30.xml"/><Relationship Id="rId26" Type="http://schemas.openxmlformats.org/officeDocument/2006/relationships/image" Target="../media/image42.jpeg"/><Relationship Id="rId3" Type="http://schemas.openxmlformats.org/officeDocument/2006/relationships/tags" Target="../tags/tag18.xml"/><Relationship Id="rId21" Type="http://schemas.openxmlformats.org/officeDocument/2006/relationships/image" Target="../media/image37.png"/><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tags" Target="../tags/tag32.xml"/><Relationship Id="rId25" Type="http://schemas.openxmlformats.org/officeDocument/2006/relationships/image" Target="../media/image41.jpeg"/><Relationship Id="rId2" Type="http://schemas.openxmlformats.org/officeDocument/2006/relationships/tags" Target="../tags/tag17.xml"/><Relationship Id="rId16" Type="http://schemas.openxmlformats.org/officeDocument/2006/relationships/tags" Target="../tags/tag31.xml"/><Relationship Id="rId20" Type="http://schemas.openxmlformats.org/officeDocument/2006/relationships/image" Target="../media/image36.png"/><Relationship Id="rId29" Type="http://schemas.openxmlformats.org/officeDocument/2006/relationships/image" Target="../media/image17.png"/><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24" Type="http://schemas.openxmlformats.org/officeDocument/2006/relationships/image" Target="../media/image40.png"/><Relationship Id="rId32" Type="http://schemas.openxmlformats.org/officeDocument/2006/relationships/image" Target="../media/image10.png"/><Relationship Id="rId5" Type="http://schemas.openxmlformats.org/officeDocument/2006/relationships/tags" Target="../tags/tag20.xml"/><Relationship Id="rId15" Type="http://schemas.openxmlformats.org/officeDocument/2006/relationships/tags" Target="../tags/tag30.xml"/><Relationship Id="rId23" Type="http://schemas.openxmlformats.org/officeDocument/2006/relationships/image" Target="../media/image39.png"/><Relationship Id="rId28" Type="http://schemas.openxmlformats.org/officeDocument/2006/relationships/image" Target="../media/image44.png"/><Relationship Id="rId10" Type="http://schemas.openxmlformats.org/officeDocument/2006/relationships/tags" Target="../tags/tag25.xml"/><Relationship Id="rId19" Type="http://schemas.openxmlformats.org/officeDocument/2006/relationships/notesSlide" Target="../notesSlides/notesSlide7.xml"/><Relationship Id="rId31" Type="http://schemas.openxmlformats.org/officeDocument/2006/relationships/image" Target="../media/image45.png"/><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 Id="rId22" Type="http://schemas.openxmlformats.org/officeDocument/2006/relationships/image" Target="../media/image38.png"/><Relationship Id="rId27" Type="http://schemas.openxmlformats.org/officeDocument/2006/relationships/image" Target="../media/image43.jpeg"/><Relationship Id="rId30"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17.png"/><Relationship Id="rId3" Type="http://schemas.openxmlformats.org/officeDocument/2006/relationships/tags" Target="../tags/tag35.xml"/><Relationship Id="rId7" Type="http://schemas.openxmlformats.org/officeDocument/2006/relationships/notesSlide" Target="../notesSlides/notesSlide8.xml"/><Relationship Id="rId12" Type="http://schemas.openxmlformats.org/officeDocument/2006/relationships/image" Target="../media/image50.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5.xml"/><Relationship Id="rId11" Type="http://schemas.openxmlformats.org/officeDocument/2006/relationships/image" Target="../media/image49.jpeg"/><Relationship Id="rId5" Type="http://schemas.openxmlformats.org/officeDocument/2006/relationships/tags" Target="../tags/tag37.xml"/><Relationship Id="rId10" Type="http://schemas.openxmlformats.org/officeDocument/2006/relationships/image" Target="../media/image48.png"/><Relationship Id="rId4" Type="http://schemas.openxmlformats.org/officeDocument/2006/relationships/tags" Target="../tags/tag36.xml"/><Relationship Id="rId9" Type="http://schemas.openxmlformats.org/officeDocument/2006/relationships/image" Target="../media/image47.png"/><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54.png"/><Relationship Id="rId11" Type="http://schemas.openxmlformats.org/officeDocument/2006/relationships/image" Target="../media/image58.png"/><Relationship Id="rId5" Type="http://schemas.openxmlformats.org/officeDocument/2006/relationships/image" Target="../media/image53.png"/><Relationship Id="rId10" Type="http://schemas.openxmlformats.org/officeDocument/2006/relationships/image" Target="../media/image17.png"/><Relationship Id="rId4" Type="http://schemas.openxmlformats.org/officeDocument/2006/relationships/image" Target="../media/image52.png"/><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7.png"/><Relationship Id="rId7"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60.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17.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73.png"/><Relationship Id="rId16"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90.png"/><Relationship Id="rId4" Type="http://schemas.openxmlformats.org/officeDocument/2006/relationships/image" Target="../media/image89.png"/></Relationships>
</file>

<file path=ppt/slides/_rels/slide1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1.png"/><Relationship Id="rId7" Type="http://schemas.openxmlformats.org/officeDocument/2006/relationships/image" Target="../media/image94.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93.png"/><Relationship Id="rId5" Type="http://schemas.openxmlformats.org/officeDocument/2006/relationships/image" Target="../media/image87.png"/><Relationship Id="rId4" Type="http://schemas.openxmlformats.org/officeDocument/2006/relationships/image" Target="../media/image92.png"/><Relationship Id="rId9"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jpeg"/><Relationship Id="rId3" Type="http://schemas.openxmlformats.org/officeDocument/2006/relationships/image" Target="../media/image87.png"/><Relationship Id="rId7" Type="http://schemas.openxmlformats.org/officeDocument/2006/relationships/image" Target="../media/image100.png"/><Relationship Id="rId12" Type="http://schemas.openxmlformats.org/officeDocument/2006/relationships/image" Target="../media/image105.jpeg"/><Relationship Id="rId2" Type="http://schemas.openxmlformats.org/officeDocument/2006/relationships/image" Target="../media/image96.png"/><Relationship Id="rId16"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99.png"/><Relationship Id="rId11" Type="http://schemas.openxmlformats.org/officeDocument/2006/relationships/image" Target="../media/image104.jpeg"/><Relationship Id="rId5" Type="http://schemas.openxmlformats.org/officeDocument/2006/relationships/image" Target="../media/image98.png"/><Relationship Id="rId15" Type="http://schemas.openxmlformats.org/officeDocument/2006/relationships/image" Target="../media/image108.jpeg"/><Relationship Id="rId10" Type="http://schemas.openxmlformats.org/officeDocument/2006/relationships/image" Target="../media/image103.jpe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jpeg"/></Relationships>
</file>

<file path=ppt/slides/_rels/slide21.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87.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12.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01" name="image 101"/>
          <p:cNvPicPr>
            <a:picLocks noChangeAspect="1"/>
          </p:cNvPicPr>
          <p:nvPr/>
        </p:nvPicPr>
        <p:blipFill>
          <a:blip r:embed="rId3"/>
          <a:srcRect/>
          <a:stretch>
            <a:fillRect/>
          </a:stretch>
        </p:blipFill>
        <p:spPr>
          <a:xfrm>
            <a:off x="5041900" y="0"/>
            <a:ext cx="7150100" cy="6858000"/>
          </a:xfrm>
          <a:prstGeom prst="rect">
            <a:avLst/>
          </a:prstGeom>
        </p:spPr>
      </p:pic>
      <p:pic>
        <p:nvPicPr>
          <p:cNvPr id="18" name="图片 17" descr="苏州概念大楼带LOGo5"/>
          <p:cNvPicPr>
            <a:picLocks noChangeAspect="1"/>
          </p:cNvPicPr>
          <p:nvPr/>
        </p:nvPicPr>
        <p:blipFill>
          <a:blip r:embed="rId4"/>
          <a:stretch>
            <a:fillRect/>
          </a:stretch>
        </p:blipFill>
        <p:spPr>
          <a:xfrm>
            <a:off x="1493838" y="0"/>
            <a:ext cx="10748963" cy="6858000"/>
          </a:xfrm>
          <a:prstGeom prst="rect">
            <a:avLst/>
          </a:prstGeom>
        </p:spPr>
      </p:pic>
      <p:pic>
        <p:nvPicPr>
          <p:cNvPr id="9102" name="image 102"/>
          <p:cNvPicPr>
            <a:picLocks noChangeAspect="1"/>
          </p:cNvPicPr>
          <p:nvPr/>
        </p:nvPicPr>
        <p:blipFill>
          <a:blip r:embed="rId5"/>
          <a:srcRect/>
          <a:stretch>
            <a:fillRect/>
          </a:stretch>
        </p:blipFill>
        <p:spPr>
          <a:xfrm>
            <a:off x="0" y="0"/>
            <a:ext cx="12192000" cy="6858000"/>
          </a:xfrm>
          <a:prstGeom prst="rect">
            <a:avLst/>
          </a:prstGeom>
        </p:spPr>
      </p:pic>
      <p:pic>
        <p:nvPicPr>
          <p:cNvPr id="9103" name="image 103"/>
          <p:cNvPicPr>
            <a:picLocks noChangeAspect="1"/>
          </p:cNvPicPr>
          <p:nvPr/>
        </p:nvPicPr>
        <p:blipFill>
          <a:blip r:embed="rId6">
            <a:alphaModFix amt="60000"/>
          </a:blip>
          <a:srcRect/>
          <a:stretch>
            <a:fillRect/>
          </a:stretch>
        </p:blipFill>
        <p:spPr>
          <a:xfrm>
            <a:off x="4286250" y="4292600"/>
            <a:ext cx="3619500" cy="3143250"/>
          </a:xfrm>
          <a:prstGeom prst="rect">
            <a:avLst/>
          </a:prstGeom>
        </p:spPr>
      </p:pic>
      <p:pic>
        <p:nvPicPr>
          <p:cNvPr id="9104" name="image 104"/>
          <p:cNvPicPr>
            <a:picLocks noChangeAspect="1"/>
          </p:cNvPicPr>
          <p:nvPr/>
        </p:nvPicPr>
        <p:blipFill>
          <a:blip r:embed="rId7">
            <a:alphaModFix amt="60000"/>
          </a:blip>
          <a:srcRect/>
          <a:stretch>
            <a:fillRect/>
          </a:stretch>
        </p:blipFill>
        <p:spPr>
          <a:xfrm>
            <a:off x="-1123950" y="-1119187"/>
            <a:ext cx="3168650" cy="2755900"/>
          </a:xfrm>
          <a:prstGeom prst="rect">
            <a:avLst/>
          </a:prstGeom>
        </p:spPr>
      </p:pic>
      <p:pic>
        <p:nvPicPr>
          <p:cNvPr id="9105" name="image 105"/>
          <p:cNvPicPr>
            <a:picLocks noChangeAspect="1"/>
          </p:cNvPicPr>
          <p:nvPr/>
        </p:nvPicPr>
        <p:blipFill>
          <a:blip r:embed="rId8">
            <a:alphaModFix amt="60000"/>
          </a:blip>
          <a:srcRect/>
          <a:stretch>
            <a:fillRect/>
          </a:stretch>
        </p:blipFill>
        <p:spPr>
          <a:xfrm>
            <a:off x="3365500" y="5575300"/>
            <a:ext cx="1238250" cy="1073150"/>
          </a:xfrm>
          <a:prstGeom prst="rect">
            <a:avLst/>
          </a:prstGeom>
        </p:spPr>
      </p:pic>
      <p:sp>
        <p:nvSpPr>
          <p:cNvPr id="106" name="Object 106"/>
          <p:cNvSpPr txBox="1"/>
          <p:nvPr/>
        </p:nvSpPr>
        <p:spPr>
          <a:xfrm>
            <a:off x="154623" y="2768788"/>
            <a:ext cx="7036150" cy="944874"/>
          </a:xfrm>
          <a:prstGeom prst="rect">
            <a:avLst/>
          </a:prstGeom>
        </p:spPr>
        <p:txBody>
          <a:bodyPr vert="horz" wrap="square" lIns="0" tIns="0" rIns="0" bIns="0" rtlCol="0" anchor="t" anchorCtr="0">
            <a:spAutoFit/>
          </a:bodyPr>
          <a:lstStyle/>
          <a:p>
            <a:pPr algn="l">
              <a:lnSpc>
                <a:spcPct val="110000"/>
              </a:lnSpc>
            </a:pPr>
            <a:r>
              <a:rPr lang="zh-CN" altLang="en-US" sz="6000" b="1" i="0" spc="100" dirty="0">
                <a:solidFill>
                  <a:srgbClr val="FFFFFF"/>
                </a:solidFill>
                <a:latin typeface="微软雅黑" panose="020B0503020204020204" pitchFamily="34" charset="-122"/>
                <a:ea typeface="微软雅黑" panose="020B0503020204020204" pitchFamily="34" charset="-122"/>
              </a:rPr>
              <a:t>成功人力资源集团</a:t>
            </a:r>
          </a:p>
        </p:txBody>
      </p:sp>
      <p:sp>
        <p:nvSpPr>
          <p:cNvPr id="109" name="Object 109"/>
          <p:cNvSpPr txBox="1"/>
          <p:nvPr/>
        </p:nvSpPr>
        <p:spPr>
          <a:xfrm>
            <a:off x="1212850" y="3873129"/>
            <a:ext cx="5543550" cy="472373"/>
          </a:xfrm>
          <a:prstGeom prst="rect">
            <a:avLst/>
          </a:prstGeom>
        </p:spPr>
        <p:txBody>
          <a:bodyPr vert="horz" wrap="square" lIns="0" tIns="0" rIns="0" bIns="0" rtlCol="0" anchor="t" anchorCtr="0">
            <a:spAutoFit/>
          </a:bodyPr>
          <a:lstStyle/>
          <a:p>
            <a:pPr algn="l">
              <a:lnSpc>
                <a:spcPct val="110000"/>
              </a:lnSpc>
            </a:pPr>
            <a:r>
              <a:rPr lang="zh-CN" sz="3000" b="0" i="0" dirty="0">
                <a:solidFill>
                  <a:srgbClr val="FFFFFF"/>
                </a:solidFill>
                <a:latin typeface="微软雅黑" panose="020B0503020204020204" pitchFamily="34" charset="-122"/>
                <a:ea typeface="微软雅黑" panose="020B0503020204020204" pitchFamily="34" charset="-122"/>
              </a:rPr>
              <a:t>更懂中国的人力资本专家</a:t>
            </a:r>
          </a:p>
        </p:txBody>
      </p:sp>
      <p:pic>
        <p:nvPicPr>
          <p:cNvPr id="16" name="图片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42381" y="-635"/>
            <a:ext cx="2249619" cy="11888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863600"/>
            <a:ext cx="6691630" cy="5262245"/>
          </a:xfrm>
          <a:prstGeom prst="rect">
            <a:avLst/>
          </a:prstGeom>
        </p:spPr>
      </p:pic>
      <p:sp>
        <p:nvSpPr>
          <p:cNvPr id="2" name="矩形 1"/>
          <p:cNvSpPr/>
          <p:nvPr/>
        </p:nvSpPr>
        <p:spPr>
          <a:xfrm>
            <a:off x="2571115" y="2957830"/>
            <a:ext cx="9620885" cy="3168015"/>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203" name="组合 203"/>
          <p:cNvGrpSpPr/>
          <p:nvPr/>
        </p:nvGrpSpPr>
        <p:grpSpPr>
          <a:xfrm>
            <a:off x="3529651" y="3509232"/>
            <a:ext cx="3681251" cy="922047"/>
            <a:chOff x="7059301" y="7018463"/>
            <a:chExt cx="7362501" cy="1844094"/>
          </a:xfrm>
        </p:grpSpPr>
        <p:sp>
          <p:nvSpPr>
            <p:cNvPr id="204" name="Object 204"/>
            <p:cNvSpPr txBox="1"/>
            <p:nvPr/>
          </p:nvSpPr>
          <p:spPr>
            <a:xfrm>
              <a:off x="7059301" y="7018463"/>
              <a:ext cx="2018982" cy="1844094"/>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1</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206" name="Object 206"/>
            <p:cNvSpPr txBox="1"/>
            <p:nvPr/>
          </p:nvSpPr>
          <p:spPr>
            <a:xfrm>
              <a:off x="8589963" y="7331333"/>
              <a:ext cx="5831839" cy="944746"/>
            </a:xfrm>
            <a:prstGeom prst="rect">
              <a:avLst/>
            </a:prstGeom>
          </p:spPr>
          <p:txBody>
            <a:bodyPr vert="horz" wrap="square" lIns="0" tIns="0" rIns="0" bIns="0" rtlCol="0" anchor="t" anchorCtr="0">
              <a:spAutoFit/>
            </a:bodyPr>
            <a:lstStyle/>
            <a:p>
              <a:pPr algn="just">
                <a:lnSpc>
                  <a:spcPct val="110000"/>
                </a:lnSpc>
              </a:pPr>
              <a:r>
                <a:rPr lang="zh-CN" altLang="en-US" sz="3000" b="0" i="0" spc="100" dirty="0">
                  <a:solidFill>
                    <a:schemeClr val="bg1"/>
                  </a:solidFill>
                  <a:latin typeface="微软雅黑" panose="020B0503020204020204" pitchFamily="34" charset="-122"/>
                  <a:ea typeface="微软雅黑" panose="020B0503020204020204" pitchFamily="34" charset="-122"/>
                </a:rPr>
                <a:t>集团概览</a:t>
              </a:r>
            </a:p>
          </p:txBody>
        </p:sp>
        <p:sp>
          <p:nvSpPr>
            <p:cNvPr id="207" name="Object 207"/>
            <p:cNvSpPr txBox="1"/>
            <p:nvPr/>
          </p:nvSpPr>
          <p:spPr>
            <a:xfrm>
              <a:off x="8593137" y="8311199"/>
              <a:ext cx="5105400"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solidFill>
                  <a:latin typeface="微软雅黑" panose="020B0503020204020204" pitchFamily="34" charset="-122"/>
                  <a:ea typeface="微软雅黑" panose="020B0503020204020204" pitchFamily="34" charset="-122"/>
                </a:rPr>
                <a:t>Group </a:t>
              </a:r>
              <a:r>
                <a:rPr lang="en-US" altLang="zh-CN" sz="1300" b="0" i="0" dirty="0">
                  <a:solidFill>
                    <a:schemeClr val="bg1"/>
                  </a:solidFill>
                  <a:latin typeface="微软雅黑" panose="020B0503020204020204" pitchFamily="34" charset="-122"/>
                  <a:ea typeface="微软雅黑" panose="020B0503020204020204" pitchFamily="34" charset="-122"/>
                </a:rPr>
                <a:t>O</a:t>
              </a:r>
              <a:r>
                <a:rPr lang="zh-CN" sz="1300" b="0" i="0" dirty="0">
                  <a:solidFill>
                    <a:schemeClr val="bg1"/>
                  </a:solidFill>
                  <a:latin typeface="微软雅黑" panose="020B0503020204020204" pitchFamily="34" charset="-122"/>
                  <a:ea typeface="微软雅黑" panose="020B0503020204020204" pitchFamily="34" charset="-122"/>
                </a:rPr>
                <a:t>verview</a:t>
              </a:r>
            </a:p>
          </p:txBody>
        </p:sp>
      </p:grpSp>
      <p:grpSp>
        <p:nvGrpSpPr>
          <p:cNvPr id="208" name="组合 208"/>
          <p:cNvGrpSpPr/>
          <p:nvPr/>
        </p:nvGrpSpPr>
        <p:grpSpPr>
          <a:xfrm>
            <a:off x="7660597" y="3509232"/>
            <a:ext cx="3765435" cy="922047"/>
            <a:chOff x="15321193" y="7018463"/>
            <a:chExt cx="7530869" cy="1844094"/>
          </a:xfrm>
        </p:grpSpPr>
        <p:sp>
          <p:nvSpPr>
            <p:cNvPr id="209" name="Object 209"/>
            <p:cNvSpPr txBox="1"/>
            <p:nvPr/>
          </p:nvSpPr>
          <p:spPr>
            <a:xfrm>
              <a:off x="15321193" y="7018463"/>
              <a:ext cx="2006282" cy="1844094"/>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3</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2011" name="Object 2011"/>
            <p:cNvSpPr txBox="1"/>
            <p:nvPr/>
          </p:nvSpPr>
          <p:spPr>
            <a:xfrm>
              <a:off x="17098963" y="7331333"/>
              <a:ext cx="5753099" cy="944746"/>
            </a:xfrm>
            <a:prstGeom prst="rect">
              <a:avLst/>
            </a:prstGeom>
          </p:spPr>
          <p:txBody>
            <a:bodyPr vert="horz" wrap="square" lIns="0" tIns="0" rIns="0" bIns="0" rtlCol="0" anchor="t" anchorCtr="0">
              <a:spAutoFit/>
            </a:bodyPr>
            <a:lstStyle/>
            <a:p>
              <a:pPr algn="just">
                <a:lnSpc>
                  <a:spcPct val="110000"/>
                </a:lnSpc>
              </a:pPr>
              <a:r>
                <a:rPr lang="zh-CN" sz="3000" spc="100" dirty="0">
                  <a:solidFill>
                    <a:schemeClr val="bg1"/>
                  </a:solidFill>
                  <a:latin typeface="微软雅黑" panose="020B0503020204020204" pitchFamily="34" charset="-122"/>
                  <a:ea typeface="微软雅黑" panose="020B0503020204020204" pitchFamily="34" charset="-122"/>
                </a:rPr>
                <a:t>成功优势</a:t>
              </a:r>
            </a:p>
          </p:txBody>
        </p:sp>
        <p:sp>
          <p:nvSpPr>
            <p:cNvPr id="2012" name="Object 2012"/>
            <p:cNvSpPr txBox="1"/>
            <p:nvPr/>
          </p:nvSpPr>
          <p:spPr>
            <a:xfrm>
              <a:off x="17102137" y="8311199"/>
              <a:ext cx="5676900"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solidFill>
                  <a:latin typeface="微软雅黑" panose="020B0503020204020204" pitchFamily="34" charset="-122"/>
                  <a:ea typeface="微软雅黑" panose="020B0503020204020204" pitchFamily="34" charset="-122"/>
                </a:rPr>
                <a:t>Success</a:t>
              </a:r>
              <a:r>
                <a:rPr lang="en-US" altLang="zh-CN" sz="1300" b="0" i="0" dirty="0">
                  <a:solidFill>
                    <a:schemeClr val="bg1"/>
                  </a:solidFill>
                  <a:latin typeface="微软雅黑" panose="020B0503020204020204" pitchFamily="34" charset="-122"/>
                  <a:ea typeface="微软雅黑" panose="020B0503020204020204" pitchFamily="34" charset="-122"/>
                </a:rPr>
                <a:t>HR</a:t>
              </a:r>
              <a:r>
                <a:rPr lang="zh-CN" sz="1300" b="0" i="0" dirty="0">
                  <a:solidFill>
                    <a:schemeClr val="bg1"/>
                  </a:solidFill>
                  <a:latin typeface="微软雅黑" panose="020B0503020204020204" pitchFamily="34" charset="-122"/>
                  <a:ea typeface="微软雅黑" panose="020B0503020204020204" pitchFamily="34" charset="-122"/>
                </a:rPr>
                <a:t> </a:t>
              </a:r>
              <a:r>
                <a:rPr lang="en-US" altLang="zh-CN" sz="1300" b="0" i="0" dirty="0">
                  <a:solidFill>
                    <a:schemeClr val="bg1"/>
                  </a:solidFill>
                  <a:latin typeface="微软雅黑" panose="020B0503020204020204" pitchFamily="34" charset="-122"/>
                  <a:ea typeface="微软雅黑" panose="020B0503020204020204" pitchFamily="34" charset="-122"/>
                </a:rPr>
                <a:t>A</a:t>
              </a:r>
              <a:r>
                <a:rPr lang="zh-CN" sz="1300" b="0" i="0" dirty="0">
                  <a:solidFill>
                    <a:schemeClr val="bg1"/>
                  </a:solidFill>
                  <a:latin typeface="微软雅黑" panose="020B0503020204020204" pitchFamily="34" charset="-122"/>
                  <a:ea typeface="微软雅黑" panose="020B0503020204020204" pitchFamily="34" charset="-122"/>
                </a:rPr>
                <a:t>dvantage</a:t>
              </a:r>
            </a:p>
          </p:txBody>
        </p:sp>
      </p:grpSp>
      <p:grpSp>
        <p:nvGrpSpPr>
          <p:cNvPr id="2013" name="组合 2013"/>
          <p:cNvGrpSpPr/>
          <p:nvPr/>
        </p:nvGrpSpPr>
        <p:grpSpPr>
          <a:xfrm>
            <a:off x="3462866" y="4650722"/>
            <a:ext cx="3389479" cy="991870"/>
            <a:chOff x="6925732" y="9301444"/>
            <a:chExt cx="6778957" cy="1983740"/>
          </a:xfrm>
        </p:grpSpPr>
        <p:sp>
          <p:nvSpPr>
            <p:cNvPr id="2014" name="Object 2014"/>
            <p:cNvSpPr txBox="1"/>
            <p:nvPr/>
          </p:nvSpPr>
          <p:spPr>
            <a:xfrm>
              <a:off x="6925732" y="9301444"/>
              <a:ext cx="2717482" cy="198374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2</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2016" name="Object 2016"/>
            <p:cNvSpPr txBox="1"/>
            <p:nvPr/>
          </p:nvSpPr>
          <p:spPr>
            <a:xfrm>
              <a:off x="8589962" y="9566532"/>
              <a:ext cx="4942840" cy="1014730"/>
            </a:xfrm>
            <a:prstGeom prst="rect">
              <a:avLst/>
            </a:prstGeom>
          </p:spPr>
          <p:txBody>
            <a:bodyPr vert="horz" wrap="square" lIns="0" tIns="0" rIns="0" bIns="0" rtlCol="0" anchor="t" anchorCtr="0">
              <a:spAutoFit/>
            </a:bodyPr>
            <a:lstStyle/>
            <a:p>
              <a:pPr algn="just">
                <a:lnSpc>
                  <a:spcPct val="110000"/>
                </a:lnSpc>
              </a:pPr>
              <a:r>
                <a:rPr lang="zh-CN" sz="3000" b="0" i="0" spc="100" dirty="0">
                  <a:solidFill>
                    <a:schemeClr val="bg1"/>
                  </a:solidFill>
                  <a:latin typeface="微软雅黑" panose="020B0503020204020204" pitchFamily="34" charset="-122"/>
                  <a:ea typeface="微软雅黑" panose="020B0503020204020204" pitchFamily="34" charset="-122"/>
                </a:rPr>
                <a:t>产品与服务</a:t>
              </a:r>
            </a:p>
          </p:txBody>
        </p:sp>
        <p:sp>
          <p:nvSpPr>
            <p:cNvPr id="2017" name="Object 2017"/>
            <p:cNvSpPr txBox="1"/>
            <p:nvPr/>
          </p:nvSpPr>
          <p:spPr>
            <a:xfrm>
              <a:off x="8599289" y="10533699"/>
              <a:ext cx="5105400"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solidFill>
                  <a:latin typeface="微软雅黑" panose="020B0503020204020204" pitchFamily="34" charset="-122"/>
                  <a:ea typeface="微软雅黑" panose="020B0503020204020204" pitchFamily="34" charset="-122"/>
                </a:rPr>
                <a:t>Products </a:t>
              </a:r>
              <a:r>
                <a:rPr lang="en-US" altLang="zh-CN" sz="1300" b="0" i="0" dirty="0">
                  <a:solidFill>
                    <a:schemeClr val="bg1"/>
                  </a:solidFill>
                  <a:latin typeface="微软雅黑" panose="020B0503020204020204" pitchFamily="34" charset="-122"/>
                  <a:ea typeface="微软雅黑" panose="020B0503020204020204" pitchFamily="34" charset="-122"/>
                </a:rPr>
                <a:t>A</a:t>
              </a:r>
              <a:r>
                <a:rPr lang="zh-CN" sz="1300" b="0" i="0" dirty="0">
                  <a:solidFill>
                    <a:schemeClr val="bg1"/>
                  </a:solidFill>
                  <a:latin typeface="微软雅黑" panose="020B0503020204020204" pitchFamily="34" charset="-122"/>
                  <a:ea typeface="微软雅黑" panose="020B0503020204020204" pitchFamily="34" charset="-122"/>
                </a:rPr>
                <a:t>nd </a:t>
              </a:r>
              <a:r>
                <a:rPr lang="en-US" altLang="zh-CN" sz="1300" b="0" i="0" dirty="0">
                  <a:solidFill>
                    <a:schemeClr val="bg1"/>
                  </a:solidFill>
                  <a:latin typeface="微软雅黑" panose="020B0503020204020204" pitchFamily="34" charset="-122"/>
                  <a:ea typeface="微软雅黑" panose="020B0503020204020204" pitchFamily="34" charset="-122"/>
                </a:rPr>
                <a:t>S</a:t>
              </a:r>
              <a:r>
                <a:rPr lang="zh-CN" sz="1300" b="0" i="0" dirty="0">
                  <a:solidFill>
                    <a:schemeClr val="bg1"/>
                  </a:solidFill>
                  <a:latin typeface="微软雅黑" panose="020B0503020204020204" pitchFamily="34" charset="-122"/>
                  <a:ea typeface="微软雅黑" panose="020B0503020204020204" pitchFamily="34" charset="-122"/>
                </a:rPr>
                <a:t>ervices</a:t>
              </a:r>
            </a:p>
          </p:txBody>
        </p:sp>
      </p:grpSp>
      <p:grpSp>
        <p:nvGrpSpPr>
          <p:cNvPr id="2018" name="组合 2018"/>
          <p:cNvGrpSpPr/>
          <p:nvPr/>
        </p:nvGrpSpPr>
        <p:grpSpPr>
          <a:xfrm>
            <a:off x="7660746" y="4650722"/>
            <a:ext cx="3765285" cy="991870"/>
            <a:chOff x="15321492" y="9301444"/>
            <a:chExt cx="7530570" cy="1983740"/>
          </a:xfrm>
        </p:grpSpPr>
        <p:sp>
          <p:nvSpPr>
            <p:cNvPr id="2019" name="Object 2019"/>
            <p:cNvSpPr txBox="1"/>
            <p:nvPr/>
          </p:nvSpPr>
          <p:spPr>
            <a:xfrm>
              <a:off x="15321492" y="9301444"/>
              <a:ext cx="2234882" cy="198374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4</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2021" name="Object 2021"/>
            <p:cNvSpPr txBox="1"/>
            <p:nvPr/>
          </p:nvSpPr>
          <p:spPr>
            <a:xfrm>
              <a:off x="17098962" y="9559190"/>
              <a:ext cx="5753100" cy="1015662"/>
            </a:xfrm>
            <a:prstGeom prst="rect">
              <a:avLst/>
            </a:prstGeom>
          </p:spPr>
          <p:txBody>
            <a:bodyPr vert="horz" wrap="square" lIns="0" tIns="0" rIns="0" bIns="0" rtlCol="0" anchor="t" anchorCtr="0">
              <a:spAutoFit/>
            </a:bodyPr>
            <a:lstStyle/>
            <a:p>
              <a:pPr algn="just">
                <a:lnSpc>
                  <a:spcPct val="110000"/>
                </a:lnSpc>
              </a:pPr>
              <a:r>
                <a:rPr lang="zh-CN" sz="3000" spc="100" dirty="0">
                  <a:solidFill>
                    <a:schemeClr val="bg1"/>
                  </a:solidFill>
                  <a:latin typeface="微软雅黑" panose="020B0503020204020204" pitchFamily="34" charset="-122"/>
                  <a:ea typeface="微软雅黑" panose="020B0503020204020204" pitchFamily="34" charset="-122"/>
                </a:rPr>
                <a:t>合作伙伴</a:t>
              </a:r>
            </a:p>
          </p:txBody>
        </p:sp>
        <p:sp>
          <p:nvSpPr>
            <p:cNvPr id="2022" name="Object 2022"/>
            <p:cNvSpPr txBox="1"/>
            <p:nvPr/>
          </p:nvSpPr>
          <p:spPr>
            <a:xfrm>
              <a:off x="17102137" y="10533699"/>
              <a:ext cx="4076700" cy="439420"/>
            </a:xfrm>
            <a:prstGeom prst="rect">
              <a:avLst/>
            </a:prstGeom>
          </p:spPr>
          <p:txBody>
            <a:bodyPr vert="horz" wrap="square" lIns="0" tIns="0" rIns="0" bIns="0" rtlCol="0" anchor="t" anchorCtr="0">
              <a:spAutoFit/>
            </a:bodyPr>
            <a:lstStyle/>
            <a:p>
              <a:pPr algn="just">
                <a:lnSpc>
                  <a:spcPct val="110000"/>
                </a:lnSpc>
              </a:pPr>
              <a:r>
                <a:rPr lang="en-US" altLang="zh-CN" sz="1300" b="0" i="0" dirty="0">
                  <a:solidFill>
                    <a:schemeClr val="bg1"/>
                  </a:solidFill>
                  <a:latin typeface="微软雅黑" panose="020B0503020204020204" pitchFamily="34" charset="-122"/>
                  <a:ea typeface="微软雅黑" panose="020B0503020204020204" pitchFamily="34" charset="-122"/>
                </a:rPr>
                <a:t>C</a:t>
              </a:r>
              <a:r>
                <a:rPr lang="zh-CN" sz="1300" b="0" i="0" dirty="0">
                  <a:solidFill>
                    <a:schemeClr val="bg1"/>
                  </a:solidFill>
                  <a:latin typeface="微软雅黑" panose="020B0503020204020204" pitchFamily="34" charset="-122"/>
                  <a:ea typeface="微软雅黑" panose="020B0503020204020204" pitchFamily="34" charset="-122"/>
                </a:rPr>
                <a:t>ooperative </a:t>
              </a:r>
              <a:r>
                <a:rPr lang="en-US" altLang="zh-CN" sz="1300" b="0" i="0" dirty="0">
                  <a:solidFill>
                    <a:schemeClr val="bg1"/>
                  </a:solidFill>
                  <a:latin typeface="微软雅黑" panose="020B0503020204020204" pitchFamily="34" charset="-122"/>
                  <a:ea typeface="微软雅黑" panose="020B0503020204020204" pitchFamily="34" charset="-122"/>
                </a:rPr>
                <a:t>P</a:t>
              </a:r>
              <a:r>
                <a:rPr lang="zh-CN" sz="1300" b="0" i="0" dirty="0">
                  <a:solidFill>
                    <a:schemeClr val="bg1"/>
                  </a:solidFill>
                  <a:latin typeface="微软雅黑" panose="020B0503020204020204" pitchFamily="34" charset="-122"/>
                  <a:ea typeface="微软雅黑" panose="020B0503020204020204" pitchFamily="34" charset="-122"/>
                </a:rPr>
                <a:t>artner</a:t>
              </a:r>
            </a:p>
          </p:txBody>
        </p:sp>
      </p:grpSp>
      <p:grpSp>
        <p:nvGrpSpPr>
          <p:cNvPr id="2023" name="组合 2023"/>
          <p:cNvGrpSpPr/>
          <p:nvPr/>
        </p:nvGrpSpPr>
        <p:grpSpPr>
          <a:xfrm>
            <a:off x="7197725" y="1244638"/>
            <a:ext cx="4060924" cy="1174115"/>
            <a:chOff x="14395450" y="2223847"/>
            <a:chExt cx="8121847" cy="2348230"/>
          </a:xfrm>
        </p:grpSpPr>
        <p:sp>
          <p:nvSpPr>
            <p:cNvPr id="2024" name="Object 2024"/>
            <p:cNvSpPr txBox="1"/>
            <p:nvPr/>
          </p:nvSpPr>
          <p:spPr>
            <a:xfrm>
              <a:off x="14395450" y="2223847"/>
              <a:ext cx="3777869" cy="2348230"/>
            </a:xfrm>
            <a:prstGeom prst="rect">
              <a:avLst/>
            </a:prstGeom>
          </p:spPr>
          <p:txBody>
            <a:bodyPr vert="horz" wrap="square" lIns="0" tIns="0" rIns="0" bIns="0" rtlCol="0" anchor="t" anchorCtr="0">
              <a:spAutoFit/>
            </a:bodyPr>
            <a:lstStyle/>
            <a:p>
              <a:pPr algn="just">
                <a:lnSpc>
                  <a:spcPct val="110000"/>
                </a:lnSpc>
              </a:pPr>
              <a:r>
                <a:rPr lang="zh-CN" sz="6940" b="1" i="0" spc="300" dirty="0">
                  <a:solidFill>
                    <a:srgbClr val="223C6C"/>
                  </a:solidFill>
                  <a:latin typeface="微软雅黑" charset="0"/>
                  <a:ea typeface="微软雅黑" charset="0"/>
                </a:rPr>
                <a:t>目录</a:t>
              </a:r>
              <a:endParaRPr lang="zh-CN" altLang="en-US" sz="6940" b="1" i="0" spc="300" dirty="0">
                <a:solidFill>
                  <a:srgbClr val="223C6C"/>
                </a:solidFill>
                <a:latin typeface="微软雅黑" charset="0"/>
                <a:ea typeface="微软雅黑" charset="0"/>
              </a:endParaRPr>
            </a:p>
          </p:txBody>
        </p:sp>
        <p:sp>
          <p:nvSpPr>
            <p:cNvPr id="2025" name="Object 2025"/>
            <p:cNvSpPr txBox="1"/>
            <p:nvPr/>
          </p:nvSpPr>
          <p:spPr>
            <a:xfrm>
              <a:off x="18258734" y="3389171"/>
              <a:ext cx="4258563" cy="824584"/>
            </a:xfrm>
            <a:prstGeom prst="rect">
              <a:avLst/>
            </a:prstGeom>
          </p:spPr>
          <p:txBody>
            <a:bodyPr vert="horz" wrap="square" lIns="0" tIns="0" rIns="0" bIns="0" rtlCol="0" anchor="t" anchorCtr="0">
              <a:spAutoFit/>
            </a:bodyPr>
            <a:lstStyle/>
            <a:p>
              <a:pPr algn="just">
                <a:lnSpc>
                  <a:spcPct val="110000"/>
                </a:lnSpc>
              </a:pPr>
              <a:r>
                <a:rPr lang="en-US" altLang="zh-CN" sz="2640" b="0" i="0" spc="100" dirty="0">
                  <a:solidFill>
                    <a:srgbClr val="223C6C"/>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2640" b="0" i="0" spc="100" dirty="0">
                <a:solidFill>
                  <a:srgbClr val="223C6C"/>
                </a:solidFill>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01" name="image 401"/>
          <p:cNvPicPr>
            <a:picLocks noChangeAspect="1"/>
          </p:cNvPicPr>
          <p:nvPr/>
        </p:nvPicPr>
        <p:blipFill>
          <a:blip r:embed="rId3"/>
          <a:srcRect/>
          <a:stretch>
            <a:fillRect/>
          </a:stretch>
        </p:blipFill>
        <p:spPr>
          <a:xfrm>
            <a:off x="6267407" y="6390207"/>
            <a:ext cx="528871" cy="467848"/>
          </a:xfrm>
          <a:prstGeom prst="rect">
            <a:avLst/>
          </a:prstGeom>
        </p:spPr>
      </p:pic>
      <p:sp>
        <p:nvSpPr>
          <p:cNvPr id="402" name="Object 402"/>
          <p:cNvSpPr txBox="1"/>
          <p:nvPr/>
        </p:nvSpPr>
        <p:spPr>
          <a:xfrm>
            <a:off x="5771658" y="2694297"/>
            <a:ext cx="5932661" cy="3231654"/>
          </a:xfrm>
          <a:prstGeom prst="rect">
            <a:avLst/>
          </a:prstGeom>
        </p:spPr>
        <p:txBody>
          <a:bodyPr vert="horz" wrap="square" lIns="0" tIns="0" rIns="0" bIns="0" rtlCol="0" anchor="t" anchorCtr="0">
            <a:spAutoFit/>
          </a:bodyPr>
          <a:lstStyle/>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成功人力资源集团是中国领先的人力资源综合服务机构，致力于成为更懂中国的全产业链人力资本专家。集团成立于</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2004</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年，总部位于苏州，旗下管理并运营</a:t>
            </a:r>
            <a:r>
              <a:rPr lang="zh-CN" altLang="en-US" sz="1400" dirty="0">
                <a:latin typeface="微软雅黑" panose="020B0503020204020204" pitchFamily="34" charset="-122"/>
                <a:ea typeface="微软雅黑" panose="020B0503020204020204" pitchFamily="34" charset="-122"/>
                <a:cs typeface="+mn-ea"/>
                <a:sym typeface="+mn-lt"/>
              </a:rPr>
              <a:t>成功人力、悠客、蚂蚁网等诸多知名</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gn="just">
              <a:lnSpc>
                <a:spcPct val="15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十余年来，集团提供以大数据为基础的人才寻猎、岗位外包、业务流程外包、灵活用工等一体化人力资源综合服务，在电子信息、汽车制造、生物医药、现代服务、餐饮零售等</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30</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多个行业及领域，与</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3000</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余家企业建立长期合作关系。集团先后荣膺“</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亚太人力资源服务服务贡献奖</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”、“国家级人力资源服务试点标准化工作突出贡献单位”、“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中国人力资源管理‘杰出雇主’ ”</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等荣誉，在人力资源行业长期居于领先地位。</a:t>
            </a:r>
            <a:endParaRPr lang="zh-CN" altLang="en-US" sz="1400" dirty="0">
              <a:latin typeface="微软雅黑" panose="020B0503020204020204" pitchFamily="34" charset="-122"/>
              <a:ea typeface="微软雅黑" panose="020B0503020204020204" pitchFamily="34" charset="-122"/>
            </a:endParaRPr>
          </a:p>
        </p:txBody>
      </p:sp>
      <p:sp>
        <p:nvSpPr>
          <p:cNvPr id="403" name="Object 403"/>
          <p:cNvSpPr txBox="1"/>
          <p:nvPr/>
        </p:nvSpPr>
        <p:spPr>
          <a:xfrm>
            <a:off x="5969635" y="1813560"/>
            <a:ext cx="4812983" cy="519629"/>
          </a:xfrm>
          <a:prstGeom prst="rect">
            <a:avLst/>
          </a:prstGeom>
        </p:spPr>
        <p:txBody>
          <a:bodyPr vert="horz" wrap="square" lIns="0" tIns="0" rIns="0" bIns="0" rtlCol="0" anchor="t" anchorCtr="0">
            <a:spAutoFit/>
          </a:bodyPr>
          <a:lstStyle/>
          <a:p>
            <a:pPr algn="l">
              <a:lnSpc>
                <a:spcPct val="110000"/>
              </a:lnSpc>
            </a:pPr>
            <a:r>
              <a:rPr lang="zh-CN" sz="3300" b="0" i="0" dirty="0">
                <a:solidFill>
                  <a:srgbClr val="041E5C"/>
                </a:solidFill>
                <a:latin typeface="微软雅黑" panose="020B0503020204020204" pitchFamily="34" charset="-122"/>
                <a:ea typeface="微软雅黑" panose="020B0503020204020204" pitchFamily="34" charset="-122"/>
              </a:rPr>
              <a:t>更懂中国的人力资本专家</a:t>
            </a:r>
          </a:p>
        </p:txBody>
      </p:sp>
      <p:pic>
        <p:nvPicPr>
          <p:cNvPr id="9405" name="image 405"/>
          <p:cNvPicPr>
            <a:picLocks noChangeAspect="1"/>
          </p:cNvPicPr>
          <p:nvPr/>
        </p:nvPicPr>
        <p:blipFill>
          <a:blip r:embed="rId4"/>
          <a:srcRect/>
          <a:stretch>
            <a:fillRect/>
          </a:stretch>
        </p:blipFill>
        <p:spPr>
          <a:xfrm>
            <a:off x="5997532" y="2385537"/>
            <a:ext cx="628650" cy="50800"/>
          </a:xfrm>
          <a:prstGeom prst="rect">
            <a:avLst/>
          </a:prstGeom>
        </p:spPr>
      </p:pic>
      <p:pic>
        <p:nvPicPr>
          <p:cNvPr id="9406" name="image 406"/>
          <p:cNvPicPr>
            <a:picLocks noChangeAspect="1"/>
          </p:cNvPicPr>
          <p:nvPr/>
        </p:nvPicPr>
        <p:blipFill>
          <a:blip r:embed="rId5"/>
          <a:srcRect/>
          <a:stretch>
            <a:fillRect/>
          </a:stretch>
        </p:blipFill>
        <p:spPr>
          <a:xfrm>
            <a:off x="9232900" y="-4032250"/>
            <a:ext cx="6007100" cy="5480050"/>
          </a:xfrm>
          <a:prstGeom prst="rect">
            <a:avLst/>
          </a:prstGeom>
        </p:spPr>
      </p:pic>
      <p:pic>
        <p:nvPicPr>
          <p:cNvPr id="9407" name="image 407"/>
          <p:cNvPicPr>
            <a:picLocks noChangeAspect="1"/>
          </p:cNvPicPr>
          <p:nvPr/>
        </p:nvPicPr>
        <p:blipFill>
          <a:blip r:embed="rId6"/>
          <a:srcRect/>
          <a:stretch>
            <a:fillRect/>
          </a:stretch>
        </p:blipFill>
        <p:spPr>
          <a:xfrm>
            <a:off x="635002" y="571500"/>
            <a:ext cx="787400" cy="876300"/>
          </a:xfrm>
          <a:prstGeom prst="rect">
            <a:avLst/>
          </a:prstGeom>
        </p:spPr>
      </p:pic>
      <p:sp>
        <p:nvSpPr>
          <p:cNvPr id="408" name="Object 408"/>
          <p:cNvSpPr txBox="1"/>
          <p:nvPr/>
        </p:nvSpPr>
        <p:spPr>
          <a:xfrm>
            <a:off x="1791140" y="666908"/>
            <a:ext cx="2241550" cy="519629"/>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关于成功</a:t>
            </a:r>
          </a:p>
        </p:txBody>
      </p:sp>
      <p:sp>
        <p:nvSpPr>
          <p:cNvPr id="409" name="Object 409"/>
          <p:cNvSpPr txBox="1"/>
          <p:nvPr/>
        </p:nvSpPr>
        <p:spPr>
          <a:xfrm>
            <a:off x="1786540" y="1151949"/>
            <a:ext cx="1720850" cy="259815"/>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ABOUT US</a:t>
            </a:r>
            <a:endParaRPr lang="zh-CN" altLang="en-US" sz="900" dirty="0">
              <a:latin typeface="微软雅黑" panose="020B0503020204020204" pitchFamily="34" charset="-122"/>
              <a:ea typeface="微软雅黑" panose="020B0503020204020204" pitchFamily="34" charset="-122"/>
            </a:endParaRPr>
          </a:p>
        </p:txBody>
      </p:sp>
      <p:sp>
        <p:nvSpPr>
          <p:cNvPr id="4010" name="Object 4010"/>
          <p:cNvSpPr txBox="1"/>
          <p:nvPr/>
        </p:nvSpPr>
        <p:spPr>
          <a:xfrm>
            <a:off x="603471" y="779080"/>
            <a:ext cx="668338" cy="433004"/>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01</a:t>
            </a:r>
            <a:endParaRPr lang="zh-CN" altLang="en-US" sz="900" dirty="0">
              <a:latin typeface="微软雅黑" panose="020B0503020204020204" pitchFamily="34" charset="-122"/>
              <a:ea typeface="微软雅黑" panose="020B0503020204020204" pitchFamily="34" charset="-122"/>
            </a:endParaRPr>
          </a:p>
        </p:txBody>
      </p:sp>
      <p:sp>
        <p:nvSpPr>
          <p:cNvPr id="3" name="矩形 2"/>
          <p:cNvSpPr/>
          <p:nvPr/>
        </p:nvSpPr>
        <p:spPr>
          <a:xfrm>
            <a:off x="634365" y="2265680"/>
            <a:ext cx="4655820" cy="4592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苏州概念大楼带LOGo-"/>
          <p:cNvPicPr>
            <a:picLocks noChangeAspect="1"/>
          </p:cNvPicPr>
          <p:nvPr/>
        </p:nvPicPr>
        <p:blipFill>
          <a:blip r:embed="rId7"/>
          <a:stretch>
            <a:fillRect/>
          </a:stretch>
        </p:blipFill>
        <p:spPr>
          <a:xfrm>
            <a:off x="807085" y="1830705"/>
            <a:ext cx="4697095" cy="4811395"/>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extLst>
      <p:ext uri="{BB962C8B-B14F-4D97-AF65-F5344CB8AC3E}">
        <p14:creationId xmlns:p14="http://schemas.microsoft.com/office/powerpoint/2010/main" val="133741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1350" y="1767205"/>
            <a:ext cx="6227445" cy="8039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05" name="Object 605"/>
          <p:cNvSpPr txBox="1"/>
          <p:nvPr/>
        </p:nvSpPr>
        <p:spPr>
          <a:xfrm>
            <a:off x="2026285" y="1867363"/>
            <a:ext cx="2724150" cy="287020"/>
          </a:xfrm>
          <a:prstGeom prst="rect">
            <a:avLst/>
          </a:prstGeom>
        </p:spPr>
        <p:txBody>
          <a:bodyPr vert="horz" wrap="square" lIns="0" tIns="0" rIns="0" bIns="0" rtlCol="0" anchor="t" anchorCtr="0">
            <a:spAutoFit/>
          </a:bodyPr>
          <a:lstStyle/>
          <a:p>
            <a:pPr algn="l">
              <a:lnSpc>
                <a:spcPct val="110000"/>
              </a:lnSpc>
            </a:pPr>
            <a:r>
              <a:rPr lang="en-US" altLang="zh-CN" sz="1700" b="1" i="0" dirty="0">
                <a:solidFill>
                  <a:srgbClr val="313131"/>
                </a:solidFill>
                <a:latin typeface="微软雅黑" panose="020B0503020204020204" pitchFamily="34" charset="-122"/>
                <a:ea typeface="微软雅黑" panose="020B0503020204020204" pitchFamily="34" charset="-122"/>
              </a:rPr>
              <a:t>NO.1</a:t>
            </a:r>
          </a:p>
        </p:txBody>
      </p:sp>
      <p:sp>
        <p:nvSpPr>
          <p:cNvPr id="606" name="Object 606"/>
          <p:cNvSpPr txBox="1"/>
          <p:nvPr/>
        </p:nvSpPr>
        <p:spPr>
          <a:xfrm>
            <a:off x="2029460" y="2124075"/>
            <a:ext cx="4095750" cy="322580"/>
          </a:xfrm>
          <a:prstGeom prst="rect">
            <a:avLst/>
          </a:prstGeom>
        </p:spPr>
        <p:txBody>
          <a:bodyPr vert="horz" wrap="square" lIns="0" tIns="0" rIns="0" bIns="0" rtlCol="0" anchor="t" anchorCtr="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中国制造业外包领域位列</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NO.1</a:t>
            </a:r>
          </a:p>
        </p:txBody>
      </p:sp>
      <p:pic>
        <p:nvPicPr>
          <p:cNvPr id="9" name="图片占位符 2"/>
          <p:cNvPicPr>
            <a:picLocks noChangeAspect="1"/>
          </p:cNvPicPr>
          <p:nvPr/>
        </p:nvPicPr>
        <p:blipFill rotWithShape="1">
          <a:blip r:embed="rId2">
            <a:extLst>
              <a:ext uri="{28A0092B-C50C-407E-A947-70E740481C1C}">
                <a14:useLocalDpi xmlns:a14="http://schemas.microsoft.com/office/drawing/2010/main" val="0"/>
              </a:ext>
            </a:extLst>
          </a:blip>
          <a:srcRect l="47248" r="18532"/>
          <a:stretch>
            <a:fillRect/>
          </a:stretch>
        </p:blipFill>
        <p:spPr>
          <a:xfrm>
            <a:off x="7717790" y="-130810"/>
            <a:ext cx="4474210" cy="7509510"/>
          </a:xfrm>
          <a:custGeom>
            <a:avLst/>
            <a:gdLst>
              <a:gd name="connsiteX0" fmla="*/ 0 w 3516081"/>
              <a:gd name="connsiteY0" fmla="*/ 0 h 6858000"/>
              <a:gd name="connsiteX1" fmla="*/ 3516081 w 3516081"/>
              <a:gd name="connsiteY1" fmla="*/ 0 h 6858000"/>
              <a:gd name="connsiteX2" fmla="*/ 3516081 w 3516081"/>
              <a:gd name="connsiteY2" fmla="*/ 6858000 h 6858000"/>
              <a:gd name="connsiteX3" fmla="*/ 0 w 35160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16081" h="6858000">
                <a:moveTo>
                  <a:pt x="0" y="0"/>
                </a:moveTo>
                <a:lnTo>
                  <a:pt x="3516081" y="0"/>
                </a:lnTo>
                <a:lnTo>
                  <a:pt x="3516081" y="6858000"/>
                </a:lnTo>
                <a:lnTo>
                  <a:pt x="0" y="6858000"/>
                </a:lnTo>
                <a:close/>
              </a:path>
            </a:pathLst>
          </a:custGeom>
        </p:spPr>
      </p:pic>
      <p:grpSp>
        <p:nvGrpSpPr>
          <p:cNvPr id="6" name="组合 5"/>
          <p:cNvGrpSpPr/>
          <p:nvPr/>
        </p:nvGrpSpPr>
        <p:grpSpPr>
          <a:xfrm>
            <a:off x="499428" y="371475"/>
            <a:ext cx="5645150" cy="887095"/>
            <a:chOff x="1635" y="1800"/>
            <a:chExt cx="17780" cy="2794"/>
          </a:xfrm>
        </p:grpSpPr>
        <p:pic>
          <p:nvPicPr>
            <p:cNvPr id="9507" name="image 507"/>
            <p:cNvPicPr>
              <a:picLocks noChangeAspect="1"/>
            </p:cNvPicPr>
            <p:nvPr/>
          </p:nvPicPr>
          <p:blipFill>
            <a:blip r:embed="rId3"/>
            <a:srcRect/>
            <a:stretch>
              <a:fillRect/>
            </a:stretch>
          </p:blipFill>
          <p:spPr>
            <a:xfrm>
              <a:off x="2000" y="1800"/>
              <a:ext cx="2480" cy="2760"/>
            </a:xfrm>
            <a:prstGeom prst="rect">
              <a:avLst/>
            </a:prstGeom>
          </p:spPr>
        </p:pic>
        <p:sp>
          <p:nvSpPr>
            <p:cNvPr id="508" name="Object 508"/>
            <p:cNvSpPr txBox="1"/>
            <p:nvPr/>
          </p:nvSpPr>
          <p:spPr>
            <a:xfrm>
              <a:off x="5503" y="2041"/>
              <a:ext cx="9520" cy="175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集团实绩</a:t>
              </a:r>
              <a:endParaRPr lang="zh-CN" altLang="en-US" sz="3300" b="1" i="0" dirty="0">
                <a:solidFill>
                  <a:srgbClr val="041E5C"/>
                </a:solidFill>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716"/>
              <a:ext cx="13880" cy="878"/>
            </a:xfrm>
            <a:prstGeom prst="rect">
              <a:avLst/>
            </a:prstGeom>
          </p:spPr>
          <p:txBody>
            <a:bodyPr vert="horz" wrap="square" lIns="0" tIns="0" rIns="0" bIns="0" rtlCol="0" anchor="t" anchorCtr="0">
              <a:spAutoFit/>
            </a:bodyPr>
            <a:lstStyle/>
            <a:p>
              <a:pPr algn="l">
                <a:lnSpc>
                  <a:spcPct val="110000"/>
                </a:lnSpc>
              </a:pPr>
              <a:r>
                <a:rPr lang="en-US" altLang="zh-CN" sz="1650" b="0" i="0" dirty="0">
                  <a:solidFill>
                    <a:srgbClr val="8592AF"/>
                  </a:solidFill>
                  <a:latin typeface="微软雅黑" panose="020B0503020204020204" pitchFamily="34" charset="-122"/>
                  <a:ea typeface="微软雅黑" panose="020B0503020204020204" pitchFamily="34" charset="-122"/>
                </a:rPr>
                <a:t>OUTSTANDING ACHIEVEMENTS</a:t>
              </a:r>
              <a:endParaRPr lang="zh-CN" altLang="en-US" sz="900" dirty="0">
                <a:latin typeface="微软雅黑" panose="020B0503020204020204" pitchFamily="34" charset="-122"/>
                <a:ea typeface="微软雅黑" panose="020B0503020204020204" pitchFamily="34" charset="-122"/>
              </a:endParaRPr>
            </a:p>
          </p:txBody>
        </p:sp>
        <p:sp>
          <p:nvSpPr>
            <p:cNvPr id="5010" name="Object 5010"/>
            <p:cNvSpPr txBox="1"/>
            <p:nvPr/>
          </p:nvSpPr>
          <p:spPr>
            <a:xfrm>
              <a:off x="1635" y="2480"/>
              <a:ext cx="2625" cy="1466"/>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02</a:t>
              </a:r>
              <a:endParaRPr lang="zh-CN" altLang="en-US" sz="900" dirty="0">
                <a:latin typeface="微软雅黑" panose="020B0503020204020204" pitchFamily="34" charset="-122"/>
                <a:ea typeface="微软雅黑" panose="020B0503020204020204" pitchFamily="34" charset="-122"/>
              </a:endParaRPr>
            </a:p>
          </p:txBody>
        </p:sp>
      </p:grpSp>
      <p:sp>
        <p:nvSpPr>
          <p:cNvPr id="3" name="椭圆 2"/>
          <p:cNvSpPr/>
          <p:nvPr/>
        </p:nvSpPr>
        <p:spPr>
          <a:xfrm>
            <a:off x="1127760" y="1847215"/>
            <a:ext cx="645795" cy="645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41350" y="2655570"/>
            <a:ext cx="6227445" cy="8039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Object 605"/>
          <p:cNvSpPr txBox="1"/>
          <p:nvPr/>
        </p:nvSpPr>
        <p:spPr>
          <a:xfrm>
            <a:off x="2039620" y="2755093"/>
            <a:ext cx="2724150" cy="287020"/>
          </a:xfrm>
          <a:prstGeom prst="rect">
            <a:avLst/>
          </a:prstGeom>
        </p:spPr>
        <p:txBody>
          <a:bodyPr vert="horz" wrap="square" lIns="0" tIns="0" rIns="0" bIns="0" rtlCol="0" anchor="t" anchorCtr="0">
            <a:spAutoFit/>
          </a:bodyPr>
          <a:lstStyle/>
          <a:p>
            <a:pPr algn="l">
              <a:lnSpc>
                <a:spcPct val="110000"/>
              </a:lnSpc>
            </a:pPr>
            <a:r>
              <a:rPr lang="en-US" altLang="zh-CN" sz="1700" b="1" i="0" dirty="0">
                <a:solidFill>
                  <a:srgbClr val="313131"/>
                </a:solidFill>
                <a:latin typeface="微软雅黑" panose="020B0503020204020204" pitchFamily="34" charset="-122"/>
                <a:ea typeface="微软雅黑" panose="020B0503020204020204" pitchFamily="34" charset="-122"/>
              </a:rPr>
              <a:t>16</a:t>
            </a:r>
            <a:r>
              <a:rPr lang="zh-CN" altLang="en-US" sz="1700" i="0" dirty="0">
                <a:solidFill>
                  <a:srgbClr val="313131"/>
                </a:solidFill>
                <a:latin typeface="微软雅黑" panose="020B0503020204020204" pitchFamily="34" charset="-122"/>
                <a:ea typeface="微软雅黑" panose="020B0503020204020204" pitchFamily="34" charset="-122"/>
              </a:rPr>
              <a:t>名</a:t>
            </a:r>
          </a:p>
        </p:txBody>
      </p:sp>
      <p:sp>
        <p:nvSpPr>
          <p:cNvPr id="12" name="Object 606"/>
          <p:cNvSpPr txBox="1"/>
          <p:nvPr/>
        </p:nvSpPr>
        <p:spPr>
          <a:xfrm>
            <a:off x="2042795" y="3011805"/>
            <a:ext cx="4095750" cy="285078"/>
          </a:xfrm>
          <a:prstGeom prst="rect">
            <a:avLst/>
          </a:prstGeom>
        </p:spPr>
        <p:txBody>
          <a:bodyPr vert="horz" wrap="square" lIns="0" tIns="0" rIns="0" bIns="0" rtlCol="0" anchor="t" anchorCtr="0">
            <a:spAutoFit/>
          </a:bodyPr>
          <a:lstStyle/>
          <a:p>
            <a:pPr>
              <a:lnSpc>
                <a:spcPct val="150000"/>
              </a:lnSpc>
            </a:pPr>
            <a:r>
              <a:rPr 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中国</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HRO</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排行榜</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16</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名</a:t>
            </a:r>
          </a:p>
        </p:txBody>
      </p:sp>
      <p:sp>
        <p:nvSpPr>
          <p:cNvPr id="13" name="椭圆 12"/>
          <p:cNvSpPr/>
          <p:nvPr/>
        </p:nvSpPr>
        <p:spPr>
          <a:xfrm>
            <a:off x="1141095" y="2734945"/>
            <a:ext cx="645795" cy="645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41350" y="3543935"/>
            <a:ext cx="6227445" cy="8039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Object 605"/>
          <p:cNvSpPr txBox="1"/>
          <p:nvPr/>
        </p:nvSpPr>
        <p:spPr>
          <a:xfrm>
            <a:off x="2039620" y="3643458"/>
            <a:ext cx="2724150" cy="267702"/>
          </a:xfrm>
          <a:prstGeom prst="rect">
            <a:avLst/>
          </a:prstGeom>
        </p:spPr>
        <p:txBody>
          <a:bodyPr vert="horz" wrap="square" lIns="0" tIns="0" rIns="0" bIns="0" rtlCol="0" anchor="t" anchorCtr="0">
            <a:spAutoFit/>
          </a:bodyPr>
          <a:lstStyle/>
          <a:p>
            <a:pPr algn="l">
              <a:lnSpc>
                <a:spcPct val="110000"/>
              </a:lnSpc>
            </a:pPr>
            <a:r>
              <a:rPr lang="en-US" altLang="zh-CN" sz="1700" b="1" i="0" dirty="0">
                <a:solidFill>
                  <a:srgbClr val="313131"/>
                </a:solidFill>
                <a:latin typeface="微软雅黑" panose="020B0503020204020204" pitchFamily="34" charset="-122"/>
                <a:ea typeface="微软雅黑" panose="020B0503020204020204" pitchFamily="34" charset="-122"/>
              </a:rPr>
              <a:t>53</a:t>
            </a:r>
            <a:r>
              <a:rPr lang="zh-CN" altLang="en-US" sz="1700" i="0" dirty="0">
                <a:solidFill>
                  <a:srgbClr val="313131"/>
                </a:solidFill>
                <a:latin typeface="微软雅黑" panose="020B0503020204020204" pitchFamily="34" charset="-122"/>
                <a:ea typeface="微软雅黑" panose="020B0503020204020204" pitchFamily="34" charset="-122"/>
              </a:rPr>
              <a:t>座</a:t>
            </a:r>
          </a:p>
        </p:txBody>
      </p:sp>
      <p:sp>
        <p:nvSpPr>
          <p:cNvPr id="16" name="Object 606"/>
          <p:cNvSpPr txBox="1"/>
          <p:nvPr/>
        </p:nvSpPr>
        <p:spPr>
          <a:xfrm>
            <a:off x="2042795" y="3900170"/>
            <a:ext cx="4095750" cy="322580"/>
          </a:xfrm>
          <a:prstGeom prst="rect">
            <a:avLst/>
          </a:prstGeom>
        </p:spPr>
        <p:txBody>
          <a:bodyPr vert="horz" wrap="square" lIns="0" tIns="0" rIns="0" bIns="0" rtlCol="0" anchor="t" anchorCtr="0">
            <a:spAutoFit/>
          </a:bodyPr>
          <a:lstStyle/>
          <a:p>
            <a:pPr>
              <a:lnSpc>
                <a:spcPct val="150000"/>
              </a:lnSpc>
            </a:pPr>
            <a:r>
              <a:rPr 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业务覆盖全国</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53</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座城市</a:t>
            </a:r>
          </a:p>
        </p:txBody>
      </p:sp>
      <p:sp>
        <p:nvSpPr>
          <p:cNvPr id="17" name="椭圆 16"/>
          <p:cNvSpPr/>
          <p:nvPr/>
        </p:nvSpPr>
        <p:spPr>
          <a:xfrm>
            <a:off x="1141095" y="3623310"/>
            <a:ext cx="645795" cy="645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41350" y="4431030"/>
            <a:ext cx="6227445" cy="8039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bject 605"/>
          <p:cNvSpPr txBox="1"/>
          <p:nvPr/>
        </p:nvSpPr>
        <p:spPr>
          <a:xfrm>
            <a:off x="2039620" y="4533093"/>
            <a:ext cx="2724150" cy="287020"/>
          </a:xfrm>
          <a:prstGeom prst="rect">
            <a:avLst/>
          </a:prstGeom>
        </p:spPr>
        <p:txBody>
          <a:bodyPr vert="horz" wrap="square" lIns="0" tIns="0" rIns="0" bIns="0" rtlCol="0" anchor="t" anchorCtr="0">
            <a:spAutoFit/>
          </a:bodyPr>
          <a:lstStyle/>
          <a:p>
            <a:pPr algn="l">
              <a:lnSpc>
                <a:spcPct val="110000"/>
              </a:lnSpc>
            </a:pPr>
            <a:r>
              <a:rPr lang="en-US" altLang="zh-CN" sz="1700" b="1" i="0" dirty="0">
                <a:solidFill>
                  <a:srgbClr val="313131"/>
                </a:solidFill>
                <a:latin typeface="微软雅黑" panose="020B0503020204020204" pitchFamily="34" charset="-122"/>
                <a:ea typeface="微软雅黑" panose="020B0503020204020204" pitchFamily="34" charset="-122"/>
              </a:rPr>
              <a:t>3000</a:t>
            </a:r>
            <a:r>
              <a:rPr lang="zh-CN" altLang="en-US" sz="1700" i="0" dirty="0">
                <a:solidFill>
                  <a:srgbClr val="313131"/>
                </a:solidFill>
                <a:latin typeface="微软雅黑" panose="020B0503020204020204" pitchFamily="34" charset="-122"/>
                <a:ea typeface="微软雅黑" panose="020B0503020204020204" pitchFamily="34" charset="-122"/>
              </a:rPr>
              <a:t>家</a:t>
            </a:r>
          </a:p>
        </p:txBody>
      </p:sp>
      <p:sp>
        <p:nvSpPr>
          <p:cNvPr id="20" name="Object 606"/>
          <p:cNvSpPr txBox="1"/>
          <p:nvPr/>
        </p:nvSpPr>
        <p:spPr>
          <a:xfrm>
            <a:off x="2042795" y="4789805"/>
            <a:ext cx="4095750" cy="322580"/>
          </a:xfrm>
          <a:prstGeom prst="rect">
            <a:avLst/>
          </a:prstGeom>
        </p:spPr>
        <p:txBody>
          <a:bodyPr vert="horz" wrap="square" lIns="0" tIns="0" rIns="0" bIns="0" rtlCol="0" anchor="t" anchorCtr="0">
            <a:spAutoFit/>
          </a:bodyPr>
          <a:lstStyle/>
          <a:p>
            <a:pPr>
              <a:lnSpc>
                <a:spcPct val="150000"/>
              </a:lnSpc>
            </a:pPr>
            <a:r>
              <a:rPr 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与</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3000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家企业建立长期合作</a:t>
            </a:r>
          </a:p>
        </p:txBody>
      </p:sp>
      <p:sp>
        <p:nvSpPr>
          <p:cNvPr id="21" name="椭圆 20"/>
          <p:cNvSpPr/>
          <p:nvPr/>
        </p:nvSpPr>
        <p:spPr>
          <a:xfrm>
            <a:off x="1141095" y="4512945"/>
            <a:ext cx="645795" cy="645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1350" y="5318125"/>
            <a:ext cx="6227445" cy="8039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bject 605"/>
          <p:cNvSpPr txBox="1"/>
          <p:nvPr/>
        </p:nvSpPr>
        <p:spPr>
          <a:xfrm>
            <a:off x="2039620" y="5422728"/>
            <a:ext cx="2724150" cy="287020"/>
          </a:xfrm>
          <a:prstGeom prst="rect">
            <a:avLst/>
          </a:prstGeom>
        </p:spPr>
        <p:txBody>
          <a:bodyPr vert="horz" wrap="square" lIns="0" tIns="0" rIns="0" bIns="0" rtlCol="0" anchor="t" anchorCtr="0">
            <a:spAutoFit/>
          </a:bodyPr>
          <a:lstStyle/>
          <a:p>
            <a:pPr algn="l">
              <a:lnSpc>
                <a:spcPct val="110000"/>
              </a:lnSpc>
            </a:pPr>
            <a:r>
              <a:rPr lang="en-US" altLang="zh-CN" sz="1700" b="1" i="0" dirty="0">
                <a:solidFill>
                  <a:srgbClr val="313131"/>
                </a:solidFill>
                <a:latin typeface="微软雅黑" panose="020B0503020204020204" pitchFamily="34" charset="-122"/>
                <a:ea typeface="微软雅黑" panose="020B0503020204020204" pitchFamily="34" charset="-122"/>
              </a:rPr>
              <a:t>1,000,000</a:t>
            </a:r>
            <a:r>
              <a:rPr lang="zh-CN" altLang="en-US" sz="1700" i="0" dirty="0">
                <a:solidFill>
                  <a:srgbClr val="313131"/>
                </a:solidFill>
                <a:latin typeface="微软雅黑" panose="020B0503020204020204" pitchFamily="34" charset="-122"/>
                <a:ea typeface="微软雅黑" panose="020B0503020204020204" pitchFamily="34" charset="-122"/>
              </a:rPr>
              <a:t>名</a:t>
            </a:r>
          </a:p>
        </p:txBody>
      </p:sp>
      <p:sp>
        <p:nvSpPr>
          <p:cNvPr id="24" name="Object 606"/>
          <p:cNvSpPr txBox="1"/>
          <p:nvPr/>
        </p:nvSpPr>
        <p:spPr>
          <a:xfrm>
            <a:off x="2042795" y="5676265"/>
            <a:ext cx="4095750" cy="322580"/>
          </a:xfrm>
          <a:prstGeom prst="rect">
            <a:avLst/>
          </a:prstGeom>
        </p:spPr>
        <p:txBody>
          <a:bodyPr vert="horz" wrap="square" lIns="0" tIns="0" rIns="0" bIns="0" rtlCol="0" anchor="t" anchorCtr="0">
            <a:spAutoFit/>
          </a:bodyPr>
          <a:lstStyle/>
          <a:p>
            <a:pPr>
              <a:lnSpc>
                <a:spcPct val="150000"/>
              </a:lnSpc>
            </a:pPr>
            <a:r>
              <a:rPr lang="zh-CN"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服务外包员工超百万人</a:t>
            </a:r>
          </a:p>
        </p:txBody>
      </p:sp>
      <p:sp>
        <p:nvSpPr>
          <p:cNvPr id="25" name="椭圆 24"/>
          <p:cNvSpPr/>
          <p:nvPr/>
        </p:nvSpPr>
        <p:spPr>
          <a:xfrm>
            <a:off x="1141095" y="5401945"/>
            <a:ext cx="645795" cy="645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57390" y="1767205"/>
            <a:ext cx="471170" cy="4408805"/>
          </a:xfrm>
          <a:prstGeom prst="rect">
            <a:avLst/>
          </a:prstGeom>
          <a:noFill/>
        </p:spPr>
        <p:txBody>
          <a:bodyPr wrap="square" rtlCol="0">
            <a:spAutoFit/>
          </a:bodyPr>
          <a:lstStyle/>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专</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注</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于</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人</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力</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资</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源</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服</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务</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行</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业</a:t>
            </a:r>
          </a:p>
          <a:p>
            <a:pPr>
              <a:lnSpc>
                <a:spcPct val="120000"/>
              </a:lnSpc>
              <a:spcBef>
                <a:spcPts val="0"/>
              </a:spcBef>
              <a:spcAft>
                <a:spcPts val="0"/>
              </a:spcAft>
            </a:pPr>
            <a:r>
              <a:rPr lang="en-US" altLang="zh-CN"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18</a:t>
            </a:r>
          </a:p>
          <a:p>
            <a:pPr>
              <a:lnSpc>
                <a:spcPct val="120000"/>
              </a:lnSpc>
              <a:spcBef>
                <a:spcPts val="0"/>
              </a:spcBef>
              <a:spcAft>
                <a:spcPts val="0"/>
              </a:spcAft>
            </a:pPr>
            <a:r>
              <a:rPr lang="zh-CN" altLang="en-US" dirty="0">
                <a:solidFill>
                  <a:schemeClr val="accent1"/>
                </a:solidFill>
                <a:latin typeface="微软雅黑" panose="020B0503020204020204" pitchFamily="34" charset="-122"/>
                <a:ea typeface="微软雅黑" panose="020B0503020204020204" pitchFamily="34" charset="-122"/>
                <a:cs typeface="OPPOSans Bold" panose="00020600040101010101" charset="-122"/>
              </a:rPr>
              <a:t>年</a:t>
            </a:r>
          </a:p>
        </p:txBody>
      </p:sp>
      <p:pic>
        <p:nvPicPr>
          <p:cNvPr id="33" name="图片 32" descr="第一"/>
          <p:cNvPicPr>
            <a:picLocks noChangeAspect="1"/>
          </p:cNvPicPr>
          <p:nvPr/>
        </p:nvPicPr>
        <p:blipFill>
          <a:blip r:embed="rId4"/>
          <a:stretch>
            <a:fillRect/>
          </a:stretch>
        </p:blipFill>
        <p:spPr>
          <a:xfrm>
            <a:off x="1290955" y="2012950"/>
            <a:ext cx="327025" cy="340360"/>
          </a:xfrm>
          <a:prstGeom prst="rect">
            <a:avLst/>
          </a:prstGeom>
        </p:spPr>
      </p:pic>
      <p:pic>
        <p:nvPicPr>
          <p:cNvPr id="34" name="图片 33" descr="合作"/>
          <p:cNvPicPr>
            <a:picLocks noChangeAspect="1"/>
          </p:cNvPicPr>
          <p:nvPr/>
        </p:nvPicPr>
        <p:blipFill>
          <a:blip r:embed="rId5"/>
          <a:stretch>
            <a:fillRect/>
          </a:stretch>
        </p:blipFill>
        <p:spPr>
          <a:xfrm>
            <a:off x="1294130" y="4690745"/>
            <a:ext cx="365125" cy="315595"/>
          </a:xfrm>
          <a:prstGeom prst="rect">
            <a:avLst/>
          </a:prstGeom>
        </p:spPr>
      </p:pic>
      <p:pic>
        <p:nvPicPr>
          <p:cNvPr id="35" name="图片 34" descr="排行榜"/>
          <p:cNvPicPr>
            <a:picLocks noChangeAspect="1"/>
          </p:cNvPicPr>
          <p:nvPr/>
        </p:nvPicPr>
        <p:blipFill>
          <a:blip r:embed="rId6"/>
          <a:stretch>
            <a:fillRect/>
          </a:stretch>
        </p:blipFill>
        <p:spPr>
          <a:xfrm>
            <a:off x="1301750" y="2875280"/>
            <a:ext cx="326390" cy="326390"/>
          </a:xfrm>
          <a:prstGeom prst="rect">
            <a:avLst/>
          </a:prstGeom>
        </p:spPr>
      </p:pic>
      <p:pic>
        <p:nvPicPr>
          <p:cNvPr id="36" name="图片 35" descr="住址_城市"/>
          <p:cNvPicPr>
            <a:picLocks noChangeAspect="1"/>
          </p:cNvPicPr>
          <p:nvPr/>
        </p:nvPicPr>
        <p:blipFill>
          <a:blip r:embed="rId7"/>
          <a:stretch>
            <a:fillRect/>
          </a:stretch>
        </p:blipFill>
        <p:spPr>
          <a:xfrm>
            <a:off x="1291590" y="3787775"/>
            <a:ext cx="360045" cy="306705"/>
          </a:xfrm>
          <a:prstGeom prst="rect">
            <a:avLst/>
          </a:prstGeom>
        </p:spPr>
      </p:pic>
      <p:pic>
        <p:nvPicPr>
          <p:cNvPr id="37" name="图片 36" descr="1-5员工"/>
          <p:cNvPicPr>
            <a:picLocks noChangeAspect="1"/>
          </p:cNvPicPr>
          <p:nvPr/>
        </p:nvPicPr>
        <p:blipFill>
          <a:blip r:embed="rId8"/>
          <a:stretch>
            <a:fillRect/>
          </a:stretch>
        </p:blipFill>
        <p:spPr>
          <a:xfrm>
            <a:off x="1285875" y="5577205"/>
            <a:ext cx="358775" cy="275590"/>
          </a:xfrm>
          <a:prstGeom prst="rect">
            <a:avLst/>
          </a:prstGeom>
        </p:spPr>
      </p:pic>
      <p:pic>
        <p:nvPicPr>
          <p:cNvPr id="38" name="图片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54895" y="-225169"/>
            <a:ext cx="2249619" cy="11888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路径 2"/>
          <p:cNvPicPr>
            <a:picLocks noChangeAspect="1"/>
          </p:cNvPicPr>
          <p:nvPr/>
        </p:nvPicPr>
        <p:blipFill>
          <a:blip r:embed="rId2"/>
          <a:stretch>
            <a:fillRect/>
          </a:stretch>
        </p:blipFill>
        <p:spPr>
          <a:xfrm>
            <a:off x="0" y="2958245"/>
            <a:ext cx="12192000" cy="1092835"/>
          </a:xfrm>
          <a:prstGeom prst="rect">
            <a:avLst/>
          </a:prstGeom>
        </p:spPr>
      </p:pic>
      <p:pic>
        <p:nvPicPr>
          <p:cNvPr id="9502" name="image 502"/>
          <p:cNvPicPr>
            <a:picLocks noChangeAspect="1"/>
          </p:cNvPicPr>
          <p:nvPr/>
        </p:nvPicPr>
        <p:blipFill>
          <a:blip r:embed="rId3"/>
          <a:srcRect/>
          <a:stretch>
            <a:fillRect/>
          </a:stretch>
        </p:blipFill>
        <p:spPr>
          <a:xfrm>
            <a:off x="1449070" y="3067050"/>
            <a:ext cx="196850" cy="196850"/>
          </a:xfrm>
          <a:prstGeom prst="rect">
            <a:avLst/>
          </a:prstGeom>
        </p:spPr>
      </p:pic>
      <p:pic>
        <p:nvPicPr>
          <p:cNvPr id="9503" name="image 503"/>
          <p:cNvPicPr>
            <a:picLocks noChangeAspect="1"/>
          </p:cNvPicPr>
          <p:nvPr/>
        </p:nvPicPr>
        <p:blipFill>
          <a:blip r:embed="rId4"/>
          <a:srcRect/>
          <a:stretch>
            <a:fillRect/>
          </a:stretch>
        </p:blipFill>
        <p:spPr>
          <a:xfrm>
            <a:off x="4088130" y="3500120"/>
            <a:ext cx="196850" cy="196850"/>
          </a:xfrm>
          <a:prstGeom prst="rect">
            <a:avLst/>
          </a:prstGeom>
        </p:spPr>
      </p:pic>
      <p:pic>
        <p:nvPicPr>
          <p:cNvPr id="9505" name="image 505"/>
          <p:cNvPicPr>
            <a:picLocks noChangeAspect="1"/>
          </p:cNvPicPr>
          <p:nvPr/>
        </p:nvPicPr>
        <p:blipFill>
          <a:blip r:embed="rId5"/>
          <a:srcRect/>
          <a:stretch>
            <a:fillRect/>
          </a:stretch>
        </p:blipFill>
        <p:spPr>
          <a:xfrm>
            <a:off x="7348855" y="2849880"/>
            <a:ext cx="196850" cy="196850"/>
          </a:xfrm>
          <a:prstGeom prst="rect">
            <a:avLst/>
          </a:prstGeom>
        </p:spPr>
      </p:pic>
      <p:grpSp>
        <p:nvGrpSpPr>
          <p:cNvPr id="2" name="组合 1"/>
          <p:cNvGrpSpPr/>
          <p:nvPr/>
        </p:nvGrpSpPr>
        <p:grpSpPr>
          <a:xfrm>
            <a:off x="545783" y="288290"/>
            <a:ext cx="5645150" cy="876300"/>
            <a:chOff x="1635" y="1800"/>
            <a:chExt cx="17780" cy="2760"/>
          </a:xfrm>
        </p:grpSpPr>
        <p:pic>
          <p:nvPicPr>
            <p:cNvPr id="9507" name="image 507"/>
            <p:cNvPicPr>
              <a:picLocks noChangeAspect="1"/>
            </p:cNvPicPr>
            <p:nvPr/>
          </p:nvPicPr>
          <p:blipFill>
            <a:blip r:embed="rId6"/>
            <a:srcRect/>
            <a:stretch>
              <a:fillRect/>
            </a:stretch>
          </p:blipFill>
          <p:spPr>
            <a:xfrm>
              <a:off x="2000" y="1800"/>
              <a:ext cx="2480" cy="2760"/>
            </a:xfrm>
            <a:prstGeom prst="rect">
              <a:avLst/>
            </a:prstGeom>
          </p:spPr>
        </p:pic>
        <p:sp>
          <p:nvSpPr>
            <p:cNvPr id="508" name="Object 508"/>
            <p:cNvSpPr txBox="1"/>
            <p:nvPr/>
          </p:nvSpPr>
          <p:spPr>
            <a:xfrm>
              <a:off x="5535" y="2107"/>
              <a:ext cx="9520" cy="175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发展里程碑</a:t>
              </a:r>
              <a:endParaRPr lang="zh-CN" altLang="en-US"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3880" cy="878"/>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DEVELOPMENT HISTORY</a:t>
              </a:r>
              <a:endParaRPr lang="zh-CN" altLang="en-US" sz="900">
                <a:latin typeface="微软雅黑" panose="020B0503020204020204" pitchFamily="34" charset="-122"/>
                <a:ea typeface="微软雅黑" panose="020B0503020204020204" pitchFamily="34" charset="-122"/>
              </a:endParaRPr>
            </a:p>
          </p:txBody>
        </p:sp>
        <p:sp>
          <p:nvSpPr>
            <p:cNvPr id="5010" name="Object 5010"/>
            <p:cNvSpPr txBox="1"/>
            <p:nvPr/>
          </p:nvSpPr>
          <p:spPr>
            <a:xfrm>
              <a:off x="1635" y="2480"/>
              <a:ext cx="2625" cy="1466"/>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3</a:t>
              </a:r>
            </a:p>
          </p:txBody>
        </p:sp>
      </p:grpSp>
      <p:sp>
        <p:nvSpPr>
          <p:cNvPr id="5011" name="Object 5011"/>
          <p:cNvSpPr txBox="1"/>
          <p:nvPr/>
        </p:nvSpPr>
        <p:spPr>
          <a:xfrm>
            <a:off x="3242180" y="1538000"/>
            <a:ext cx="1943735" cy="380365"/>
          </a:xfrm>
          <a:prstGeom prst="rect">
            <a:avLst/>
          </a:prstGeom>
        </p:spPr>
        <p:txBody>
          <a:bodyPr vert="horz" wrap="square" lIns="0" tIns="0" rIns="0" bIns="0" rtlCol="0" anchor="t" anchorCtr="0">
            <a:spAutoFit/>
          </a:bodyPr>
          <a:lstStyle/>
          <a:p>
            <a:pPr algn="l">
              <a:lnSpc>
                <a:spcPct val="110000"/>
              </a:lnSpc>
            </a:pPr>
            <a:r>
              <a:rPr lang="zh-CN" sz="2250" b="0" i="0" dirty="0">
                <a:solidFill>
                  <a:srgbClr val="041E5C"/>
                </a:solidFill>
                <a:latin typeface="微软雅黑" panose="020B0503020204020204" pitchFamily="34" charset="-122"/>
                <a:ea typeface="微软雅黑" panose="020B0503020204020204" pitchFamily="34" charset="-122"/>
              </a:rPr>
              <a:t>20</a:t>
            </a:r>
            <a:r>
              <a:rPr lang="en-US" altLang="zh-CN" sz="2250" b="0" i="0" dirty="0">
                <a:solidFill>
                  <a:srgbClr val="041E5C"/>
                </a:solidFill>
                <a:latin typeface="微软雅黑" panose="020B0503020204020204" pitchFamily="34" charset="-122"/>
                <a:ea typeface="微软雅黑" panose="020B0503020204020204" pitchFamily="34" charset="-122"/>
              </a:rPr>
              <a:t>09-2014</a:t>
            </a:r>
          </a:p>
        </p:txBody>
      </p:sp>
      <p:sp>
        <p:nvSpPr>
          <p:cNvPr id="5015" name="Object 5015"/>
          <p:cNvSpPr txBox="1"/>
          <p:nvPr/>
        </p:nvSpPr>
        <p:spPr>
          <a:xfrm>
            <a:off x="10057811" y="1538000"/>
            <a:ext cx="1428750" cy="380365"/>
          </a:xfrm>
          <a:prstGeom prst="rect">
            <a:avLst/>
          </a:prstGeom>
        </p:spPr>
        <p:txBody>
          <a:bodyPr vert="horz" wrap="square" lIns="0" tIns="0" rIns="0" bIns="0" rtlCol="0" anchor="t" anchorCtr="0">
            <a:spAutoFit/>
          </a:bodyPr>
          <a:lstStyle/>
          <a:p>
            <a:pPr algn="l">
              <a:lnSpc>
                <a:spcPct val="110000"/>
              </a:lnSpc>
            </a:pPr>
            <a:r>
              <a:rPr lang="en-US" altLang="zh-CN" sz="2250" b="0" i="0" dirty="0">
                <a:solidFill>
                  <a:srgbClr val="041E5C"/>
                </a:solidFill>
                <a:latin typeface="微软雅黑" panose="020B0503020204020204" pitchFamily="34" charset="-122"/>
                <a:ea typeface="微软雅黑" panose="020B0503020204020204" pitchFamily="34" charset="-122"/>
              </a:rPr>
              <a:t>2022</a:t>
            </a:r>
          </a:p>
        </p:txBody>
      </p:sp>
      <p:sp>
        <p:nvSpPr>
          <p:cNvPr id="5016" name="Object 5016"/>
          <p:cNvSpPr txBox="1"/>
          <p:nvPr/>
        </p:nvSpPr>
        <p:spPr>
          <a:xfrm>
            <a:off x="9700567" y="2406351"/>
            <a:ext cx="1717040" cy="560153"/>
          </a:xfrm>
          <a:prstGeom prst="rect">
            <a:avLst/>
          </a:prstGeom>
        </p:spPr>
        <p:txBody>
          <a:bodyPr vert="horz" wrap="square" lIns="0" tIns="0" rIns="0" bIns="0" rtlCol="0" anchor="t" anchorCtr="0">
            <a:spAutoFit/>
          </a:bodyPr>
          <a:lstStyle/>
          <a:p>
            <a:pPr marL="285750" indent="-285750" defTabSz="1219200">
              <a:lnSpc>
                <a:spcPct val="13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成立</a:t>
            </a:r>
            <a:r>
              <a:rPr lang="en-US" altLang="zh-CN"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SHRS+</a:t>
            </a:r>
            <a:r>
              <a:rPr lang="zh-CN" altLang="en-US"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平台</a:t>
            </a:r>
            <a:endParaRPr lang="en-US" altLang="zh-CN"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endParaRPr>
          </a:p>
          <a:p>
            <a:pPr indent="0" defTabSz="1219200">
              <a:lnSpc>
                <a:spcPct val="130000"/>
              </a:lnSpc>
              <a:buFont typeface="Arial" panose="020B0604020202090204" pitchFamily="34" charset="0"/>
              <a:buNone/>
              <a:defRPr/>
            </a:pPr>
            <a:r>
              <a:rPr lang="en-US" altLang="zh-CN"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      ……</a:t>
            </a:r>
          </a:p>
        </p:txBody>
      </p:sp>
      <p:sp>
        <p:nvSpPr>
          <p:cNvPr id="5017" name="Object 5017"/>
          <p:cNvSpPr txBox="1"/>
          <p:nvPr/>
        </p:nvSpPr>
        <p:spPr>
          <a:xfrm>
            <a:off x="6447534" y="3422598"/>
            <a:ext cx="1915065" cy="380873"/>
          </a:xfrm>
          <a:prstGeom prst="rect">
            <a:avLst/>
          </a:prstGeom>
        </p:spPr>
        <p:txBody>
          <a:bodyPr vert="horz" wrap="square" lIns="0" tIns="0" rIns="0" bIns="0" rtlCol="0" anchor="t" anchorCtr="0">
            <a:spAutoFit/>
          </a:bodyPr>
          <a:lstStyle/>
          <a:p>
            <a:pPr algn="l">
              <a:lnSpc>
                <a:spcPct val="110000"/>
              </a:lnSpc>
            </a:pPr>
            <a:r>
              <a:rPr lang="zh-CN" sz="2250" b="0" i="0" dirty="0">
                <a:solidFill>
                  <a:srgbClr val="041E5C"/>
                </a:solidFill>
                <a:latin typeface="微软雅黑" panose="020B0503020204020204" pitchFamily="34" charset="-122"/>
                <a:ea typeface="微软雅黑" panose="020B0503020204020204" pitchFamily="34" charset="-122"/>
              </a:rPr>
              <a:t>20</a:t>
            </a:r>
            <a:r>
              <a:rPr lang="en-US" altLang="zh-CN" sz="2250" b="0" i="0" dirty="0">
                <a:solidFill>
                  <a:srgbClr val="041E5C"/>
                </a:solidFill>
                <a:latin typeface="微软雅黑" panose="020B0503020204020204" pitchFamily="34" charset="-122"/>
                <a:ea typeface="微软雅黑" panose="020B0503020204020204" pitchFamily="34" charset="-122"/>
              </a:rPr>
              <a:t>14-2021</a:t>
            </a:r>
          </a:p>
        </p:txBody>
      </p:sp>
      <p:sp>
        <p:nvSpPr>
          <p:cNvPr id="5019" name="Object 5019"/>
          <p:cNvSpPr txBox="1"/>
          <p:nvPr/>
        </p:nvSpPr>
        <p:spPr>
          <a:xfrm>
            <a:off x="933450" y="3754755"/>
            <a:ext cx="2166620" cy="380365"/>
          </a:xfrm>
          <a:prstGeom prst="rect">
            <a:avLst/>
          </a:prstGeom>
        </p:spPr>
        <p:txBody>
          <a:bodyPr vert="horz" wrap="square" lIns="0" tIns="0" rIns="0" bIns="0" rtlCol="0" anchor="t" anchorCtr="0">
            <a:spAutoFit/>
          </a:bodyPr>
          <a:lstStyle/>
          <a:p>
            <a:pPr algn="l">
              <a:lnSpc>
                <a:spcPct val="110000"/>
              </a:lnSpc>
            </a:pPr>
            <a:r>
              <a:rPr lang="zh-CN" sz="2250" b="0" i="0" dirty="0">
                <a:solidFill>
                  <a:srgbClr val="FF7A00"/>
                </a:solidFill>
                <a:latin typeface="微软雅黑" panose="020B0503020204020204" pitchFamily="34" charset="-122"/>
                <a:ea typeface="微软雅黑" panose="020B0503020204020204" pitchFamily="34" charset="-122"/>
              </a:rPr>
              <a:t>20</a:t>
            </a:r>
            <a:r>
              <a:rPr lang="en-US" altLang="zh-CN" sz="2250" b="0" i="0" dirty="0">
                <a:solidFill>
                  <a:srgbClr val="FF7A00"/>
                </a:solidFill>
                <a:latin typeface="微软雅黑" panose="020B0503020204020204" pitchFamily="34" charset="-122"/>
                <a:ea typeface="微软雅黑" panose="020B0503020204020204" pitchFamily="34" charset="-122"/>
              </a:rPr>
              <a:t>04-2009</a:t>
            </a:r>
            <a:endParaRPr lang="zh-CN" altLang="en-US" sz="900" dirty="0">
              <a:latin typeface="微软雅黑" panose="020B0503020204020204" pitchFamily="34" charset="-122"/>
              <a:ea typeface="微软雅黑" panose="020B0503020204020204" pitchFamily="34" charset="-122"/>
            </a:endParaRPr>
          </a:p>
        </p:txBody>
      </p:sp>
      <p:sp>
        <p:nvSpPr>
          <p:cNvPr id="5020" name="Object 5020"/>
          <p:cNvSpPr txBox="1"/>
          <p:nvPr/>
        </p:nvSpPr>
        <p:spPr>
          <a:xfrm>
            <a:off x="2409912" y="2351690"/>
            <a:ext cx="4260509" cy="800219"/>
          </a:xfrm>
          <a:prstGeom prst="rect">
            <a:avLst/>
          </a:prstGeom>
        </p:spPr>
        <p:txBody>
          <a:bodyPr vert="horz" wrap="square" lIns="0" tIns="0" rIns="0" bIns="0" rtlCol="0" anchor="t" anchorCtr="0">
            <a:spAutoFit/>
          </a:bodyPr>
          <a:lstStyle/>
          <a:p>
            <a:pPr marL="285750" indent="-285750" defTabSz="1219200">
              <a:lnSpc>
                <a:spcPct val="10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业务覆盖华东、华南、华中、华北和西南5大区域；</a:t>
            </a:r>
            <a:endPar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endParaRPr>
          </a:p>
          <a:p>
            <a:pPr marL="285750" indent="-285750" defTabSz="1219200" fontAlgn="auto">
              <a:lnSpc>
                <a:spcPct val="100000"/>
              </a:lnSpc>
              <a:spcBef>
                <a:spcPts val="600"/>
              </a:spcBef>
              <a:buFont typeface="Arial" panose="020B0604020202020204" pitchFamily="34" charset="0"/>
              <a:buChar char="•"/>
              <a:defRPr/>
            </a:pPr>
            <a:r>
              <a:rPr sz="1400"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布局互联网+</a:t>
            </a:r>
            <a:r>
              <a:rPr 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，成立蓝聘科技，上线蚂蚁网；</a:t>
            </a:r>
            <a:endParaRPr 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endParaRPr>
          </a:p>
          <a:p>
            <a:pPr marL="285750" indent="-285750" defTabSz="1219200" fontAlgn="auto">
              <a:lnSpc>
                <a:spcPct val="100000"/>
              </a:lnSpc>
              <a:spcBef>
                <a:spcPts val="600"/>
              </a:spcBef>
              <a:buFont typeface="Arial" panose="020B0604020202020204" pitchFamily="34" charset="0"/>
              <a:buChar char="•"/>
              <a:defRPr/>
            </a:pPr>
            <a:r>
              <a:rPr 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陆续完善各大事业</a:t>
            </a: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群</a:t>
            </a:r>
            <a:r>
              <a:rPr 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a:t>
            </a:r>
            <a:endPar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endParaRPr>
          </a:p>
        </p:txBody>
      </p:sp>
      <p:sp>
        <p:nvSpPr>
          <p:cNvPr id="5" name="文本框 4"/>
          <p:cNvSpPr txBox="1"/>
          <p:nvPr/>
        </p:nvSpPr>
        <p:spPr>
          <a:xfrm>
            <a:off x="3295333" y="1915763"/>
            <a:ext cx="1325880" cy="368300"/>
          </a:xfrm>
          <a:prstGeom prst="rect">
            <a:avLst/>
          </a:prstGeom>
          <a:noFill/>
        </p:spPr>
        <p:txBody>
          <a:bodyPr wrap="none" rtlCol="0">
            <a:spAutoFit/>
          </a:bodyPr>
          <a:lstStyle/>
          <a:p>
            <a:r>
              <a:rPr lang="zh-CN" altLang="en-US" dirty="0">
                <a:solidFill>
                  <a:srgbClr val="223C6C"/>
                </a:solidFill>
                <a:latin typeface="微软雅黑" panose="020B0503020204020204" pitchFamily="34" charset="-122"/>
                <a:ea typeface="微软雅黑" panose="020B0503020204020204" pitchFamily="34" charset="-122"/>
              </a:rPr>
              <a:t>快速扩张期</a:t>
            </a:r>
          </a:p>
        </p:txBody>
      </p:sp>
      <p:grpSp>
        <p:nvGrpSpPr>
          <p:cNvPr id="12" name="组合 11"/>
          <p:cNvGrpSpPr/>
          <p:nvPr/>
        </p:nvGrpSpPr>
        <p:grpSpPr>
          <a:xfrm>
            <a:off x="387350" y="4200525"/>
            <a:ext cx="3086735" cy="946150"/>
            <a:chOff x="419" y="7025"/>
            <a:chExt cx="4861" cy="1490"/>
          </a:xfrm>
        </p:grpSpPr>
        <p:sp>
          <p:nvSpPr>
            <p:cNvPr id="10" name="Object 5020"/>
            <p:cNvSpPr txBox="1"/>
            <p:nvPr/>
          </p:nvSpPr>
          <p:spPr>
            <a:xfrm>
              <a:off x="419" y="7715"/>
              <a:ext cx="4861" cy="800"/>
            </a:xfrm>
            <a:prstGeom prst="rect">
              <a:avLst/>
            </a:prstGeom>
          </p:spPr>
          <p:txBody>
            <a:bodyPr vert="horz" wrap="square" lIns="0" tIns="0" rIns="0" bIns="0" rtlCol="0" anchor="t" anchorCtr="0">
              <a:spAutoFit/>
            </a:bodyPr>
            <a:lstStyle/>
            <a:p>
              <a:pPr marL="285750" indent="-285750" defTabSz="1219200">
                <a:lnSpc>
                  <a:spcPct val="10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sym typeface="+mn-ea"/>
                </a:rPr>
                <a:t>苏州市成功人力资源有限公司成立；</a:t>
              </a:r>
              <a:endParaRPr lang="zh-CN" altLang="en-US" sz="1400" kern="0" dirty="0">
                <a:solidFill>
                  <a:srgbClr val="223C6C"/>
                </a:solidFill>
                <a:latin typeface="微软雅黑" panose="020B0503020204020204" pitchFamily="34" charset="-122"/>
                <a:ea typeface="微软雅黑" panose="020B0503020204020204" pitchFamily="34" charset="-122"/>
              </a:endParaRPr>
            </a:p>
            <a:p>
              <a:pPr marL="285750" indent="-285750" defTabSz="1219200" fontAlgn="auto">
                <a:lnSpc>
                  <a:spcPct val="100000"/>
                </a:lnSpc>
                <a:spcBef>
                  <a:spcPts val="600"/>
                </a:spcBef>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sym typeface="+mn-ea"/>
                </a:rPr>
                <a:t>深耕本地市场，完成长三角布局；</a:t>
              </a:r>
            </a:p>
          </p:txBody>
        </p:sp>
        <p:sp>
          <p:nvSpPr>
            <p:cNvPr id="11" name="文本框 10"/>
            <p:cNvSpPr txBox="1"/>
            <p:nvPr/>
          </p:nvSpPr>
          <p:spPr>
            <a:xfrm>
              <a:off x="1325" y="7025"/>
              <a:ext cx="2088" cy="580"/>
            </a:xfrm>
            <a:prstGeom prst="rect">
              <a:avLst/>
            </a:prstGeom>
            <a:noFill/>
          </p:spPr>
          <p:txBody>
            <a:bodyPr wrap="none" rtlCol="0">
              <a:spAutoFit/>
            </a:bodyPr>
            <a:lstStyle/>
            <a:p>
              <a:r>
                <a:rPr lang="zh-CN" altLang="en-US" dirty="0">
                  <a:solidFill>
                    <a:srgbClr val="223C6C"/>
                  </a:solidFill>
                  <a:latin typeface="微软雅黑" panose="020B0503020204020204" pitchFamily="34" charset="-122"/>
                  <a:ea typeface="微软雅黑" panose="020B0503020204020204" pitchFamily="34" charset="-122"/>
                </a:rPr>
                <a:t>公司初创期</a:t>
              </a:r>
            </a:p>
          </p:txBody>
        </p:sp>
      </p:grpSp>
      <p:grpSp>
        <p:nvGrpSpPr>
          <p:cNvPr id="13" name="组合 12"/>
          <p:cNvGrpSpPr/>
          <p:nvPr/>
        </p:nvGrpSpPr>
        <p:grpSpPr>
          <a:xfrm>
            <a:off x="5569556" y="3832535"/>
            <a:ext cx="4339351" cy="1510030"/>
            <a:chOff x="462" y="7000"/>
            <a:chExt cx="5708" cy="2378"/>
          </a:xfrm>
        </p:grpSpPr>
        <p:sp>
          <p:nvSpPr>
            <p:cNvPr id="14" name="Object 5020"/>
            <p:cNvSpPr txBox="1"/>
            <p:nvPr/>
          </p:nvSpPr>
          <p:spPr>
            <a:xfrm>
              <a:off x="462" y="7614"/>
              <a:ext cx="5708" cy="1764"/>
            </a:xfrm>
            <a:prstGeom prst="rect">
              <a:avLst/>
            </a:prstGeom>
          </p:spPr>
          <p:txBody>
            <a:bodyPr vert="horz" wrap="square" lIns="0" tIns="0" rIns="0" bIns="0" rtlCol="0" anchor="t" anchorCtr="0">
              <a:spAutoFit/>
            </a:bodyPr>
            <a:lstStyle/>
            <a:p>
              <a:pPr marL="285750" indent="-285750" defTabSz="1219200">
                <a:lnSpc>
                  <a:spcPct val="13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成立共享经济灵活用工服务众包平台“悠客”；</a:t>
              </a:r>
              <a:endParaRPr lang="en-US" alt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endParaRPr>
            </a:p>
            <a:p>
              <a:pPr marL="285750" indent="-285750" defTabSz="1219200">
                <a:lnSpc>
                  <a:spcPct val="13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成立成功人力资本研究院；</a:t>
              </a:r>
              <a:endParaRPr lang="en-US" alt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endParaRPr>
            </a:p>
            <a:p>
              <a:pPr marL="285750" indent="-285750" defTabSz="1219200">
                <a:lnSpc>
                  <a:spcPct val="13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成立北京、上海两大集团战略总部；</a:t>
              </a:r>
              <a:endParaRPr lang="en-US" altLang="zh-CN"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endParaRPr>
            </a:p>
            <a:p>
              <a:pPr marL="285750" indent="-285750" defTabSz="1219200">
                <a:lnSpc>
                  <a:spcPct val="130000"/>
                </a:lnSpc>
                <a:buFont typeface="Arial" panose="020B0604020202020204" pitchFamily="34" charset="0"/>
                <a:buChar char="•"/>
                <a:defRPr/>
              </a:pPr>
              <a:r>
                <a:rPr lang="zh-CN" altLang="en-US" sz="14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布局国际市场，成立越南分公司，跨出海外第一步</a:t>
              </a:r>
              <a:r>
                <a:rPr lang="zh-CN" altLang="en-US" sz="1200" kern="0" dirty="0">
                  <a:solidFill>
                    <a:srgbClr val="223C6C"/>
                  </a:solidFill>
                  <a:latin typeface="微软雅黑" panose="020B0503020204020204" pitchFamily="34" charset="-122"/>
                  <a:ea typeface="微软雅黑" panose="020B0503020204020204" pitchFamily="34" charset="-122"/>
                  <a:cs typeface="OPPOSans Regular" panose="00020600040101010101" charset="-122"/>
                  <a:sym typeface="+mn-ea"/>
                </a:rPr>
                <a:t>；</a:t>
              </a:r>
            </a:p>
          </p:txBody>
        </p:sp>
        <p:sp>
          <p:nvSpPr>
            <p:cNvPr id="15" name="文本框 14"/>
            <p:cNvSpPr txBox="1"/>
            <p:nvPr/>
          </p:nvSpPr>
          <p:spPr>
            <a:xfrm>
              <a:off x="1703" y="7000"/>
              <a:ext cx="2088" cy="580"/>
            </a:xfrm>
            <a:prstGeom prst="rect">
              <a:avLst/>
            </a:prstGeom>
            <a:noFill/>
          </p:spPr>
          <p:txBody>
            <a:bodyPr wrap="square" rtlCol="0">
              <a:spAutoFit/>
            </a:bodyPr>
            <a:lstStyle/>
            <a:p>
              <a:r>
                <a:rPr lang="zh-CN" altLang="en-US" dirty="0">
                  <a:solidFill>
                    <a:srgbClr val="223C6C"/>
                  </a:solidFill>
                  <a:latin typeface="微软雅黑" panose="020B0503020204020204" pitchFamily="34" charset="-122"/>
                  <a:ea typeface="微软雅黑" panose="020B0503020204020204" pitchFamily="34" charset="-122"/>
                </a:rPr>
                <a:t>战略发展期</a:t>
              </a:r>
            </a:p>
          </p:txBody>
        </p:sp>
      </p:grpSp>
      <p:grpSp>
        <p:nvGrpSpPr>
          <p:cNvPr id="132" name="组合 131"/>
          <p:cNvGrpSpPr/>
          <p:nvPr/>
        </p:nvGrpSpPr>
        <p:grpSpPr>
          <a:xfrm>
            <a:off x="10262542" y="3412172"/>
            <a:ext cx="593090" cy="569595"/>
            <a:chOff x="6054436" y="2405136"/>
            <a:chExt cx="849821" cy="635481"/>
          </a:xfrm>
          <a:effectLst>
            <a:outerShdw blurRad="50800" dist="38100" dir="5400000" algn="t" rotWithShape="0">
              <a:prstClr val="black">
                <a:alpha val="40000"/>
              </a:prstClr>
            </a:outerShdw>
          </a:effectLst>
        </p:grpSpPr>
        <p:sp>
          <p:nvSpPr>
            <p:cNvPr id="133"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85" dirty="0">
                <a:solidFill>
                  <a:schemeClr val="tx1">
                    <a:lumMod val="65000"/>
                    <a:lumOff val="35000"/>
                  </a:schemeClr>
                </a:solidFill>
                <a:latin typeface="+mj-ea"/>
                <a:ea typeface="+mj-ea"/>
              </a:endParaRPr>
            </a:p>
          </p:txBody>
        </p:sp>
        <p:sp>
          <p:nvSpPr>
            <p:cNvPr id="134"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85" dirty="0">
                <a:solidFill>
                  <a:schemeClr val="tx1">
                    <a:lumMod val="65000"/>
                    <a:lumOff val="35000"/>
                  </a:schemeClr>
                </a:solidFill>
                <a:latin typeface="+mj-ea"/>
                <a:ea typeface="+mj-ea"/>
              </a:endParaRPr>
            </a:p>
          </p:txBody>
        </p:sp>
        <p:sp>
          <p:nvSpPr>
            <p:cNvPr id="149"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85" dirty="0">
                <a:solidFill>
                  <a:schemeClr val="tx1">
                    <a:lumMod val="65000"/>
                    <a:lumOff val="35000"/>
                  </a:schemeClr>
                </a:solidFill>
                <a:latin typeface="+mj-ea"/>
                <a:ea typeface="+mj-ea"/>
              </a:endParaRPr>
            </a:p>
          </p:txBody>
        </p:sp>
        <p:sp>
          <p:nvSpPr>
            <p:cNvPr id="150"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85" dirty="0">
                <a:solidFill>
                  <a:schemeClr val="tx1">
                    <a:lumMod val="65000"/>
                    <a:lumOff val="35000"/>
                  </a:schemeClr>
                </a:solidFill>
                <a:latin typeface="+mj-ea"/>
                <a:ea typeface="+mj-ea"/>
              </a:endParaRPr>
            </a:p>
          </p:txBody>
        </p:sp>
        <p:sp>
          <p:nvSpPr>
            <p:cNvPr id="151"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85" dirty="0">
                <a:solidFill>
                  <a:schemeClr val="tx1">
                    <a:lumMod val="65000"/>
                    <a:lumOff val="35000"/>
                  </a:schemeClr>
                </a:solidFill>
                <a:latin typeface="+mj-ea"/>
                <a:ea typeface="+mj-ea"/>
              </a:endParaRPr>
            </a:p>
          </p:txBody>
        </p:sp>
        <p:sp>
          <p:nvSpPr>
            <p:cNvPr id="152"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sz="2485" dirty="0">
                <a:solidFill>
                  <a:schemeClr val="tx1">
                    <a:lumMod val="65000"/>
                    <a:lumOff val="35000"/>
                  </a:schemeClr>
                </a:solidFill>
                <a:latin typeface="+mj-ea"/>
                <a:ea typeface="+mj-ea"/>
              </a:endParaRPr>
            </a:p>
          </p:txBody>
        </p:sp>
        <p:sp>
          <p:nvSpPr>
            <p:cNvPr id="153"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85" dirty="0">
                <a:solidFill>
                  <a:schemeClr val="tx1">
                    <a:lumMod val="65000"/>
                    <a:lumOff val="35000"/>
                  </a:schemeClr>
                </a:solidFill>
                <a:latin typeface="+mj-ea"/>
                <a:ea typeface="+mj-ea"/>
              </a:endParaRPr>
            </a:p>
          </p:txBody>
        </p:sp>
        <p:sp>
          <p:nvSpPr>
            <p:cNvPr id="154"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85" dirty="0">
                <a:solidFill>
                  <a:schemeClr val="tx1">
                    <a:lumMod val="65000"/>
                    <a:lumOff val="35000"/>
                  </a:schemeClr>
                </a:solidFill>
                <a:latin typeface="+mj-ea"/>
                <a:ea typeface="+mj-ea"/>
              </a:endParaRPr>
            </a:p>
          </p:txBody>
        </p:sp>
        <p:sp>
          <p:nvSpPr>
            <p:cNvPr id="155"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85" dirty="0">
                <a:solidFill>
                  <a:schemeClr val="tx1">
                    <a:lumMod val="65000"/>
                    <a:lumOff val="35000"/>
                  </a:schemeClr>
                </a:solidFill>
                <a:latin typeface="+mj-ea"/>
                <a:ea typeface="+mj-ea"/>
              </a:endParaRPr>
            </a:p>
          </p:txBody>
        </p:sp>
        <p:sp>
          <p:nvSpPr>
            <p:cNvPr id="156"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85" dirty="0">
                <a:solidFill>
                  <a:schemeClr val="tx1">
                    <a:lumMod val="65000"/>
                    <a:lumOff val="35000"/>
                  </a:schemeClr>
                </a:solidFill>
                <a:latin typeface="+mj-ea"/>
                <a:ea typeface="+mj-ea"/>
              </a:endParaRPr>
            </a:p>
          </p:txBody>
        </p:sp>
      </p:grpSp>
      <p:pic>
        <p:nvPicPr>
          <p:cNvPr id="21" name="图片 20" descr="位图"/>
          <p:cNvPicPr>
            <a:picLocks noChangeAspect="1"/>
          </p:cNvPicPr>
          <p:nvPr/>
        </p:nvPicPr>
        <p:blipFill>
          <a:blip r:embed="rId7"/>
          <a:stretch>
            <a:fillRect/>
          </a:stretch>
        </p:blipFill>
        <p:spPr>
          <a:xfrm>
            <a:off x="-18415" y="5728335"/>
            <a:ext cx="12228195" cy="1127125"/>
          </a:xfrm>
          <a:prstGeom prst="rect">
            <a:avLst/>
          </a:prstGeom>
        </p:spPr>
      </p:pic>
      <p:pic>
        <p:nvPicPr>
          <p:cNvPr id="36"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
        <p:nvSpPr>
          <p:cNvPr id="37" name="文本框 36"/>
          <p:cNvSpPr txBox="1"/>
          <p:nvPr/>
        </p:nvSpPr>
        <p:spPr>
          <a:xfrm>
            <a:off x="9939402" y="1887827"/>
            <a:ext cx="1587345" cy="417358"/>
          </a:xfrm>
          <a:prstGeom prst="rect">
            <a:avLst/>
          </a:prstGeom>
          <a:noFill/>
        </p:spPr>
        <p:txBody>
          <a:bodyPr wrap="square" rtlCol="0">
            <a:spAutoFit/>
          </a:bodyPr>
          <a:lstStyle/>
          <a:p>
            <a:pPr indent="0" defTabSz="1219200">
              <a:lnSpc>
                <a:spcPct val="130000"/>
              </a:lnSpc>
              <a:buFont typeface="Arial" panose="020B0604020202090204" pitchFamily="34" charset="0"/>
              <a:buNone/>
              <a:defRPr/>
            </a:pPr>
            <a:r>
              <a:rPr lang="zh-CN" altLang="en-US"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rPr>
              <a:t>未来已来</a:t>
            </a:r>
            <a:endParaRPr lang="en-US" altLang="zh-CN" kern="0" dirty="0">
              <a:solidFill>
                <a:srgbClr val="223C6C"/>
              </a:solidFill>
              <a:latin typeface="微软雅黑" panose="020B0503020204020204" pitchFamily="34" charset="-122"/>
              <a:ea typeface="微软雅黑" panose="020B0503020204020204" pitchFamily="34" charset="-122"/>
              <a:cs typeface="OPPOSans Medium" panose="00020600040101010101"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8100" y="4130675"/>
            <a:ext cx="12230100" cy="2743200"/>
          </a:xfrm>
          <a:prstGeom prst="rect">
            <a:avLst/>
          </a:prstGeom>
          <a:solidFill>
            <a:srgbClr val="EC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931545" y="2172335"/>
            <a:ext cx="2865120" cy="3749040"/>
            <a:chOff x="1847" y="3421"/>
            <a:chExt cx="4512" cy="5904"/>
          </a:xfrm>
        </p:grpSpPr>
        <p:sp>
          <p:nvSpPr>
            <p:cNvPr id="3" name="矩形 2"/>
            <p:cNvSpPr/>
            <p:nvPr/>
          </p:nvSpPr>
          <p:spPr>
            <a:xfrm>
              <a:off x="1847" y="3421"/>
              <a:ext cx="4512" cy="5832"/>
            </a:xfrm>
            <a:prstGeom prst="rect">
              <a:avLst/>
            </a:prstGeom>
            <a:solidFill>
              <a:schemeClr val="bg1"/>
            </a:solidFill>
            <a:ln>
              <a:noFill/>
            </a:ln>
            <a:effectLst>
              <a:outerShdw blurRad="2286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4" name="椭圆 3"/>
            <p:cNvSpPr/>
            <p:nvPr/>
          </p:nvSpPr>
          <p:spPr>
            <a:xfrm>
              <a:off x="3160" y="4078"/>
              <a:ext cx="1887" cy="188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i="1" dirty="0">
                <a:solidFill>
                  <a:schemeClr val="bg1"/>
                </a:solidFill>
                <a:effectLst>
                  <a:outerShdw blurRad="50800" dist="38100" dir="2700000" algn="tl" rotWithShape="0">
                    <a:prstClr val="black">
                      <a:alpha val="13000"/>
                    </a:prstClr>
                  </a:outerShdw>
                </a:effectLst>
                <a:latin typeface="微软雅黑" panose="020B0503020204020204" pitchFamily="34" charset="-122"/>
                <a:ea typeface="微软雅黑" panose="020B0503020204020204" pitchFamily="34" charset="-122"/>
                <a:cs typeface="Arial Unicode MS" panose="020B0604020202020204" pitchFamily="34" charset="-122"/>
                <a:sym typeface="思源黑体 CN Normal" panose="020B0500000000000000" pitchFamily="34" charset="-122"/>
              </a:endParaRPr>
            </a:p>
          </p:txBody>
        </p:sp>
        <p:sp>
          <p:nvSpPr>
            <p:cNvPr id="5" name="椭圆 4"/>
            <p:cNvSpPr/>
            <p:nvPr/>
          </p:nvSpPr>
          <p:spPr>
            <a:xfrm>
              <a:off x="3048" y="3966"/>
              <a:ext cx="2110" cy="2111"/>
            </a:xfrm>
            <a:prstGeom prst="ellipse">
              <a:avLst/>
            </a:prstGeom>
            <a:noFill/>
            <a:ln w="6350">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6" name="文本框 5"/>
            <p:cNvSpPr txBox="1"/>
            <p:nvPr/>
          </p:nvSpPr>
          <p:spPr>
            <a:xfrm>
              <a:off x="2178" y="7462"/>
              <a:ext cx="1576" cy="1403"/>
            </a:xfrm>
            <a:prstGeom prst="rect">
              <a:avLst/>
            </a:prstGeom>
            <a:noFill/>
          </p:spPr>
          <p:txBody>
            <a:bodyPr wrap="square">
              <a:spAutoFit/>
            </a:bodyPr>
            <a:lstStyle/>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人才寻猎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劳务派遣</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人事代理</a:t>
              </a:r>
            </a:p>
          </p:txBody>
        </p:sp>
        <p:sp>
          <p:nvSpPr>
            <p:cNvPr id="7" name="文本框 6"/>
            <p:cNvSpPr txBox="1"/>
            <p:nvPr/>
          </p:nvSpPr>
          <p:spPr>
            <a:xfrm>
              <a:off x="2476" y="6530"/>
              <a:ext cx="3255" cy="630"/>
            </a:xfrm>
            <a:prstGeom prst="rect">
              <a:avLst/>
            </a:prstGeom>
            <a:noFill/>
          </p:spPr>
          <p:txBody>
            <a:bodyPr wrap="square" rtlCol="0">
              <a:spAutoFit/>
            </a:bodyPr>
            <a:lstStyle>
              <a:defPPr>
                <a:defRPr lang="zh-CN"/>
              </a:defPPr>
              <a:lvl1pPr algn="ctr">
                <a:defRPr sz="2000">
                  <a:gradFill flip="none" rotWithShape="1">
                    <a:gsLst>
                      <a:gs pos="0">
                        <a:srgbClr val="F25400"/>
                      </a:gs>
                      <a:gs pos="75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r>
                <a:rPr lang="zh-CN" altLang="en-US" b="1" dirty="0">
                  <a:solidFill>
                    <a:schemeClr val="accent1">
                      <a:lumMod val="50000"/>
                    </a:schemeClr>
                  </a:solidFill>
                  <a:effectLst/>
                  <a:latin typeface="微软雅黑" panose="020B0503020204020204" pitchFamily="34" charset="-122"/>
                  <a:ea typeface="微软雅黑" panose="020B0503020204020204" pitchFamily="34" charset="-122"/>
                  <a:sym typeface="思源黑体 CN Normal" panose="020B0500000000000000" pitchFamily="34" charset="-122"/>
                </a:rPr>
                <a:t>人才服务体系</a:t>
              </a:r>
            </a:p>
          </p:txBody>
        </p:sp>
        <p:sp>
          <p:nvSpPr>
            <p:cNvPr id="17" name="矩形 16"/>
            <p:cNvSpPr/>
            <p:nvPr/>
          </p:nvSpPr>
          <p:spPr>
            <a:xfrm>
              <a:off x="1847" y="9253"/>
              <a:ext cx="4512" cy="7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22" name="user_209046"/>
            <p:cNvSpPr/>
            <p:nvPr/>
          </p:nvSpPr>
          <p:spPr>
            <a:xfrm>
              <a:off x="3586" y="4465"/>
              <a:ext cx="1035" cy="933"/>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a:effectLst>
              <a:outerShdw blurRad="368300" dist="304800" dir="5400000" algn="t" rotWithShape="0">
                <a:schemeClr val="bg2">
                  <a:lumMod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mn-ea"/>
                <a:sym typeface="思源黑体 CN Medium" panose="020B0500000000000000" charset="-122"/>
              </a:endParaRPr>
            </a:p>
          </p:txBody>
        </p:sp>
        <p:sp>
          <p:nvSpPr>
            <p:cNvPr id="49" name="文本框 48"/>
            <p:cNvSpPr txBox="1"/>
            <p:nvPr/>
          </p:nvSpPr>
          <p:spPr>
            <a:xfrm>
              <a:off x="4147" y="7462"/>
              <a:ext cx="1576" cy="1452"/>
            </a:xfrm>
            <a:prstGeom prst="rect">
              <a:avLst/>
            </a:prstGeom>
            <a:noFill/>
          </p:spPr>
          <p:txBody>
            <a:bodyPr wrap="square">
              <a:spAutoFit/>
            </a:bodyPr>
            <a:lstStyle/>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岗位外包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灵活用工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流程外包</a:t>
              </a:r>
            </a:p>
          </p:txBody>
        </p:sp>
      </p:grpSp>
      <p:grpSp>
        <p:nvGrpSpPr>
          <p:cNvPr id="10" name="组合 9"/>
          <p:cNvGrpSpPr/>
          <p:nvPr/>
        </p:nvGrpSpPr>
        <p:grpSpPr>
          <a:xfrm>
            <a:off x="4410710" y="2172335"/>
            <a:ext cx="2865120" cy="3749040"/>
            <a:chOff x="7395" y="3421"/>
            <a:chExt cx="4512" cy="5904"/>
          </a:xfrm>
        </p:grpSpPr>
        <p:grpSp>
          <p:nvGrpSpPr>
            <p:cNvPr id="24" name="组合 23"/>
            <p:cNvGrpSpPr/>
            <p:nvPr/>
          </p:nvGrpSpPr>
          <p:grpSpPr>
            <a:xfrm>
              <a:off x="7395" y="3421"/>
              <a:ext cx="4512" cy="5904"/>
              <a:chOff x="3847728" y="2156049"/>
              <a:chExt cx="2864982" cy="3749357"/>
            </a:xfrm>
          </p:grpSpPr>
          <p:sp>
            <p:nvSpPr>
              <p:cNvPr id="26" name="矩形 25"/>
              <p:cNvSpPr/>
              <p:nvPr/>
            </p:nvSpPr>
            <p:spPr>
              <a:xfrm>
                <a:off x="3847728" y="2156049"/>
                <a:ext cx="2864982" cy="3703638"/>
              </a:xfrm>
              <a:prstGeom prst="rect">
                <a:avLst/>
              </a:prstGeom>
              <a:solidFill>
                <a:schemeClr val="bg1"/>
              </a:solidFill>
              <a:ln>
                <a:noFill/>
              </a:ln>
              <a:effectLst>
                <a:outerShdw blurRad="2286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27" name="椭圆 26"/>
              <p:cNvSpPr/>
              <p:nvPr/>
            </p:nvSpPr>
            <p:spPr>
              <a:xfrm>
                <a:off x="4681133" y="2573529"/>
                <a:ext cx="1198171" cy="11981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i="1" dirty="0">
                  <a:solidFill>
                    <a:schemeClr val="bg1"/>
                  </a:solidFill>
                  <a:effectLst>
                    <a:outerShdw blurRad="50800" dist="38100" dir="2700000" algn="tl" rotWithShape="0">
                      <a:prstClr val="black">
                        <a:alpha val="13000"/>
                      </a:prstClr>
                    </a:outerShdw>
                  </a:effectLst>
                  <a:latin typeface="微软雅黑" panose="020B0503020204020204" pitchFamily="34" charset="-122"/>
                  <a:ea typeface="微软雅黑" panose="020B0503020204020204" pitchFamily="34" charset="-122"/>
                  <a:cs typeface="Arial Unicode MS" panose="020B0604020202020204" pitchFamily="34" charset="-122"/>
                  <a:sym typeface="思源黑体 CN Normal" panose="020B0500000000000000" pitchFamily="34" charset="-122"/>
                </a:endParaRPr>
              </a:p>
            </p:txBody>
          </p:sp>
          <p:sp>
            <p:nvSpPr>
              <p:cNvPr id="34" name="椭圆 33"/>
              <p:cNvSpPr/>
              <p:nvPr/>
            </p:nvSpPr>
            <p:spPr>
              <a:xfrm>
                <a:off x="4610133" y="2502530"/>
                <a:ext cx="1340172" cy="1340170"/>
              </a:xfrm>
              <a:prstGeom prst="ellipse">
                <a:avLst/>
              </a:prstGeom>
              <a:noFill/>
              <a:ln w="63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35" name="文本框 34"/>
              <p:cNvSpPr txBox="1"/>
              <p:nvPr/>
            </p:nvSpPr>
            <p:spPr>
              <a:xfrm>
                <a:off x="4246740" y="4114611"/>
                <a:ext cx="2066959" cy="400110"/>
              </a:xfrm>
              <a:prstGeom prst="rect">
                <a:avLst/>
              </a:prstGeom>
              <a:noFill/>
            </p:spPr>
            <p:txBody>
              <a:bodyPr wrap="square" rtlCol="0">
                <a:spAutoFit/>
              </a:bodyPr>
              <a:lstStyle>
                <a:defPPr>
                  <a:defRPr lang="zh-CN"/>
                </a:defPPr>
                <a:lvl1pPr algn="ctr">
                  <a:defRPr sz="2000">
                    <a:gradFill flip="none" rotWithShape="1">
                      <a:gsLst>
                        <a:gs pos="0">
                          <a:srgbClr val="F25400"/>
                        </a:gs>
                        <a:gs pos="75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r>
                  <a:rPr lang="zh-CN" altLang="en-US" b="1" dirty="0">
                    <a:solidFill>
                      <a:schemeClr val="accent1">
                        <a:lumMod val="50000"/>
                      </a:schemeClr>
                    </a:solidFill>
                    <a:effectLst/>
                    <a:latin typeface="微软雅黑" panose="020B0503020204020204" pitchFamily="34" charset="-122"/>
                    <a:ea typeface="微软雅黑" panose="020B0503020204020204" pitchFamily="34" charset="-122"/>
                    <a:sym typeface="思源黑体 CN Normal" panose="020B0500000000000000" pitchFamily="34" charset="-122"/>
                  </a:rPr>
                  <a:t>行业定制方案</a:t>
                </a:r>
              </a:p>
            </p:txBody>
          </p:sp>
          <p:sp>
            <p:nvSpPr>
              <p:cNvPr id="36" name="矩形 35"/>
              <p:cNvSpPr/>
              <p:nvPr/>
            </p:nvSpPr>
            <p:spPr>
              <a:xfrm>
                <a:off x="3847728" y="5859687"/>
                <a:ext cx="2864982" cy="4571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37" name="user_209046"/>
              <p:cNvSpPr/>
              <p:nvPr/>
            </p:nvSpPr>
            <p:spPr>
              <a:xfrm>
                <a:off x="5016797" y="2918582"/>
                <a:ext cx="526842" cy="508064"/>
              </a:xfrm>
              <a:custGeom>
                <a:avLst/>
                <a:gdLst>
                  <a:gd name="T0" fmla="*/ 11888 w 12803"/>
                  <a:gd name="T1" fmla="*/ 0 h 12345"/>
                  <a:gd name="T2" fmla="*/ 914 w 12803"/>
                  <a:gd name="T3" fmla="*/ 0 h 12345"/>
                  <a:gd name="T4" fmla="*/ 0 w 12803"/>
                  <a:gd name="T5" fmla="*/ 914 h 12345"/>
                  <a:gd name="T6" fmla="*/ 0 w 12803"/>
                  <a:gd name="T7" fmla="*/ 8687 h 12345"/>
                  <a:gd name="T8" fmla="*/ 914 w 12803"/>
                  <a:gd name="T9" fmla="*/ 9602 h 12345"/>
                  <a:gd name="T10" fmla="*/ 3201 w 12803"/>
                  <a:gd name="T11" fmla="*/ 9602 h 12345"/>
                  <a:gd name="T12" fmla="*/ 3201 w 12803"/>
                  <a:gd name="T13" fmla="*/ 12345 h 12345"/>
                  <a:gd name="T14" fmla="*/ 8230 w 12803"/>
                  <a:gd name="T15" fmla="*/ 9602 h 12345"/>
                  <a:gd name="T16" fmla="*/ 11888 w 12803"/>
                  <a:gd name="T17" fmla="*/ 9602 h 12345"/>
                  <a:gd name="T18" fmla="*/ 12803 w 12803"/>
                  <a:gd name="T19" fmla="*/ 8687 h 12345"/>
                  <a:gd name="T20" fmla="*/ 12803 w 12803"/>
                  <a:gd name="T21" fmla="*/ 914 h 12345"/>
                  <a:gd name="T22" fmla="*/ 11888 w 12803"/>
                  <a:gd name="T23" fmla="*/ 0 h 12345"/>
                  <a:gd name="T24" fmla="*/ 3201 w 12803"/>
                  <a:gd name="T25" fmla="*/ 5487 h 12345"/>
                  <a:gd name="T26" fmla="*/ 2286 w 12803"/>
                  <a:gd name="T27" fmla="*/ 4572 h 12345"/>
                  <a:gd name="T28" fmla="*/ 3201 w 12803"/>
                  <a:gd name="T29" fmla="*/ 3658 h 12345"/>
                  <a:gd name="T30" fmla="*/ 4115 w 12803"/>
                  <a:gd name="T31" fmla="*/ 4572 h 12345"/>
                  <a:gd name="T32" fmla="*/ 3201 w 12803"/>
                  <a:gd name="T33" fmla="*/ 5487 h 12345"/>
                  <a:gd name="T34" fmla="*/ 6401 w 12803"/>
                  <a:gd name="T35" fmla="*/ 5487 h 12345"/>
                  <a:gd name="T36" fmla="*/ 5487 w 12803"/>
                  <a:gd name="T37" fmla="*/ 4572 h 12345"/>
                  <a:gd name="T38" fmla="*/ 6401 w 12803"/>
                  <a:gd name="T39" fmla="*/ 3658 h 12345"/>
                  <a:gd name="T40" fmla="*/ 7316 w 12803"/>
                  <a:gd name="T41" fmla="*/ 4572 h 12345"/>
                  <a:gd name="T42" fmla="*/ 6401 w 12803"/>
                  <a:gd name="T43" fmla="*/ 5487 h 12345"/>
                  <a:gd name="T44" fmla="*/ 9602 w 12803"/>
                  <a:gd name="T45" fmla="*/ 5487 h 12345"/>
                  <a:gd name="T46" fmla="*/ 8687 w 12803"/>
                  <a:gd name="T47" fmla="*/ 4572 h 12345"/>
                  <a:gd name="T48" fmla="*/ 9602 w 12803"/>
                  <a:gd name="T49" fmla="*/ 3658 h 12345"/>
                  <a:gd name="T50" fmla="*/ 10516 w 12803"/>
                  <a:gd name="T51" fmla="*/ 4572 h 12345"/>
                  <a:gd name="T52" fmla="*/ 9602 w 12803"/>
                  <a:gd name="T53" fmla="*/ 5487 h 12345"/>
                  <a:gd name="T54" fmla="*/ 9602 w 12803"/>
                  <a:gd name="T55" fmla="*/ 5487 h 1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3" h="12345">
                    <a:moveTo>
                      <a:pt x="11888" y="0"/>
                    </a:moveTo>
                    <a:lnTo>
                      <a:pt x="914" y="0"/>
                    </a:lnTo>
                    <a:cubicBezTo>
                      <a:pt x="409" y="0"/>
                      <a:pt x="0" y="409"/>
                      <a:pt x="0" y="914"/>
                    </a:cubicBezTo>
                    <a:lnTo>
                      <a:pt x="0" y="8687"/>
                    </a:lnTo>
                    <a:cubicBezTo>
                      <a:pt x="0" y="9193"/>
                      <a:pt x="409" y="9602"/>
                      <a:pt x="914" y="9602"/>
                    </a:cubicBezTo>
                    <a:lnTo>
                      <a:pt x="3201" y="9602"/>
                    </a:lnTo>
                    <a:lnTo>
                      <a:pt x="3201" y="12345"/>
                    </a:lnTo>
                    <a:lnTo>
                      <a:pt x="8230" y="9602"/>
                    </a:lnTo>
                    <a:lnTo>
                      <a:pt x="11888" y="9602"/>
                    </a:lnTo>
                    <a:cubicBezTo>
                      <a:pt x="12393" y="9602"/>
                      <a:pt x="12803" y="9193"/>
                      <a:pt x="12803" y="8687"/>
                    </a:cubicBezTo>
                    <a:lnTo>
                      <a:pt x="12803" y="914"/>
                    </a:lnTo>
                    <a:cubicBezTo>
                      <a:pt x="12803" y="409"/>
                      <a:pt x="12393" y="0"/>
                      <a:pt x="11888" y="0"/>
                    </a:cubicBezTo>
                    <a:close/>
                    <a:moveTo>
                      <a:pt x="3201" y="5487"/>
                    </a:moveTo>
                    <a:cubicBezTo>
                      <a:pt x="2695" y="5487"/>
                      <a:pt x="2286" y="5077"/>
                      <a:pt x="2286" y="4572"/>
                    </a:cubicBezTo>
                    <a:cubicBezTo>
                      <a:pt x="2286" y="4067"/>
                      <a:pt x="2695" y="3658"/>
                      <a:pt x="3201" y="3658"/>
                    </a:cubicBezTo>
                    <a:cubicBezTo>
                      <a:pt x="3706" y="3658"/>
                      <a:pt x="4115" y="4067"/>
                      <a:pt x="4115" y="4572"/>
                    </a:cubicBezTo>
                    <a:cubicBezTo>
                      <a:pt x="4115" y="5077"/>
                      <a:pt x="3706" y="5487"/>
                      <a:pt x="3201" y="5487"/>
                    </a:cubicBezTo>
                    <a:close/>
                    <a:moveTo>
                      <a:pt x="6401" y="5487"/>
                    </a:moveTo>
                    <a:cubicBezTo>
                      <a:pt x="5896" y="5487"/>
                      <a:pt x="5487" y="5077"/>
                      <a:pt x="5487" y="4572"/>
                    </a:cubicBezTo>
                    <a:cubicBezTo>
                      <a:pt x="5487" y="4067"/>
                      <a:pt x="5896" y="3658"/>
                      <a:pt x="6401" y="3658"/>
                    </a:cubicBezTo>
                    <a:cubicBezTo>
                      <a:pt x="6907" y="3658"/>
                      <a:pt x="7316" y="4067"/>
                      <a:pt x="7316" y="4572"/>
                    </a:cubicBezTo>
                    <a:cubicBezTo>
                      <a:pt x="7316" y="5077"/>
                      <a:pt x="6907" y="5487"/>
                      <a:pt x="6401" y="5487"/>
                    </a:cubicBezTo>
                    <a:close/>
                    <a:moveTo>
                      <a:pt x="9602" y="5487"/>
                    </a:moveTo>
                    <a:cubicBezTo>
                      <a:pt x="9097" y="5487"/>
                      <a:pt x="8687" y="5077"/>
                      <a:pt x="8687" y="4572"/>
                    </a:cubicBezTo>
                    <a:cubicBezTo>
                      <a:pt x="8687" y="4067"/>
                      <a:pt x="9097" y="3658"/>
                      <a:pt x="9602" y="3658"/>
                    </a:cubicBezTo>
                    <a:cubicBezTo>
                      <a:pt x="10107" y="3658"/>
                      <a:pt x="10516" y="4067"/>
                      <a:pt x="10516" y="4572"/>
                    </a:cubicBezTo>
                    <a:cubicBezTo>
                      <a:pt x="10516" y="5077"/>
                      <a:pt x="10107" y="5487"/>
                      <a:pt x="9602" y="5487"/>
                    </a:cubicBezTo>
                    <a:close/>
                    <a:moveTo>
                      <a:pt x="9602" y="5487"/>
                    </a:moveTo>
                    <a:close/>
                  </a:path>
                </a:pathLst>
              </a:custGeom>
              <a:solidFill>
                <a:schemeClr val="bg1"/>
              </a:solidFill>
              <a:ln>
                <a:noFill/>
              </a:ln>
              <a:effectLst>
                <a:outerShdw blurRad="368300" dist="304800" dir="5400000" algn="t" rotWithShape="0">
                  <a:schemeClr val="bg2">
                    <a:lumMod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cs typeface="+mn-ea"/>
                  <a:sym typeface="思源黑体 CN Medium" panose="020B0500000000000000" charset="-122"/>
                </a:endParaRPr>
              </a:p>
            </p:txBody>
          </p:sp>
        </p:grpSp>
        <p:sp>
          <p:nvSpPr>
            <p:cNvPr id="50" name="文本框 49"/>
            <p:cNvSpPr txBox="1"/>
            <p:nvPr/>
          </p:nvSpPr>
          <p:spPr>
            <a:xfrm>
              <a:off x="7395" y="7462"/>
              <a:ext cx="2205" cy="1452"/>
            </a:xfrm>
            <a:prstGeom prst="rect">
              <a:avLst/>
            </a:prstGeom>
            <a:noFill/>
          </p:spPr>
          <p:txBody>
            <a:bodyPr wrap="square">
              <a:spAutoFit/>
            </a:bodyPr>
            <a:lstStyle/>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公共事务外包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建筑劳务外包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品质检验外包</a:t>
              </a:r>
            </a:p>
          </p:txBody>
        </p:sp>
        <p:sp>
          <p:nvSpPr>
            <p:cNvPr id="51" name="文本框 50"/>
            <p:cNvSpPr txBox="1"/>
            <p:nvPr/>
          </p:nvSpPr>
          <p:spPr>
            <a:xfrm>
              <a:off x="9702" y="7462"/>
              <a:ext cx="2205" cy="1452"/>
            </a:xfrm>
            <a:prstGeom prst="rect">
              <a:avLst/>
            </a:prstGeom>
            <a:noFill/>
          </p:spPr>
          <p:txBody>
            <a:bodyPr wrap="square">
              <a:spAutoFit/>
            </a:bodyPr>
            <a:lstStyle/>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仓储物流外包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客户服务外包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生产制造外包</a:t>
              </a:r>
            </a:p>
          </p:txBody>
        </p:sp>
      </p:grpSp>
      <p:grpSp>
        <p:nvGrpSpPr>
          <p:cNvPr id="11" name="组合 10"/>
          <p:cNvGrpSpPr/>
          <p:nvPr/>
        </p:nvGrpSpPr>
        <p:grpSpPr>
          <a:xfrm>
            <a:off x="7896225" y="2172335"/>
            <a:ext cx="2865120" cy="3749040"/>
            <a:chOff x="13055" y="3421"/>
            <a:chExt cx="4512" cy="5904"/>
          </a:xfrm>
        </p:grpSpPr>
        <p:grpSp>
          <p:nvGrpSpPr>
            <p:cNvPr id="38" name="组合 37"/>
            <p:cNvGrpSpPr/>
            <p:nvPr/>
          </p:nvGrpSpPr>
          <p:grpSpPr>
            <a:xfrm>
              <a:off x="13055" y="3421"/>
              <a:ext cx="4512" cy="5904"/>
              <a:chOff x="6644778" y="2156049"/>
              <a:chExt cx="2864982" cy="3749357"/>
            </a:xfrm>
          </p:grpSpPr>
          <p:sp>
            <p:nvSpPr>
              <p:cNvPr id="39" name="矩形 38"/>
              <p:cNvSpPr/>
              <p:nvPr/>
            </p:nvSpPr>
            <p:spPr>
              <a:xfrm>
                <a:off x="6644778" y="2156049"/>
                <a:ext cx="2864982" cy="3703638"/>
              </a:xfrm>
              <a:prstGeom prst="rect">
                <a:avLst/>
              </a:prstGeom>
              <a:solidFill>
                <a:schemeClr val="bg1"/>
              </a:solidFill>
              <a:ln>
                <a:noFill/>
              </a:ln>
              <a:effectLst>
                <a:outerShdw blurRad="2286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41" name="椭圆 40"/>
              <p:cNvSpPr/>
              <p:nvPr/>
            </p:nvSpPr>
            <p:spPr>
              <a:xfrm>
                <a:off x="7478183" y="2573529"/>
                <a:ext cx="1198172" cy="119817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i="1" dirty="0">
                  <a:solidFill>
                    <a:schemeClr val="bg1"/>
                  </a:solidFill>
                  <a:effectLst>
                    <a:outerShdw blurRad="50800" dist="38100" dir="2700000" algn="tl" rotWithShape="0">
                      <a:prstClr val="black">
                        <a:alpha val="13000"/>
                      </a:prstClr>
                    </a:outerShdw>
                  </a:effectLst>
                  <a:latin typeface="微软雅黑" panose="020B0503020204020204" pitchFamily="34" charset="-122"/>
                  <a:ea typeface="微软雅黑" panose="020B0503020204020204" pitchFamily="34" charset="-122"/>
                  <a:cs typeface="Arial Unicode MS" panose="020B0604020202020204" pitchFamily="34" charset="-122"/>
                  <a:sym typeface="思源黑体 CN Normal" panose="020B0500000000000000" pitchFamily="34" charset="-122"/>
                </a:endParaRPr>
              </a:p>
            </p:txBody>
          </p:sp>
          <p:sp>
            <p:nvSpPr>
              <p:cNvPr id="45" name="椭圆 44"/>
              <p:cNvSpPr/>
              <p:nvPr/>
            </p:nvSpPr>
            <p:spPr>
              <a:xfrm>
                <a:off x="7407183" y="2502530"/>
                <a:ext cx="1340172" cy="1340170"/>
              </a:xfrm>
              <a:prstGeom prst="ellipse">
                <a:avLst/>
              </a:prstGeom>
              <a:noFill/>
              <a:ln w="63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46" name="文本框 45"/>
              <p:cNvSpPr txBox="1"/>
              <p:nvPr/>
            </p:nvSpPr>
            <p:spPr>
              <a:xfrm>
                <a:off x="6967964" y="4114611"/>
                <a:ext cx="2218610" cy="400110"/>
              </a:xfrm>
              <a:prstGeom prst="rect">
                <a:avLst/>
              </a:prstGeom>
              <a:noFill/>
            </p:spPr>
            <p:txBody>
              <a:bodyPr wrap="square" rtlCol="0">
                <a:spAutoFit/>
              </a:bodyPr>
              <a:lstStyle>
                <a:defPPr>
                  <a:defRPr lang="zh-CN"/>
                </a:defPPr>
                <a:lvl1pPr algn="ctr">
                  <a:defRPr sz="2000">
                    <a:gradFill flip="none" rotWithShape="1">
                      <a:gsLst>
                        <a:gs pos="0">
                          <a:srgbClr val="F25400"/>
                        </a:gs>
                        <a:gs pos="75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r>
                  <a:rPr lang="zh-CN" altLang="en-US" b="1" dirty="0">
                    <a:solidFill>
                      <a:schemeClr val="accent1">
                        <a:lumMod val="50000"/>
                      </a:schemeClr>
                    </a:solidFill>
                    <a:effectLst/>
                    <a:latin typeface="微软雅黑" panose="020B0503020204020204" pitchFamily="34" charset="-122"/>
                    <a:ea typeface="微软雅黑" panose="020B0503020204020204" pitchFamily="34" charset="-122"/>
                    <a:sym typeface="思源黑体 CN Normal" panose="020B0500000000000000" pitchFamily="34" charset="-122"/>
                  </a:rPr>
                  <a:t>数智化平台</a:t>
                </a:r>
              </a:p>
            </p:txBody>
          </p:sp>
          <p:sp>
            <p:nvSpPr>
              <p:cNvPr id="47" name="矩形 46"/>
              <p:cNvSpPr/>
              <p:nvPr/>
            </p:nvSpPr>
            <p:spPr>
              <a:xfrm>
                <a:off x="6644778" y="5859687"/>
                <a:ext cx="2864982" cy="4571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48" name="user_209046"/>
              <p:cNvSpPr/>
              <p:nvPr/>
            </p:nvSpPr>
            <p:spPr>
              <a:xfrm>
                <a:off x="7795211" y="2826232"/>
                <a:ext cx="564116" cy="692766"/>
              </a:xfrm>
              <a:custGeom>
                <a:avLst/>
                <a:gdLst>
                  <a:gd name="T0" fmla="*/ 4225 w 8450"/>
                  <a:gd name="T1" fmla="*/ 0 h 10376"/>
                  <a:gd name="T2" fmla="*/ 0 w 8450"/>
                  <a:gd name="T3" fmla="*/ 4225 h 10376"/>
                  <a:gd name="T4" fmla="*/ 4225 w 8450"/>
                  <a:gd name="T5" fmla="*/ 8450 h 10376"/>
                  <a:gd name="T6" fmla="*/ 8450 w 8450"/>
                  <a:gd name="T7" fmla="*/ 4225 h 10376"/>
                  <a:gd name="T8" fmla="*/ 4225 w 8450"/>
                  <a:gd name="T9" fmla="*/ 0 h 10376"/>
                  <a:gd name="T10" fmla="*/ 4225 w 8450"/>
                  <a:gd name="T11" fmla="*/ 6092 h 10376"/>
                  <a:gd name="T12" fmla="*/ 2359 w 8450"/>
                  <a:gd name="T13" fmla="*/ 4226 h 10376"/>
                  <a:gd name="T14" fmla="*/ 4225 w 8450"/>
                  <a:gd name="T15" fmla="*/ 2360 h 10376"/>
                  <a:gd name="T16" fmla="*/ 6092 w 8450"/>
                  <a:gd name="T17" fmla="*/ 4226 h 10376"/>
                  <a:gd name="T18" fmla="*/ 4225 w 8450"/>
                  <a:gd name="T19" fmla="*/ 6092 h 10376"/>
                  <a:gd name="T20" fmla="*/ 6682 w 8450"/>
                  <a:gd name="T21" fmla="*/ 8571 h 10376"/>
                  <a:gd name="T22" fmla="*/ 6322 w 8450"/>
                  <a:gd name="T23" fmla="*/ 8582 h 10376"/>
                  <a:gd name="T24" fmla="*/ 4225 w 8450"/>
                  <a:gd name="T25" fmla="*/ 9225 h 10376"/>
                  <a:gd name="T26" fmla="*/ 2180 w 8450"/>
                  <a:gd name="T27" fmla="*/ 8611 h 10376"/>
                  <a:gd name="T28" fmla="*/ 1793 w 8450"/>
                  <a:gd name="T29" fmla="*/ 8620 h 10376"/>
                  <a:gd name="T30" fmla="*/ 1533 w 8450"/>
                  <a:gd name="T31" fmla="*/ 8956 h 10376"/>
                  <a:gd name="T32" fmla="*/ 1352 w 8450"/>
                  <a:gd name="T33" fmla="*/ 9871 h 10376"/>
                  <a:gd name="T34" fmla="*/ 1857 w 8450"/>
                  <a:gd name="T35" fmla="*/ 10376 h 10376"/>
                  <a:gd name="T36" fmla="*/ 6680 w 8450"/>
                  <a:gd name="T37" fmla="*/ 10376 h 10376"/>
                  <a:gd name="T38" fmla="*/ 7185 w 8450"/>
                  <a:gd name="T39" fmla="*/ 9871 h 10376"/>
                  <a:gd name="T40" fmla="*/ 7004 w 8450"/>
                  <a:gd name="T41" fmla="*/ 8956 h 10376"/>
                  <a:gd name="T42" fmla="*/ 6682 w 8450"/>
                  <a:gd name="T43" fmla="*/ 8571 h 10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50" h="10376">
                    <a:moveTo>
                      <a:pt x="4225" y="0"/>
                    </a:moveTo>
                    <a:cubicBezTo>
                      <a:pt x="1892" y="0"/>
                      <a:pt x="0" y="1891"/>
                      <a:pt x="0" y="4225"/>
                    </a:cubicBezTo>
                    <a:cubicBezTo>
                      <a:pt x="0" y="6558"/>
                      <a:pt x="1892" y="8450"/>
                      <a:pt x="4225" y="8450"/>
                    </a:cubicBezTo>
                    <a:cubicBezTo>
                      <a:pt x="6559" y="8450"/>
                      <a:pt x="8450" y="6558"/>
                      <a:pt x="8450" y="4225"/>
                    </a:cubicBezTo>
                    <a:cubicBezTo>
                      <a:pt x="8450" y="1892"/>
                      <a:pt x="6559" y="0"/>
                      <a:pt x="4225" y="0"/>
                    </a:cubicBezTo>
                    <a:close/>
                    <a:moveTo>
                      <a:pt x="4225" y="6092"/>
                    </a:moveTo>
                    <a:cubicBezTo>
                      <a:pt x="3194" y="6092"/>
                      <a:pt x="2359" y="5257"/>
                      <a:pt x="2359" y="4226"/>
                    </a:cubicBezTo>
                    <a:cubicBezTo>
                      <a:pt x="2359" y="3194"/>
                      <a:pt x="3194" y="2360"/>
                      <a:pt x="4225" y="2360"/>
                    </a:cubicBezTo>
                    <a:cubicBezTo>
                      <a:pt x="5257" y="2360"/>
                      <a:pt x="6092" y="3195"/>
                      <a:pt x="6092" y="4226"/>
                    </a:cubicBezTo>
                    <a:cubicBezTo>
                      <a:pt x="6092" y="5257"/>
                      <a:pt x="5257" y="6092"/>
                      <a:pt x="4225" y="6092"/>
                    </a:cubicBezTo>
                    <a:close/>
                    <a:moveTo>
                      <a:pt x="6682" y="8571"/>
                    </a:moveTo>
                    <a:cubicBezTo>
                      <a:pt x="6570" y="8507"/>
                      <a:pt x="6432" y="8516"/>
                      <a:pt x="6322" y="8582"/>
                    </a:cubicBezTo>
                    <a:cubicBezTo>
                      <a:pt x="5643" y="8991"/>
                      <a:pt x="5117" y="9225"/>
                      <a:pt x="4225" y="9225"/>
                    </a:cubicBezTo>
                    <a:cubicBezTo>
                      <a:pt x="3355" y="9225"/>
                      <a:pt x="2843" y="9002"/>
                      <a:pt x="2180" y="8611"/>
                    </a:cubicBezTo>
                    <a:cubicBezTo>
                      <a:pt x="2060" y="8539"/>
                      <a:pt x="1909" y="8542"/>
                      <a:pt x="1793" y="8620"/>
                    </a:cubicBezTo>
                    <a:cubicBezTo>
                      <a:pt x="1659" y="8710"/>
                      <a:pt x="1584" y="8811"/>
                      <a:pt x="1533" y="8956"/>
                    </a:cubicBezTo>
                    <a:lnTo>
                      <a:pt x="1352" y="9871"/>
                    </a:lnTo>
                    <a:cubicBezTo>
                      <a:pt x="1352" y="10148"/>
                      <a:pt x="1579" y="10376"/>
                      <a:pt x="1857" y="10376"/>
                    </a:cubicBezTo>
                    <a:lnTo>
                      <a:pt x="6680" y="10376"/>
                    </a:lnTo>
                    <a:cubicBezTo>
                      <a:pt x="6958" y="10376"/>
                      <a:pt x="7185" y="10148"/>
                      <a:pt x="7185" y="9871"/>
                    </a:cubicBezTo>
                    <a:lnTo>
                      <a:pt x="7004" y="8956"/>
                    </a:lnTo>
                    <a:cubicBezTo>
                      <a:pt x="6947" y="8792"/>
                      <a:pt x="6845" y="8663"/>
                      <a:pt x="6682" y="8571"/>
                    </a:cubicBezTo>
                    <a:close/>
                  </a:path>
                </a:pathLst>
              </a:custGeom>
              <a:solidFill>
                <a:schemeClr val="bg1"/>
              </a:solidFill>
              <a:ln>
                <a:noFill/>
              </a:ln>
              <a:effectLst>
                <a:outerShdw blurRad="368300" dist="304800" dir="5400000" algn="t" rotWithShape="0">
                  <a:schemeClr val="bg2">
                    <a:lumMod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mn-ea"/>
                  <a:sym typeface="思源黑体 CN Medium" panose="020B0500000000000000" charset="-122"/>
                </a:endParaRPr>
              </a:p>
            </p:txBody>
          </p:sp>
        </p:grpSp>
        <p:sp>
          <p:nvSpPr>
            <p:cNvPr id="52" name="文本框 51"/>
            <p:cNvSpPr txBox="1"/>
            <p:nvPr/>
          </p:nvSpPr>
          <p:spPr>
            <a:xfrm>
              <a:off x="14523" y="7346"/>
              <a:ext cx="1576" cy="1452"/>
            </a:xfrm>
            <a:prstGeom prst="rect">
              <a:avLst/>
            </a:prstGeom>
            <a:noFill/>
          </p:spPr>
          <p:txBody>
            <a:bodyPr wrap="square">
              <a:spAutoFit/>
            </a:bodyPr>
            <a:lstStyle/>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悠客网</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蚂蚁网</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gn="ctr">
                <a:lnSpc>
                  <a:spcPct val="150000"/>
                </a:lnSpc>
                <a:buFont typeface="Arial" panose="020B0604020202090204" pitchFamily="34" charset="0"/>
                <a:buChar cha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SHRS+</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4542643" y="1164590"/>
            <a:ext cx="2867228" cy="565604"/>
          </a:xfrm>
          <a:prstGeom prst="rect">
            <a:avLst/>
          </a:prstGeom>
        </p:spPr>
        <p:txBody>
          <a:bodyPr wrap="square">
            <a:spAutoFit/>
          </a:bodyPr>
          <a:lstStyle/>
          <a:p>
            <a:pPr algn="ctr">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cs typeface="+mn-ea"/>
                <a:sym typeface="+mn-lt"/>
              </a:rPr>
              <a:t>三大服务体系</a:t>
            </a:r>
          </a:p>
        </p:txBody>
      </p:sp>
      <p:grpSp>
        <p:nvGrpSpPr>
          <p:cNvPr id="9" name="组合 8"/>
          <p:cNvGrpSpPr/>
          <p:nvPr/>
        </p:nvGrpSpPr>
        <p:grpSpPr>
          <a:xfrm>
            <a:off x="545783" y="288290"/>
            <a:ext cx="5645150" cy="876300"/>
            <a:chOff x="1635" y="1800"/>
            <a:chExt cx="17780" cy="2760"/>
          </a:xfrm>
        </p:grpSpPr>
        <p:pic>
          <p:nvPicPr>
            <p:cNvPr id="9507" name="image 507"/>
            <p:cNvPicPr>
              <a:picLocks noChangeAspect="1"/>
            </p:cNvPicPr>
            <p:nvPr/>
          </p:nvPicPr>
          <p:blipFill>
            <a:blip r:embed="rId3"/>
            <a:srcRect/>
            <a:stretch>
              <a:fillRect/>
            </a:stretch>
          </p:blipFill>
          <p:spPr>
            <a:xfrm>
              <a:off x="2000" y="1800"/>
              <a:ext cx="2480" cy="2760"/>
            </a:xfrm>
            <a:prstGeom prst="rect">
              <a:avLst/>
            </a:prstGeom>
          </p:spPr>
        </p:pic>
        <p:sp>
          <p:nvSpPr>
            <p:cNvPr id="508" name="Object 508"/>
            <p:cNvSpPr txBox="1"/>
            <p:nvPr/>
          </p:nvSpPr>
          <p:spPr>
            <a:xfrm>
              <a:off x="5439" y="2107"/>
              <a:ext cx="9520" cy="1637"/>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集团服务</a:t>
              </a:r>
              <a:endParaRPr lang="zh-CN" altLang="en-US" sz="3300" b="1" i="0" dirty="0">
                <a:solidFill>
                  <a:srgbClr val="041E5C"/>
                </a:solidFill>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3880" cy="818"/>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G</a:t>
              </a:r>
              <a:r>
                <a:rPr lang="en-US" altLang="zh-CN" sz="1650" b="0" i="0" dirty="0">
                  <a:solidFill>
                    <a:srgbClr val="8592AF"/>
                  </a:solidFill>
                  <a:latin typeface="微软雅黑" panose="020B0503020204020204" pitchFamily="34" charset="-122"/>
                  <a:ea typeface="微软雅黑" panose="020B0503020204020204" pitchFamily="34" charset="-122"/>
                </a:rPr>
                <a:t>ROUP</a:t>
              </a:r>
              <a:r>
                <a:rPr lang="zh-CN" sz="1650" b="0" i="0" dirty="0">
                  <a:solidFill>
                    <a:srgbClr val="8592AF"/>
                  </a:solidFill>
                  <a:latin typeface="微软雅黑" panose="020B0503020204020204" pitchFamily="34" charset="-122"/>
                  <a:ea typeface="微软雅黑" panose="020B0503020204020204" pitchFamily="34" charset="-122"/>
                </a:rPr>
                <a:t> S</a:t>
              </a:r>
              <a:r>
                <a:rPr lang="en-US" altLang="zh-CN" sz="1650" b="0" i="0" dirty="0">
                  <a:solidFill>
                    <a:srgbClr val="8592AF"/>
                  </a:solidFill>
                  <a:latin typeface="微软雅黑" panose="020B0503020204020204" pitchFamily="34" charset="-122"/>
                  <a:ea typeface="微软雅黑" panose="020B0503020204020204" pitchFamily="34" charset="-122"/>
                </a:rPr>
                <a:t>ERVICES</a:t>
              </a:r>
            </a:p>
          </p:txBody>
        </p:sp>
        <p:sp>
          <p:nvSpPr>
            <p:cNvPr id="5010" name="Object 5010"/>
            <p:cNvSpPr txBox="1"/>
            <p:nvPr/>
          </p:nvSpPr>
          <p:spPr>
            <a:xfrm>
              <a:off x="1635" y="2480"/>
              <a:ext cx="2625" cy="1466"/>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4</a:t>
              </a:r>
            </a:p>
          </p:txBody>
        </p:sp>
      </p:grpSp>
      <p:sp>
        <p:nvSpPr>
          <p:cNvPr id="16" name="文本框 15"/>
          <p:cNvSpPr txBox="1"/>
          <p:nvPr/>
        </p:nvSpPr>
        <p:spPr>
          <a:xfrm>
            <a:off x="11430000" y="2985770"/>
            <a:ext cx="309880" cy="368300"/>
          </a:xfrm>
          <a:prstGeom prst="rect">
            <a:avLst/>
          </a:prstGeom>
          <a:noFill/>
        </p:spPr>
        <p:txBody>
          <a:bodyPr wrap="none" rtlCol="0">
            <a:spAutoFit/>
          </a:bodyPr>
          <a:lstStyle/>
          <a:p>
            <a:endParaRPr lang="zh-CN" altLang="en-US"/>
          </a:p>
        </p:txBody>
      </p:sp>
      <p:pic>
        <p:nvPicPr>
          <p:cNvPr id="40" name="图片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4"/>
          <p:cNvSpPr/>
          <p:nvPr/>
        </p:nvSpPr>
        <p:spPr>
          <a:xfrm>
            <a:off x="8183245" y="-635"/>
            <a:ext cx="4008120" cy="6858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2"/>
              </a:solidFill>
              <a:latin typeface="思源黑体" panose="020B0600000000000000" pitchFamily="34" charset="-122"/>
              <a:ea typeface="思源黑体" panose="020B0600000000000000" pitchFamily="34" charset="-122"/>
            </a:endParaRPr>
          </a:p>
        </p:txBody>
      </p:sp>
      <p:sp>
        <p:nvSpPr>
          <p:cNvPr id="13" name="TextBox 19"/>
          <p:cNvSpPr txBox="1"/>
          <p:nvPr/>
        </p:nvSpPr>
        <p:spPr>
          <a:xfrm>
            <a:off x="8620125" y="3164840"/>
            <a:ext cx="3075305" cy="1060450"/>
          </a:xfrm>
          <a:prstGeom prst="rect">
            <a:avLst/>
          </a:prstGeom>
          <a:noFill/>
        </p:spPr>
        <p:txBody>
          <a:bodyPr wrap="square" rtlCol="0">
            <a:spAutoFit/>
          </a:bodyPr>
          <a:lstStyle/>
          <a:p>
            <a:pPr lvl="0">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微软雅黑" charset="0"/>
              </a:rPr>
              <a:t>扎根中国，服务全球，秉承“成人之美即成功”的发展理念，布局东南亚，全球化战略逐步升级。</a:t>
            </a:r>
          </a:p>
        </p:txBody>
      </p:sp>
      <p:sp>
        <p:nvSpPr>
          <p:cNvPr id="14" name="TextBox 20"/>
          <p:cNvSpPr txBox="1"/>
          <p:nvPr/>
        </p:nvSpPr>
        <p:spPr>
          <a:xfrm>
            <a:off x="8620125" y="1617345"/>
            <a:ext cx="2221865" cy="977265"/>
          </a:xfrm>
          <a:prstGeom prst="rect">
            <a:avLst/>
          </a:prstGeom>
          <a:noFill/>
        </p:spPr>
        <p:txBody>
          <a:bodyPr wrap="square" rtlCol="0">
            <a:spAutoFit/>
          </a:bodyPr>
          <a:lstStyle/>
          <a:p>
            <a:pPr lvl="0" algn="dist">
              <a:lnSpc>
                <a:spcPct val="120000"/>
              </a:lnSpc>
            </a:pPr>
            <a:r>
              <a:rPr lang="zh-CN" altLang="en-US" sz="2400" b="1" dirty="0">
                <a:solidFill>
                  <a:schemeClr val="bg1"/>
                </a:solidFill>
                <a:effectLst/>
                <a:latin typeface="微软雅黑" panose="020B0503020204020204" pitchFamily="34" charset="-122"/>
                <a:ea typeface="微软雅黑" panose="020B0503020204020204" pitchFamily="34" charset="-122"/>
              </a:rPr>
              <a:t>一地委托</a:t>
            </a:r>
          </a:p>
          <a:p>
            <a:pPr lvl="0" algn="dist">
              <a:lnSpc>
                <a:spcPct val="120000"/>
              </a:lnSpc>
            </a:pPr>
            <a:r>
              <a:rPr lang="zh-CN" altLang="en-US" sz="2400" b="1" dirty="0">
                <a:solidFill>
                  <a:schemeClr val="bg1"/>
                </a:solidFill>
                <a:effectLst/>
                <a:latin typeface="微软雅黑" panose="020B0503020204020204" pitchFamily="34" charset="-122"/>
                <a:ea typeface="微软雅黑" panose="020B0503020204020204" pitchFamily="34" charset="-122"/>
              </a:rPr>
              <a:t>多城协同</a:t>
            </a:r>
            <a:endParaRPr lang="zh-CN" altLang="en-US" sz="2400" b="1" dirty="0">
              <a:solidFill>
                <a:schemeClr val="bg1"/>
              </a:solidFill>
              <a:effectLst/>
              <a:latin typeface="微软雅黑" panose="020B0503020204020204" pitchFamily="34" charset="-122"/>
              <a:ea typeface="微软雅黑" panose="020B0503020204020204" pitchFamily="34" charset="-122"/>
              <a:cs typeface="Calibri" panose="020F0502020204030204"/>
            </a:endParaRPr>
          </a:p>
        </p:txBody>
      </p:sp>
      <p:grpSp>
        <p:nvGrpSpPr>
          <p:cNvPr id="2" name="组合 1"/>
          <p:cNvGrpSpPr/>
          <p:nvPr/>
        </p:nvGrpSpPr>
        <p:grpSpPr>
          <a:xfrm>
            <a:off x="545783" y="288290"/>
            <a:ext cx="5645150" cy="876300"/>
            <a:chOff x="1635" y="1800"/>
            <a:chExt cx="17780" cy="2760"/>
          </a:xfrm>
        </p:grpSpPr>
        <p:pic>
          <p:nvPicPr>
            <p:cNvPr id="9507" name="image 507"/>
            <p:cNvPicPr>
              <a:picLocks noChangeAspect="1"/>
            </p:cNvPicPr>
            <p:nvPr>
              <p:custDataLst>
                <p:tags r:id="rId1"/>
              </p:custDataLst>
            </p:nvPr>
          </p:nvPicPr>
          <p:blipFill>
            <a:blip r:embed="rId4"/>
            <a:srcRect/>
            <a:stretch>
              <a:fillRect/>
            </a:stretch>
          </p:blipFill>
          <p:spPr>
            <a:xfrm>
              <a:off x="2000" y="1800"/>
              <a:ext cx="2480" cy="2760"/>
            </a:xfrm>
            <a:prstGeom prst="rect">
              <a:avLst/>
            </a:prstGeom>
          </p:spPr>
        </p:pic>
        <p:sp>
          <p:nvSpPr>
            <p:cNvPr id="508" name="Object 508"/>
            <p:cNvSpPr txBox="1"/>
            <p:nvPr/>
          </p:nvSpPr>
          <p:spPr>
            <a:xfrm>
              <a:off x="5439" y="2107"/>
              <a:ext cx="9520" cy="1637"/>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全球布局</a:t>
              </a:r>
              <a:endParaRPr lang="zh-CN" altLang="en-US" sz="3300" b="1" i="0" dirty="0">
                <a:solidFill>
                  <a:srgbClr val="041E5C"/>
                </a:solidFill>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3880" cy="818"/>
            </a:xfrm>
            <a:prstGeom prst="rect">
              <a:avLst/>
            </a:prstGeom>
          </p:spPr>
          <p:txBody>
            <a:bodyPr vert="horz" wrap="square" lIns="0" tIns="0" rIns="0" bIns="0" rtlCol="0" anchor="t" anchorCtr="0">
              <a:spAutoFit/>
            </a:bodyPr>
            <a:lstStyle/>
            <a:p>
              <a:pPr algn="l">
                <a:lnSpc>
                  <a:spcPct val="110000"/>
                </a:lnSpc>
              </a:pPr>
              <a:r>
                <a:rPr sz="1650" b="0" i="0" dirty="0">
                  <a:solidFill>
                    <a:srgbClr val="8592AF"/>
                  </a:solidFill>
                  <a:latin typeface="微软雅黑" panose="020B0503020204020204" pitchFamily="34" charset="-122"/>
                  <a:ea typeface="微软雅黑" panose="020B0503020204020204" pitchFamily="34" charset="-122"/>
                </a:rPr>
                <a:t>G</a:t>
              </a:r>
              <a:r>
                <a:rPr lang="en-US" sz="1650" b="0" i="0" dirty="0">
                  <a:solidFill>
                    <a:srgbClr val="8592AF"/>
                  </a:solidFill>
                  <a:latin typeface="微软雅黑" panose="020B0503020204020204" pitchFamily="34" charset="-122"/>
                  <a:ea typeface="微软雅黑" panose="020B0503020204020204" pitchFamily="34" charset="-122"/>
                </a:rPr>
                <a:t>LOBAL</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LAYOUT</a:t>
              </a:r>
            </a:p>
          </p:txBody>
        </p:sp>
        <p:sp>
          <p:nvSpPr>
            <p:cNvPr id="5010" name="Object 5010"/>
            <p:cNvSpPr txBox="1"/>
            <p:nvPr/>
          </p:nvSpPr>
          <p:spPr>
            <a:xfrm>
              <a:off x="1635" y="2480"/>
              <a:ext cx="2625" cy="1364"/>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5</a:t>
              </a:r>
            </a:p>
          </p:txBody>
        </p:sp>
      </p:grpSp>
      <p:sp>
        <p:nvSpPr>
          <p:cNvPr id="36" name="矩形 35"/>
          <p:cNvSpPr/>
          <p:nvPr/>
        </p:nvSpPr>
        <p:spPr>
          <a:xfrm flipV="1">
            <a:off x="8742045" y="2799080"/>
            <a:ext cx="1908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YQ"/>
          <p:cNvPicPr>
            <a:picLocks noChangeAspect="1"/>
          </p:cNvPicPr>
          <p:nvPr/>
        </p:nvPicPr>
        <p:blipFill>
          <a:blip r:embed="rId5"/>
          <a:stretch>
            <a:fillRect/>
          </a:stretch>
        </p:blipFill>
        <p:spPr>
          <a:xfrm>
            <a:off x="661670" y="1079528"/>
            <a:ext cx="6656070" cy="5770245"/>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2381" y="-635"/>
            <a:ext cx="2249619" cy="11888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122113" y="1966470"/>
            <a:ext cx="4851184" cy="1814830"/>
          </a:xfrm>
          <a:prstGeom prst="rect">
            <a:avLst/>
          </a:prstGeom>
        </p:spPr>
        <p:txBody>
          <a:bodyPr wrap="square">
            <a:spAutoFit/>
          </a:bodyPr>
          <a:lstStyle/>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亚太人力资源服务贡献奖、最佳实践案例奖</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国家级人力资源服务标准化试点工作突出贡献单位</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中国劳务派遣诚信单位</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中国人力资源先锋服务机构 人力资源外包最具影响力奖</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206584" y="1911811"/>
            <a:ext cx="4726003" cy="1814830"/>
          </a:xfrm>
          <a:prstGeom prst="rect">
            <a:avLst/>
          </a:prstGeom>
        </p:spPr>
        <p:txBody>
          <a:bodyPr wrap="square">
            <a:spAutoFit/>
          </a:bodyPr>
          <a:lstStyle/>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中国人力资源服务机构十大创新案例奖</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中国蓝领人力资源服务数字化升级标杆机构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中国人力资源社会保障理事会 十大社会责任优秀案例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ü"/>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中国人力资源管理“杰出雇主”</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334328" y="294005"/>
            <a:ext cx="5645150" cy="876300"/>
            <a:chOff x="1635" y="1800"/>
            <a:chExt cx="17780" cy="2760"/>
          </a:xfrm>
        </p:grpSpPr>
        <p:pic>
          <p:nvPicPr>
            <p:cNvPr id="9507" name="image 507"/>
            <p:cNvPicPr>
              <a:picLocks noChangeAspect="1"/>
            </p:cNvPicPr>
            <p:nvPr>
              <p:custDataLst>
                <p:tags r:id="rId6"/>
              </p:custDataLst>
            </p:nvPr>
          </p:nvPicPr>
          <p:blipFill>
            <a:blip r:embed="rId9"/>
            <a:srcRect/>
            <a:stretch>
              <a:fillRect/>
            </a:stretch>
          </p:blipFill>
          <p:spPr>
            <a:xfrm>
              <a:off x="2000" y="1800"/>
              <a:ext cx="2480" cy="2760"/>
            </a:xfrm>
            <a:prstGeom prst="rect">
              <a:avLst/>
            </a:prstGeom>
          </p:spPr>
        </p:pic>
        <p:sp>
          <p:nvSpPr>
            <p:cNvPr id="508" name="Object 508"/>
            <p:cNvSpPr txBox="1"/>
            <p:nvPr/>
          </p:nvSpPr>
          <p:spPr>
            <a:xfrm>
              <a:off x="5439" y="2107"/>
              <a:ext cx="9520" cy="1637"/>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企业资质</a:t>
              </a:r>
              <a:endParaRPr lang="zh-CN" altLang="en-US"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3880" cy="818"/>
            </a:xfrm>
            <a:prstGeom prst="rect">
              <a:avLst/>
            </a:prstGeom>
          </p:spPr>
          <p:txBody>
            <a:bodyPr vert="horz" wrap="square" lIns="0" tIns="0" rIns="0" bIns="0" rtlCol="0" anchor="t" anchorCtr="0">
              <a:spAutoFit/>
            </a:bodyPr>
            <a:lstStyle/>
            <a:p>
              <a:pPr>
                <a:lnSpc>
                  <a:spcPct val="110000"/>
                </a:lnSpc>
              </a:pPr>
              <a:r>
                <a:rPr lang="en-US" altLang="zh-CN" sz="1650" dirty="0">
                  <a:solidFill>
                    <a:srgbClr val="8592AF"/>
                  </a:solidFill>
                  <a:latin typeface="微软雅黑" panose="020B0503020204020204" pitchFamily="34" charset="-122"/>
                  <a:ea typeface="微软雅黑" panose="020B0503020204020204" pitchFamily="34" charset="-122"/>
                </a:rPr>
                <a:t>ENTERPRISE QUALIFICATIONS</a:t>
              </a:r>
            </a:p>
          </p:txBody>
        </p:sp>
        <p:sp>
          <p:nvSpPr>
            <p:cNvPr id="5010" name="Object 5010"/>
            <p:cNvSpPr txBox="1"/>
            <p:nvPr/>
          </p:nvSpPr>
          <p:spPr>
            <a:xfrm>
              <a:off x="1635" y="2480"/>
              <a:ext cx="2625" cy="1364"/>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6</a:t>
              </a:r>
            </a:p>
          </p:txBody>
        </p:sp>
      </p:grpSp>
      <p:sp>
        <p:nvSpPr>
          <p:cNvPr id="42" name="文本框 41"/>
          <p:cNvSpPr txBox="1"/>
          <p:nvPr/>
        </p:nvSpPr>
        <p:spPr>
          <a:xfrm>
            <a:off x="843916" y="1456977"/>
            <a:ext cx="4897008" cy="430887"/>
          </a:xfrm>
          <a:prstGeom prst="rect">
            <a:avLst/>
          </a:prstGeom>
          <a:noFill/>
        </p:spPr>
        <p:txBody>
          <a:bodyPr wrap="square" rtlCol="0">
            <a:spAutoFit/>
          </a:bodyPr>
          <a:lstStyle>
            <a:defPPr>
              <a:defRPr lang="zh-CN"/>
            </a:defPPr>
            <a:lvl1pPr>
              <a:defRPr sz="2400">
                <a:gradFill flip="none" rotWithShape="1">
                  <a:gsLst>
                    <a:gs pos="50000">
                      <a:schemeClr val="accent1"/>
                    </a:gs>
                    <a:gs pos="0">
                      <a:schemeClr val="accent1">
                        <a:lumMod val="60000"/>
                        <a:lumOff val="40000"/>
                      </a:schemeClr>
                    </a:gs>
                    <a:gs pos="100000">
                      <a:schemeClr val="accent1"/>
                    </a:gs>
                  </a:gsLst>
                  <a:lin ang="2700000" scaled="1"/>
                  <a:tileRect/>
                </a:gradFill>
                <a:latin typeface="+mj-lt"/>
                <a:ea typeface="+mj-ea"/>
              </a:defRPr>
            </a:lvl1pPr>
          </a:lstStyle>
          <a:p>
            <a:pPr algn="ctr"/>
            <a:r>
              <a:rPr lang="zh-CN" altLang="en-US" sz="2200" b="1" dirty="0">
                <a:solidFill>
                  <a:schemeClr val="accent1">
                    <a:lumMod val="50000"/>
                  </a:schemeClr>
                </a:solidFill>
                <a:latin typeface="微软雅黑" panose="020B0503020204020204" pitchFamily="34" charset="-122"/>
                <a:ea typeface="微软雅黑" panose="020B0503020204020204" pitchFamily="34" charset="-122"/>
                <a:cs typeface="+mn-ea"/>
                <a:sym typeface="思源黑体 CN Normal" panose="020B0500000000000000" pitchFamily="34" charset="-122"/>
              </a:rPr>
              <a:t>连续斩获多项行业奖项和国家级荣誉</a:t>
            </a:r>
          </a:p>
        </p:txBody>
      </p:sp>
      <p:pic>
        <p:nvPicPr>
          <p:cNvPr id="26" name="图片 25"/>
          <p:cNvPicPr/>
          <p:nvPr>
            <p:custDataLst>
              <p:tags r:id="rId1"/>
            </p:custDataLst>
          </p:nvPr>
        </p:nvPicPr>
        <p:blipFill rotWithShape="1">
          <a:blip r:embed="rId10" cstate="print">
            <a:extLst>
              <a:ext uri="{28A0092B-C50C-407E-A947-70E740481C1C}">
                <a14:useLocalDpi xmlns:a14="http://schemas.microsoft.com/office/drawing/2010/main" val="0"/>
              </a:ext>
            </a:extLst>
          </a:blip>
          <a:srcRect/>
          <a:stretch>
            <a:fillRect/>
          </a:stretch>
        </p:blipFill>
        <p:spPr>
          <a:xfrm>
            <a:off x="-1777365" y="4925695"/>
            <a:ext cx="14114145" cy="2879725"/>
          </a:xfrm>
          <a:prstGeom prst="rect">
            <a:avLst/>
          </a:prstGeom>
        </p:spPr>
      </p:pic>
      <p:grpSp>
        <p:nvGrpSpPr>
          <p:cNvPr id="25" name="组合 24"/>
          <p:cNvGrpSpPr/>
          <p:nvPr/>
        </p:nvGrpSpPr>
        <p:grpSpPr>
          <a:xfrm>
            <a:off x="744855" y="4349751"/>
            <a:ext cx="10274980" cy="1294765"/>
            <a:chOff x="978" y="7165"/>
            <a:chExt cx="18956" cy="2607"/>
          </a:xfrm>
        </p:grpSpPr>
        <p:pic>
          <p:nvPicPr>
            <p:cNvPr id="15" name="图片 14" descr="荣誉1"/>
            <p:cNvPicPr>
              <a:picLocks noChangeAspect="1"/>
            </p:cNvPicPr>
            <p:nvPr>
              <p:custDataLst>
                <p:tags r:id="rId2"/>
              </p:custDataLst>
            </p:nvPr>
          </p:nvPicPr>
          <p:blipFill>
            <a:blip r:embed="rId11"/>
            <a:stretch>
              <a:fillRect/>
            </a:stretch>
          </p:blipFill>
          <p:spPr>
            <a:xfrm>
              <a:off x="978" y="7165"/>
              <a:ext cx="3361" cy="2601"/>
            </a:xfrm>
            <a:prstGeom prst="rect">
              <a:avLst/>
            </a:prstGeom>
          </p:spPr>
        </p:pic>
        <p:pic>
          <p:nvPicPr>
            <p:cNvPr id="19" name="图片 18" descr="荣誉5"/>
            <p:cNvPicPr>
              <a:picLocks noChangeAspect="1"/>
            </p:cNvPicPr>
            <p:nvPr>
              <p:custDataLst>
                <p:tags r:id="rId3"/>
              </p:custDataLst>
            </p:nvPr>
          </p:nvPicPr>
          <p:blipFill>
            <a:blip r:embed="rId12"/>
            <a:stretch>
              <a:fillRect/>
            </a:stretch>
          </p:blipFill>
          <p:spPr>
            <a:xfrm>
              <a:off x="16577" y="7182"/>
              <a:ext cx="3357" cy="2587"/>
            </a:xfrm>
            <a:prstGeom prst="rect">
              <a:avLst/>
            </a:prstGeom>
          </p:spPr>
        </p:pic>
        <p:pic>
          <p:nvPicPr>
            <p:cNvPr id="20" name="图片 19" descr="荣誉7"/>
            <p:cNvPicPr>
              <a:picLocks noChangeAspect="1"/>
            </p:cNvPicPr>
            <p:nvPr>
              <p:custDataLst>
                <p:tags r:id="rId4"/>
              </p:custDataLst>
            </p:nvPr>
          </p:nvPicPr>
          <p:blipFill>
            <a:blip r:embed="rId13"/>
            <a:stretch>
              <a:fillRect/>
            </a:stretch>
          </p:blipFill>
          <p:spPr>
            <a:xfrm>
              <a:off x="7707" y="7188"/>
              <a:ext cx="3342" cy="2575"/>
            </a:xfrm>
            <a:prstGeom prst="rect">
              <a:avLst/>
            </a:prstGeom>
          </p:spPr>
        </p:pic>
        <p:pic>
          <p:nvPicPr>
            <p:cNvPr id="24" name="图片 23" descr="荣誉2"/>
            <p:cNvPicPr>
              <a:picLocks noChangeAspect="1"/>
            </p:cNvPicPr>
            <p:nvPr>
              <p:custDataLst>
                <p:tags r:id="rId5"/>
              </p:custDataLst>
            </p:nvPr>
          </p:nvPicPr>
          <p:blipFill>
            <a:blip r:embed="rId14"/>
            <a:stretch>
              <a:fillRect/>
            </a:stretch>
          </p:blipFill>
          <p:spPr>
            <a:xfrm>
              <a:off x="4339" y="7165"/>
              <a:ext cx="3370" cy="2607"/>
            </a:xfrm>
            <a:prstGeom prst="rect">
              <a:avLst/>
            </a:prstGeom>
          </p:spPr>
        </p:pic>
      </p:grpSp>
      <p:pic>
        <p:nvPicPr>
          <p:cNvPr id="18" name="图片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pic>
        <p:nvPicPr>
          <p:cNvPr id="2" name="图片 1"/>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7370440" y="4363885"/>
            <a:ext cx="1821600" cy="1285200"/>
          </a:xfrm>
          <a:prstGeom prst="rect">
            <a:avLst/>
          </a:prstGeom>
        </p:spPr>
      </p:pic>
      <p:pic>
        <p:nvPicPr>
          <p:cNvPr id="3" name="图片 2"/>
          <p:cNvPicPr>
            <a:picLocks/>
          </p:cNvPicPr>
          <p:nvPr/>
        </p:nvPicPr>
        <p:blipFill>
          <a:blip r:embed="rId17" cstate="print">
            <a:extLst>
              <a:ext uri="{28A0092B-C50C-407E-A947-70E740481C1C}">
                <a14:useLocalDpi xmlns:a14="http://schemas.microsoft.com/office/drawing/2010/main" val="0"/>
              </a:ext>
            </a:extLst>
          </a:blip>
          <a:stretch>
            <a:fillRect/>
          </a:stretch>
        </p:blipFill>
        <p:spPr>
          <a:xfrm>
            <a:off x="6226054" y="4350940"/>
            <a:ext cx="1137600" cy="128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preferRelativeResize="0"/>
          <p:nvPr>
            <p:custDataLst>
              <p:tags r:id="rId1"/>
            </p:custDataLst>
          </p:nvPr>
        </p:nvPicPr>
        <p:blipFill>
          <a:blip r:embed="rId20"/>
          <a:stretch>
            <a:fillRect/>
          </a:stretch>
        </p:blipFill>
        <p:spPr>
          <a:xfrm>
            <a:off x="10493563" y="1305775"/>
            <a:ext cx="983115" cy="1183299"/>
          </a:xfrm>
          <a:prstGeom prst="rect">
            <a:avLst/>
          </a:prstGeom>
        </p:spPr>
      </p:pic>
      <p:sp>
        <p:nvSpPr>
          <p:cNvPr id="25" name="文本框 24"/>
          <p:cNvSpPr txBox="1"/>
          <p:nvPr/>
        </p:nvSpPr>
        <p:spPr>
          <a:xfrm>
            <a:off x="450215" y="1497374"/>
            <a:ext cx="2852420" cy="430887"/>
          </a:xfrm>
          <a:prstGeom prst="rect">
            <a:avLst/>
          </a:prstGeom>
          <a:noFill/>
        </p:spPr>
        <p:txBody>
          <a:bodyPr wrap="square" rtlCol="0">
            <a:spAutoFit/>
          </a:bodyPr>
          <a:lstStyle>
            <a:defPPr>
              <a:defRPr lang="zh-CN"/>
            </a:defPPr>
            <a:lvl1pPr>
              <a:defRPr sz="2400">
                <a:gradFill flip="none" rotWithShape="1">
                  <a:gsLst>
                    <a:gs pos="50000">
                      <a:schemeClr val="accent1"/>
                    </a:gs>
                    <a:gs pos="0">
                      <a:schemeClr val="accent1">
                        <a:lumMod val="60000"/>
                        <a:lumOff val="40000"/>
                      </a:schemeClr>
                    </a:gs>
                    <a:gs pos="100000">
                      <a:schemeClr val="accent1"/>
                    </a:gs>
                  </a:gsLst>
                  <a:lin ang="2700000" scaled="1"/>
                  <a:tileRect/>
                </a:gradFill>
                <a:latin typeface="+mj-lt"/>
                <a:ea typeface="+mj-ea"/>
              </a:defRPr>
            </a:lvl1pPr>
          </a:lstStyle>
          <a:p>
            <a:pPr algn="ctr"/>
            <a:r>
              <a:rPr lang="zh-CN" altLang="en-US" sz="2200" b="1" dirty="0">
                <a:solidFill>
                  <a:schemeClr val="accent1">
                    <a:lumMod val="50000"/>
                  </a:schemeClr>
                </a:solidFill>
                <a:latin typeface="微软雅黑" panose="020B0503020204020204" pitchFamily="34" charset="-122"/>
                <a:ea typeface="微软雅黑" panose="020B0503020204020204" pitchFamily="34" charset="-122"/>
                <a:cs typeface="+mn-ea"/>
                <a:sym typeface="思源黑体 CN Normal" panose="020B0500000000000000" pitchFamily="34" charset="-122"/>
              </a:rPr>
              <a:t>数智化资质完备</a:t>
            </a:r>
          </a:p>
        </p:txBody>
      </p:sp>
      <p:sp>
        <p:nvSpPr>
          <p:cNvPr id="28" name="矩形 27"/>
          <p:cNvSpPr/>
          <p:nvPr/>
        </p:nvSpPr>
        <p:spPr>
          <a:xfrm>
            <a:off x="1502004" y="2214900"/>
            <a:ext cx="5578441" cy="457561"/>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高新技术企业</a:t>
            </a: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502004" y="3711323"/>
            <a:ext cx="3308004" cy="458908"/>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拥有</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项发明专利</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502004" y="4321247"/>
            <a:ext cx="3308004" cy="458908"/>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拥有多项软件著作权</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custDataLst>
              <p:tags r:id="rId2"/>
            </p:custDataLst>
          </p:nvPr>
        </p:nvPicPr>
        <p:blipFill>
          <a:blip r:embed="rId21"/>
          <a:stretch>
            <a:fillRect/>
          </a:stretch>
        </p:blipFill>
        <p:spPr>
          <a:xfrm>
            <a:off x="8844280" y="3780155"/>
            <a:ext cx="1567815" cy="2148840"/>
          </a:xfrm>
          <a:prstGeom prst="rect">
            <a:avLst/>
          </a:prstGeom>
        </p:spPr>
      </p:pic>
      <p:pic>
        <p:nvPicPr>
          <p:cNvPr id="38" name="图片 37"/>
          <p:cNvPicPr>
            <a:picLocks noChangeAspect="1"/>
          </p:cNvPicPr>
          <p:nvPr>
            <p:custDataLst>
              <p:tags r:id="rId3"/>
            </p:custDataLst>
          </p:nvPr>
        </p:nvPicPr>
        <p:blipFill>
          <a:blip r:embed="rId22"/>
          <a:stretch>
            <a:fillRect/>
          </a:stretch>
        </p:blipFill>
        <p:spPr>
          <a:xfrm>
            <a:off x="8865987" y="1522105"/>
            <a:ext cx="1545590" cy="2153920"/>
          </a:xfrm>
          <a:prstGeom prst="rect">
            <a:avLst/>
          </a:prstGeom>
        </p:spPr>
      </p:pic>
      <p:pic>
        <p:nvPicPr>
          <p:cNvPr id="39" name="图片 38"/>
          <p:cNvPicPr>
            <a:picLocks noChangeAspect="1"/>
          </p:cNvPicPr>
          <p:nvPr>
            <p:custDataLst>
              <p:tags r:id="rId4"/>
            </p:custDataLst>
          </p:nvPr>
        </p:nvPicPr>
        <p:blipFill>
          <a:blip r:embed="rId23"/>
          <a:stretch>
            <a:fillRect/>
          </a:stretch>
        </p:blipFill>
        <p:spPr>
          <a:xfrm>
            <a:off x="7155358" y="4119245"/>
            <a:ext cx="1730375" cy="1043305"/>
          </a:xfrm>
          <a:prstGeom prst="rect">
            <a:avLst/>
          </a:prstGeom>
        </p:spPr>
      </p:pic>
      <p:grpSp>
        <p:nvGrpSpPr>
          <p:cNvPr id="11" name="组合 10"/>
          <p:cNvGrpSpPr/>
          <p:nvPr/>
        </p:nvGrpSpPr>
        <p:grpSpPr>
          <a:xfrm>
            <a:off x="10489565" y="1663700"/>
            <a:ext cx="1026795" cy="4264660"/>
            <a:chOff x="16823" y="2360"/>
            <a:chExt cx="1669" cy="7846"/>
          </a:xfrm>
        </p:grpSpPr>
        <p:pic>
          <p:nvPicPr>
            <p:cNvPr id="31" name="图片 30"/>
            <p:cNvPicPr preferRelativeResize="0"/>
            <p:nvPr>
              <p:custDataLst>
                <p:tags r:id="rId7"/>
              </p:custDataLst>
            </p:nvPr>
          </p:nvPicPr>
          <p:blipFill>
            <a:blip r:embed="rId20"/>
            <a:stretch>
              <a:fillRect/>
            </a:stretch>
          </p:blipFill>
          <p:spPr>
            <a:xfrm>
              <a:off x="16830" y="2360"/>
              <a:ext cx="1598" cy="2177"/>
            </a:xfrm>
            <a:prstGeom prst="rect">
              <a:avLst/>
            </a:prstGeom>
          </p:spPr>
        </p:pic>
        <p:pic>
          <p:nvPicPr>
            <p:cNvPr id="32" name="图片 31"/>
            <p:cNvPicPr preferRelativeResize="0"/>
            <p:nvPr>
              <p:custDataLst>
                <p:tags r:id="rId8"/>
              </p:custDataLst>
            </p:nvPr>
          </p:nvPicPr>
          <p:blipFill>
            <a:blip r:embed="rId24"/>
            <a:stretch>
              <a:fillRect/>
            </a:stretch>
          </p:blipFill>
          <p:spPr>
            <a:xfrm>
              <a:off x="16837" y="3006"/>
              <a:ext cx="1585" cy="2177"/>
            </a:xfrm>
            <a:prstGeom prst="rect">
              <a:avLst/>
            </a:prstGeom>
          </p:spPr>
        </p:pic>
        <p:pic>
          <p:nvPicPr>
            <p:cNvPr id="9" name="图片 8"/>
            <p:cNvPicPr preferRelativeResize="0"/>
            <p:nvPr>
              <p:custDataLst>
                <p:tags r:id="rId9"/>
              </p:custDataLst>
            </p:nvPr>
          </p:nvPicPr>
          <p:blipFill rotWithShape="1">
            <a:blip r:embed="rId25" cstate="print">
              <a:extLst>
                <a:ext uri="{28A0092B-C50C-407E-A947-70E740481C1C}">
                  <a14:useLocalDpi xmlns:a14="http://schemas.microsoft.com/office/drawing/2010/main" val="0"/>
                </a:ext>
              </a:extLst>
            </a:blip>
            <a:srcRect b="5419"/>
            <a:stretch>
              <a:fillRect/>
            </a:stretch>
          </p:blipFill>
          <p:spPr>
            <a:xfrm>
              <a:off x="16823" y="3467"/>
              <a:ext cx="1633" cy="2177"/>
            </a:xfrm>
            <a:prstGeom prst="rect">
              <a:avLst/>
            </a:prstGeom>
          </p:spPr>
        </p:pic>
        <p:pic>
          <p:nvPicPr>
            <p:cNvPr id="12" name="图片 11"/>
            <p:cNvPicPr preferRelativeResize="0"/>
            <p:nvPr>
              <p:custDataLst>
                <p:tags r:id="rId10"/>
              </p:custDataLst>
            </p:nvPr>
          </p:nvPicPr>
          <p:blipFill rotWithShape="1">
            <a:blip r:embed="rId26" cstate="print">
              <a:extLst>
                <a:ext uri="{28A0092B-C50C-407E-A947-70E740481C1C}">
                  <a14:useLocalDpi xmlns:a14="http://schemas.microsoft.com/office/drawing/2010/main" val="0"/>
                </a:ext>
              </a:extLst>
            </a:blip>
            <a:srcRect b="5037"/>
            <a:stretch>
              <a:fillRect/>
            </a:stretch>
          </p:blipFill>
          <p:spPr>
            <a:xfrm>
              <a:off x="16840" y="3971"/>
              <a:ext cx="1612" cy="2177"/>
            </a:xfrm>
            <a:prstGeom prst="rect">
              <a:avLst/>
            </a:prstGeom>
          </p:spPr>
        </p:pic>
        <p:pic>
          <p:nvPicPr>
            <p:cNvPr id="13" name="图片 12"/>
            <p:cNvPicPr preferRelativeResize="0"/>
            <p:nvPr>
              <p:custDataLst>
                <p:tags r:id="rId11"/>
              </p:custDataLst>
            </p:nvPr>
          </p:nvPicPr>
          <p:blipFill rotWithShape="1">
            <a:blip r:embed="rId27" cstate="print">
              <a:extLst>
                <a:ext uri="{28A0092B-C50C-407E-A947-70E740481C1C}">
                  <a14:useLocalDpi xmlns:a14="http://schemas.microsoft.com/office/drawing/2010/main" val="0"/>
                </a:ext>
              </a:extLst>
            </a:blip>
            <a:srcRect b="4515"/>
            <a:stretch>
              <a:fillRect/>
            </a:stretch>
          </p:blipFill>
          <p:spPr>
            <a:xfrm>
              <a:off x="16827" y="4642"/>
              <a:ext cx="1603" cy="2177"/>
            </a:xfrm>
            <a:prstGeom prst="rect">
              <a:avLst/>
            </a:prstGeom>
          </p:spPr>
        </p:pic>
        <p:pic>
          <p:nvPicPr>
            <p:cNvPr id="14" name="图片 13"/>
            <p:cNvPicPr preferRelativeResize="0"/>
            <p:nvPr>
              <p:custDataLst>
                <p:tags r:id="rId12"/>
              </p:custDataLst>
            </p:nvPr>
          </p:nvPicPr>
          <p:blipFill>
            <a:blip r:embed="rId28" cstate="print">
              <a:extLst>
                <a:ext uri="{28A0092B-C50C-407E-A947-70E740481C1C}">
                  <a14:useLocalDpi xmlns:a14="http://schemas.microsoft.com/office/drawing/2010/main" val="0"/>
                </a:ext>
              </a:extLst>
            </a:blip>
            <a:stretch>
              <a:fillRect/>
            </a:stretch>
          </p:blipFill>
          <p:spPr>
            <a:xfrm>
              <a:off x="16828" y="5320"/>
              <a:ext cx="1603" cy="2177"/>
            </a:xfrm>
            <a:prstGeom prst="rect">
              <a:avLst/>
            </a:prstGeom>
          </p:spPr>
        </p:pic>
        <p:pic>
          <p:nvPicPr>
            <p:cNvPr id="37" name="图片 36"/>
            <p:cNvPicPr preferRelativeResize="0"/>
            <p:nvPr>
              <p:custDataLst>
                <p:tags r:id="rId13"/>
              </p:custDataLst>
            </p:nvPr>
          </p:nvPicPr>
          <p:blipFill>
            <a:blip r:embed="rId20"/>
            <a:stretch>
              <a:fillRect/>
            </a:stretch>
          </p:blipFill>
          <p:spPr>
            <a:xfrm>
              <a:off x="16867" y="5734"/>
              <a:ext cx="1598" cy="2177"/>
            </a:xfrm>
            <a:prstGeom prst="rect">
              <a:avLst/>
            </a:prstGeom>
          </p:spPr>
        </p:pic>
        <p:pic>
          <p:nvPicPr>
            <p:cNvPr id="40" name="图片 39"/>
            <p:cNvPicPr preferRelativeResize="0"/>
            <p:nvPr>
              <p:custDataLst>
                <p:tags r:id="rId14"/>
              </p:custDataLst>
            </p:nvPr>
          </p:nvPicPr>
          <p:blipFill>
            <a:blip r:embed="rId24"/>
            <a:stretch>
              <a:fillRect/>
            </a:stretch>
          </p:blipFill>
          <p:spPr>
            <a:xfrm>
              <a:off x="16873" y="6376"/>
              <a:ext cx="1585" cy="2177"/>
            </a:xfrm>
            <a:prstGeom prst="rect">
              <a:avLst/>
            </a:prstGeom>
          </p:spPr>
        </p:pic>
        <p:pic>
          <p:nvPicPr>
            <p:cNvPr id="41" name="图片 40"/>
            <p:cNvPicPr preferRelativeResize="0"/>
            <p:nvPr>
              <p:custDataLst>
                <p:tags r:id="rId15"/>
              </p:custDataLst>
            </p:nvPr>
          </p:nvPicPr>
          <p:blipFill rotWithShape="1">
            <a:blip r:embed="rId25" cstate="print">
              <a:extLst>
                <a:ext uri="{28A0092B-C50C-407E-A947-70E740481C1C}">
                  <a14:useLocalDpi xmlns:a14="http://schemas.microsoft.com/office/drawing/2010/main" val="0"/>
                </a:ext>
              </a:extLst>
            </a:blip>
            <a:srcRect b="5419"/>
            <a:stretch>
              <a:fillRect/>
            </a:stretch>
          </p:blipFill>
          <p:spPr>
            <a:xfrm>
              <a:off x="16860" y="6854"/>
              <a:ext cx="1633" cy="2177"/>
            </a:xfrm>
            <a:prstGeom prst="rect">
              <a:avLst/>
            </a:prstGeom>
          </p:spPr>
        </p:pic>
        <p:pic>
          <p:nvPicPr>
            <p:cNvPr id="42" name="图片 41"/>
            <p:cNvPicPr preferRelativeResize="0"/>
            <p:nvPr>
              <p:custDataLst>
                <p:tags r:id="rId16"/>
              </p:custDataLst>
            </p:nvPr>
          </p:nvPicPr>
          <p:blipFill rotWithShape="1">
            <a:blip r:embed="rId26" cstate="print">
              <a:extLst>
                <a:ext uri="{28A0092B-C50C-407E-A947-70E740481C1C}">
                  <a14:useLocalDpi xmlns:a14="http://schemas.microsoft.com/office/drawing/2010/main" val="0"/>
                </a:ext>
              </a:extLst>
            </a:blip>
            <a:srcRect b="5037"/>
            <a:stretch>
              <a:fillRect/>
            </a:stretch>
          </p:blipFill>
          <p:spPr>
            <a:xfrm>
              <a:off x="16877" y="7359"/>
              <a:ext cx="1612" cy="2177"/>
            </a:xfrm>
            <a:prstGeom prst="rect">
              <a:avLst/>
            </a:prstGeom>
          </p:spPr>
        </p:pic>
        <p:pic>
          <p:nvPicPr>
            <p:cNvPr id="43" name="图片 42"/>
            <p:cNvPicPr preferRelativeResize="0"/>
            <p:nvPr>
              <p:custDataLst>
                <p:tags r:id="rId17"/>
              </p:custDataLst>
            </p:nvPr>
          </p:nvPicPr>
          <p:blipFill rotWithShape="1">
            <a:blip r:embed="rId27" cstate="print">
              <a:extLst>
                <a:ext uri="{28A0092B-C50C-407E-A947-70E740481C1C}">
                  <a14:useLocalDpi xmlns:a14="http://schemas.microsoft.com/office/drawing/2010/main" val="0"/>
                </a:ext>
              </a:extLst>
            </a:blip>
            <a:srcRect b="4515"/>
            <a:stretch>
              <a:fillRect/>
            </a:stretch>
          </p:blipFill>
          <p:spPr>
            <a:xfrm>
              <a:off x="16864" y="8030"/>
              <a:ext cx="1603" cy="2177"/>
            </a:xfrm>
            <a:prstGeom prst="rect">
              <a:avLst/>
            </a:prstGeom>
          </p:spPr>
        </p:pic>
      </p:grpSp>
      <p:grpSp>
        <p:nvGrpSpPr>
          <p:cNvPr id="4" name="组合 3"/>
          <p:cNvGrpSpPr/>
          <p:nvPr/>
        </p:nvGrpSpPr>
        <p:grpSpPr>
          <a:xfrm>
            <a:off x="450215" y="294005"/>
            <a:ext cx="5529263" cy="876300"/>
            <a:chOff x="2000" y="1800"/>
            <a:chExt cx="17415" cy="2760"/>
          </a:xfrm>
        </p:grpSpPr>
        <p:pic>
          <p:nvPicPr>
            <p:cNvPr id="9507" name="image 507"/>
            <p:cNvPicPr>
              <a:picLocks noChangeAspect="1"/>
            </p:cNvPicPr>
            <p:nvPr>
              <p:custDataLst>
                <p:tags r:id="rId6"/>
              </p:custDataLst>
            </p:nvPr>
          </p:nvPicPr>
          <p:blipFill>
            <a:blip r:embed="rId29"/>
            <a:srcRect/>
            <a:stretch>
              <a:fillRect/>
            </a:stretch>
          </p:blipFill>
          <p:spPr>
            <a:xfrm>
              <a:off x="2000" y="1800"/>
              <a:ext cx="2480" cy="2760"/>
            </a:xfrm>
            <a:prstGeom prst="rect">
              <a:avLst/>
            </a:prstGeom>
          </p:spPr>
        </p:pic>
        <p:sp>
          <p:nvSpPr>
            <p:cNvPr id="508" name="Object 508"/>
            <p:cNvSpPr txBox="1"/>
            <p:nvPr/>
          </p:nvSpPr>
          <p:spPr>
            <a:xfrm>
              <a:off x="5439" y="2107"/>
              <a:ext cx="9520" cy="175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企业资质</a:t>
              </a:r>
              <a:endParaRPr lang="zh-CN" altLang="en-US"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3880" cy="818"/>
            </a:xfrm>
            <a:prstGeom prst="rect">
              <a:avLst/>
            </a:prstGeom>
          </p:spPr>
          <p:txBody>
            <a:bodyPr vert="horz" wrap="square" lIns="0" tIns="0" rIns="0" bIns="0" rtlCol="0" anchor="t" anchorCtr="0">
              <a:spAutoFit/>
            </a:bodyPr>
            <a:lstStyle/>
            <a:p>
              <a:pPr algn="l">
                <a:lnSpc>
                  <a:spcPct val="110000"/>
                </a:lnSpc>
              </a:pPr>
              <a:r>
                <a:rPr lang="en-US" sz="1650" b="0" i="0" dirty="0">
                  <a:solidFill>
                    <a:srgbClr val="8592AF"/>
                  </a:solidFill>
                  <a:latin typeface="微软雅黑" panose="020B0503020204020204" pitchFamily="34" charset="-122"/>
                  <a:ea typeface="微软雅黑" panose="020B0503020204020204" pitchFamily="34" charset="-122"/>
                </a:rPr>
                <a:t>ENTERPRISE QUALIFICATIONS</a:t>
              </a:r>
              <a:endParaRPr sz="1650" b="0" i="0" dirty="0">
                <a:solidFill>
                  <a:srgbClr val="8592AF"/>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1502004" y="2775656"/>
            <a:ext cx="5578441" cy="877163"/>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拥有企业最高信息安全等级</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信息系统三级等保</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6" name="图片 25"/>
          <p:cNvPicPr/>
          <p:nvPr>
            <p:custDataLst>
              <p:tags r:id="rId5"/>
            </p:custDataLst>
          </p:nvPr>
        </p:nvPicPr>
        <p:blipFill rotWithShape="1">
          <a:blip r:embed="rId30" cstate="print">
            <a:extLst>
              <a:ext uri="{28A0092B-C50C-407E-A947-70E740481C1C}">
                <a14:useLocalDpi xmlns:a14="http://schemas.microsoft.com/office/drawing/2010/main" val="0"/>
              </a:ext>
            </a:extLst>
          </a:blip>
          <a:srcRect/>
          <a:stretch>
            <a:fillRect/>
          </a:stretch>
        </p:blipFill>
        <p:spPr>
          <a:xfrm>
            <a:off x="5979795" y="5125085"/>
            <a:ext cx="6400165" cy="2879725"/>
          </a:xfrm>
          <a:prstGeom prst="rect">
            <a:avLst/>
          </a:prstGeom>
        </p:spPr>
      </p:pic>
      <p:pic>
        <p:nvPicPr>
          <p:cNvPr id="2" name="图片 1" descr="图片1"/>
          <p:cNvPicPr>
            <a:picLocks noChangeAspect="1"/>
          </p:cNvPicPr>
          <p:nvPr/>
        </p:nvPicPr>
        <p:blipFill>
          <a:blip r:embed="rId31"/>
          <a:stretch>
            <a:fillRect/>
          </a:stretch>
        </p:blipFill>
        <p:spPr>
          <a:xfrm>
            <a:off x="7166044" y="2737485"/>
            <a:ext cx="1677670" cy="1042670"/>
          </a:xfrm>
          <a:prstGeom prst="rect">
            <a:avLst/>
          </a:prstGeom>
        </p:spPr>
      </p:pic>
      <p:sp>
        <p:nvSpPr>
          <p:cNvPr id="3" name="Object 5010"/>
          <p:cNvSpPr txBox="1"/>
          <p:nvPr/>
        </p:nvSpPr>
        <p:spPr>
          <a:xfrm>
            <a:off x="548640" y="484505"/>
            <a:ext cx="376555" cy="433004"/>
          </a:xfrm>
          <a:prstGeom prst="rect">
            <a:avLst/>
          </a:prstGeom>
        </p:spPr>
        <p:txBody>
          <a:bodyPr vert="horz" wrap="square" lIns="0" tIns="0" rIns="0" bIns="0" rtlCol="0" anchor="t" anchorCtr="0">
            <a:spAutoFit/>
          </a:bodyPr>
          <a:lstStyle/>
          <a:p>
            <a:pPr algn="dist">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6</a:t>
            </a:r>
          </a:p>
        </p:txBody>
      </p:sp>
      <p:pic>
        <p:nvPicPr>
          <p:cNvPr id="34" name="图片 33"/>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图片2"/>
          <p:cNvPicPr>
            <a:picLocks noChangeAspect="1"/>
          </p:cNvPicPr>
          <p:nvPr/>
        </p:nvPicPr>
        <p:blipFill>
          <a:blip r:embed="rId8"/>
          <a:stretch>
            <a:fillRect/>
          </a:stretch>
        </p:blipFill>
        <p:spPr>
          <a:xfrm>
            <a:off x="-653415" y="0"/>
            <a:ext cx="13340080" cy="4971415"/>
          </a:xfrm>
          <a:prstGeom prst="rect">
            <a:avLst/>
          </a:prstGeom>
        </p:spPr>
      </p:pic>
      <p:sp>
        <p:nvSpPr>
          <p:cNvPr id="72" name="Rectangle 13"/>
          <p:cNvSpPr/>
          <p:nvPr/>
        </p:nvSpPr>
        <p:spPr>
          <a:xfrm>
            <a:off x="645160" y="3108325"/>
            <a:ext cx="10965815" cy="3547110"/>
          </a:xfrm>
          <a:prstGeom prst="round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p>
        </p:txBody>
      </p:sp>
      <p:grpSp>
        <p:nvGrpSpPr>
          <p:cNvPr id="4" name="Group 1"/>
          <p:cNvGrpSpPr/>
          <p:nvPr/>
        </p:nvGrpSpPr>
        <p:grpSpPr>
          <a:xfrm>
            <a:off x="644525" y="3108325"/>
            <a:ext cx="10965180" cy="3546475"/>
            <a:chOff x="1210101" y="4675434"/>
            <a:chExt cx="9771797" cy="1154575"/>
          </a:xfrm>
          <a:effectLst/>
        </p:grpSpPr>
        <p:sp>
          <p:nvSpPr>
            <p:cNvPr id="5" name="Rectangle: Rounded Corners 28"/>
            <p:cNvSpPr/>
            <p:nvPr/>
          </p:nvSpPr>
          <p:spPr>
            <a:xfrm>
              <a:off x="1210101" y="4675434"/>
              <a:ext cx="9771797" cy="1154575"/>
            </a:xfrm>
            <a:prstGeom prst="roundRect">
              <a:avLst>
                <a:gd name="adj" fmla="val 5460"/>
              </a:avLst>
            </a:prstGeom>
            <a:solidFill>
              <a:schemeClr val="bg1"/>
            </a:solidFill>
            <a:ln>
              <a:noFill/>
            </a:ln>
            <a:effectLst>
              <a:outerShdw blurRad="1270000" sx="90000" sy="90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10" name="Straight Connector 47"/>
            <p:cNvCxnSpPr/>
            <p:nvPr/>
          </p:nvCxnSpPr>
          <p:spPr>
            <a:xfrm>
              <a:off x="3628231" y="4811320"/>
              <a:ext cx="0" cy="798616"/>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49"/>
            <p:cNvCxnSpPr/>
            <p:nvPr/>
          </p:nvCxnSpPr>
          <p:spPr>
            <a:xfrm>
              <a:off x="6093618" y="4811320"/>
              <a:ext cx="0" cy="798616"/>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50"/>
            <p:cNvCxnSpPr/>
            <p:nvPr/>
          </p:nvCxnSpPr>
          <p:spPr>
            <a:xfrm>
              <a:off x="8590518" y="4811320"/>
              <a:ext cx="0" cy="798616"/>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50" name="Rectangle 49"/>
          <p:cNvSpPr/>
          <p:nvPr/>
        </p:nvSpPr>
        <p:spPr>
          <a:xfrm>
            <a:off x="861695" y="4891339"/>
            <a:ext cx="2520000" cy="1612800"/>
          </a:xfrm>
          <a:prstGeom prst="rect">
            <a:avLst/>
          </a:prstGeom>
        </p:spPr>
        <p:txBody>
          <a:bodyPr wrap="square">
            <a:spAutoFit/>
          </a:bodyPr>
          <a:lstStyle/>
          <a:p>
            <a:pPr algn="just" fontAlgn="auto">
              <a:lnSpc>
                <a:spcPct val="130000"/>
              </a:lnSpc>
            </a:pPr>
            <a:r>
              <a:rPr lang="zh-CN"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正所谓</a:t>
            </a:r>
            <a:r>
              <a:rPr lang="en-US" altLang="zh-CN"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a:t>
            </a:r>
            <a:r>
              <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一人就业，全家脱贫</a:t>
            </a:r>
            <a:r>
              <a:rPr lang="en-US" altLang="zh-CN"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a:t>
            </a:r>
            <a:r>
              <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a:t>
            </a:r>
            <a:r>
              <a:rPr lang="zh-CN"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成功扶贫就业工程有着多年的历史，借助集团多年的行业积累，切实帮助人们实现脱贫就业梦</a:t>
            </a:r>
            <a:r>
              <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a:t>
            </a:r>
            <a:endPar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endParaRPr>
          </a:p>
          <a:p>
            <a:pPr algn="just" fontAlgn="auto">
              <a:lnSpc>
                <a:spcPct val="130000"/>
              </a:lnSpc>
            </a:pPr>
            <a:r>
              <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活动持续至今，覆盖全国</a:t>
            </a:r>
            <a:r>
              <a:rPr lang="en-US" altLang="zh-CN" sz="1100" dirty="0">
                <a:solidFill>
                  <a:srgbClr val="0B3592"/>
                </a:solidFill>
                <a:uFillTx/>
                <a:latin typeface="微软雅黑" panose="020B0503020204020204" pitchFamily="34" charset="-122"/>
                <a:ea typeface="微软雅黑" panose="020B0503020204020204" pitchFamily="34" charset="-122"/>
                <a:cs typeface="微软雅黑" charset="0"/>
                <a:sym typeface="+mn-ea"/>
              </a:rPr>
              <a:t>400</a:t>
            </a:r>
            <a:r>
              <a:rPr lang="zh-CN" altLang="en-US" sz="1100" dirty="0">
                <a:solidFill>
                  <a:srgbClr val="0B3592"/>
                </a:solidFill>
                <a:uFillTx/>
                <a:latin typeface="微软雅黑" panose="020B0503020204020204" pitchFamily="34" charset="-122"/>
                <a:ea typeface="微软雅黑" panose="020B0503020204020204" pitchFamily="34" charset="-122"/>
                <a:cs typeface="微软雅黑" charset="0"/>
                <a:sym typeface="+mn-ea"/>
              </a:rPr>
              <a:t>个贫困县</a:t>
            </a:r>
            <a:r>
              <a:rPr lang="zh-CN" altLang="en-US" sz="11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，累计帮助贫困地区就业</a:t>
            </a:r>
            <a:r>
              <a:rPr lang="zh-CN" altLang="en-US" sz="1100" dirty="0">
                <a:solidFill>
                  <a:srgbClr val="0B3592"/>
                </a:solidFill>
                <a:uFillTx/>
                <a:latin typeface="微软雅黑" panose="020B0503020204020204" pitchFamily="34" charset="-122"/>
                <a:ea typeface="微软雅黑" panose="020B0503020204020204" pitchFamily="34" charset="-122"/>
                <a:cs typeface="微软雅黑" charset="0"/>
                <a:sym typeface="+mn-ea"/>
              </a:rPr>
              <a:t>8w余人次</a:t>
            </a:r>
            <a:r>
              <a:rPr lang="zh-CN" altLang="en-US" sz="1000" dirty="0">
                <a:solidFill>
                  <a:schemeClr val="tx1">
                    <a:lumMod val="65000"/>
                    <a:lumOff val="35000"/>
                  </a:schemeClr>
                </a:solidFill>
                <a:uFillTx/>
                <a:latin typeface="微软雅黑" panose="020B0503020204020204" pitchFamily="34" charset="-122"/>
                <a:ea typeface="微软雅黑" panose="020B0503020204020204" pitchFamily="34" charset="-122"/>
                <a:cs typeface="微软雅黑" charset="0"/>
                <a:sym typeface="+mn-ea"/>
              </a:rPr>
              <a:t>。</a:t>
            </a:r>
            <a:endParaRPr lang="id-ID" sz="1000" dirty="0">
              <a:solidFill>
                <a:schemeClr val="bg1">
                  <a:lumMod val="65000"/>
                </a:schemeClr>
              </a:solidFill>
              <a:latin typeface="微软雅黑" panose="020B0503020204020204" pitchFamily="34" charset="-122"/>
              <a:ea typeface="微软雅黑" panose="020B0503020204020204" pitchFamily="34" charset="-122"/>
              <a:cs typeface="微软雅黑" charset="0"/>
            </a:endParaRPr>
          </a:p>
        </p:txBody>
      </p:sp>
      <p:sp>
        <p:nvSpPr>
          <p:cNvPr id="51" name="TextBox 50"/>
          <p:cNvSpPr txBox="1"/>
          <p:nvPr/>
        </p:nvSpPr>
        <p:spPr>
          <a:xfrm>
            <a:off x="1066165" y="4456300"/>
            <a:ext cx="2103120" cy="368300"/>
          </a:xfrm>
          <a:prstGeom prst="rect">
            <a:avLst/>
          </a:prstGeom>
          <a:noFill/>
        </p:spPr>
        <p:txBody>
          <a:bodyPr wrap="square" rtlCol="0">
            <a:spAutoFit/>
          </a:bodyPr>
          <a:lstStyle/>
          <a:p>
            <a:r>
              <a:rPr lang="zh-CN" altLang="id-ID" b="1" dirty="0">
                <a:solidFill>
                  <a:schemeClr val="tx1">
                    <a:lumMod val="85000"/>
                    <a:lumOff val="15000"/>
                  </a:schemeClr>
                </a:solidFill>
                <a:latin typeface="微软雅黑" panose="020B0503020204020204" pitchFamily="34" charset="-122"/>
                <a:ea typeface="微软雅黑" panose="020B0503020204020204" pitchFamily="34" charset="-122"/>
              </a:rPr>
              <a:t>成功扶贫就业工程</a:t>
            </a:r>
          </a:p>
        </p:txBody>
      </p:sp>
      <p:sp>
        <p:nvSpPr>
          <p:cNvPr id="53" name="TextBox 52"/>
          <p:cNvSpPr txBox="1"/>
          <p:nvPr/>
        </p:nvSpPr>
        <p:spPr>
          <a:xfrm>
            <a:off x="3602355" y="4456300"/>
            <a:ext cx="2364105" cy="368300"/>
          </a:xfrm>
          <a:prstGeom prst="rect">
            <a:avLst/>
          </a:prstGeom>
          <a:noFill/>
        </p:spPr>
        <p:txBody>
          <a:bodyPr wrap="square" rtlCol="0">
            <a:spAutoFit/>
          </a:bodyPr>
          <a:lstStyle/>
          <a:p>
            <a:r>
              <a:rPr lang="zh-CN" altLang="id-ID" b="1" dirty="0">
                <a:solidFill>
                  <a:schemeClr val="tx1">
                    <a:lumMod val="85000"/>
                    <a:lumOff val="15000"/>
                  </a:schemeClr>
                </a:solidFill>
                <a:latin typeface="微软雅黑" panose="020B0503020204020204" pitchFamily="34" charset="-122"/>
                <a:ea typeface="微软雅黑" panose="020B0503020204020204" pitchFamily="34" charset="-122"/>
              </a:rPr>
              <a:t>关爱留守儿童顺风车</a:t>
            </a:r>
          </a:p>
        </p:txBody>
      </p:sp>
      <p:sp>
        <p:nvSpPr>
          <p:cNvPr id="55" name="TextBox 54"/>
          <p:cNvSpPr txBox="1"/>
          <p:nvPr/>
        </p:nvSpPr>
        <p:spPr>
          <a:xfrm>
            <a:off x="6717030" y="4456300"/>
            <a:ext cx="1682115" cy="368300"/>
          </a:xfrm>
          <a:prstGeom prst="rect">
            <a:avLst/>
          </a:prstGeom>
          <a:noFill/>
        </p:spPr>
        <p:txBody>
          <a:bodyPr wrap="square" rtlCol="0">
            <a:spAutoFit/>
          </a:bodyPr>
          <a:lstStyle/>
          <a:p>
            <a:r>
              <a:rPr lang="zh-CN" altLang="id-ID" b="1" dirty="0">
                <a:solidFill>
                  <a:schemeClr val="tx1">
                    <a:lumMod val="85000"/>
                    <a:lumOff val="15000"/>
                  </a:schemeClr>
                </a:solidFill>
                <a:latin typeface="微软雅黑" panose="020B0503020204020204" pitchFamily="34" charset="-122"/>
                <a:ea typeface="微软雅黑" panose="020B0503020204020204" pitchFamily="34" charset="-122"/>
              </a:rPr>
              <a:t>捐助希望小学</a:t>
            </a:r>
          </a:p>
        </p:txBody>
      </p:sp>
      <p:sp>
        <p:nvSpPr>
          <p:cNvPr id="57" name="TextBox 56"/>
          <p:cNvSpPr txBox="1"/>
          <p:nvPr/>
        </p:nvSpPr>
        <p:spPr>
          <a:xfrm>
            <a:off x="9560962" y="4456300"/>
            <a:ext cx="1542810" cy="368300"/>
          </a:xfrm>
          <a:prstGeom prst="rect">
            <a:avLst/>
          </a:prstGeom>
          <a:noFill/>
        </p:spPr>
        <p:txBody>
          <a:bodyPr wrap="square" rtlCol="0">
            <a:spAutoFit/>
          </a:bodyPr>
          <a:lstStyle/>
          <a:p>
            <a:r>
              <a:rPr lang="zh-CN" altLang="id-ID" b="1" dirty="0">
                <a:solidFill>
                  <a:schemeClr val="tx1">
                    <a:lumMod val="85000"/>
                    <a:lumOff val="15000"/>
                  </a:schemeClr>
                </a:solidFill>
                <a:latin typeface="微软雅黑" panose="020B0503020204020204" pitchFamily="34" charset="-122"/>
                <a:ea typeface="微软雅黑" panose="020B0503020204020204" pitchFamily="34" charset="-122"/>
              </a:rPr>
              <a:t>助翼梦工厂</a:t>
            </a:r>
          </a:p>
        </p:txBody>
      </p:sp>
      <p:sp>
        <p:nvSpPr>
          <p:cNvPr id="62" name="TextBox 4"/>
          <p:cNvSpPr txBox="1"/>
          <p:nvPr/>
        </p:nvSpPr>
        <p:spPr>
          <a:xfrm>
            <a:off x="1419225" y="1354455"/>
            <a:ext cx="9755505" cy="435610"/>
          </a:xfrm>
          <a:prstGeom prst="rect">
            <a:avLst/>
          </a:prstGeom>
          <a:noFill/>
        </p:spPr>
        <p:txBody>
          <a:bodyPr wrap="square" rtlCol="0">
            <a:spAutoFit/>
          </a:bodyPr>
          <a:lstStyle/>
          <a:p>
            <a:pPr algn="ctr">
              <a:lnSpc>
                <a:spcPct val="80000"/>
              </a:lnSpc>
            </a:pPr>
            <a:r>
              <a:rPr lang="zh-CN" altLang="en-US" sz="2800" b="1" spc="300" dirty="0">
                <a:solidFill>
                  <a:schemeClr val="tx1">
                    <a:lumMod val="85000"/>
                    <a:lumOff val="15000"/>
                  </a:schemeClr>
                </a:solidFill>
                <a:effectLst/>
                <a:uFillTx/>
                <a:latin typeface="微软雅黑" panose="020B0503020204020204" pitchFamily="34" charset="-122"/>
                <a:ea typeface="微软雅黑" panose="020B0503020204020204" pitchFamily="34" charset="-122"/>
                <a:cs typeface="微软雅黑" panose="020B0503020204020204" pitchFamily="34" charset="-122"/>
              </a:rPr>
              <a:t>立业为善</a:t>
            </a:r>
            <a:r>
              <a:rPr lang="en-US" altLang="zh-CN" sz="2800" b="1" spc="300" dirty="0">
                <a:solidFill>
                  <a:schemeClr val="tx1">
                    <a:lumMod val="85000"/>
                    <a:lumOff val="15000"/>
                  </a:schemeClr>
                </a:solidFill>
                <a:effectLst/>
                <a:uFillTx/>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spc="300" dirty="0">
                <a:solidFill>
                  <a:schemeClr val="tx1">
                    <a:lumMod val="85000"/>
                    <a:lumOff val="15000"/>
                  </a:schemeClr>
                </a:solidFill>
                <a:effectLst/>
                <a:uFillTx/>
                <a:latin typeface="微软雅黑" panose="020B0503020204020204" pitchFamily="34" charset="-122"/>
                <a:ea typeface="微软雅黑" panose="020B0503020204020204" pitchFamily="34" charset="-122"/>
                <a:cs typeface="微软雅黑" panose="020B0503020204020204" pitchFamily="34" charset="-122"/>
              </a:rPr>
              <a:t>与爱同行</a:t>
            </a:r>
          </a:p>
        </p:txBody>
      </p:sp>
      <p:pic>
        <p:nvPicPr>
          <p:cNvPr id="63" name="图片占位符 45" descr="C:\Users\Sdany\Desktop\图片5.png图片5"/>
          <p:cNvPicPr>
            <a:picLocks noGrp="1" noChangeAspect="1"/>
          </p:cNvPicPr>
          <p:nvPr>
            <p:custDataLst>
              <p:tags r:id="rId1"/>
            </p:custDataLst>
          </p:nvPr>
        </p:nvPicPr>
        <p:blipFill>
          <a:blip r:embed="rId9"/>
          <a:stretch>
            <a:fillRect/>
          </a:stretch>
        </p:blipFill>
        <p:spPr>
          <a:xfrm>
            <a:off x="1280160" y="2763520"/>
            <a:ext cx="1650365" cy="1585595"/>
          </a:xfrm>
          <a:prstGeom prst="rect">
            <a:avLst/>
          </a:prstGeom>
          <a:effectLst/>
        </p:spPr>
      </p:pic>
      <p:pic>
        <p:nvPicPr>
          <p:cNvPr id="66" name="图片占位符 11" descr="C:\Users\Sdany\Documents\成功人力\品牌中心\照片\图片7.png图片7"/>
          <p:cNvPicPr>
            <a:picLocks noGrp="1" noChangeAspect="1"/>
          </p:cNvPicPr>
          <p:nvPr>
            <p:custDataLst>
              <p:tags r:id="rId2"/>
            </p:custDataLst>
          </p:nvPr>
        </p:nvPicPr>
        <p:blipFill>
          <a:blip r:embed="rId10"/>
          <a:srcRect l="20106" r="20106"/>
          <a:stretch>
            <a:fillRect/>
          </a:stretch>
        </p:blipFill>
        <p:spPr>
          <a:xfrm>
            <a:off x="3914775" y="2758440"/>
            <a:ext cx="1660525" cy="1595755"/>
          </a:xfrm>
          <a:prstGeom prst="rect">
            <a:avLst/>
          </a:prstGeom>
          <a:effectLst/>
        </p:spPr>
      </p:pic>
      <p:pic>
        <p:nvPicPr>
          <p:cNvPr id="67" name="图片 66" descr="108767434&amp;pky90108767434&amp;"/>
          <p:cNvPicPr>
            <a:picLocks noChangeAspect="1"/>
          </p:cNvPicPr>
          <p:nvPr>
            <p:custDataLst>
              <p:tags r:id="rId3"/>
            </p:custDataLst>
          </p:nvPr>
        </p:nvPicPr>
        <p:blipFill>
          <a:blip r:embed="rId11"/>
          <a:srcRect l="16677" r="16677"/>
          <a:stretch>
            <a:fillRect/>
          </a:stretch>
        </p:blipFill>
        <p:spPr>
          <a:xfrm>
            <a:off x="6664960" y="2758440"/>
            <a:ext cx="1661160" cy="1595755"/>
          </a:xfrm>
          <a:prstGeom prst="rect">
            <a:avLst/>
          </a:prstGeom>
          <a:effectLst/>
        </p:spPr>
      </p:pic>
      <p:pic>
        <p:nvPicPr>
          <p:cNvPr id="68" name="图片占位符 40" descr="C:\Users\Sdany\Desktop\图片9.png图片9"/>
          <p:cNvPicPr>
            <a:picLocks noGrp="1" noChangeAspect="1"/>
          </p:cNvPicPr>
          <p:nvPr>
            <p:custDataLst>
              <p:tags r:id="rId4"/>
            </p:custDataLst>
          </p:nvPr>
        </p:nvPicPr>
        <p:blipFill>
          <a:blip r:embed="rId12"/>
          <a:srcRect l="21855" r="21855"/>
          <a:stretch>
            <a:fillRect/>
          </a:stretch>
        </p:blipFill>
        <p:spPr>
          <a:xfrm>
            <a:off x="9421495" y="2758758"/>
            <a:ext cx="1659890" cy="1595120"/>
          </a:xfrm>
          <a:prstGeom prst="rect">
            <a:avLst/>
          </a:prstGeom>
          <a:effectLst/>
        </p:spPr>
      </p:pic>
      <p:sp>
        <p:nvSpPr>
          <p:cNvPr id="69" name="Rectangle 49"/>
          <p:cNvSpPr/>
          <p:nvPr/>
        </p:nvSpPr>
        <p:spPr>
          <a:xfrm>
            <a:off x="3546475" y="4891340"/>
            <a:ext cx="2378710" cy="1391278"/>
          </a:xfrm>
          <a:prstGeom prst="rect">
            <a:avLst/>
          </a:prstGeom>
        </p:spPr>
        <p:txBody>
          <a:bodyPr wrap="square">
            <a:spAutoFit/>
          </a:bodyPr>
          <a:lstStyle/>
          <a:p>
            <a:pPr algn="just" fontAlgn="auto">
              <a:lnSpc>
                <a:spcPct val="130000"/>
              </a:lnSpc>
            </a:pP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活动主要是通过志愿者差旅或者回乡过程中，携带由成功人力资源集团免费提供的书籍、慰问信、特产等礼品，关怀留守儿童。</a:t>
            </a:r>
            <a:endPar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30000"/>
              </a:lnSpc>
            </a:pPr>
            <a:r>
              <a:rPr lang="zh-CN" sz="1100" dirty="0">
                <a:solidFill>
                  <a:srgbClr val="0B3592"/>
                </a:solidFill>
                <a:uFillTx/>
                <a:latin typeface="微软雅黑" panose="020B0503020204020204" pitchFamily="34" charset="-122"/>
                <a:ea typeface="微软雅黑" panose="020B0503020204020204" pitchFamily="34" charset="-122"/>
                <a:sym typeface="+mn-ea"/>
              </a:rPr>
              <a:t>活动将一直持续</a:t>
            </a:r>
            <a:r>
              <a:rPr lang="zh-CN" sz="1100" dirty="0">
                <a:solidFill>
                  <a:schemeClr val="tx1">
                    <a:lumMod val="65000"/>
                    <a:lumOff val="35000"/>
                  </a:schemeClr>
                </a:solidFill>
                <a:uFillTx/>
                <a:latin typeface="微软雅黑" panose="020B0503020204020204" pitchFamily="34" charset="-122"/>
                <a:ea typeface="微软雅黑" panose="020B0503020204020204" pitchFamily="34" charset="-122"/>
                <a:sym typeface="+mn-ea"/>
              </a:rPr>
              <a:t>，直到中国没有留守儿童这样的存在形式为止。</a:t>
            </a:r>
            <a:endParaRPr lang="id-ID" sz="110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endParaRPr>
          </a:p>
        </p:txBody>
      </p:sp>
      <p:sp>
        <p:nvSpPr>
          <p:cNvPr id="70" name="Rectangle 49"/>
          <p:cNvSpPr/>
          <p:nvPr/>
        </p:nvSpPr>
        <p:spPr>
          <a:xfrm>
            <a:off x="6330315" y="4891340"/>
            <a:ext cx="2456815" cy="1293944"/>
          </a:xfrm>
          <a:prstGeom prst="rect">
            <a:avLst/>
          </a:prstGeom>
        </p:spPr>
        <p:txBody>
          <a:bodyPr wrap="square">
            <a:spAutoFit/>
          </a:bodyPr>
          <a:lstStyle/>
          <a:p>
            <a:pPr>
              <a:lnSpc>
                <a:spcPct val="120000"/>
              </a:lnSpc>
            </a:pP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sym typeface="+mn-ea"/>
              </a:rPr>
              <a:t>从2021年开始，成功人力资源集团社会责任体系再增一项—“希望小学”。在启动希望小学捐助项目的同时，集团承诺</a:t>
            </a:r>
            <a:r>
              <a:rPr lang="zh-CN" altLang="en-US" sz="1100" spc="50" dirty="0">
                <a:ln w="3175">
                  <a:noFill/>
                  <a:prstDash val="dash"/>
                </a:ln>
                <a:solidFill>
                  <a:srgbClr val="0B3592"/>
                </a:solidFill>
                <a:latin typeface="微软雅黑" panose="020B0503020204020204" pitchFamily="34" charset="-122"/>
                <a:ea typeface="微软雅黑" panose="020B0503020204020204" pitchFamily="34" charset="-122"/>
                <a:cs typeface="微软雅黑" charset="0"/>
                <a:sym typeface="+mn-ea"/>
              </a:rPr>
              <a:t>每年将捐助一所希望小学</a:t>
            </a: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sym typeface="+mn-ea"/>
              </a:rPr>
              <a:t>。帮助更多的孩子，让他们能够上好学、读好书、学好课程。</a:t>
            </a:r>
            <a:endParaRPr lang="id-ID" sz="1100" dirty="0">
              <a:solidFill>
                <a:schemeClr val="bg1">
                  <a:lumMod val="65000"/>
                </a:schemeClr>
              </a:solidFill>
              <a:latin typeface="微软雅黑" panose="020B0503020204020204" pitchFamily="34" charset="-122"/>
              <a:ea typeface="微软雅黑" panose="020B0503020204020204" pitchFamily="34" charset="-122"/>
              <a:cs typeface="微软雅黑" charset="0"/>
            </a:endParaRPr>
          </a:p>
        </p:txBody>
      </p:sp>
      <p:sp>
        <p:nvSpPr>
          <p:cNvPr id="71" name="Rectangle 49"/>
          <p:cNvSpPr/>
          <p:nvPr/>
        </p:nvSpPr>
        <p:spPr>
          <a:xfrm>
            <a:off x="8996045" y="4891339"/>
            <a:ext cx="2520000" cy="1612800"/>
          </a:xfrm>
          <a:prstGeom prst="rect">
            <a:avLst/>
          </a:prstGeom>
        </p:spPr>
        <p:txBody>
          <a:bodyPr wrap="square">
            <a:spAutoFit/>
          </a:bodyPr>
          <a:lstStyle/>
          <a:p>
            <a:pPr algn="just" fontAlgn="auto">
              <a:lnSpc>
                <a:spcPct val="130000"/>
              </a:lnSpc>
            </a:pP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sym typeface="+mn-ea"/>
              </a:rPr>
              <a:t>每个人都有属于自己的梦想，残障人士也不例外。“助翼梦工厂”项目，用专业的服务为残障人士提供工作，为他们融入社会的梦想飞奔。</a:t>
            </a:r>
            <a:endPar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endParaRPr>
          </a:p>
          <a:p>
            <a:pPr algn="just" fontAlgn="auto">
              <a:lnSpc>
                <a:spcPct val="130000"/>
              </a:lnSpc>
            </a:pP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sym typeface="+mn-ea"/>
              </a:rPr>
              <a:t>项目于2021年5月正式投入使用，并以此为核心辐射周边地区，</a:t>
            </a:r>
            <a:r>
              <a:rPr lang="zh-CN" altLang="en-US" sz="1100" spc="50" dirty="0">
                <a:ln w="3175">
                  <a:noFill/>
                  <a:prstDash val="dash"/>
                </a:ln>
                <a:solidFill>
                  <a:srgbClr val="0B3592"/>
                </a:solidFill>
                <a:latin typeface="微软雅黑" panose="020B0503020204020204" pitchFamily="34" charset="-122"/>
                <a:ea typeface="微软雅黑" panose="020B0503020204020204" pitchFamily="34" charset="-122"/>
                <a:cs typeface="微软雅黑" charset="0"/>
                <a:sym typeface="+mn-ea"/>
              </a:rPr>
              <a:t>带动更多残障人士实现就业</a:t>
            </a:r>
            <a:r>
              <a:rPr lang="zh-CN" altLang="en-US" sz="1100" spc="50" dirty="0">
                <a:ln w="3175">
                  <a:noFill/>
                  <a:prstDash val="dash"/>
                </a:ln>
                <a:solidFill>
                  <a:schemeClr val="tx1">
                    <a:lumMod val="75000"/>
                    <a:lumOff val="25000"/>
                  </a:schemeClr>
                </a:solidFill>
                <a:latin typeface="微软雅黑" panose="020B0503020204020204" pitchFamily="34" charset="-122"/>
                <a:ea typeface="微软雅黑" panose="020B0503020204020204" pitchFamily="34" charset="-122"/>
                <a:cs typeface="微软雅黑" charset="0"/>
                <a:sym typeface="+mn-ea"/>
              </a:rPr>
              <a:t>。</a:t>
            </a:r>
            <a:endParaRPr lang="id-ID" sz="1100" dirty="0">
              <a:solidFill>
                <a:schemeClr val="bg1">
                  <a:lumMod val="65000"/>
                </a:schemeClr>
              </a:solidFill>
              <a:latin typeface="微软雅黑" panose="020B0503020204020204" pitchFamily="34" charset="-122"/>
              <a:ea typeface="微软雅黑" panose="020B0503020204020204" pitchFamily="34" charset="-122"/>
              <a:cs typeface="微软雅黑" charset="0"/>
            </a:endParaRPr>
          </a:p>
        </p:txBody>
      </p:sp>
      <p:sp>
        <p:nvSpPr>
          <p:cNvPr id="8" name="文本框 7"/>
          <p:cNvSpPr txBox="1"/>
          <p:nvPr/>
        </p:nvSpPr>
        <p:spPr>
          <a:xfrm>
            <a:off x="925195" y="1790065"/>
            <a:ext cx="10906512" cy="609398"/>
          </a:xfrm>
          <a:prstGeom prst="rect">
            <a:avLst/>
          </a:prstGeom>
          <a:noFill/>
        </p:spPr>
        <p:txBody>
          <a:bodyPr wrap="square" rtlCol="0">
            <a:spAutoFit/>
          </a:bodyPr>
          <a:lstStyle/>
          <a:p>
            <a:pPr algn="ctr">
              <a:lnSpc>
                <a:spcPct val="120000"/>
              </a:lnSpc>
              <a:spcBef>
                <a:spcPts val="0"/>
              </a:spcBef>
              <a:spcAft>
                <a:spcPts val="0"/>
              </a:spcAft>
            </a:pPr>
            <a:r>
              <a:rPr lang="zh-CN" altLang="en-US" sz="1400" spc="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在服务客户和企业自身成长的过程中，成功人力资源集团始终兼顾利益相关方的利益，秉承</a:t>
            </a:r>
            <a:r>
              <a:rPr lang="en-US" altLang="zh-CN" sz="1400" spc="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成人之美即是成功</a:t>
            </a:r>
            <a:r>
              <a:rPr lang="en-US" altLang="zh-CN" sz="1400" spc="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的理念，持续提升价值创造，不断加强重视环境保护，坚定推进社会和谐。在成功，我们更习惯的称之为“成功责任体系”。</a:t>
            </a:r>
          </a:p>
        </p:txBody>
      </p:sp>
      <p:grpSp>
        <p:nvGrpSpPr>
          <p:cNvPr id="2" name="组合 1"/>
          <p:cNvGrpSpPr/>
          <p:nvPr/>
        </p:nvGrpSpPr>
        <p:grpSpPr>
          <a:xfrm>
            <a:off x="450215" y="294005"/>
            <a:ext cx="5529263" cy="876300"/>
            <a:chOff x="2000" y="1800"/>
            <a:chExt cx="17415" cy="2760"/>
          </a:xfrm>
        </p:grpSpPr>
        <p:pic>
          <p:nvPicPr>
            <p:cNvPr id="9507" name="image 507"/>
            <p:cNvPicPr>
              <a:picLocks noChangeAspect="1"/>
            </p:cNvPicPr>
            <p:nvPr>
              <p:custDataLst>
                <p:tags r:id="rId5"/>
              </p:custDataLst>
            </p:nvPr>
          </p:nvPicPr>
          <p:blipFill>
            <a:blip r:embed="rId13"/>
            <a:srcRect/>
            <a:stretch>
              <a:fillRect/>
            </a:stretch>
          </p:blipFill>
          <p:spPr>
            <a:xfrm>
              <a:off x="2000" y="1800"/>
              <a:ext cx="2480" cy="2760"/>
            </a:xfrm>
            <a:prstGeom prst="rect">
              <a:avLst/>
            </a:prstGeom>
          </p:spPr>
        </p:pic>
        <p:sp>
          <p:nvSpPr>
            <p:cNvPr id="508" name="Object 508"/>
            <p:cNvSpPr txBox="1"/>
            <p:nvPr/>
          </p:nvSpPr>
          <p:spPr>
            <a:xfrm>
              <a:off x="5439" y="2107"/>
              <a:ext cx="9520" cy="175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社会责任</a:t>
              </a:r>
            </a:p>
          </p:txBody>
        </p:sp>
        <p:sp>
          <p:nvSpPr>
            <p:cNvPr id="509" name="Object 509"/>
            <p:cNvSpPr txBox="1"/>
            <p:nvPr/>
          </p:nvSpPr>
          <p:spPr>
            <a:xfrm>
              <a:off x="5535" y="3682"/>
              <a:ext cx="13880" cy="878"/>
            </a:xfrm>
            <a:prstGeom prst="rect">
              <a:avLst/>
            </a:prstGeom>
          </p:spPr>
          <p:txBody>
            <a:bodyPr vert="horz" wrap="square" lIns="0" tIns="0" rIns="0" bIns="0" rtlCol="0" anchor="t" anchorCtr="0">
              <a:spAutoFit/>
            </a:bodyPr>
            <a:lstStyle/>
            <a:p>
              <a:pPr algn="l">
                <a:lnSpc>
                  <a:spcPct val="110000"/>
                </a:lnSpc>
              </a:pPr>
              <a:r>
                <a:rPr lang="en-US" sz="1650" b="0" i="0" dirty="0">
                  <a:solidFill>
                    <a:srgbClr val="8592AF"/>
                  </a:solidFill>
                  <a:latin typeface="微软雅黑" panose="020B0503020204020204" pitchFamily="34" charset="-122"/>
                  <a:ea typeface="微软雅黑" panose="020B0503020204020204" pitchFamily="34" charset="-122"/>
                </a:rPr>
                <a:t>SOCIAL</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RESPONSIBILITY</a:t>
              </a:r>
            </a:p>
          </p:txBody>
        </p:sp>
        <p:sp>
          <p:nvSpPr>
            <p:cNvPr id="5010" name="Object 5010"/>
            <p:cNvSpPr txBox="1"/>
            <p:nvPr/>
          </p:nvSpPr>
          <p:spPr>
            <a:xfrm>
              <a:off x="2310" y="2400"/>
              <a:ext cx="1186" cy="1466"/>
            </a:xfrm>
            <a:prstGeom prst="rect">
              <a:avLst/>
            </a:prstGeom>
          </p:spPr>
          <p:txBody>
            <a:bodyPr vert="horz" wrap="square" lIns="0" tIns="0" rIns="0" bIns="0" rtlCol="0" anchor="t" anchorCtr="0">
              <a:spAutoFit/>
            </a:bodyPr>
            <a:lstStyle/>
            <a:p>
              <a:pPr algn="dist">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7</a:t>
              </a:r>
            </a:p>
          </p:txBody>
        </p:sp>
      </p:grpSp>
      <p:pic>
        <p:nvPicPr>
          <p:cNvPr id="28" name="图片 2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863600"/>
            <a:ext cx="6691630" cy="5262245"/>
          </a:xfrm>
          <a:prstGeom prst="rect">
            <a:avLst/>
          </a:prstGeom>
        </p:spPr>
      </p:pic>
      <p:sp>
        <p:nvSpPr>
          <p:cNvPr id="2" name="矩形 1"/>
          <p:cNvSpPr/>
          <p:nvPr/>
        </p:nvSpPr>
        <p:spPr>
          <a:xfrm>
            <a:off x="2571115" y="2957830"/>
            <a:ext cx="9620885" cy="3168015"/>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203" name="组合 203"/>
          <p:cNvGrpSpPr/>
          <p:nvPr/>
        </p:nvGrpSpPr>
        <p:grpSpPr>
          <a:xfrm>
            <a:off x="3529651" y="3509232"/>
            <a:ext cx="3681251" cy="991105"/>
            <a:chOff x="7059301" y="7018463"/>
            <a:chExt cx="7362501" cy="1982210"/>
          </a:xfrm>
        </p:grpSpPr>
        <p:sp>
          <p:nvSpPr>
            <p:cNvPr id="204" name="Object 204"/>
            <p:cNvSpPr txBox="1"/>
            <p:nvPr/>
          </p:nvSpPr>
          <p:spPr>
            <a:xfrm>
              <a:off x="7059301" y="7018463"/>
              <a:ext cx="2018982" cy="1982210"/>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alpha val="50000"/>
                    </a:schemeClr>
                  </a:solidFill>
                  <a:latin typeface="微软雅黑" panose="020B0503020204020204" pitchFamily="34" charset="-122"/>
                  <a:ea typeface="微软雅黑" panose="020B0503020204020204" pitchFamily="34" charset="-122"/>
                </a:rPr>
                <a:t>1</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206" name="Object 206"/>
            <p:cNvSpPr txBox="1"/>
            <p:nvPr/>
          </p:nvSpPr>
          <p:spPr>
            <a:xfrm>
              <a:off x="8589963" y="7331333"/>
              <a:ext cx="5831839" cy="1015662"/>
            </a:xfrm>
            <a:prstGeom prst="rect">
              <a:avLst/>
            </a:prstGeom>
          </p:spPr>
          <p:txBody>
            <a:bodyPr vert="horz" wrap="square" lIns="0" tIns="0" rIns="0" bIns="0" rtlCol="0" anchor="t" anchorCtr="0">
              <a:spAutoFit/>
            </a:bodyPr>
            <a:lstStyle/>
            <a:p>
              <a:pPr algn="just">
                <a:lnSpc>
                  <a:spcPct val="110000"/>
                </a:lnSpc>
              </a:pPr>
              <a:r>
                <a:rPr lang="zh-CN" altLang="en-US" sz="3000" spc="100" dirty="0">
                  <a:solidFill>
                    <a:schemeClr val="bg1">
                      <a:alpha val="50000"/>
                    </a:schemeClr>
                  </a:solidFill>
                  <a:latin typeface="微软雅黑" panose="020B0503020204020204" pitchFamily="34" charset="-122"/>
                  <a:ea typeface="微软雅黑" panose="020B0503020204020204" pitchFamily="34" charset="-122"/>
                </a:rPr>
                <a:t>集团概览</a:t>
              </a:r>
            </a:p>
          </p:txBody>
        </p:sp>
        <p:sp>
          <p:nvSpPr>
            <p:cNvPr id="207" name="Object 207"/>
            <p:cNvSpPr txBox="1"/>
            <p:nvPr/>
          </p:nvSpPr>
          <p:spPr>
            <a:xfrm>
              <a:off x="8593137" y="8311199"/>
              <a:ext cx="5105399" cy="439420"/>
            </a:xfrm>
            <a:prstGeom prst="rect">
              <a:avLst/>
            </a:prstGeom>
            <a:noFill/>
          </p:spPr>
          <p:txBody>
            <a:bodyPr vert="horz" wrap="square" lIns="0" tIns="0" rIns="0" bIns="0" rtlCol="0" anchor="t" anchorCtr="0">
              <a:spAutoFit/>
            </a:bodyPr>
            <a:lstStyle/>
            <a:p>
              <a:pPr algn="just">
                <a:lnSpc>
                  <a:spcPct val="110000"/>
                </a:lnSpc>
              </a:pPr>
              <a:r>
                <a:rPr lang="zh-CN" sz="1300" b="0" i="0" dirty="0">
                  <a:solidFill>
                    <a:schemeClr val="bg1">
                      <a:alpha val="50000"/>
                    </a:schemeClr>
                  </a:solidFill>
                  <a:latin typeface="微软雅黑" panose="020B0503020204020204" pitchFamily="34" charset="-122"/>
                  <a:ea typeface="微软雅黑" panose="020B0503020204020204" pitchFamily="34" charset="-122"/>
                </a:rPr>
                <a:t>Group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O</a:t>
              </a:r>
              <a:r>
                <a:rPr lang="zh-CN" sz="1300" b="0" i="0" dirty="0">
                  <a:solidFill>
                    <a:schemeClr val="bg1">
                      <a:alpha val="50000"/>
                    </a:schemeClr>
                  </a:solidFill>
                  <a:latin typeface="微软雅黑" panose="020B0503020204020204" pitchFamily="34" charset="-122"/>
                  <a:ea typeface="微软雅黑" panose="020B0503020204020204" pitchFamily="34" charset="-122"/>
                </a:rPr>
                <a:t>verview</a:t>
              </a:r>
            </a:p>
          </p:txBody>
        </p:sp>
      </p:grpSp>
      <p:grpSp>
        <p:nvGrpSpPr>
          <p:cNvPr id="208" name="组合 208"/>
          <p:cNvGrpSpPr/>
          <p:nvPr/>
        </p:nvGrpSpPr>
        <p:grpSpPr>
          <a:xfrm>
            <a:off x="7660597" y="3509232"/>
            <a:ext cx="3765435" cy="991105"/>
            <a:chOff x="15321193" y="7018463"/>
            <a:chExt cx="7530869" cy="1982210"/>
          </a:xfrm>
        </p:grpSpPr>
        <p:sp>
          <p:nvSpPr>
            <p:cNvPr id="209" name="Object 209"/>
            <p:cNvSpPr txBox="1"/>
            <p:nvPr/>
          </p:nvSpPr>
          <p:spPr>
            <a:xfrm>
              <a:off x="15321193" y="7018463"/>
              <a:ext cx="2006282" cy="198221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alpha val="50000"/>
                    </a:schemeClr>
                  </a:solidFill>
                  <a:latin typeface="微软雅黑" panose="020B0503020204020204" pitchFamily="34" charset="-122"/>
                  <a:ea typeface="微软雅黑" panose="020B0503020204020204" pitchFamily="34" charset="-122"/>
                </a:rPr>
                <a:t>3</a:t>
              </a:r>
              <a:r>
                <a:rPr lang="zh-CN" sz="1950" b="0" i="0" spc="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b="0" i="0" spc="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2011" name="Object 2011"/>
            <p:cNvSpPr txBox="1"/>
            <p:nvPr/>
          </p:nvSpPr>
          <p:spPr>
            <a:xfrm>
              <a:off x="17098963" y="7331333"/>
              <a:ext cx="5753099" cy="1015662"/>
            </a:xfrm>
            <a:prstGeom prst="rect">
              <a:avLst/>
            </a:prstGeom>
          </p:spPr>
          <p:txBody>
            <a:bodyPr vert="horz" wrap="square" lIns="0" tIns="0" rIns="0" bIns="0" rtlCol="0" anchor="t" anchorCtr="0">
              <a:spAutoFit/>
            </a:bodyPr>
            <a:lstStyle/>
            <a:p>
              <a:pPr>
                <a:lnSpc>
                  <a:spcPct val="110000"/>
                </a:lnSpc>
              </a:pPr>
              <a:r>
                <a:rPr lang="zh-CN" sz="3000" spc="100" dirty="0">
                  <a:solidFill>
                    <a:schemeClr val="bg1">
                      <a:alpha val="50000"/>
                    </a:schemeClr>
                  </a:solidFill>
                  <a:latin typeface="微软雅黑" panose="020B0503020204020204" pitchFamily="34" charset="-122"/>
                  <a:ea typeface="微软雅黑" panose="020B0503020204020204" pitchFamily="34" charset="-122"/>
                </a:rPr>
                <a:t>成功优势</a:t>
              </a:r>
            </a:p>
          </p:txBody>
        </p:sp>
        <p:sp>
          <p:nvSpPr>
            <p:cNvPr id="2012" name="Object 2012"/>
            <p:cNvSpPr txBox="1"/>
            <p:nvPr/>
          </p:nvSpPr>
          <p:spPr>
            <a:xfrm>
              <a:off x="17102137" y="8311199"/>
              <a:ext cx="5676900"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alpha val="50000"/>
                    </a:schemeClr>
                  </a:solidFill>
                  <a:latin typeface="微软雅黑" panose="020B0503020204020204" pitchFamily="34" charset="-122"/>
                  <a:ea typeface="微软雅黑" panose="020B0503020204020204" pitchFamily="34" charset="-122"/>
                </a:rPr>
                <a:t>Success</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HR</a:t>
              </a:r>
              <a:r>
                <a:rPr lang="zh-CN" sz="1300" b="0" i="0" dirty="0">
                  <a:solidFill>
                    <a:schemeClr val="bg1">
                      <a:alpha val="50000"/>
                    </a:schemeClr>
                  </a:solidFill>
                  <a:latin typeface="微软雅黑" panose="020B0503020204020204" pitchFamily="34" charset="-122"/>
                  <a:ea typeface="微软雅黑" panose="020B0503020204020204" pitchFamily="34" charset="-122"/>
                </a:rPr>
                <a:t>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A</a:t>
              </a:r>
              <a:r>
                <a:rPr lang="zh-CN" sz="1300" b="0" i="0" dirty="0">
                  <a:solidFill>
                    <a:schemeClr val="bg1">
                      <a:alpha val="50000"/>
                    </a:schemeClr>
                  </a:solidFill>
                  <a:latin typeface="微软雅黑" panose="020B0503020204020204" pitchFamily="34" charset="-122"/>
                  <a:ea typeface="微软雅黑" panose="020B0503020204020204" pitchFamily="34" charset="-122"/>
                </a:rPr>
                <a:t>dvantage</a:t>
              </a:r>
            </a:p>
          </p:txBody>
        </p:sp>
      </p:grpSp>
      <p:grpSp>
        <p:nvGrpSpPr>
          <p:cNvPr id="2013" name="组合 2013"/>
          <p:cNvGrpSpPr/>
          <p:nvPr/>
        </p:nvGrpSpPr>
        <p:grpSpPr>
          <a:xfrm>
            <a:off x="3473376" y="4650722"/>
            <a:ext cx="3389479" cy="991870"/>
            <a:chOff x="6925732" y="9301444"/>
            <a:chExt cx="6778957" cy="1983740"/>
          </a:xfrm>
        </p:grpSpPr>
        <p:sp>
          <p:nvSpPr>
            <p:cNvPr id="2014" name="Object 2014"/>
            <p:cNvSpPr txBox="1"/>
            <p:nvPr/>
          </p:nvSpPr>
          <p:spPr>
            <a:xfrm>
              <a:off x="6925732" y="9301444"/>
              <a:ext cx="2717482" cy="198374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2</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2016" name="Object 2016"/>
            <p:cNvSpPr txBox="1"/>
            <p:nvPr/>
          </p:nvSpPr>
          <p:spPr>
            <a:xfrm>
              <a:off x="8589962" y="9566532"/>
              <a:ext cx="4942840" cy="1014730"/>
            </a:xfrm>
            <a:prstGeom prst="rect">
              <a:avLst/>
            </a:prstGeom>
          </p:spPr>
          <p:txBody>
            <a:bodyPr vert="horz" wrap="square" lIns="0" tIns="0" rIns="0" bIns="0" rtlCol="0" anchor="t" anchorCtr="0">
              <a:spAutoFit/>
            </a:bodyPr>
            <a:lstStyle/>
            <a:p>
              <a:pPr algn="just">
                <a:lnSpc>
                  <a:spcPct val="110000"/>
                </a:lnSpc>
              </a:pPr>
              <a:r>
                <a:rPr lang="zh-CN" sz="3000" b="0" i="0" spc="100" dirty="0">
                  <a:solidFill>
                    <a:schemeClr val="bg1"/>
                  </a:solidFill>
                  <a:latin typeface="微软雅黑" panose="020B0503020204020204" pitchFamily="34" charset="-122"/>
                  <a:ea typeface="微软雅黑" panose="020B0503020204020204" pitchFamily="34" charset="-122"/>
                </a:rPr>
                <a:t>产品与服务</a:t>
              </a:r>
            </a:p>
          </p:txBody>
        </p:sp>
        <p:sp>
          <p:nvSpPr>
            <p:cNvPr id="2017" name="Object 2017"/>
            <p:cNvSpPr txBox="1"/>
            <p:nvPr/>
          </p:nvSpPr>
          <p:spPr>
            <a:xfrm>
              <a:off x="8599289" y="10533699"/>
              <a:ext cx="5105400"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solidFill>
                  <a:latin typeface="微软雅黑" panose="020B0503020204020204" pitchFamily="34" charset="-122"/>
                  <a:ea typeface="微软雅黑" panose="020B0503020204020204" pitchFamily="34" charset="-122"/>
                </a:rPr>
                <a:t>Products </a:t>
              </a:r>
              <a:r>
                <a:rPr lang="en-US" altLang="zh-CN" sz="1300" b="0" i="0" dirty="0">
                  <a:solidFill>
                    <a:schemeClr val="bg1"/>
                  </a:solidFill>
                  <a:latin typeface="微软雅黑" panose="020B0503020204020204" pitchFamily="34" charset="-122"/>
                  <a:ea typeface="微软雅黑" panose="020B0503020204020204" pitchFamily="34" charset="-122"/>
                </a:rPr>
                <a:t>A</a:t>
              </a:r>
              <a:r>
                <a:rPr lang="zh-CN" sz="1300" b="0" i="0" dirty="0">
                  <a:solidFill>
                    <a:schemeClr val="bg1"/>
                  </a:solidFill>
                  <a:latin typeface="微软雅黑" panose="020B0503020204020204" pitchFamily="34" charset="-122"/>
                  <a:ea typeface="微软雅黑" panose="020B0503020204020204" pitchFamily="34" charset="-122"/>
                </a:rPr>
                <a:t>nd </a:t>
              </a:r>
              <a:r>
                <a:rPr lang="en-US" altLang="zh-CN" sz="1300" b="0" i="0" dirty="0">
                  <a:solidFill>
                    <a:schemeClr val="bg1"/>
                  </a:solidFill>
                  <a:latin typeface="微软雅黑" panose="020B0503020204020204" pitchFamily="34" charset="-122"/>
                  <a:ea typeface="微软雅黑" panose="020B0503020204020204" pitchFamily="34" charset="-122"/>
                </a:rPr>
                <a:t>S</a:t>
              </a:r>
              <a:r>
                <a:rPr lang="zh-CN" sz="1300" b="0" i="0" dirty="0">
                  <a:solidFill>
                    <a:schemeClr val="bg1"/>
                  </a:solidFill>
                  <a:latin typeface="微软雅黑" panose="020B0503020204020204" pitchFamily="34" charset="-122"/>
                  <a:ea typeface="微软雅黑" panose="020B0503020204020204" pitchFamily="34" charset="-122"/>
                </a:rPr>
                <a:t>ervices</a:t>
              </a:r>
            </a:p>
          </p:txBody>
        </p:sp>
      </p:grpSp>
      <p:grpSp>
        <p:nvGrpSpPr>
          <p:cNvPr id="2018" name="组合 2018"/>
          <p:cNvGrpSpPr/>
          <p:nvPr/>
        </p:nvGrpSpPr>
        <p:grpSpPr>
          <a:xfrm>
            <a:off x="7660746" y="4650722"/>
            <a:ext cx="3765285" cy="991105"/>
            <a:chOff x="15321492" y="9301444"/>
            <a:chExt cx="7530570" cy="1982210"/>
          </a:xfrm>
        </p:grpSpPr>
        <p:sp>
          <p:nvSpPr>
            <p:cNvPr id="2019" name="Object 2019"/>
            <p:cNvSpPr txBox="1"/>
            <p:nvPr/>
          </p:nvSpPr>
          <p:spPr>
            <a:xfrm>
              <a:off x="15321492" y="9301444"/>
              <a:ext cx="2234882" cy="198221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4</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2021" name="Object 2021"/>
            <p:cNvSpPr txBox="1"/>
            <p:nvPr/>
          </p:nvSpPr>
          <p:spPr>
            <a:xfrm>
              <a:off x="17098962" y="9559190"/>
              <a:ext cx="5753100" cy="1015662"/>
            </a:xfrm>
            <a:prstGeom prst="rect">
              <a:avLst/>
            </a:prstGeom>
          </p:spPr>
          <p:txBody>
            <a:bodyPr vert="horz" wrap="square" lIns="0" tIns="0" rIns="0" bIns="0" rtlCol="0" anchor="t" anchorCtr="0">
              <a:spAutoFit/>
            </a:bodyPr>
            <a:lstStyle/>
            <a:p>
              <a:pPr algn="just">
                <a:lnSpc>
                  <a:spcPct val="110000"/>
                </a:lnSpc>
              </a:pPr>
              <a:r>
                <a:rPr lang="zh-CN" sz="3000" spc="100" dirty="0">
                  <a:solidFill>
                    <a:schemeClr val="bg1">
                      <a:alpha val="50000"/>
                    </a:schemeClr>
                  </a:solidFill>
                  <a:latin typeface="微软雅黑" panose="020B0503020204020204" pitchFamily="34" charset="-122"/>
                  <a:ea typeface="微软雅黑" panose="020B0503020204020204" pitchFamily="34" charset="-122"/>
                </a:rPr>
                <a:t>合作伙伴</a:t>
              </a:r>
            </a:p>
          </p:txBody>
        </p:sp>
        <p:sp>
          <p:nvSpPr>
            <p:cNvPr id="2022" name="Object 2022"/>
            <p:cNvSpPr txBox="1"/>
            <p:nvPr/>
          </p:nvSpPr>
          <p:spPr>
            <a:xfrm>
              <a:off x="17102137" y="10533699"/>
              <a:ext cx="4076700" cy="439420"/>
            </a:xfrm>
            <a:prstGeom prst="rect">
              <a:avLst/>
            </a:prstGeom>
          </p:spPr>
          <p:txBody>
            <a:bodyPr vert="horz" wrap="square" lIns="0" tIns="0" rIns="0" bIns="0" rtlCol="0" anchor="t" anchorCtr="0">
              <a:spAutoFit/>
            </a:bodyPr>
            <a:lstStyle/>
            <a:p>
              <a:pPr algn="just">
                <a:lnSpc>
                  <a:spcPct val="110000"/>
                </a:lnSpc>
              </a:pPr>
              <a:r>
                <a:rPr lang="en-US" alt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C</a:t>
              </a:r>
              <a:r>
                <a:rPr 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ooperative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P</a:t>
              </a:r>
              <a:r>
                <a:rPr 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artner</a:t>
              </a:r>
            </a:p>
          </p:txBody>
        </p:sp>
      </p:grpSp>
      <p:grpSp>
        <p:nvGrpSpPr>
          <p:cNvPr id="2023" name="组合 2023"/>
          <p:cNvGrpSpPr/>
          <p:nvPr/>
        </p:nvGrpSpPr>
        <p:grpSpPr>
          <a:xfrm>
            <a:off x="7197725" y="1244638"/>
            <a:ext cx="4060924" cy="1092928"/>
            <a:chOff x="14395450" y="2223847"/>
            <a:chExt cx="8121847" cy="2185856"/>
          </a:xfrm>
        </p:grpSpPr>
        <p:sp>
          <p:nvSpPr>
            <p:cNvPr id="2024" name="Object 2024"/>
            <p:cNvSpPr txBox="1"/>
            <p:nvPr/>
          </p:nvSpPr>
          <p:spPr>
            <a:xfrm>
              <a:off x="14395450" y="2223847"/>
              <a:ext cx="3777870" cy="2185856"/>
            </a:xfrm>
            <a:prstGeom prst="rect">
              <a:avLst/>
            </a:prstGeom>
          </p:spPr>
          <p:txBody>
            <a:bodyPr vert="horz" wrap="square" lIns="0" tIns="0" rIns="0" bIns="0" rtlCol="0" anchor="t" anchorCtr="0">
              <a:spAutoFit/>
            </a:bodyPr>
            <a:lstStyle/>
            <a:p>
              <a:pPr algn="just">
                <a:lnSpc>
                  <a:spcPct val="110000"/>
                </a:lnSpc>
              </a:pPr>
              <a:r>
                <a:rPr lang="zh-CN" sz="6940" b="1" i="0" spc="300" dirty="0">
                  <a:solidFill>
                    <a:srgbClr val="223C6C"/>
                  </a:solidFill>
                  <a:latin typeface="微软雅黑" panose="020B0503020204020204" pitchFamily="34" charset="-122"/>
                  <a:ea typeface="微软雅黑" panose="020B0503020204020204" pitchFamily="34" charset="-122"/>
                </a:rPr>
                <a:t>目录</a:t>
              </a:r>
              <a:endParaRPr lang="zh-CN" altLang="en-US" sz="6940" b="1" i="0" spc="300" dirty="0">
                <a:solidFill>
                  <a:srgbClr val="223C6C"/>
                </a:solidFill>
                <a:latin typeface="微软雅黑" panose="020B0503020204020204" pitchFamily="34" charset="-122"/>
                <a:ea typeface="微软雅黑" panose="020B0503020204020204" pitchFamily="34" charset="-122"/>
              </a:endParaRPr>
            </a:p>
          </p:txBody>
        </p:sp>
        <p:sp>
          <p:nvSpPr>
            <p:cNvPr id="2025" name="Object 2025"/>
            <p:cNvSpPr txBox="1"/>
            <p:nvPr/>
          </p:nvSpPr>
          <p:spPr>
            <a:xfrm>
              <a:off x="18258734" y="3389171"/>
              <a:ext cx="4258563" cy="831510"/>
            </a:xfrm>
            <a:prstGeom prst="rect">
              <a:avLst/>
            </a:prstGeom>
          </p:spPr>
          <p:txBody>
            <a:bodyPr vert="horz" wrap="square" lIns="0" tIns="0" rIns="0" bIns="0" rtlCol="0" anchor="t" anchorCtr="0">
              <a:spAutoFit/>
            </a:bodyPr>
            <a:lstStyle/>
            <a:p>
              <a:pPr algn="just">
                <a:lnSpc>
                  <a:spcPct val="110000"/>
                </a:lnSpc>
              </a:pPr>
              <a:r>
                <a:rPr lang="en-US" altLang="zh-CN" sz="2640" b="0" i="0" spc="100" dirty="0">
                  <a:solidFill>
                    <a:srgbClr val="223C6C"/>
                  </a:solidFill>
                  <a:latin typeface="微软雅黑" panose="020B0503020204020204" pitchFamily="34" charset="-122"/>
                  <a:ea typeface="微软雅黑" panose="020B0503020204020204" pitchFamily="34" charset="-122"/>
                </a:rPr>
                <a:t>CONTENTS</a:t>
              </a:r>
              <a:endParaRPr lang="zh-CN" altLang="en-US" sz="2640" b="0" i="0" spc="100" dirty="0">
                <a:solidFill>
                  <a:srgbClr val="223C6C"/>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extLst>
      <p:ext uri="{BB962C8B-B14F-4D97-AF65-F5344CB8AC3E}">
        <p14:creationId xmlns:p14="http://schemas.microsoft.com/office/powerpoint/2010/main" val="292444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172209" y="2707005"/>
            <a:ext cx="4663757" cy="2891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50215" y="294005"/>
            <a:ext cx="8173085" cy="876300"/>
            <a:chOff x="2000" y="1800"/>
            <a:chExt cx="25742" cy="2760"/>
          </a:xfrm>
        </p:grpSpPr>
        <p:pic>
          <p:nvPicPr>
            <p:cNvPr id="9507" name="image 507"/>
            <p:cNvPicPr>
              <a:picLocks noChangeAspect="1"/>
            </p:cNvPicPr>
            <p:nvPr/>
          </p:nvPicPr>
          <p:blipFill>
            <a:blip r:embed="rId3"/>
            <a:srcRect/>
            <a:stretch>
              <a:fillRect/>
            </a:stretch>
          </p:blipFill>
          <p:spPr>
            <a:xfrm>
              <a:off x="2000" y="1800"/>
              <a:ext cx="2480" cy="2760"/>
            </a:xfrm>
            <a:prstGeom prst="rect">
              <a:avLst/>
            </a:prstGeom>
          </p:spPr>
        </p:pic>
        <p:sp>
          <p:nvSpPr>
            <p:cNvPr id="508" name="Object 508"/>
            <p:cNvSpPr txBox="1"/>
            <p:nvPr/>
          </p:nvSpPr>
          <p:spPr>
            <a:xfrm>
              <a:off x="5440" y="2108"/>
              <a:ext cx="22008" cy="1637"/>
            </a:xfrm>
            <a:prstGeom prst="rect">
              <a:avLst/>
            </a:prstGeom>
          </p:spPr>
          <p:txBody>
            <a:bodyPr vert="horz" wrap="square" lIns="0" tIns="0" rIns="0" bIns="0" rtlCol="0" anchor="t" anchorCtr="0">
              <a:spAutoFit/>
            </a:bodyPr>
            <a:lstStyle/>
            <a:p>
              <a:pPr algn="l">
                <a:lnSpc>
                  <a:spcPct val="110000"/>
                </a:lnSpc>
              </a:pPr>
              <a:r>
                <a:rPr lang="zh-CN" altLang="en-US" sz="3300" b="1" dirty="0">
                  <a:solidFill>
                    <a:srgbClr val="172F5B"/>
                  </a:solidFill>
                  <a:latin typeface="微软雅黑" panose="020B0503020204020204" pitchFamily="34" charset="-122"/>
                  <a:ea typeface="微软雅黑" panose="020B0503020204020204" pitchFamily="34" charset="-122"/>
                  <a:sym typeface="+mn-ea"/>
                </a:rPr>
                <a:t>人力资源全产业链解决方案提供商</a:t>
              </a:r>
              <a:r>
                <a:rPr lang="zh-CN" altLang="en-US" sz="3300" b="1" dirty="0">
                  <a:solidFill>
                    <a:schemeClr val="bg1"/>
                  </a:solidFill>
                  <a:latin typeface="微软雅黑" panose="020B0503020204020204" pitchFamily="34" charset="-122"/>
                  <a:ea typeface="微软雅黑" panose="020B0503020204020204" pitchFamily="34" charset="-122"/>
                  <a:sym typeface="+mn-ea"/>
                </a:rPr>
                <a:t>商</a:t>
              </a:r>
              <a:endParaRPr lang="zh-CN" altLang="en-US"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22207" cy="818"/>
            </a:xfrm>
            <a:prstGeom prst="rect">
              <a:avLst/>
            </a:prstGeom>
          </p:spPr>
          <p:txBody>
            <a:bodyPr vert="horz" wrap="square" lIns="0" tIns="0" rIns="0" bIns="0" rtlCol="0" anchor="t" anchorCtr="0">
              <a:spAutoFit/>
            </a:bodyPr>
            <a:lstStyle/>
            <a:p>
              <a:pPr algn="l">
                <a:lnSpc>
                  <a:spcPct val="110000"/>
                </a:lnSpc>
              </a:pPr>
              <a:r>
                <a:rPr sz="1650" b="0" i="0" dirty="0">
                  <a:solidFill>
                    <a:srgbClr val="8592AF"/>
                  </a:solidFill>
                  <a:latin typeface="微软雅黑" panose="020B0503020204020204" pitchFamily="34" charset="-122"/>
                  <a:ea typeface="微软雅黑" panose="020B0503020204020204" pitchFamily="34" charset="-122"/>
                </a:rPr>
                <a:t>H</a:t>
              </a:r>
              <a:r>
                <a:rPr lang="en-US" sz="1650" b="0" i="0" dirty="0">
                  <a:solidFill>
                    <a:srgbClr val="8592AF"/>
                  </a:solidFill>
                  <a:latin typeface="微软雅黑" panose="020B0503020204020204" pitchFamily="34" charset="-122"/>
                  <a:ea typeface="微软雅黑" panose="020B0503020204020204" pitchFamily="34" charset="-122"/>
                </a:rPr>
                <a:t>UMAN</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RESOURCE</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WHOLE</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INDUSTRY</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CHAIN</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SOLUTION</a:t>
              </a:r>
              <a:r>
                <a:rPr sz="1650" b="0" i="0" dirty="0">
                  <a:solidFill>
                    <a:srgbClr val="8592AF"/>
                  </a:solidFill>
                  <a:latin typeface="微软雅黑" panose="020B0503020204020204" pitchFamily="34" charset="-122"/>
                  <a:ea typeface="微软雅黑" panose="020B0503020204020204" pitchFamily="34" charset="-122"/>
                </a:rPr>
                <a:t> </a:t>
              </a:r>
              <a:r>
                <a:rPr lang="en-US" sz="1650" b="0" i="0" dirty="0">
                  <a:solidFill>
                    <a:srgbClr val="8592AF"/>
                  </a:solidFill>
                  <a:latin typeface="微软雅黑" panose="020B0503020204020204" pitchFamily="34" charset="-122"/>
                  <a:ea typeface="微软雅黑" panose="020B0503020204020204" pitchFamily="34" charset="-122"/>
                </a:rPr>
                <a:t>PROVIDER</a:t>
              </a:r>
              <a:endParaRPr sz="1650" b="0" i="0" dirty="0">
                <a:solidFill>
                  <a:srgbClr val="8592AF"/>
                </a:solidFill>
                <a:latin typeface="微软雅黑" panose="020B0503020204020204" pitchFamily="34" charset="-122"/>
                <a:ea typeface="微软雅黑" panose="020B0503020204020204" pitchFamily="34" charset="-122"/>
              </a:endParaRPr>
            </a:p>
          </p:txBody>
        </p:sp>
        <p:sp>
          <p:nvSpPr>
            <p:cNvPr id="5010" name="Object 5010"/>
            <p:cNvSpPr txBox="1"/>
            <p:nvPr/>
          </p:nvSpPr>
          <p:spPr>
            <a:xfrm>
              <a:off x="2385" y="2480"/>
              <a:ext cx="1088" cy="1466"/>
            </a:xfrm>
            <a:prstGeom prst="rect">
              <a:avLst/>
            </a:prstGeom>
          </p:spPr>
          <p:txBody>
            <a:bodyPr vert="horz" wrap="square" lIns="0" tIns="0" rIns="0" bIns="0" rtlCol="0" anchor="t" anchorCtr="0">
              <a:spAutoFit/>
            </a:bodyPr>
            <a:lstStyle/>
            <a:p>
              <a:pPr algn="dist">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1</a:t>
              </a:r>
            </a:p>
          </p:txBody>
        </p:sp>
      </p:grpSp>
      <p:sp>
        <p:nvSpPr>
          <p:cNvPr id="5" name="矩形 4"/>
          <p:cNvSpPr/>
          <p:nvPr/>
        </p:nvSpPr>
        <p:spPr>
          <a:xfrm>
            <a:off x="1187450" y="1371600"/>
            <a:ext cx="10015855" cy="53911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883785" y="1456690"/>
            <a:ext cx="2091690" cy="368300"/>
          </a:xfrm>
          <a:prstGeom prst="rect">
            <a:avLst/>
          </a:prstGeom>
          <a:noFill/>
        </p:spPr>
        <p:txBody>
          <a:bodyPr wrap="none" rtlCol="0">
            <a:spAutoFit/>
          </a:bodyPr>
          <a:lstStyle/>
          <a:p>
            <a:r>
              <a:rPr lang="zh-CN" altLang="en-US" b="1">
                <a:solidFill>
                  <a:schemeClr val="bg1"/>
                </a:solidFill>
                <a:latin typeface="微软雅黑" panose="020B0503020204020204" pitchFamily="34" charset="-122"/>
                <a:ea typeface="微软雅黑" panose="020B0503020204020204" pitchFamily="34" charset="-122"/>
                <a:cs typeface="微软雅黑" charset="0"/>
              </a:rPr>
              <a:t>相互成就</a:t>
            </a:r>
            <a:r>
              <a:rPr lang="en-US" altLang="zh-CN" b="1">
                <a:solidFill>
                  <a:schemeClr val="bg1"/>
                </a:solidFill>
                <a:latin typeface="微软雅黑" panose="020B0503020204020204" pitchFamily="34" charset="-122"/>
                <a:ea typeface="微软雅黑" panose="020B0503020204020204" pitchFamily="34" charset="-122"/>
                <a:cs typeface="微软雅黑" charset="0"/>
              </a:rPr>
              <a:t> </a:t>
            </a:r>
            <a:r>
              <a:rPr lang="zh-CN" altLang="en-US" b="1">
                <a:solidFill>
                  <a:schemeClr val="bg1"/>
                </a:solidFill>
                <a:latin typeface="微软雅黑" panose="020B0503020204020204" pitchFamily="34" charset="-122"/>
                <a:ea typeface="微软雅黑" panose="020B0503020204020204" pitchFamily="34" charset="-122"/>
                <a:cs typeface="微软雅黑" charset="0"/>
              </a:rPr>
              <a:t>共创成功</a:t>
            </a:r>
          </a:p>
        </p:txBody>
      </p:sp>
      <p:sp>
        <p:nvSpPr>
          <p:cNvPr id="7" name="矩形 6"/>
          <p:cNvSpPr/>
          <p:nvPr/>
        </p:nvSpPr>
        <p:spPr>
          <a:xfrm>
            <a:off x="1167129" y="2239010"/>
            <a:ext cx="4633595" cy="466090"/>
          </a:xfrm>
          <a:prstGeom prst="rect">
            <a:avLst/>
          </a:prstGeom>
          <a:solidFill>
            <a:srgbClr val="0B359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566670" y="2278380"/>
            <a:ext cx="1757045" cy="460375"/>
          </a:xfrm>
          <a:prstGeom prst="rect">
            <a:avLst/>
          </a:prstGeom>
          <a:noFill/>
        </p:spPr>
        <p:txBody>
          <a:bodyPr wrap="square" rtlCol="0">
            <a:spAutoFit/>
          </a:bodyPr>
          <a:lstStyle/>
          <a:p>
            <a:r>
              <a:rPr lang="zh-CN" altLang="en-US" sz="2400" b="1">
                <a:solidFill>
                  <a:schemeClr val="bg1"/>
                </a:solidFill>
                <a:latin typeface="微软雅黑" panose="020B0503020204020204" pitchFamily="34" charset="-122"/>
                <a:ea typeface="微软雅黑" panose="020B0503020204020204" pitchFamily="34" charset="-122"/>
                <a:cs typeface="微软雅黑" charset="0"/>
              </a:rPr>
              <a:t>产品</a:t>
            </a:r>
            <a:r>
              <a:rPr lang="en-US" altLang="zh-CN" sz="2400" b="1">
                <a:solidFill>
                  <a:schemeClr val="bg1"/>
                </a:solidFill>
                <a:latin typeface="微软雅黑" panose="020B0503020204020204" pitchFamily="34" charset="-122"/>
                <a:ea typeface="微软雅黑" panose="020B0503020204020204" pitchFamily="34" charset="-122"/>
                <a:cs typeface="微软雅黑" charset="0"/>
              </a:rPr>
              <a:t>&amp;</a:t>
            </a:r>
            <a:r>
              <a:rPr lang="zh-CN" altLang="en-US" sz="2400" b="1">
                <a:solidFill>
                  <a:schemeClr val="bg1"/>
                </a:solidFill>
                <a:latin typeface="微软雅黑" panose="020B0503020204020204" pitchFamily="34" charset="-122"/>
                <a:ea typeface="微软雅黑" panose="020B0503020204020204" pitchFamily="34" charset="-122"/>
                <a:cs typeface="微软雅黑" charset="0"/>
              </a:rPr>
              <a:t>服务</a:t>
            </a:r>
          </a:p>
        </p:txBody>
      </p:sp>
      <p:sp>
        <p:nvSpPr>
          <p:cNvPr id="16" name="矩形 15"/>
          <p:cNvSpPr/>
          <p:nvPr/>
        </p:nvSpPr>
        <p:spPr>
          <a:xfrm>
            <a:off x="1356995" y="3147695"/>
            <a:ext cx="1965960" cy="1124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1354455" y="2813685"/>
            <a:ext cx="1968500" cy="3371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文本框 14"/>
          <p:cNvSpPr txBox="1"/>
          <p:nvPr/>
        </p:nvSpPr>
        <p:spPr>
          <a:xfrm>
            <a:off x="1588135" y="2821305"/>
            <a:ext cx="1501140" cy="337185"/>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人才服务体系</a:t>
            </a:r>
          </a:p>
        </p:txBody>
      </p:sp>
      <p:sp>
        <p:nvSpPr>
          <p:cNvPr id="46" name="文本框 45"/>
          <p:cNvSpPr txBox="1"/>
          <p:nvPr/>
        </p:nvSpPr>
        <p:spPr>
          <a:xfrm>
            <a:off x="1464310" y="3250565"/>
            <a:ext cx="852170"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人才寻猎</a:t>
            </a:r>
          </a:p>
        </p:txBody>
      </p:sp>
      <p:sp>
        <p:nvSpPr>
          <p:cNvPr id="47" name="文本框 46"/>
          <p:cNvSpPr txBox="1"/>
          <p:nvPr/>
        </p:nvSpPr>
        <p:spPr>
          <a:xfrm>
            <a:off x="2388235" y="3250565"/>
            <a:ext cx="852170"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人事代理</a:t>
            </a:r>
          </a:p>
        </p:txBody>
      </p:sp>
      <p:sp>
        <p:nvSpPr>
          <p:cNvPr id="48" name="文本框 47"/>
          <p:cNvSpPr txBox="1"/>
          <p:nvPr/>
        </p:nvSpPr>
        <p:spPr>
          <a:xfrm>
            <a:off x="1467485" y="3563620"/>
            <a:ext cx="940435"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劳务派遣</a:t>
            </a:r>
          </a:p>
        </p:txBody>
      </p:sp>
      <p:sp>
        <p:nvSpPr>
          <p:cNvPr id="49" name="文本框 48"/>
          <p:cNvSpPr txBox="1"/>
          <p:nvPr/>
        </p:nvSpPr>
        <p:spPr>
          <a:xfrm>
            <a:off x="2388235" y="3563620"/>
            <a:ext cx="934720"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岗位外包</a:t>
            </a:r>
          </a:p>
        </p:txBody>
      </p:sp>
      <p:sp>
        <p:nvSpPr>
          <p:cNvPr id="50" name="文本框 49"/>
          <p:cNvSpPr txBox="1"/>
          <p:nvPr/>
        </p:nvSpPr>
        <p:spPr>
          <a:xfrm>
            <a:off x="1467485" y="3880485"/>
            <a:ext cx="882015"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灵活用工</a:t>
            </a:r>
          </a:p>
        </p:txBody>
      </p:sp>
      <p:sp>
        <p:nvSpPr>
          <p:cNvPr id="68" name="文本框 67"/>
          <p:cNvSpPr txBox="1"/>
          <p:nvPr/>
        </p:nvSpPr>
        <p:spPr>
          <a:xfrm>
            <a:off x="2388235" y="3880485"/>
            <a:ext cx="852170" cy="275590"/>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流程外包</a:t>
            </a:r>
          </a:p>
        </p:txBody>
      </p:sp>
      <p:grpSp>
        <p:nvGrpSpPr>
          <p:cNvPr id="21" name="组合 20"/>
          <p:cNvGrpSpPr/>
          <p:nvPr/>
        </p:nvGrpSpPr>
        <p:grpSpPr>
          <a:xfrm>
            <a:off x="1354454" y="4386580"/>
            <a:ext cx="4387215" cy="1041400"/>
            <a:chOff x="2083" y="4615"/>
            <a:chExt cx="3100" cy="1640"/>
          </a:xfrm>
        </p:grpSpPr>
        <p:sp>
          <p:nvSpPr>
            <p:cNvPr id="22" name="矩形 21"/>
            <p:cNvSpPr/>
            <p:nvPr/>
          </p:nvSpPr>
          <p:spPr>
            <a:xfrm>
              <a:off x="2087" y="5141"/>
              <a:ext cx="3096" cy="1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矩形 22"/>
            <p:cNvSpPr/>
            <p:nvPr/>
          </p:nvSpPr>
          <p:spPr>
            <a:xfrm>
              <a:off x="2083" y="4615"/>
              <a:ext cx="3100" cy="5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文本框 23"/>
            <p:cNvSpPr txBox="1"/>
            <p:nvPr/>
          </p:nvSpPr>
          <p:spPr>
            <a:xfrm>
              <a:off x="2453" y="4621"/>
              <a:ext cx="2364" cy="531"/>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数智化平台</a:t>
              </a:r>
            </a:p>
          </p:txBody>
        </p:sp>
        <p:sp>
          <p:nvSpPr>
            <p:cNvPr id="26" name="文本框 25"/>
            <p:cNvSpPr txBox="1"/>
            <p:nvPr/>
          </p:nvSpPr>
          <p:spPr>
            <a:xfrm>
              <a:off x="2160" y="5256"/>
              <a:ext cx="2860" cy="494"/>
            </a:xfrm>
            <a:prstGeom prst="rect">
              <a:avLst/>
            </a:prstGeom>
            <a:noFill/>
          </p:spPr>
          <p:txBody>
            <a:bodyPr wrap="square" rtlCol="0">
              <a:spAutoFit/>
            </a:bodyPr>
            <a:lstStyle/>
            <a:p>
              <a:pPr>
                <a:lnSpc>
                  <a:spcPct val="12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SHRS+</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平台为企业提供数智化转型解决方案</a:t>
              </a:r>
            </a:p>
          </p:txBody>
        </p:sp>
      </p:grpSp>
      <p:sp>
        <p:nvSpPr>
          <p:cNvPr id="53" name="矩形 52"/>
          <p:cNvSpPr/>
          <p:nvPr/>
        </p:nvSpPr>
        <p:spPr>
          <a:xfrm>
            <a:off x="3569335" y="3147695"/>
            <a:ext cx="2176780" cy="112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4" name="矩形 53"/>
          <p:cNvSpPr/>
          <p:nvPr/>
        </p:nvSpPr>
        <p:spPr>
          <a:xfrm>
            <a:off x="3568065" y="2813685"/>
            <a:ext cx="2178000" cy="3371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5" name="文本框 54"/>
          <p:cNvSpPr txBox="1"/>
          <p:nvPr/>
        </p:nvSpPr>
        <p:spPr>
          <a:xfrm>
            <a:off x="3801745" y="2821305"/>
            <a:ext cx="1501140" cy="337185"/>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行业定制方案</a:t>
            </a:r>
          </a:p>
        </p:txBody>
      </p:sp>
      <p:sp>
        <p:nvSpPr>
          <p:cNvPr id="56" name="文本框 55"/>
          <p:cNvSpPr txBox="1"/>
          <p:nvPr/>
        </p:nvSpPr>
        <p:spPr>
          <a:xfrm>
            <a:off x="3363595" y="3250565"/>
            <a:ext cx="1490400" cy="27559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建筑劳务外包</a:t>
            </a:r>
          </a:p>
        </p:txBody>
      </p:sp>
      <p:sp>
        <p:nvSpPr>
          <p:cNvPr id="58" name="文本框 57"/>
          <p:cNvSpPr txBox="1"/>
          <p:nvPr/>
        </p:nvSpPr>
        <p:spPr>
          <a:xfrm>
            <a:off x="4407535" y="3250565"/>
            <a:ext cx="1490400" cy="27559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公共事务外包</a:t>
            </a:r>
          </a:p>
        </p:txBody>
      </p:sp>
      <p:sp>
        <p:nvSpPr>
          <p:cNvPr id="60" name="文本框 59"/>
          <p:cNvSpPr txBox="1"/>
          <p:nvPr/>
        </p:nvSpPr>
        <p:spPr>
          <a:xfrm>
            <a:off x="3363595" y="3564890"/>
            <a:ext cx="1490400" cy="27686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仓储物流外包</a:t>
            </a:r>
          </a:p>
        </p:txBody>
      </p:sp>
      <p:sp>
        <p:nvSpPr>
          <p:cNvPr id="62" name="文本框 61"/>
          <p:cNvSpPr txBox="1"/>
          <p:nvPr/>
        </p:nvSpPr>
        <p:spPr>
          <a:xfrm>
            <a:off x="4407535" y="3565525"/>
            <a:ext cx="1490400" cy="27559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品质检验外包</a:t>
            </a:r>
          </a:p>
        </p:txBody>
      </p:sp>
      <p:sp>
        <p:nvSpPr>
          <p:cNvPr id="63" name="文本框 62"/>
          <p:cNvSpPr txBox="1"/>
          <p:nvPr/>
        </p:nvSpPr>
        <p:spPr>
          <a:xfrm>
            <a:off x="3363594" y="3880485"/>
            <a:ext cx="1490400" cy="27559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生产制造外包</a:t>
            </a:r>
          </a:p>
        </p:txBody>
      </p:sp>
      <p:sp>
        <p:nvSpPr>
          <p:cNvPr id="64" name="文本框 63"/>
          <p:cNvSpPr txBox="1"/>
          <p:nvPr/>
        </p:nvSpPr>
        <p:spPr>
          <a:xfrm>
            <a:off x="4407535" y="3880485"/>
            <a:ext cx="1490400" cy="275590"/>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客户服务外包</a:t>
            </a:r>
          </a:p>
        </p:txBody>
      </p:sp>
      <p:sp>
        <p:nvSpPr>
          <p:cNvPr id="66" name="矩形 65"/>
          <p:cNvSpPr/>
          <p:nvPr/>
        </p:nvSpPr>
        <p:spPr>
          <a:xfrm>
            <a:off x="6584950" y="2237740"/>
            <a:ext cx="4602480" cy="466090"/>
          </a:xfrm>
          <a:prstGeom prst="rect">
            <a:avLst/>
          </a:prstGeom>
          <a:solidFill>
            <a:srgbClr val="0B359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7840345" y="2277110"/>
            <a:ext cx="2091690" cy="460375"/>
          </a:xfrm>
          <a:prstGeom prst="rect">
            <a:avLst/>
          </a:prstGeom>
          <a:noFill/>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sym typeface="+mn-ea"/>
              </a:rPr>
              <a:t>SHRS+</a:t>
            </a:r>
            <a:r>
              <a:rPr lang="zh-CN" altLang="en-US" sz="2400" b="1">
                <a:solidFill>
                  <a:schemeClr val="bg1"/>
                </a:solidFill>
                <a:latin typeface="微软雅黑" panose="020B0503020204020204" pitchFamily="34" charset="-122"/>
                <a:ea typeface="微软雅黑" panose="020B0503020204020204" pitchFamily="34" charset="-122"/>
                <a:sym typeface="+mn-ea"/>
              </a:rPr>
              <a:t>平台</a:t>
            </a:r>
            <a:endParaRPr lang="zh-CN" altLang="en-US" sz="2400" b="1">
              <a:solidFill>
                <a:schemeClr val="bg1"/>
              </a:solidFill>
              <a:latin typeface="微软雅黑" panose="020B0503020204020204" pitchFamily="34" charset="-122"/>
              <a:ea typeface="微软雅黑" panose="020B0503020204020204" pitchFamily="34" charset="-122"/>
              <a:cs typeface="微软雅黑" charset="0"/>
            </a:endParaRPr>
          </a:p>
        </p:txBody>
      </p:sp>
      <p:sp>
        <p:nvSpPr>
          <p:cNvPr id="69" name="矩形 68"/>
          <p:cNvSpPr/>
          <p:nvPr/>
        </p:nvSpPr>
        <p:spPr>
          <a:xfrm>
            <a:off x="6584950" y="2669540"/>
            <a:ext cx="4617720" cy="29292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6794500" y="2813685"/>
            <a:ext cx="1968500" cy="1457960"/>
            <a:chOff x="2083" y="4615"/>
            <a:chExt cx="3100" cy="2296"/>
          </a:xfrm>
        </p:grpSpPr>
        <p:sp>
          <p:nvSpPr>
            <p:cNvPr id="76" name="矩形 75"/>
            <p:cNvSpPr/>
            <p:nvPr/>
          </p:nvSpPr>
          <p:spPr>
            <a:xfrm>
              <a:off x="2087" y="5146"/>
              <a:ext cx="3096" cy="17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7" name="矩形 76"/>
            <p:cNvSpPr/>
            <p:nvPr/>
          </p:nvSpPr>
          <p:spPr>
            <a:xfrm>
              <a:off x="2083" y="4615"/>
              <a:ext cx="3100" cy="5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8" name="文本框 77"/>
            <p:cNvSpPr txBox="1"/>
            <p:nvPr/>
          </p:nvSpPr>
          <p:spPr>
            <a:xfrm>
              <a:off x="2451" y="4627"/>
              <a:ext cx="2364" cy="531"/>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外门户</a:t>
              </a:r>
            </a:p>
          </p:txBody>
        </p:sp>
        <p:sp>
          <p:nvSpPr>
            <p:cNvPr id="79" name="文本框 78"/>
            <p:cNvSpPr txBox="1"/>
            <p:nvPr/>
          </p:nvSpPr>
          <p:spPr>
            <a:xfrm>
              <a:off x="2307" y="5256"/>
              <a:ext cx="2656"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悠客官网</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&amp;</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小程序</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2762" y="5665"/>
              <a:ext cx="1747"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成功服务号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2744" y="6080"/>
              <a:ext cx="1782" cy="434"/>
            </a:xfrm>
            <a:prstGeom prst="rect">
              <a:avLst/>
            </a:prstGeom>
            <a:noFill/>
          </p:spPr>
          <p:txBody>
            <a:bodyPr wrap="square" rtlCol="0">
              <a:spAutoFit/>
            </a:bodyPr>
            <a:lstStyle/>
            <a:p>
              <a:pPr algn="ctr"/>
              <a:r>
                <a:rPr lang="zh-CN" altLang="en-US" sz="1200" dirty="0">
                  <a:solidFill>
                    <a:schemeClr val="tx1">
                      <a:lumMod val="50000"/>
                      <a:lumOff val="50000"/>
                    </a:schemeClr>
                  </a:solidFill>
                  <a:effectLst/>
                  <a:latin typeface="微软雅黑" panose="020B0503020204020204" pitchFamily="34" charset="-122"/>
                  <a:ea typeface="微软雅黑" panose="020B0503020204020204" pitchFamily="34" charset="-122"/>
                  <a:sym typeface="+mn-ea"/>
                </a:rPr>
                <a:t>供应商小程序</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3015" y="6477"/>
              <a:ext cx="1240" cy="434"/>
            </a:xfrm>
            <a:prstGeom prst="rect">
              <a:avLst/>
            </a:prstGeom>
            <a:noFill/>
          </p:spPr>
          <p:txBody>
            <a:bodyPr wrap="square" rtlCol="0">
              <a:spAutoFit/>
            </a:bodyPr>
            <a:lstStyle/>
            <a:p>
              <a:pPr algn="ctr"/>
              <a:r>
                <a:rPr lang="zh-CN" altLang="en-US" sz="1200" dirty="0">
                  <a:solidFill>
                    <a:schemeClr val="tx1">
                      <a:lumMod val="50000"/>
                      <a:lumOff val="50000"/>
                    </a:schemeClr>
                  </a:solidFill>
                  <a:effectLst/>
                  <a:latin typeface="微软雅黑" panose="020B0503020204020204" pitchFamily="34" charset="-122"/>
                  <a:ea typeface="微软雅黑" panose="020B0503020204020204" pitchFamily="34" charset="-122"/>
                  <a:sym typeface="+mn-ea"/>
                </a:rPr>
                <a:t>蚂蚁网</a:t>
              </a:r>
            </a:p>
          </p:txBody>
        </p:sp>
      </p:grpSp>
      <p:grpSp>
        <p:nvGrpSpPr>
          <p:cNvPr id="86" name="组合 85"/>
          <p:cNvGrpSpPr/>
          <p:nvPr/>
        </p:nvGrpSpPr>
        <p:grpSpPr>
          <a:xfrm>
            <a:off x="8990330" y="2813685"/>
            <a:ext cx="1968500" cy="1458595"/>
            <a:chOff x="2083" y="4615"/>
            <a:chExt cx="3100" cy="2297"/>
          </a:xfrm>
        </p:grpSpPr>
        <p:sp>
          <p:nvSpPr>
            <p:cNvPr id="87" name="矩形 86"/>
            <p:cNvSpPr/>
            <p:nvPr/>
          </p:nvSpPr>
          <p:spPr>
            <a:xfrm>
              <a:off x="2087" y="5146"/>
              <a:ext cx="3096" cy="17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微软雅黑" panose="020B0503020204020204" pitchFamily="34" charset="-122"/>
                  <a:ea typeface="微软雅黑" panose="020B0503020204020204" pitchFamily="34" charset="-122"/>
                </a:rPr>
                <a:t>   </a:t>
              </a:r>
            </a:p>
          </p:txBody>
        </p:sp>
        <p:sp>
          <p:nvSpPr>
            <p:cNvPr id="88" name="矩形 87"/>
            <p:cNvSpPr/>
            <p:nvPr/>
          </p:nvSpPr>
          <p:spPr>
            <a:xfrm>
              <a:off x="2083" y="4615"/>
              <a:ext cx="3100" cy="5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9" name="文本框 88"/>
            <p:cNvSpPr txBox="1"/>
            <p:nvPr/>
          </p:nvSpPr>
          <p:spPr>
            <a:xfrm>
              <a:off x="2451" y="4627"/>
              <a:ext cx="2364" cy="531"/>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业务前台</a:t>
              </a:r>
            </a:p>
          </p:txBody>
        </p:sp>
        <p:sp>
          <p:nvSpPr>
            <p:cNvPr id="90" name="文本框 89"/>
            <p:cNvSpPr txBox="1"/>
            <p:nvPr/>
          </p:nvSpPr>
          <p:spPr>
            <a:xfrm>
              <a:off x="2307" y="5256"/>
              <a:ext cx="2656"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项目管理系统</a:t>
              </a:r>
            </a:p>
          </p:txBody>
        </p:sp>
        <p:sp>
          <p:nvSpPr>
            <p:cNvPr id="91" name="文本框 90"/>
            <p:cNvSpPr txBox="1"/>
            <p:nvPr/>
          </p:nvSpPr>
          <p:spPr>
            <a:xfrm>
              <a:off x="2762" y="5782"/>
              <a:ext cx="1747"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销售管理系统</a:t>
              </a:r>
            </a:p>
          </p:txBody>
        </p:sp>
        <p:sp>
          <p:nvSpPr>
            <p:cNvPr id="92" name="文本框 91"/>
            <p:cNvSpPr txBox="1"/>
            <p:nvPr/>
          </p:nvSpPr>
          <p:spPr>
            <a:xfrm>
              <a:off x="2744" y="6288"/>
              <a:ext cx="1782"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客户服务系统</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        </a:t>
              </a:r>
            </a:p>
          </p:txBody>
        </p:sp>
      </p:grpSp>
      <p:grpSp>
        <p:nvGrpSpPr>
          <p:cNvPr id="94" name="组合 93"/>
          <p:cNvGrpSpPr/>
          <p:nvPr/>
        </p:nvGrpSpPr>
        <p:grpSpPr>
          <a:xfrm>
            <a:off x="6794500" y="4382770"/>
            <a:ext cx="2035175" cy="1045210"/>
            <a:chOff x="2083" y="4615"/>
            <a:chExt cx="3205" cy="1646"/>
          </a:xfrm>
        </p:grpSpPr>
        <p:sp>
          <p:nvSpPr>
            <p:cNvPr id="95" name="矩形 94"/>
            <p:cNvSpPr/>
            <p:nvPr/>
          </p:nvSpPr>
          <p:spPr>
            <a:xfrm>
              <a:off x="2087" y="5146"/>
              <a:ext cx="3096" cy="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6" name="矩形 95"/>
            <p:cNvSpPr/>
            <p:nvPr/>
          </p:nvSpPr>
          <p:spPr>
            <a:xfrm>
              <a:off x="2083" y="4615"/>
              <a:ext cx="3100" cy="5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7" name="文本框 96"/>
            <p:cNvSpPr txBox="1"/>
            <p:nvPr/>
          </p:nvSpPr>
          <p:spPr>
            <a:xfrm>
              <a:off x="2451" y="4627"/>
              <a:ext cx="2364" cy="531"/>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业务中台</a:t>
              </a:r>
            </a:p>
          </p:txBody>
        </p:sp>
        <p:sp>
          <p:nvSpPr>
            <p:cNvPr id="98" name="文本框 97"/>
            <p:cNvSpPr txBox="1"/>
            <p:nvPr/>
          </p:nvSpPr>
          <p:spPr>
            <a:xfrm>
              <a:off x="2136" y="5278"/>
              <a:ext cx="1389"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社保管理</a:t>
              </a:r>
            </a:p>
          </p:txBody>
        </p:sp>
        <p:sp>
          <p:nvSpPr>
            <p:cNvPr id="99" name="文本框 98"/>
            <p:cNvSpPr txBox="1"/>
            <p:nvPr/>
          </p:nvSpPr>
          <p:spPr>
            <a:xfrm>
              <a:off x="3619" y="5295"/>
              <a:ext cx="1390"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招聘管理</a:t>
              </a:r>
            </a:p>
          </p:txBody>
        </p:sp>
        <p:sp>
          <p:nvSpPr>
            <p:cNvPr id="100" name="文本框 99"/>
            <p:cNvSpPr txBox="1"/>
            <p:nvPr/>
          </p:nvSpPr>
          <p:spPr>
            <a:xfrm>
              <a:off x="2136" y="5712"/>
              <a:ext cx="1389"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结算管理</a:t>
              </a:r>
            </a:p>
          </p:txBody>
        </p:sp>
        <p:sp>
          <p:nvSpPr>
            <p:cNvPr id="101" name="文本框 100"/>
            <p:cNvSpPr txBox="1"/>
            <p:nvPr/>
          </p:nvSpPr>
          <p:spPr>
            <a:xfrm>
              <a:off x="3340" y="5729"/>
              <a:ext cx="1948" cy="4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悠客众包</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&amp;</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微软雅黑" charset="0"/>
                  <a:sym typeface="+mn-ea"/>
                </a:rPr>
                <a:t>灵工</a:t>
              </a:r>
              <a:endParaRPr lang="zh-CN" altLang="en-US" sz="1100" dirty="0">
                <a:solidFill>
                  <a:schemeClr val="tx1">
                    <a:lumMod val="50000"/>
                    <a:lumOff val="50000"/>
                  </a:schemeClr>
                </a:solidFill>
                <a:effectLst/>
                <a:latin typeface="微软雅黑" panose="020B0503020204020204" pitchFamily="34" charset="-122"/>
                <a:ea typeface="微软雅黑" panose="020B0503020204020204" pitchFamily="34" charset="-122"/>
                <a:cs typeface="微软雅黑" charset="0"/>
                <a:sym typeface="+mn-ea"/>
              </a:endParaRPr>
            </a:p>
          </p:txBody>
        </p:sp>
      </p:grpSp>
      <p:grpSp>
        <p:nvGrpSpPr>
          <p:cNvPr id="102" name="组合 101"/>
          <p:cNvGrpSpPr/>
          <p:nvPr/>
        </p:nvGrpSpPr>
        <p:grpSpPr>
          <a:xfrm>
            <a:off x="8990965" y="4390390"/>
            <a:ext cx="1968500" cy="1045210"/>
            <a:chOff x="2083" y="4615"/>
            <a:chExt cx="3100" cy="1646"/>
          </a:xfrm>
        </p:grpSpPr>
        <p:sp>
          <p:nvSpPr>
            <p:cNvPr id="103" name="矩形 102"/>
            <p:cNvSpPr/>
            <p:nvPr/>
          </p:nvSpPr>
          <p:spPr>
            <a:xfrm>
              <a:off x="2087" y="5146"/>
              <a:ext cx="3096" cy="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4" name="矩形 103"/>
            <p:cNvSpPr/>
            <p:nvPr/>
          </p:nvSpPr>
          <p:spPr>
            <a:xfrm>
              <a:off x="2083" y="4615"/>
              <a:ext cx="3100" cy="5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5" name="文本框 104"/>
            <p:cNvSpPr txBox="1"/>
            <p:nvPr/>
          </p:nvSpPr>
          <p:spPr>
            <a:xfrm>
              <a:off x="2451" y="4627"/>
              <a:ext cx="2364" cy="531"/>
            </a:xfrm>
            <a:prstGeom prst="rect">
              <a:avLst/>
            </a:prstGeom>
            <a:noFill/>
          </p:spPr>
          <p:txBody>
            <a:bodyPr wrap="square" rtlCol="0">
              <a:spAutoFit/>
            </a:bodyPr>
            <a:lstStyle/>
            <a:p>
              <a:pPr algn="ctr"/>
              <a:r>
                <a:rPr lang="zh-CN" altLang="en-US" sz="1600" b="1" dirty="0">
                  <a:solidFill>
                    <a:srgbClr val="172F5B"/>
                  </a:solidFill>
                  <a:latin typeface="微软雅黑" panose="020B0503020204020204" pitchFamily="34" charset="-122"/>
                  <a:ea typeface="微软雅黑" panose="020B0503020204020204" pitchFamily="34" charset="-122"/>
                  <a:sym typeface="+mn-ea"/>
                </a:rPr>
                <a:t>业务后台</a:t>
              </a:r>
            </a:p>
          </p:txBody>
        </p:sp>
        <p:sp>
          <p:nvSpPr>
            <p:cNvPr id="106" name="文本框 105"/>
            <p:cNvSpPr txBox="1"/>
            <p:nvPr/>
          </p:nvSpPr>
          <p:spPr>
            <a:xfrm>
              <a:off x="2361" y="5278"/>
              <a:ext cx="2549" cy="434"/>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财务管理系统</a:t>
              </a:r>
            </a:p>
          </p:txBody>
        </p:sp>
        <p:sp>
          <p:nvSpPr>
            <p:cNvPr id="108" name="文本框 107"/>
            <p:cNvSpPr txBox="1"/>
            <p:nvPr/>
          </p:nvSpPr>
          <p:spPr>
            <a:xfrm>
              <a:off x="2941" y="5712"/>
              <a:ext cx="1389" cy="434"/>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OA</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系统</a:t>
              </a:r>
            </a:p>
          </p:txBody>
        </p:sp>
      </p:grpSp>
      <p:grpSp>
        <p:nvGrpSpPr>
          <p:cNvPr id="118" name="组合 117"/>
          <p:cNvGrpSpPr/>
          <p:nvPr/>
        </p:nvGrpSpPr>
        <p:grpSpPr>
          <a:xfrm>
            <a:off x="1182370" y="5922986"/>
            <a:ext cx="10020935" cy="539115"/>
            <a:chOff x="1862" y="9347"/>
            <a:chExt cx="15781" cy="849"/>
          </a:xfrm>
        </p:grpSpPr>
        <p:sp>
          <p:nvSpPr>
            <p:cNvPr id="110" name="矩形 109"/>
            <p:cNvSpPr/>
            <p:nvPr/>
          </p:nvSpPr>
          <p:spPr>
            <a:xfrm>
              <a:off x="1862" y="9347"/>
              <a:ext cx="15781" cy="84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1" name="矩形 110"/>
            <p:cNvSpPr/>
            <p:nvPr/>
          </p:nvSpPr>
          <p:spPr>
            <a:xfrm>
              <a:off x="3604" y="9464"/>
              <a:ext cx="2160" cy="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172F5B"/>
                  </a:solidFill>
                  <a:latin typeface="微软雅黑" panose="020B0503020204020204" pitchFamily="34" charset="-122"/>
                  <a:ea typeface="微软雅黑" panose="020B0503020204020204" pitchFamily="34" charset="-122"/>
                  <a:sym typeface="+mn-ea"/>
                </a:rPr>
                <a:t>大数据后台</a:t>
              </a:r>
            </a:p>
          </p:txBody>
        </p:sp>
        <p:sp>
          <p:nvSpPr>
            <p:cNvPr id="113" name="文本框 112"/>
            <p:cNvSpPr txBox="1"/>
            <p:nvPr/>
          </p:nvSpPr>
          <p:spPr>
            <a:xfrm>
              <a:off x="6317" y="9520"/>
              <a:ext cx="2549" cy="580"/>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经营决策中心</a:t>
              </a:r>
            </a:p>
          </p:txBody>
        </p:sp>
        <p:sp>
          <p:nvSpPr>
            <p:cNvPr id="114" name="文本框 113"/>
            <p:cNvSpPr txBox="1"/>
            <p:nvPr/>
          </p:nvSpPr>
          <p:spPr>
            <a:xfrm>
              <a:off x="11886" y="9520"/>
              <a:ext cx="2082" cy="580"/>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业务数据</a:t>
              </a:r>
            </a:p>
          </p:txBody>
        </p:sp>
        <p:sp>
          <p:nvSpPr>
            <p:cNvPr id="115" name="文本框 114"/>
            <p:cNvSpPr txBox="1"/>
            <p:nvPr/>
          </p:nvSpPr>
          <p:spPr>
            <a:xfrm>
              <a:off x="14437" y="9520"/>
              <a:ext cx="2082" cy="580"/>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行业数据</a:t>
              </a:r>
            </a:p>
          </p:txBody>
        </p:sp>
        <p:sp>
          <p:nvSpPr>
            <p:cNvPr id="116" name="文本框 115"/>
            <p:cNvSpPr txBox="1"/>
            <p:nvPr/>
          </p:nvSpPr>
          <p:spPr>
            <a:xfrm>
              <a:off x="9335" y="9520"/>
              <a:ext cx="2082" cy="580"/>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人才数据</a:t>
              </a:r>
            </a:p>
          </p:txBody>
        </p:sp>
      </p:grpSp>
      <p:sp>
        <p:nvSpPr>
          <p:cNvPr id="117" name="上下箭头 116"/>
          <p:cNvSpPr/>
          <p:nvPr/>
        </p:nvSpPr>
        <p:spPr>
          <a:xfrm>
            <a:off x="3341370" y="1920240"/>
            <a:ext cx="254635" cy="317500"/>
          </a:xfrm>
          <a:prstGeom prst="upDownArrow">
            <a:avLst>
              <a:gd name="adj1" fmla="val 49127"/>
              <a:gd name="adj2"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上下箭头 120"/>
          <p:cNvSpPr/>
          <p:nvPr/>
        </p:nvSpPr>
        <p:spPr>
          <a:xfrm rot="5400000">
            <a:off x="6051550" y="3392170"/>
            <a:ext cx="281940" cy="593725"/>
          </a:xfrm>
          <a:prstGeom prst="upDownArrow">
            <a:avLst>
              <a:gd name="adj1" fmla="val 49569"/>
              <a:gd name="adj2" fmla="val 67211"/>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上下箭头 121"/>
          <p:cNvSpPr/>
          <p:nvPr/>
        </p:nvSpPr>
        <p:spPr>
          <a:xfrm>
            <a:off x="8766810" y="5585899"/>
            <a:ext cx="254635" cy="337185"/>
          </a:xfrm>
          <a:prstGeom prst="upDownArrow">
            <a:avLst>
              <a:gd name="adj1" fmla="val 47132"/>
              <a:gd name="adj2"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上下箭头 123"/>
          <p:cNvSpPr/>
          <p:nvPr/>
        </p:nvSpPr>
        <p:spPr>
          <a:xfrm>
            <a:off x="3288030" y="5589270"/>
            <a:ext cx="254635" cy="337185"/>
          </a:xfrm>
          <a:prstGeom prst="upDownArrow">
            <a:avLst>
              <a:gd name="adj1" fmla="val 47132"/>
              <a:gd name="adj2"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上下箭头 124"/>
          <p:cNvSpPr/>
          <p:nvPr/>
        </p:nvSpPr>
        <p:spPr>
          <a:xfrm>
            <a:off x="8758873" y="1917065"/>
            <a:ext cx="254635" cy="317500"/>
          </a:xfrm>
          <a:prstGeom prst="upDownArrow">
            <a:avLst>
              <a:gd name="adj1" fmla="val 49127"/>
              <a:gd name="adj2"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2" name="图片 8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stretch>
            <a:fillRect/>
          </a:stretch>
        </p:blipFill>
        <p:spPr>
          <a:xfrm>
            <a:off x="1156048" y="1727450"/>
            <a:ext cx="2609538" cy="5079671"/>
          </a:xfrm>
          <a:prstGeom prst="rect">
            <a:avLst/>
          </a:prstGeom>
          <a:effectLst>
            <a:outerShdw blurRad="1270000" sx="89000" sy="89000" algn="ctr" rotWithShape="0">
              <a:prstClr val="black">
                <a:alpha val="43000"/>
              </a:prstClr>
            </a:outerShdw>
          </a:effectLst>
        </p:spPr>
      </p:pic>
      <p:pic>
        <p:nvPicPr>
          <p:cNvPr id="27" name="图片占位符 26" descr="C:\Users\Sdany\Desktop\o.pngo"/>
          <p:cNvPicPr>
            <a:picLocks noGrp="1" noChangeAspect="1"/>
          </p:cNvPicPr>
          <p:nvPr>
            <p:ph type="pic" sz="quarter" idx="13"/>
          </p:nvPr>
        </p:nvPicPr>
        <p:blipFill rotWithShape="1">
          <a:blip r:embed="rId4"/>
          <a:srcRect/>
          <a:stretch>
            <a:fillRect/>
          </a:stretch>
        </p:blipFill>
        <p:spPr>
          <a:xfrm>
            <a:off x="1417800" y="1981384"/>
            <a:ext cx="2105025" cy="2870835"/>
          </a:xfrm>
        </p:spPr>
      </p:pic>
      <p:pic>
        <p:nvPicPr>
          <p:cNvPr id="12" name="Picture 11"/>
          <p:cNvPicPr>
            <a:picLocks noChangeAspect="1"/>
          </p:cNvPicPr>
          <p:nvPr/>
        </p:nvPicPr>
        <p:blipFill>
          <a:blip r:embed="rId3" cstate="screen"/>
          <a:stretch>
            <a:fillRect/>
          </a:stretch>
        </p:blipFill>
        <p:spPr>
          <a:xfrm>
            <a:off x="3005797" y="1197237"/>
            <a:ext cx="2609538" cy="5079671"/>
          </a:xfrm>
          <a:prstGeom prst="rect">
            <a:avLst/>
          </a:prstGeom>
          <a:effectLst>
            <a:outerShdw blurRad="1270000" sx="89000" sy="89000" algn="ctr" rotWithShape="0">
              <a:prstClr val="black">
                <a:alpha val="43000"/>
              </a:prstClr>
            </a:outerShdw>
          </a:effectLst>
        </p:spPr>
      </p:pic>
      <p:pic>
        <p:nvPicPr>
          <p:cNvPr id="23" name="图片占位符 22" descr="C:\Users\Sdany\Desktop\lhyg.pnglhyg"/>
          <p:cNvPicPr>
            <a:picLocks noGrp="1" noChangeAspect="1"/>
          </p:cNvPicPr>
          <p:nvPr>
            <p:ph type="pic" sz="quarter" idx="11"/>
          </p:nvPr>
        </p:nvPicPr>
        <p:blipFill rotWithShape="1">
          <a:blip r:embed="rId5"/>
          <a:srcRect/>
          <a:stretch>
            <a:fillRect/>
          </a:stretch>
        </p:blipFill>
        <p:spPr>
          <a:xfrm>
            <a:off x="3276963" y="1451306"/>
            <a:ext cx="2086425" cy="3255010"/>
          </a:xfrm>
        </p:spPr>
      </p:pic>
      <p:pic>
        <p:nvPicPr>
          <p:cNvPr id="9" name="Picture 8"/>
          <p:cNvPicPr>
            <a:picLocks noChangeAspect="1"/>
          </p:cNvPicPr>
          <p:nvPr/>
        </p:nvPicPr>
        <p:blipFill>
          <a:blip r:embed="rId3" cstate="screen"/>
          <a:stretch>
            <a:fillRect/>
          </a:stretch>
        </p:blipFill>
        <p:spPr>
          <a:xfrm>
            <a:off x="8461669" y="1761481"/>
            <a:ext cx="2609538" cy="5079671"/>
          </a:xfrm>
          <a:prstGeom prst="rect">
            <a:avLst/>
          </a:prstGeom>
          <a:effectLst>
            <a:outerShdw blurRad="1270000" sx="89000" sy="89000" algn="ctr" rotWithShape="0">
              <a:prstClr val="black">
                <a:alpha val="43000"/>
              </a:prstClr>
            </a:outerShdw>
          </a:effectLst>
        </p:spPr>
      </p:pic>
      <p:pic>
        <p:nvPicPr>
          <p:cNvPr id="25" name="图片占位符 24" descr="C:\Users\Sdany\Desktop\人事代理.png人事代理"/>
          <p:cNvPicPr>
            <a:picLocks noGrp="1" noChangeAspect="1"/>
          </p:cNvPicPr>
          <p:nvPr>
            <p:ph type="pic" sz="quarter" idx="14"/>
          </p:nvPr>
        </p:nvPicPr>
        <p:blipFill>
          <a:blip r:embed="rId6"/>
          <a:srcRect/>
          <a:stretch>
            <a:fillRect/>
          </a:stretch>
        </p:blipFill>
        <p:spPr>
          <a:xfrm>
            <a:off x="8732835" y="2023805"/>
            <a:ext cx="2086425" cy="2838450"/>
          </a:xfrm>
        </p:spPr>
      </p:pic>
      <p:pic>
        <p:nvPicPr>
          <p:cNvPr id="11" name="Picture 10"/>
          <p:cNvPicPr>
            <a:picLocks noChangeAspect="1"/>
          </p:cNvPicPr>
          <p:nvPr/>
        </p:nvPicPr>
        <p:blipFill>
          <a:blip r:embed="rId3" cstate="screen"/>
          <a:stretch>
            <a:fillRect/>
          </a:stretch>
        </p:blipFill>
        <p:spPr>
          <a:xfrm>
            <a:off x="6643045" y="1231268"/>
            <a:ext cx="2609538" cy="5079671"/>
          </a:xfrm>
          <a:prstGeom prst="rect">
            <a:avLst/>
          </a:prstGeom>
          <a:effectLst>
            <a:outerShdw blurRad="1270000" sx="89000" sy="89000" algn="ctr" rotWithShape="0">
              <a:prstClr val="black">
                <a:alpha val="43000"/>
              </a:prstClr>
            </a:outerShdw>
          </a:effectLst>
        </p:spPr>
      </p:pic>
      <p:pic>
        <p:nvPicPr>
          <p:cNvPr id="20" name="图片占位符 19" descr="C:\Users\Sdany\Desktop\lwpq.pnglwpq"/>
          <p:cNvPicPr>
            <a:picLocks noGrp="1" noChangeAspect="1"/>
          </p:cNvPicPr>
          <p:nvPr>
            <p:ph type="pic" sz="quarter" idx="12"/>
          </p:nvPr>
        </p:nvPicPr>
        <p:blipFill rotWithShape="1">
          <a:blip r:embed="rId7"/>
          <a:srcRect/>
          <a:stretch>
            <a:fillRect/>
          </a:stretch>
        </p:blipFill>
        <p:spPr>
          <a:xfrm>
            <a:off x="6914211" y="1494545"/>
            <a:ext cx="2086425" cy="3179445"/>
          </a:xfrm>
        </p:spPr>
      </p:pic>
      <p:pic>
        <p:nvPicPr>
          <p:cNvPr id="13" name="Picture 12"/>
          <p:cNvPicPr>
            <a:picLocks noChangeAspect="1"/>
          </p:cNvPicPr>
          <p:nvPr/>
        </p:nvPicPr>
        <p:blipFill>
          <a:blip r:embed="rId3" cstate="screen"/>
          <a:stretch>
            <a:fillRect/>
          </a:stretch>
        </p:blipFill>
        <p:spPr>
          <a:xfrm>
            <a:off x="4824421" y="701055"/>
            <a:ext cx="2609538" cy="5079671"/>
          </a:xfrm>
          <a:prstGeom prst="rect">
            <a:avLst/>
          </a:prstGeom>
          <a:effectLst>
            <a:outerShdw blurRad="1270000" sx="89000" sy="89000" algn="ctr" rotWithShape="0">
              <a:prstClr val="black">
                <a:alpha val="43000"/>
              </a:prstClr>
            </a:outerShdw>
          </a:effectLst>
        </p:spPr>
      </p:pic>
      <p:sp>
        <p:nvSpPr>
          <p:cNvPr id="15" name="TextBox 14"/>
          <p:cNvSpPr txBox="1"/>
          <p:nvPr/>
        </p:nvSpPr>
        <p:spPr>
          <a:xfrm>
            <a:off x="2490828" y="4624653"/>
            <a:ext cx="7175685" cy="400110"/>
          </a:xfrm>
          <a:prstGeom prst="rect">
            <a:avLst/>
          </a:prstGeom>
          <a:noFill/>
        </p:spPr>
        <p:txBody>
          <a:bodyPr wrap="square" rtlCol="0">
            <a:spAutoFit/>
          </a:bodyPr>
          <a:lstStyle/>
          <a:p>
            <a:pPr algn="ctr"/>
            <a:r>
              <a:rPr lang="id-ID" sz="2000" b="1" dirty="0">
                <a:solidFill>
                  <a:schemeClr val="bg1">
                    <a:lumMod val="85000"/>
                  </a:schemeClr>
                </a:solidFill>
                <a:latin typeface="Aller" panose="02000503030000020004" pitchFamily="2" charset="0"/>
              </a:rPr>
              <a:t>Your Own Text Here</a:t>
            </a:r>
          </a:p>
        </p:txBody>
      </p:sp>
      <p:pic>
        <p:nvPicPr>
          <p:cNvPr id="39" name="图片占位符 38" descr="C:\Users\Sdany\Desktop\p.pngp"/>
          <p:cNvPicPr>
            <a:picLocks noGrp="1" noChangeAspect="1"/>
          </p:cNvPicPr>
          <p:nvPr>
            <p:ph type="pic" sz="quarter" idx="10"/>
          </p:nvPr>
        </p:nvPicPr>
        <p:blipFill>
          <a:blip r:embed="rId8"/>
          <a:srcRect/>
          <a:stretch>
            <a:fillRect/>
          </a:stretch>
        </p:blipFill>
        <p:spPr>
          <a:xfrm>
            <a:off x="5095085" y="954965"/>
            <a:ext cx="2086610" cy="3268980"/>
          </a:xfrm>
        </p:spPr>
      </p:pic>
      <p:sp>
        <p:nvSpPr>
          <p:cNvPr id="14" name="Freeform: Shape 13"/>
          <p:cNvSpPr/>
          <p:nvPr/>
        </p:nvSpPr>
        <p:spPr>
          <a:xfrm>
            <a:off x="10512" y="3383336"/>
            <a:ext cx="12191999" cy="3800481"/>
          </a:xfrm>
          <a:custGeom>
            <a:avLst/>
            <a:gdLst>
              <a:gd name="connsiteX0" fmla="*/ 5802767 w 12191999"/>
              <a:gd name="connsiteY0" fmla="*/ 0 h 3800481"/>
              <a:gd name="connsiteX1" fmla="*/ 6976363 w 12191999"/>
              <a:gd name="connsiteY1" fmla="*/ 495889 h 3800481"/>
              <a:gd name="connsiteX2" fmla="*/ 6989482 w 12191999"/>
              <a:gd name="connsiteY2" fmla="*/ 515096 h 3800481"/>
              <a:gd name="connsiteX3" fmla="*/ 7203766 w 12191999"/>
              <a:gd name="connsiteY3" fmla="*/ 442781 h 3800481"/>
              <a:gd name="connsiteX4" fmla="*/ 8034266 w 12191999"/>
              <a:gd name="connsiteY4" fmla="*/ 331869 h 3800481"/>
              <a:gd name="connsiteX5" fmla="*/ 9622727 w 12191999"/>
              <a:gd name="connsiteY5" fmla="*/ 827758 h 3800481"/>
              <a:gd name="connsiteX6" fmla="*/ 9735888 w 12191999"/>
              <a:gd name="connsiteY6" fmla="*/ 950167 h 3800481"/>
              <a:gd name="connsiteX7" fmla="*/ 9766019 w 12191999"/>
              <a:gd name="connsiteY7" fmla="*/ 931581 h 3800481"/>
              <a:gd name="connsiteX8" fmla="*/ 10528387 w 12191999"/>
              <a:gd name="connsiteY8" fmla="*/ 739492 h 3800481"/>
              <a:gd name="connsiteX9" fmla="*/ 11492555 w 12191999"/>
              <a:gd name="connsiteY9" fmla="*/ 1068922 h 3800481"/>
              <a:gd name="connsiteX10" fmla="*/ 11575278 w 12191999"/>
              <a:gd name="connsiteY10" fmla="*/ 1151624 h 3800481"/>
              <a:gd name="connsiteX11" fmla="*/ 12191999 w 12191999"/>
              <a:gd name="connsiteY11" fmla="*/ 1151624 h 3800481"/>
              <a:gd name="connsiteX12" fmla="*/ 12191999 w 12191999"/>
              <a:gd name="connsiteY12" fmla="*/ 3800481 h 3800481"/>
              <a:gd name="connsiteX13" fmla="*/ 0 w 12191999"/>
              <a:gd name="connsiteY13" fmla="*/ 3800481 h 3800481"/>
              <a:gd name="connsiteX14" fmla="*/ 0 w 12191999"/>
              <a:gd name="connsiteY14" fmla="*/ 1151624 h 3800481"/>
              <a:gd name="connsiteX15" fmla="*/ 674549 w 12191999"/>
              <a:gd name="connsiteY15" fmla="*/ 1151624 h 3800481"/>
              <a:gd name="connsiteX16" fmla="*/ 737153 w 12191999"/>
              <a:gd name="connsiteY16" fmla="*/ 1090709 h 3800481"/>
              <a:gd name="connsiteX17" fmla="*/ 1551962 w 12191999"/>
              <a:gd name="connsiteY17" fmla="*/ 819755 h 3800481"/>
              <a:gd name="connsiteX18" fmla="*/ 2196231 w 12191999"/>
              <a:gd name="connsiteY18" fmla="*/ 977747 h 3800481"/>
              <a:gd name="connsiteX19" fmla="*/ 2196433 w 12191999"/>
              <a:gd name="connsiteY19" fmla="*/ 977881 h 3800481"/>
              <a:gd name="connsiteX20" fmla="*/ 2219352 w 12191999"/>
              <a:gd name="connsiteY20" fmla="*/ 953089 h 3800481"/>
              <a:gd name="connsiteX21" fmla="*/ 3807814 w 12191999"/>
              <a:gd name="connsiteY21" fmla="*/ 457200 h 3800481"/>
              <a:gd name="connsiteX22" fmla="*/ 4377460 w 12191999"/>
              <a:gd name="connsiteY22" fmla="*/ 507766 h 3800481"/>
              <a:gd name="connsiteX23" fmla="*/ 4587820 w 12191999"/>
              <a:gd name="connsiteY23" fmla="*/ 556431 h 3800481"/>
              <a:gd name="connsiteX24" fmla="*/ 4629170 w 12191999"/>
              <a:gd name="connsiteY24" fmla="*/ 495889 h 3800481"/>
              <a:gd name="connsiteX25" fmla="*/ 5802767 w 12191999"/>
              <a:gd name="connsiteY25" fmla="*/ 0 h 380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1999" h="3800481">
                <a:moveTo>
                  <a:pt x="5802767" y="0"/>
                </a:moveTo>
                <a:cubicBezTo>
                  <a:pt x="6291301" y="0"/>
                  <a:pt x="6722022" y="196705"/>
                  <a:pt x="6976363" y="495889"/>
                </a:cubicBezTo>
                <a:lnTo>
                  <a:pt x="6989482" y="515096"/>
                </a:lnTo>
                <a:lnTo>
                  <a:pt x="7203766" y="442781"/>
                </a:lnTo>
                <a:cubicBezTo>
                  <a:pt x="7455005" y="371702"/>
                  <a:pt x="7736713" y="331869"/>
                  <a:pt x="8034266" y="331869"/>
                </a:cubicBezTo>
                <a:cubicBezTo>
                  <a:pt x="8695495" y="331869"/>
                  <a:pt x="9278477" y="528574"/>
                  <a:pt x="9622727" y="827758"/>
                </a:cubicBezTo>
                <a:lnTo>
                  <a:pt x="9735888" y="950167"/>
                </a:lnTo>
                <a:lnTo>
                  <a:pt x="9766019" y="931581"/>
                </a:lnTo>
                <a:cubicBezTo>
                  <a:pt x="9983641" y="810306"/>
                  <a:pt x="10245989" y="739492"/>
                  <a:pt x="10528387" y="739492"/>
                </a:cubicBezTo>
                <a:cubicBezTo>
                  <a:pt x="10904918" y="739492"/>
                  <a:pt x="11245803" y="865383"/>
                  <a:pt x="11492555" y="1068922"/>
                </a:cubicBezTo>
                <a:lnTo>
                  <a:pt x="11575278" y="1151624"/>
                </a:lnTo>
                <a:lnTo>
                  <a:pt x="12191999" y="1151624"/>
                </a:lnTo>
                <a:lnTo>
                  <a:pt x="12191999" y="3800481"/>
                </a:lnTo>
                <a:lnTo>
                  <a:pt x="0" y="3800481"/>
                </a:lnTo>
                <a:lnTo>
                  <a:pt x="0" y="1151624"/>
                </a:lnTo>
                <a:lnTo>
                  <a:pt x="674549" y="1151624"/>
                </a:lnTo>
                <a:lnTo>
                  <a:pt x="737153" y="1090709"/>
                </a:lnTo>
                <a:cubicBezTo>
                  <a:pt x="945681" y="923300"/>
                  <a:pt x="1233759" y="819755"/>
                  <a:pt x="1551962" y="819755"/>
                </a:cubicBezTo>
                <a:cubicBezTo>
                  <a:pt x="1790614" y="819755"/>
                  <a:pt x="2012320" y="877999"/>
                  <a:pt x="2196231" y="977747"/>
                </a:cubicBezTo>
                <a:lnTo>
                  <a:pt x="2196433" y="977881"/>
                </a:lnTo>
                <a:lnTo>
                  <a:pt x="2219352" y="953089"/>
                </a:lnTo>
                <a:cubicBezTo>
                  <a:pt x="2563603" y="653905"/>
                  <a:pt x="3146584" y="457200"/>
                  <a:pt x="3807814" y="457200"/>
                </a:cubicBezTo>
                <a:cubicBezTo>
                  <a:pt x="4006182" y="457200"/>
                  <a:pt x="4197509" y="474903"/>
                  <a:pt x="4377460" y="507766"/>
                </a:cubicBezTo>
                <a:lnTo>
                  <a:pt x="4587820" y="556431"/>
                </a:lnTo>
                <a:lnTo>
                  <a:pt x="4629170" y="495889"/>
                </a:lnTo>
                <a:cubicBezTo>
                  <a:pt x="4883512" y="196705"/>
                  <a:pt x="5314233" y="0"/>
                  <a:pt x="58027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微软雅黑" panose="020B0503020204020204" pitchFamily="34" charset="-122"/>
              <a:ea typeface="微软雅黑" panose="020B0503020204020204" pitchFamily="34" charset="-122"/>
            </a:endParaRPr>
          </a:p>
        </p:txBody>
      </p:sp>
      <p:pic>
        <p:nvPicPr>
          <p:cNvPr id="18" name="图片 17" descr="成功人力资源logo-01"/>
          <p:cNvPicPr>
            <a:picLocks noChangeAspect="1"/>
          </p:cNvPicPr>
          <p:nvPr/>
        </p:nvPicPr>
        <p:blipFill>
          <a:blip r:embed="rId9"/>
          <a:stretch>
            <a:fillRect/>
          </a:stretch>
        </p:blipFill>
        <p:spPr>
          <a:xfrm>
            <a:off x="10317480" y="235585"/>
            <a:ext cx="1637030" cy="452120"/>
          </a:xfrm>
          <a:prstGeom prst="rect">
            <a:avLst/>
          </a:prstGeom>
        </p:spPr>
      </p:pic>
      <p:grpSp>
        <p:nvGrpSpPr>
          <p:cNvPr id="36" name="组合 35"/>
          <p:cNvGrpSpPr/>
          <p:nvPr/>
        </p:nvGrpSpPr>
        <p:grpSpPr>
          <a:xfrm>
            <a:off x="325091" y="134253"/>
            <a:ext cx="7248208" cy="876300"/>
            <a:chOff x="2000" y="1800"/>
            <a:chExt cx="22829" cy="2760"/>
          </a:xfrm>
        </p:grpSpPr>
        <p:pic>
          <p:nvPicPr>
            <p:cNvPr id="37" name="image 507"/>
            <p:cNvPicPr>
              <a:picLocks noChangeAspect="1"/>
            </p:cNvPicPr>
            <p:nvPr/>
          </p:nvPicPr>
          <p:blipFill>
            <a:blip r:embed="rId10"/>
            <a:srcRect/>
            <a:stretch>
              <a:fillRect/>
            </a:stretch>
          </p:blipFill>
          <p:spPr>
            <a:xfrm>
              <a:off x="2000" y="1800"/>
              <a:ext cx="2480" cy="2760"/>
            </a:xfrm>
            <a:prstGeom prst="rect">
              <a:avLst/>
            </a:prstGeom>
          </p:spPr>
        </p:pic>
        <p:sp>
          <p:nvSpPr>
            <p:cNvPr id="38" name="Object 508"/>
            <p:cNvSpPr txBox="1"/>
            <p:nvPr/>
          </p:nvSpPr>
          <p:spPr>
            <a:xfrm>
              <a:off x="5439" y="2108"/>
              <a:ext cx="19390" cy="1758"/>
            </a:xfrm>
            <a:prstGeom prst="rect">
              <a:avLst/>
            </a:prstGeom>
          </p:spPr>
          <p:txBody>
            <a:bodyPr vert="horz" wrap="square" lIns="0" tIns="0" rIns="0" bIns="0" rtlCol="0" anchor="t" anchorCtr="0">
              <a:spAutoFit/>
            </a:bodyPr>
            <a:lstStyle/>
            <a:p>
              <a:pPr algn="l">
                <a:lnSpc>
                  <a:spcPct val="110000"/>
                </a:lnSpc>
              </a:pPr>
              <a:r>
                <a:rPr lang="zh-CN" altLang="en-US" sz="3300" b="1" dirty="0">
                  <a:solidFill>
                    <a:srgbClr val="172F5B"/>
                  </a:solidFill>
                  <a:latin typeface="微软雅黑" panose="020B0503020204020204" pitchFamily="34" charset="-122"/>
                  <a:ea typeface="微软雅黑" panose="020B0503020204020204" pitchFamily="34" charset="-122"/>
                  <a:sym typeface="+mn-ea"/>
                </a:rPr>
                <a:t>人才服务体系</a:t>
              </a:r>
              <a:r>
                <a:rPr lang="en-US" altLang="zh-CN" sz="3300" b="1" dirty="0">
                  <a:solidFill>
                    <a:srgbClr val="172F5B"/>
                  </a:solidFill>
                  <a:latin typeface="微软雅黑" panose="020B0503020204020204" pitchFamily="34" charset="-122"/>
                  <a:ea typeface="微软雅黑" panose="020B0503020204020204" pitchFamily="34" charset="-122"/>
                  <a:sym typeface="+mn-ea"/>
                </a:rPr>
                <a:t> </a:t>
              </a:r>
              <a:endParaRPr lang="en-US" altLang="zh-CN" sz="900" b="1" dirty="0">
                <a:latin typeface="微软雅黑" panose="020B0503020204020204" pitchFamily="34" charset="-122"/>
                <a:ea typeface="微软雅黑" panose="020B0503020204020204" pitchFamily="34" charset="-122"/>
              </a:endParaRPr>
            </a:p>
          </p:txBody>
        </p:sp>
        <p:sp>
          <p:nvSpPr>
            <p:cNvPr id="40" name="Object 509"/>
            <p:cNvSpPr txBox="1"/>
            <p:nvPr/>
          </p:nvSpPr>
          <p:spPr>
            <a:xfrm>
              <a:off x="5535" y="3640"/>
              <a:ext cx="18530" cy="878"/>
            </a:xfrm>
            <a:prstGeom prst="rect">
              <a:avLst/>
            </a:prstGeom>
          </p:spPr>
          <p:txBody>
            <a:bodyPr vert="horz" wrap="square" lIns="0" tIns="0" rIns="0" bIns="0" rtlCol="0" anchor="t" anchorCtr="0">
              <a:spAutoFit/>
            </a:bodyPr>
            <a:lstStyle/>
            <a:p>
              <a:pPr algn="l">
                <a:lnSpc>
                  <a:spcPct val="110000"/>
                </a:lnSpc>
              </a:pPr>
              <a:r>
                <a:rPr sz="1650" b="0" i="0" dirty="0">
                  <a:solidFill>
                    <a:srgbClr val="8592AF"/>
                  </a:solidFill>
                  <a:latin typeface="微软雅黑" panose="020B0503020204020204" pitchFamily="34" charset="-122"/>
                  <a:ea typeface="微软雅黑" panose="020B0503020204020204" pitchFamily="34" charset="-122"/>
                </a:rPr>
                <a:t>T</a:t>
              </a:r>
              <a:r>
                <a:rPr lang="en-US" sz="1650" b="0" i="0" dirty="0">
                  <a:solidFill>
                    <a:srgbClr val="8592AF"/>
                  </a:solidFill>
                  <a:latin typeface="微软雅黑" panose="020B0503020204020204" pitchFamily="34" charset="-122"/>
                  <a:ea typeface="微软雅黑" panose="020B0503020204020204" pitchFamily="34" charset="-122"/>
                </a:rPr>
                <a:t>ALENTS SERVICE SYSTEM</a:t>
              </a:r>
              <a:endParaRPr sz="1650" b="0" i="0" dirty="0">
                <a:solidFill>
                  <a:srgbClr val="8592AF"/>
                </a:solidFill>
                <a:latin typeface="微软雅黑" panose="020B0503020204020204" pitchFamily="34" charset="-122"/>
                <a:ea typeface="微软雅黑" panose="020B0503020204020204" pitchFamily="34" charset="-122"/>
              </a:endParaRPr>
            </a:p>
          </p:txBody>
        </p:sp>
        <p:sp>
          <p:nvSpPr>
            <p:cNvPr id="41" name="Object 5010"/>
            <p:cNvSpPr txBox="1"/>
            <p:nvPr/>
          </p:nvSpPr>
          <p:spPr>
            <a:xfrm>
              <a:off x="2385" y="2480"/>
              <a:ext cx="1088" cy="1466"/>
            </a:xfrm>
            <a:prstGeom prst="rect">
              <a:avLst/>
            </a:prstGeom>
          </p:spPr>
          <p:txBody>
            <a:bodyPr vert="horz" wrap="square" lIns="0" tIns="0" rIns="0" bIns="0" rtlCol="0" anchor="t" anchorCtr="0">
              <a:spAutoFit/>
            </a:bodyPr>
            <a:lstStyle/>
            <a:p>
              <a:pPr algn="dist">
                <a:lnSpc>
                  <a:spcPct val="110000"/>
                </a:lnSpc>
              </a:pPr>
              <a:r>
                <a:rPr lang="en-US" sz="2750" b="0" i="0" spc="-300" dirty="0">
                  <a:solidFill>
                    <a:srgbClr val="FFFFFF"/>
                  </a:solidFill>
                  <a:latin typeface="微软雅黑" panose="020B0503020204020204" pitchFamily="34" charset="-122"/>
                  <a:ea typeface="微软雅黑" panose="020B0503020204020204" pitchFamily="34" charset="-122"/>
                </a:rPr>
                <a:t>02</a:t>
              </a:r>
            </a:p>
          </p:txBody>
        </p:sp>
      </p:grpSp>
      <p:pic>
        <p:nvPicPr>
          <p:cNvPr id="42" name="image 1010"/>
          <p:cNvPicPr>
            <a:picLocks noChangeAspect="1"/>
          </p:cNvPicPr>
          <p:nvPr/>
        </p:nvPicPr>
        <p:blipFill>
          <a:blip r:embed="rId11"/>
          <a:srcRect/>
          <a:stretch>
            <a:fillRect/>
          </a:stretch>
        </p:blipFill>
        <p:spPr>
          <a:xfrm>
            <a:off x="65169" y="4245812"/>
            <a:ext cx="1979041" cy="378841"/>
          </a:xfrm>
          <a:prstGeom prst="rect">
            <a:avLst/>
          </a:prstGeom>
        </p:spPr>
      </p:pic>
      <p:grpSp>
        <p:nvGrpSpPr>
          <p:cNvPr id="43" name="组合 42"/>
          <p:cNvGrpSpPr/>
          <p:nvPr/>
        </p:nvGrpSpPr>
        <p:grpSpPr>
          <a:xfrm>
            <a:off x="141014" y="4848718"/>
            <a:ext cx="1793240" cy="1178193"/>
            <a:chOff x="1382" y="3804"/>
            <a:chExt cx="2854" cy="1675"/>
          </a:xfrm>
        </p:grpSpPr>
        <p:sp>
          <p:nvSpPr>
            <p:cNvPr id="44" name="Object 1011"/>
            <p:cNvSpPr txBox="1"/>
            <p:nvPr/>
          </p:nvSpPr>
          <p:spPr>
            <a:xfrm>
              <a:off x="1382" y="3804"/>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人才寻猎</a:t>
              </a:r>
            </a:p>
          </p:txBody>
        </p:sp>
        <p:sp>
          <p:nvSpPr>
            <p:cNvPr id="45" name="Object 1013"/>
            <p:cNvSpPr txBox="1"/>
            <p:nvPr/>
          </p:nvSpPr>
          <p:spPr>
            <a:xfrm>
              <a:off x="1394" y="4481"/>
              <a:ext cx="2620" cy="998"/>
            </a:xfrm>
            <a:prstGeom prst="rect">
              <a:avLst/>
            </a:prstGeom>
          </p:spPr>
          <p:txBody>
            <a:bodyPr vert="horz" wrap="square" lIns="0" tIns="46800" rIns="0" bIns="46800" rtlCol="0" anchor="t" anchorCtr="0">
              <a:noAutofit/>
            </a:bodyPr>
            <a:lstStyle/>
            <a:p>
              <a:pPr algn="l">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帮助优秀的企业找到</a:t>
              </a:r>
            </a:p>
            <a:p>
              <a:pPr algn="l">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需要的人才</a:t>
              </a:r>
            </a:p>
          </p:txBody>
        </p:sp>
        <p:cxnSp>
          <p:nvCxnSpPr>
            <p:cNvPr id="46" name="直接连接符 45"/>
            <p:cNvCxnSpPr/>
            <p:nvPr/>
          </p:nvCxnSpPr>
          <p:spPr>
            <a:xfrm>
              <a:off x="1384" y="4444"/>
              <a:ext cx="2596"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1981942" y="4367755"/>
            <a:ext cx="1812290" cy="1226185"/>
            <a:chOff x="1382" y="3810"/>
            <a:chExt cx="2854" cy="1931"/>
          </a:xfrm>
        </p:grpSpPr>
        <p:sp>
          <p:nvSpPr>
            <p:cNvPr id="48" name="Object 1011"/>
            <p:cNvSpPr txBox="1"/>
            <p:nvPr/>
          </p:nvSpPr>
          <p:spPr>
            <a:xfrm>
              <a:off x="1382" y="3810"/>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劳务派遣</a:t>
              </a:r>
            </a:p>
          </p:txBody>
        </p:sp>
        <p:sp>
          <p:nvSpPr>
            <p:cNvPr id="49" name="Object 1013"/>
            <p:cNvSpPr txBox="1"/>
            <p:nvPr/>
          </p:nvSpPr>
          <p:spPr>
            <a:xfrm>
              <a:off x="1384" y="4501"/>
              <a:ext cx="2620" cy="1240"/>
            </a:xfrm>
            <a:prstGeom prst="rect">
              <a:avLst/>
            </a:prstGeom>
          </p:spPr>
          <p:txBody>
            <a:bodyPr vert="horz" wrap="square" lIns="0" tIns="46800" rIns="0" bIns="46800" rtlCol="0" anchor="t" anchorCtr="0">
              <a:noAutofit/>
            </a:bodyPr>
            <a:lstStyle/>
            <a:p>
              <a:pPr algn="l">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帮助用工单位获取劳动力，规避劳动风险</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cxnSp>
          <p:nvCxnSpPr>
            <p:cNvPr id="50" name="直接连接符 49"/>
            <p:cNvCxnSpPr/>
            <p:nvPr/>
          </p:nvCxnSpPr>
          <p:spPr>
            <a:xfrm>
              <a:off x="1384" y="4444"/>
              <a:ext cx="2596"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982138" y="4014189"/>
            <a:ext cx="1898015" cy="1226185"/>
            <a:chOff x="1382" y="3810"/>
            <a:chExt cx="2989" cy="1931"/>
          </a:xfrm>
        </p:grpSpPr>
        <p:sp>
          <p:nvSpPr>
            <p:cNvPr id="52" name="Object 1011"/>
            <p:cNvSpPr txBox="1"/>
            <p:nvPr/>
          </p:nvSpPr>
          <p:spPr>
            <a:xfrm>
              <a:off x="1382" y="3810"/>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岗位外包</a:t>
              </a:r>
            </a:p>
          </p:txBody>
        </p:sp>
        <p:sp>
          <p:nvSpPr>
            <p:cNvPr id="53" name="Object 1013"/>
            <p:cNvSpPr txBox="1"/>
            <p:nvPr/>
          </p:nvSpPr>
          <p:spPr>
            <a:xfrm>
              <a:off x="1384" y="4501"/>
              <a:ext cx="2987" cy="1240"/>
            </a:xfrm>
            <a:prstGeom prst="rect">
              <a:avLst/>
            </a:prstGeom>
          </p:spPr>
          <p:txBody>
            <a:bodyPr vert="horz" wrap="square" lIns="0" tIns="46800" rIns="0" bIns="46800" rtlCol="0" anchor="t" anchorCtr="0">
              <a:noAutofit/>
            </a:bodyPr>
            <a:lstStyle/>
            <a:p>
              <a:pPr algn="l">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将一个岗位的人力资源工作完全外包给第三方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cxnSp>
          <p:nvCxnSpPr>
            <p:cNvPr id="54" name="直接连接符 53"/>
            <p:cNvCxnSpPr/>
            <p:nvPr/>
          </p:nvCxnSpPr>
          <p:spPr>
            <a:xfrm>
              <a:off x="1384" y="4444"/>
              <a:ext cx="2859"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6131653" y="3989730"/>
            <a:ext cx="1812290" cy="1226185"/>
            <a:chOff x="1382" y="3810"/>
            <a:chExt cx="2854" cy="1931"/>
          </a:xfrm>
        </p:grpSpPr>
        <p:sp>
          <p:nvSpPr>
            <p:cNvPr id="56" name="Object 1011"/>
            <p:cNvSpPr txBox="1"/>
            <p:nvPr/>
          </p:nvSpPr>
          <p:spPr>
            <a:xfrm>
              <a:off x="1382" y="3810"/>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流程外包</a:t>
              </a:r>
            </a:p>
          </p:txBody>
        </p:sp>
        <p:sp>
          <p:nvSpPr>
            <p:cNvPr id="57" name="Object 1013"/>
            <p:cNvSpPr txBox="1"/>
            <p:nvPr/>
          </p:nvSpPr>
          <p:spPr>
            <a:xfrm>
              <a:off x="1384" y="4501"/>
              <a:ext cx="2620" cy="1240"/>
            </a:xfrm>
            <a:prstGeom prst="rect">
              <a:avLst/>
            </a:prstGeom>
          </p:spPr>
          <p:txBody>
            <a:bodyPr vert="horz" wrap="square" lIns="0" tIns="46800" rIns="0" bIns="46800" rtlCol="0" anchor="t" anchorCtr="0">
              <a:no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提供专业流程外包服务，让企业聚焦更核心的业务</a:t>
              </a:r>
            </a:p>
          </p:txBody>
        </p:sp>
        <p:cxnSp>
          <p:nvCxnSpPr>
            <p:cNvPr id="58" name="直接连接符 57"/>
            <p:cNvCxnSpPr/>
            <p:nvPr/>
          </p:nvCxnSpPr>
          <p:spPr>
            <a:xfrm>
              <a:off x="1384" y="4444"/>
              <a:ext cx="2459"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8099840" y="4367755"/>
            <a:ext cx="1812290" cy="1226185"/>
            <a:chOff x="1382" y="3810"/>
            <a:chExt cx="2854" cy="1931"/>
          </a:xfrm>
        </p:grpSpPr>
        <p:sp>
          <p:nvSpPr>
            <p:cNvPr id="60" name="Object 1011"/>
            <p:cNvSpPr txBox="1"/>
            <p:nvPr/>
          </p:nvSpPr>
          <p:spPr>
            <a:xfrm>
              <a:off x="1382" y="3810"/>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人事代理</a:t>
              </a:r>
            </a:p>
          </p:txBody>
        </p:sp>
        <p:sp>
          <p:nvSpPr>
            <p:cNvPr id="61" name="Object 1013"/>
            <p:cNvSpPr txBox="1"/>
            <p:nvPr/>
          </p:nvSpPr>
          <p:spPr>
            <a:xfrm>
              <a:off x="1384" y="4501"/>
              <a:ext cx="2824" cy="1240"/>
            </a:xfrm>
            <a:prstGeom prst="rect">
              <a:avLst/>
            </a:prstGeom>
          </p:spPr>
          <p:txBody>
            <a:bodyPr vert="horz" wrap="square" lIns="0" tIns="46800" rIns="0" bIns="46800" rtlCol="0" anchor="t" anchorCtr="0">
              <a:noAutofit/>
            </a:bodyPr>
            <a:lstStyle/>
            <a:p>
              <a:pPr algn="l">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帮助企业对员工的各项人事服务进行代理管理</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cxnSp>
          <p:nvCxnSpPr>
            <p:cNvPr id="62" name="直接连接符 61"/>
            <p:cNvCxnSpPr/>
            <p:nvPr/>
          </p:nvCxnSpPr>
          <p:spPr>
            <a:xfrm>
              <a:off x="1384" y="4444"/>
              <a:ext cx="2835"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0066093" y="4848718"/>
            <a:ext cx="1981200" cy="1226185"/>
            <a:chOff x="1382" y="3810"/>
            <a:chExt cx="3120" cy="1931"/>
          </a:xfrm>
        </p:grpSpPr>
        <p:sp>
          <p:nvSpPr>
            <p:cNvPr id="64" name="Object 1011"/>
            <p:cNvSpPr txBox="1"/>
            <p:nvPr/>
          </p:nvSpPr>
          <p:spPr>
            <a:xfrm>
              <a:off x="1382" y="3810"/>
              <a:ext cx="2854" cy="600"/>
            </a:xfrm>
            <a:prstGeom prst="rect">
              <a:avLst/>
            </a:prstGeom>
          </p:spPr>
          <p:txBody>
            <a:bodyPr vert="horz" wrap="square" lIns="0" tIns="46800" rIns="0" bIns="46800" rtlCol="0" anchor="t" anchorCtr="0">
              <a:noAutofit/>
            </a:bodyPr>
            <a:lstStyle/>
            <a:p>
              <a:pPr algn="l">
                <a:lnSpc>
                  <a:spcPct val="100000"/>
                </a:lnSpc>
              </a:pPr>
              <a:r>
                <a:rPr lang="zh-CN" altLang="en-US" sz="2000" b="1" i="0" dirty="0">
                  <a:solidFill>
                    <a:srgbClr val="172F5B"/>
                  </a:solidFill>
                  <a:latin typeface="微软雅黑" panose="020B0503020204020204" pitchFamily="34" charset="-122"/>
                  <a:ea typeface="微软雅黑" panose="020B0503020204020204" pitchFamily="34" charset="-122"/>
                  <a:cs typeface="微软雅黑" charset="0"/>
                </a:rPr>
                <a:t>灵活用工</a:t>
              </a:r>
            </a:p>
          </p:txBody>
        </p:sp>
        <p:sp>
          <p:nvSpPr>
            <p:cNvPr id="65" name="Object 1013"/>
            <p:cNvSpPr txBox="1"/>
            <p:nvPr/>
          </p:nvSpPr>
          <p:spPr>
            <a:xfrm>
              <a:off x="1384" y="4501"/>
              <a:ext cx="3118" cy="1240"/>
            </a:xfrm>
            <a:prstGeom prst="rect">
              <a:avLst/>
            </a:prstGeom>
          </p:spPr>
          <p:txBody>
            <a:bodyPr vert="horz" wrap="square" lIns="0" tIns="46800" rIns="0" bIns="46800" rtlCol="0" anchor="t" anchorCtr="0">
              <a:noAutofit/>
            </a:bodyPr>
            <a:lstStyle/>
            <a:p>
              <a:pPr algn="l">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mn-ea"/>
                </a:rPr>
                <a:t>新经济形态下的新型用工模式，具有灵活性、风险低、成本低的特点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cxnSp>
          <p:nvCxnSpPr>
            <p:cNvPr id="66" name="直接连接符 65"/>
            <p:cNvCxnSpPr/>
            <p:nvPr/>
          </p:nvCxnSpPr>
          <p:spPr>
            <a:xfrm>
              <a:off x="1384" y="4444"/>
              <a:ext cx="3066" cy="0"/>
            </a:xfrm>
            <a:prstGeom prst="line">
              <a:avLst/>
            </a:prstGeom>
            <a:ln>
              <a:solidFill>
                <a:srgbClr val="213965"/>
              </a:solidFill>
              <a:prstDash val="lgDash"/>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2003371" y="5998977"/>
            <a:ext cx="7805129" cy="461665"/>
          </a:xfrm>
          <a:prstGeom prst="rect">
            <a:avLst/>
          </a:prstGeom>
          <a:noFill/>
        </p:spPr>
        <p:txBody>
          <a:bodyPr wrap="square" rtlCol="0">
            <a:spAutoFit/>
          </a:bodyPr>
          <a:lstStyle/>
          <a:p>
            <a:r>
              <a:rPr lang="en-US" altLang="zh-CN" sz="2400" b="1" dirty="0">
                <a:solidFill>
                  <a:srgbClr val="0B3592"/>
                </a:solidFill>
                <a:latin typeface="微软雅黑" charset="0"/>
                <a:ea typeface="微软雅黑" charset="0"/>
                <a:cs typeface="微软雅黑" charset="0"/>
                <a:sym typeface="+mn-ea"/>
              </a:rPr>
              <a:t>18</a:t>
            </a:r>
            <a:r>
              <a:rPr lang="zh-CN" altLang="en-US" sz="2400" b="1" dirty="0">
                <a:solidFill>
                  <a:srgbClr val="0B3592"/>
                </a:solidFill>
                <a:latin typeface="微软雅黑" charset="0"/>
                <a:ea typeface="微软雅黑" charset="0"/>
                <a:cs typeface="微软雅黑" charset="0"/>
                <a:sym typeface="+mn-ea"/>
              </a:rPr>
              <a:t>年人力资源行业经验沉淀，提供全方位综合解决方案</a:t>
            </a:r>
            <a:endParaRPr lang="zh-CN" altLang="en-US" sz="2400" b="1" dirty="0">
              <a:solidFill>
                <a:srgbClr val="0B3592"/>
              </a:solidFill>
            </a:endParaRPr>
          </a:p>
        </p:txBody>
      </p:sp>
    </p:spTree>
    <p:extLst>
      <p:ext uri="{BB962C8B-B14F-4D97-AF65-F5344CB8AC3E}">
        <p14:creationId xmlns:p14="http://schemas.microsoft.com/office/powerpoint/2010/main" val="3747628548"/>
      </p:ext>
    </p:extLst>
  </p:cSld>
  <p:clrMapOvr>
    <a:masterClrMapping/>
  </p:clrMapOvr>
  <mc:AlternateContent xmlns:mc="http://schemas.openxmlformats.org/markup-compatibility/2006" xmlns:p14="http://schemas.microsoft.com/office/powerpoint/2010/main">
    <mc:Choice Requires="p14">
      <p:transition spd="slow" p14:dur="1300">
        <p14:pan di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4136390" y="1497125"/>
            <a:ext cx="4068445" cy="4048760"/>
          </a:xfrm>
          <a:prstGeom prst="ellipse">
            <a:avLst/>
          </a:prstGeom>
          <a:solidFill>
            <a:schemeClr val="accent1">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0" y="5759949"/>
            <a:ext cx="12192000" cy="1080000"/>
          </a:xfrm>
          <a:prstGeom prst="rect">
            <a:avLst/>
          </a:prstGeom>
          <a:solidFill>
            <a:srgbClr val="0B359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微软雅黑" panose="020B0503020204020204" pitchFamily="34" charset="-122"/>
              <a:ea typeface="微软雅黑" panose="020B0503020204020204" pitchFamily="34" charset="-122"/>
            </a:endParaRPr>
          </a:p>
          <a:p>
            <a:pPr algn="ctr"/>
            <a:endParaRPr lang="zh-CN" altLang="en-US" dirty="0">
              <a:latin typeface="微软雅黑" panose="020B0503020204020204" pitchFamily="34" charset="-122"/>
              <a:ea typeface="微软雅黑" panose="020B0503020204020204" pitchFamily="34" charset="-122"/>
            </a:endParaRPr>
          </a:p>
        </p:txBody>
      </p:sp>
      <p:sp>
        <p:nvSpPr>
          <p:cNvPr id="16" name="圆角矩形 15"/>
          <p:cNvSpPr/>
          <p:nvPr/>
        </p:nvSpPr>
        <p:spPr>
          <a:xfrm>
            <a:off x="951548" y="1718008"/>
            <a:ext cx="10288905" cy="3503295"/>
          </a:xfrm>
          <a:prstGeom prst="roundRect">
            <a:avLst>
              <a:gd name="adj" fmla="val 6307"/>
            </a:avLst>
          </a:prstGeom>
          <a:noFill/>
          <a:ln w="19050">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50215" y="294005"/>
            <a:ext cx="7248208" cy="876300"/>
            <a:chOff x="2000" y="1800"/>
            <a:chExt cx="22829" cy="2760"/>
          </a:xfrm>
        </p:grpSpPr>
        <p:pic>
          <p:nvPicPr>
            <p:cNvPr id="9507" name="image 507"/>
            <p:cNvPicPr>
              <a:picLocks noChangeAspect="1"/>
            </p:cNvPicPr>
            <p:nvPr/>
          </p:nvPicPr>
          <p:blipFill>
            <a:blip r:embed="rId3"/>
            <a:srcRect/>
            <a:stretch>
              <a:fillRect/>
            </a:stretch>
          </p:blipFill>
          <p:spPr>
            <a:xfrm>
              <a:off x="2000" y="1800"/>
              <a:ext cx="2480" cy="2760"/>
            </a:xfrm>
            <a:prstGeom prst="rect">
              <a:avLst/>
            </a:prstGeom>
          </p:spPr>
        </p:pic>
        <p:sp>
          <p:nvSpPr>
            <p:cNvPr id="508" name="Object 508"/>
            <p:cNvSpPr txBox="1"/>
            <p:nvPr/>
          </p:nvSpPr>
          <p:spPr>
            <a:xfrm>
              <a:off x="5439" y="2108"/>
              <a:ext cx="19390" cy="1637"/>
            </a:xfrm>
            <a:prstGeom prst="rect">
              <a:avLst/>
            </a:prstGeom>
          </p:spPr>
          <p:txBody>
            <a:bodyPr vert="horz" wrap="square" lIns="0" tIns="0" rIns="0" bIns="0" rtlCol="0" anchor="t" anchorCtr="0">
              <a:spAutoFit/>
            </a:bodyPr>
            <a:lstStyle/>
            <a:p>
              <a:pPr algn="l">
                <a:lnSpc>
                  <a:spcPct val="110000"/>
                </a:lnSpc>
              </a:pPr>
              <a:r>
                <a:rPr lang="zh-CN" altLang="en-US" sz="3300" b="1" dirty="0">
                  <a:solidFill>
                    <a:srgbClr val="172F5B"/>
                  </a:solidFill>
                  <a:latin typeface="微软雅黑" panose="020B0503020204020204" pitchFamily="34" charset="-122"/>
                  <a:ea typeface="微软雅黑" panose="020B0503020204020204" pitchFamily="34" charset="-122"/>
                  <a:sym typeface="+mn-ea"/>
                </a:rPr>
                <a:t>行业解决方案</a:t>
              </a:r>
              <a:r>
                <a:rPr lang="en-US" altLang="zh-CN" sz="3300" b="1" dirty="0">
                  <a:solidFill>
                    <a:srgbClr val="172F5B"/>
                  </a:solidFill>
                  <a:latin typeface="微软雅黑" panose="020B0503020204020204" pitchFamily="34" charset="-122"/>
                  <a:ea typeface="微软雅黑" panose="020B0503020204020204" pitchFamily="34" charset="-122"/>
                  <a:sym typeface="+mn-ea"/>
                </a:rPr>
                <a:t> </a:t>
              </a:r>
              <a:endParaRPr lang="en-US" altLang="zh-CN"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8530" cy="878"/>
            </a:xfrm>
            <a:prstGeom prst="rect">
              <a:avLst/>
            </a:prstGeom>
          </p:spPr>
          <p:txBody>
            <a:bodyPr vert="horz" wrap="square" lIns="0" tIns="0" rIns="0" bIns="0" rtlCol="0" anchor="t" anchorCtr="0">
              <a:spAutoFit/>
            </a:bodyPr>
            <a:lstStyle/>
            <a:p>
              <a:pPr algn="l">
                <a:lnSpc>
                  <a:spcPct val="110000"/>
                </a:lnSpc>
              </a:pPr>
              <a:r>
                <a:rPr lang="en-US" sz="1650" b="0" i="0" dirty="0">
                  <a:solidFill>
                    <a:srgbClr val="8592AF"/>
                  </a:solidFill>
                  <a:latin typeface="微软雅黑" panose="020B0503020204020204" pitchFamily="34" charset="-122"/>
                  <a:ea typeface="微软雅黑" panose="020B0503020204020204" pitchFamily="34" charset="-122"/>
                </a:rPr>
                <a:t>INDUSTRY SOLUTION</a:t>
              </a:r>
              <a:endParaRPr sz="1650" b="0" i="0" dirty="0">
                <a:solidFill>
                  <a:srgbClr val="8592AF"/>
                </a:solidFill>
                <a:latin typeface="微软雅黑" panose="020B0503020204020204" pitchFamily="34" charset="-122"/>
                <a:ea typeface="微软雅黑" panose="020B0503020204020204" pitchFamily="34" charset="-122"/>
              </a:endParaRPr>
            </a:p>
          </p:txBody>
        </p:sp>
        <p:sp>
          <p:nvSpPr>
            <p:cNvPr id="5010" name="Object 5010"/>
            <p:cNvSpPr txBox="1"/>
            <p:nvPr/>
          </p:nvSpPr>
          <p:spPr>
            <a:xfrm>
              <a:off x="2385" y="2480"/>
              <a:ext cx="1088" cy="1466"/>
            </a:xfrm>
            <a:prstGeom prst="rect">
              <a:avLst/>
            </a:prstGeom>
          </p:spPr>
          <p:txBody>
            <a:bodyPr vert="horz" wrap="square" lIns="0" tIns="0" rIns="0" bIns="0" rtlCol="0" anchor="t" anchorCtr="0">
              <a:spAutoFit/>
            </a:bodyPr>
            <a:lstStyle/>
            <a:p>
              <a:pPr algn="dist">
                <a:lnSpc>
                  <a:spcPct val="110000"/>
                </a:lnSpc>
              </a:pPr>
              <a:r>
                <a:rPr lang="en-US" sz="2750" b="0" i="0" spc="-300" dirty="0">
                  <a:solidFill>
                    <a:srgbClr val="FFFFFF"/>
                  </a:solidFill>
                  <a:latin typeface="微软雅黑" panose="020B0503020204020204" pitchFamily="34" charset="-122"/>
                  <a:ea typeface="微软雅黑" panose="020B0503020204020204" pitchFamily="34" charset="-122"/>
                </a:rPr>
                <a:t>03</a:t>
              </a:r>
            </a:p>
          </p:txBody>
        </p:sp>
      </p:grpSp>
      <p:grpSp>
        <p:nvGrpSpPr>
          <p:cNvPr id="44" name="组合 43"/>
          <p:cNvGrpSpPr/>
          <p:nvPr/>
        </p:nvGrpSpPr>
        <p:grpSpPr>
          <a:xfrm>
            <a:off x="1757045" y="2111708"/>
            <a:ext cx="2359025" cy="2702560"/>
            <a:chOff x="1988" y="3632"/>
            <a:chExt cx="3715" cy="4256"/>
          </a:xfrm>
        </p:grpSpPr>
        <p:sp>
          <p:nvSpPr>
            <p:cNvPr id="35" name="TextBox 15"/>
            <p:cNvSpPr txBox="1"/>
            <p:nvPr/>
          </p:nvSpPr>
          <p:spPr>
            <a:xfrm>
              <a:off x="1988" y="4377"/>
              <a:ext cx="3457" cy="531"/>
            </a:xfrm>
            <a:prstGeom prst="rect">
              <a:avLst/>
            </a:prstGeom>
            <a:noFill/>
          </p:spPr>
          <p:txBody>
            <a:bodyPr wrap="square" rtlCol="0">
              <a:spAutoFit/>
            </a:bodyPr>
            <a:lstStyle>
              <a:defPPr>
                <a:defRPr lang="zh-CN"/>
              </a:defPPr>
              <a:lvl1pPr algn="ctr">
                <a:defRPr sz="2000" b="1">
                  <a:solidFill>
                    <a:schemeClr val="accent1">
                      <a:lumMod val="50000"/>
                    </a:schemeClr>
                  </a:solidFill>
                  <a:latin typeface="思源黑体" panose="020B0600000000000000" pitchFamily="34" charset="-122"/>
                  <a:ea typeface="思源黑体" panose="020B0600000000000000" pitchFamily="34" charset="-122"/>
                </a:defRPr>
              </a:lvl1pPr>
            </a:lstStyle>
            <a:p>
              <a:pPr algn="l"/>
              <a:r>
                <a:rPr lang="zh-CN" altLang="id-ID" sz="1600" b="0" dirty="0">
                  <a:solidFill>
                    <a:schemeClr val="accent1">
                      <a:lumMod val="75000"/>
                    </a:schemeClr>
                  </a:solidFill>
                  <a:latin typeface="微软雅黑" panose="020B0503020204020204" pitchFamily="34" charset="-122"/>
                  <a:ea typeface="微软雅黑" panose="020B0503020204020204" pitchFamily="34" charset="-122"/>
                  <a:sym typeface="+mn-ea"/>
                </a:rPr>
                <a:t>建筑劳务外包</a:t>
              </a:r>
            </a:p>
          </p:txBody>
        </p:sp>
        <p:sp>
          <p:nvSpPr>
            <p:cNvPr id="36" name="TextBox 17"/>
            <p:cNvSpPr txBox="1"/>
            <p:nvPr/>
          </p:nvSpPr>
          <p:spPr>
            <a:xfrm>
              <a:off x="1988" y="3632"/>
              <a:ext cx="2768" cy="531"/>
            </a:xfrm>
            <a:prstGeom prst="rect">
              <a:avLst/>
            </a:prstGeom>
            <a:noFill/>
          </p:spPr>
          <p:txBody>
            <a:bodyPr wrap="square" rtlCol="0">
              <a:spAutoFit/>
            </a:bodyPr>
            <a:lstStyle>
              <a:defPPr>
                <a:defRPr lang="zh-CN"/>
              </a:defPPr>
              <a:lvl1pPr algn="ctr">
                <a:defRPr sz="2000" b="1">
                  <a:solidFill>
                    <a:schemeClr val="accent1">
                      <a:lumMod val="50000"/>
                    </a:schemeClr>
                  </a:solidFill>
                  <a:latin typeface="思源黑体" panose="020B0600000000000000" pitchFamily="34" charset="-122"/>
                  <a:ea typeface="思源黑体" panose="020B0600000000000000" pitchFamily="34" charset="-122"/>
                </a:defRPr>
              </a:lvl1pPr>
            </a:lstStyle>
            <a:p>
              <a:pPr algn="l"/>
              <a:r>
                <a:rPr lang="zh-CN" altLang="en-US" sz="1600" b="0" dirty="0">
                  <a:solidFill>
                    <a:schemeClr val="accent1">
                      <a:lumMod val="75000"/>
                    </a:schemeClr>
                  </a:solidFill>
                  <a:latin typeface="微软雅黑" panose="020B0503020204020204" pitchFamily="34" charset="-122"/>
                  <a:ea typeface="微软雅黑" panose="020B0503020204020204" pitchFamily="34" charset="-122"/>
                </a:rPr>
                <a:t>公共事务外包</a:t>
              </a:r>
            </a:p>
          </p:txBody>
        </p:sp>
        <p:sp>
          <p:nvSpPr>
            <p:cNvPr id="37" name="TextBox 19"/>
            <p:cNvSpPr txBox="1"/>
            <p:nvPr/>
          </p:nvSpPr>
          <p:spPr>
            <a:xfrm>
              <a:off x="1988" y="5122"/>
              <a:ext cx="2764" cy="531"/>
            </a:xfrm>
            <a:prstGeom prst="rect">
              <a:avLst/>
            </a:prstGeom>
            <a:noFill/>
          </p:spPr>
          <p:txBody>
            <a:bodyPr wrap="square" rtlCol="0">
              <a:spAutoFit/>
            </a:bodyPr>
            <a:lstStyle>
              <a:defPPr>
                <a:defRPr lang="zh-CN"/>
              </a:defPPr>
              <a:lvl1pPr algn="ctr">
                <a:defRPr sz="2000" b="1">
                  <a:solidFill>
                    <a:schemeClr val="accent1">
                      <a:lumMod val="50000"/>
                    </a:schemeClr>
                  </a:solidFill>
                  <a:latin typeface="思源黑体" panose="020B0600000000000000" pitchFamily="34" charset="-122"/>
                  <a:ea typeface="思源黑体" panose="020B0600000000000000" pitchFamily="34" charset="-122"/>
                </a:defRPr>
              </a:lvl1pPr>
            </a:lstStyle>
            <a:p>
              <a:pPr algn="l"/>
              <a:r>
                <a:rPr lang="zh-CN" altLang="en-US" sz="1600" b="0" dirty="0">
                  <a:solidFill>
                    <a:schemeClr val="accent1">
                      <a:lumMod val="75000"/>
                    </a:schemeClr>
                  </a:solidFill>
                  <a:latin typeface="微软雅黑" panose="020B0503020204020204" pitchFamily="34" charset="-122"/>
                  <a:ea typeface="微软雅黑" panose="020B0503020204020204" pitchFamily="34" charset="-122"/>
                  <a:sym typeface="+mn-ea"/>
                </a:rPr>
                <a:t>品质检验</a:t>
              </a:r>
              <a:r>
                <a:rPr lang="zh-CN" altLang="en-US" sz="1600" b="0" dirty="0">
                  <a:solidFill>
                    <a:schemeClr val="accent1">
                      <a:lumMod val="75000"/>
                    </a:schemeClr>
                  </a:solidFill>
                  <a:latin typeface="微软雅黑" panose="020B0503020204020204" pitchFamily="34" charset="-122"/>
                  <a:ea typeface="微软雅黑" panose="020B0503020204020204" pitchFamily="34" charset="-122"/>
                </a:rPr>
                <a:t>外包</a:t>
              </a:r>
            </a:p>
          </p:txBody>
        </p:sp>
        <p:sp>
          <p:nvSpPr>
            <p:cNvPr id="38" name="TextBox 23"/>
            <p:cNvSpPr txBox="1"/>
            <p:nvPr/>
          </p:nvSpPr>
          <p:spPr>
            <a:xfrm>
              <a:off x="1988" y="5867"/>
              <a:ext cx="3040" cy="531"/>
            </a:xfrm>
            <a:prstGeom prst="rect">
              <a:avLst/>
            </a:prstGeom>
            <a:noFill/>
          </p:spPr>
          <p:txBody>
            <a:bodyPr wrap="square" rtlCol="0">
              <a:spAutoFit/>
            </a:bodyPr>
            <a:lstStyle/>
            <a:p>
              <a:pPr algn="l"/>
              <a:r>
                <a:rPr lang="zh-CN" altLang="en-US" sz="1600" dirty="0">
                  <a:solidFill>
                    <a:schemeClr val="accent1">
                      <a:lumMod val="75000"/>
                    </a:schemeClr>
                  </a:solidFill>
                  <a:latin typeface="微软雅黑" panose="020B0503020204020204" pitchFamily="34" charset="-122"/>
                  <a:ea typeface="微软雅黑" panose="020B0503020204020204" pitchFamily="34" charset="-122"/>
                </a:rPr>
                <a:t>仓储物流外包</a:t>
              </a:r>
            </a:p>
          </p:txBody>
        </p:sp>
        <p:sp>
          <p:nvSpPr>
            <p:cNvPr id="43" name="TextBox 15"/>
            <p:cNvSpPr txBox="1"/>
            <p:nvPr/>
          </p:nvSpPr>
          <p:spPr>
            <a:xfrm>
              <a:off x="1988" y="7357"/>
              <a:ext cx="3715" cy="531"/>
            </a:xfrm>
            <a:prstGeom prst="rect">
              <a:avLst/>
            </a:prstGeom>
            <a:noFill/>
          </p:spPr>
          <p:txBody>
            <a:bodyPr wrap="square" rtlCol="0">
              <a:spAutoFit/>
            </a:bodyPr>
            <a:lstStyle>
              <a:defPPr>
                <a:defRPr lang="zh-CN"/>
              </a:defPPr>
              <a:lvl1pPr algn="ctr">
                <a:defRPr sz="2000" b="1">
                  <a:solidFill>
                    <a:schemeClr val="accent1">
                      <a:lumMod val="50000"/>
                    </a:schemeClr>
                  </a:solidFill>
                  <a:latin typeface="思源黑体" panose="020B0600000000000000" pitchFamily="34" charset="-122"/>
                  <a:ea typeface="思源黑体" panose="020B0600000000000000" pitchFamily="34" charset="-122"/>
                </a:defRPr>
              </a:lvl1pPr>
            </a:lstStyle>
            <a:p>
              <a:pPr algn="l"/>
              <a:r>
                <a:rPr lang="zh-CN" altLang="en-US" sz="1600" b="0" dirty="0">
                  <a:solidFill>
                    <a:schemeClr val="accent1">
                      <a:lumMod val="75000"/>
                    </a:schemeClr>
                  </a:solidFill>
                  <a:latin typeface="微软雅黑" panose="020B0503020204020204" pitchFamily="34" charset="-122"/>
                  <a:ea typeface="微软雅黑" panose="020B0503020204020204" pitchFamily="34" charset="-122"/>
                </a:rPr>
                <a:t>生产制造外包</a:t>
              </a:r>
            </a:p>
          </p:txBody>
        </p:sp>
        <p:sp>
          <p:nvSpPr>
            <p:cNvPr id="46" name="TextBox 21"/>
            <p:cNvSpPr txBox="1"/>
            <p:nvPr/>
          </p:nvSpPr>
          <p:spPr>
            <a:xfrm>
              <a:off x="1988" y="6612"/>
              <a:ext cx="3447" cy="531"/>
            </a:xfrm>
            <a:prstGeom prst="rect">
              <a:avLst/>
            </a:prstGeom>
            <a:noFill/>
          </p:spPr>
          <p:txBody>
            <a:bodyPr wrap="square" rtlCol="0">
              <a:spAutoFit/>
            </a:bodyPr>
            <a:lstStyle>
              <a:defPPr>
                <a:defRPr lang="zh-CN"/>
              </a:defPPr>
              <a:lvl1pPr algn="ctr">
                <a:defRPr sz="2000" b="1">
                  <a:solidFill>
                    <a:schemeClr val="accent1">
                      <a:lumMod val="50000"/>
                    </a:schemeClr>
                  </a:solidFill>
                  <a:latin typeface="思源黑体" panose="020B0600000000000000" pitchFamily="34" charset="-122"/>
                  <a:ea typeface="思源黑体" panose="020B0600000000000000" pitchFamily="34" charset="-122"/>
                </a:defRPr>
              </a:lvl1pPr>
            </a:lstStyle>
            <a:p>
              <a:pPr algn="l"/>
              <a:r>
                <a:rPr lang="zh-CN" altLang="en-US" sz="1600" b="0" dirty="0">
                  <a:solidFill>
                    <a:schemeClr val="accent1">
                      <a:lumMod val="75000"/>
                    </a:schemeClr>
                  </a:solidFill>
                  <a:latin typeface="微软雅黑" panose="020B0503020204020204" pitchFamily="34" charset="-122"/>
                  <a:ea typeface="微软雅黑" panose="020B0503020204020204" pitchFamily="34" charset="-122"/>
                  <a:sym typeface="+mn-ea"/>
                </a:rPr>
                <a:t>客户服务</a:t>
              </a:r>
              <a:r>
                <a:rPr lang="zh-CN" altLang="id-ID" sz="1600" b="0" dirty="0">
                  <a:solidFill>
                    <a:schemeClr val="accent1">
                      <a:lumMod val="75000"/>
                    </a:schemeClr>
                  </a:solidFill>
                  <a:latin typeface="微软雅黑" panose="020B0503020204020204" pitchFamily="34" charset="-122"/>
                  <a:ea typeface="微软雅黑" panose="020B0503020204020204" pitchFamily="34" charset="-122"/>
                </a:rPr>
                <a:t>外包</a:t>
              </a:r>
            </a:p>
          </p:txBody>
        </p:sp>
      </p:grpSp>
      <p:sp>
        <p:nvSpPr>
          <p:cNvPr id="39" name="文本框 38"/>
          <p:cNvSpPr txBox="1"/>
          <p:nvPr/>
        </p:nvSpPr>
        <p:spPr>
          <a:xfrm>
            <a:off x="8388985" y="1985682"/>
            <a:ext cx="2678408" cy="3046988"/>
          </a:xfrm>
          <a:prstGeom prst="rect">
            <a:avLst/>
          </a:prstGeom>
          <a:noFill/>
        </p:spPr>
        <p:txBody>
          <a:bodyPr wrap="square" rtlCol="0" anchor="t">
            <a:spAutoFit/>
          </a:bodyPr>
          <a:lstStyle/>
          <a:p>
            <a:pPr algn="just">
              <a:lnSpc>
                <a:spcPct val="150000"/>
              </a:lnSpc>
            </a:pPr>
            <a:r>
              <a:rPr lang="zh-CN" altLang="en-US" sz="1600"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a:sym typeface="+mn-ea"/>
              </a:rPr>
              <a:t>针对不同行业、企业的不同需求，以人才服务为基础，对症下药，提供包括公共事务外包、生产线外包、仓储物流外包、品质检验外包、建筑劳务外包、金融服务外包等各领域的专业外包解决方案。</a:t>
            </a:r>
          </a:p>
        </p:txBody>
      </p:sp>
      <p:pic>
        <p:nvPicPr>
          <p:cNvPr id="45" name="图片 44" descr="个性化"/>
          <p:cNvPicPr>
            <a:picLocks noChangeAspect="1"/>
          </p:cNvPicPr>
          <p:nvPr/>
        </p:nvPicPr>
        <p:blipFill>
          <a:blip r:embed="rId4"/>
          <a:stretch>
            <a:fillRect/>
          </a:stretch>
        </p:blipFill>
        <p:spPr>
          <a:xfrm rot="2520438">
            <a:off x="1527636" y="5887951"/>
            <a:ext cx="288000" cy="288000"/>
          </a:xfrm>
          <a:prstGeom prst="rect">
            <a:avLst/>
          </a:prstGeom>
        </p:spPr>
      </p:pic>
      <p:pic>
        <p:nvPicPr>
          <p:cNvPr id="48" name="图片 47" descr="控制"/>
          <p:cNvPicPr>
            <a:picLocks noChangeAspect="1"/>
          </p:cNvPicPr>
          <p:nvPr/>
        </p:nvPicPr>
        <p:blipFill>
          <a:blip r:embed="rId5"/>
          <a:stretch>
            <a:fillRect/>
          </a:stretch>
        </p:blipFill>
        <p:spPr>
          <a:xfrm>
            <a:off x="9179568" y="5870621"/>
            <a:ext cx="288000" cy="288000"/>
          </a:xfrm>
          <a:prstGeom prst="rect">
            <a:avLst/>
          </a:prstGeom>
        </p:spPr>
      </p:pic>
      <p:sp>
        <p:nvSpPr>
          <p:cNvPr id="2" name="椭圆 1"/>
          <p:cNvSpPr/>
          <p:nvPr/>
        </p:nvSpPr>
        <p:spPr>
          <a:xfrm>
            <a:off x="1619250" y="2414270"/>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631950" y="2892425"/>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631950" y="3357245"/>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31950" y="3841750"/>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631950" y="4323080"/>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631950" y="4764405"/>
            <a:ext cx="104775" cy="10477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
        <p:nvSpPr>
          <p:cNvPr id="55" name="文本框 54"/>
          <p:cNvSpPr txBox="1"/>
          <p:nvPr/>
        </p:nvSpPr>
        <p:spPr>
          <a:xfrm>
            <a:off x="5653071" y="5843995"/>
            <a:ext cx="1864218" cy="400110"/>
          </a:xfrm>
          <a:prstGeom prst="rect">
            <a:avLst/>
          </a:prstGeom>
          <a:noFill/>
        </p:spPr>
        <p:txBody>
          <a:bodyPr wrap="square" rtlCol="0">
            <a:spAutoFit/>
          </a:bodyPr>
          <a:lstStyle/>
          <a:p>
            <a:r>
              <a:rPr lang="zh-CN" altLang="en-US" sz="2000" dirty="0">
                <a:solidFill>
                  <a:schemeClr val="bg1"/>
                </a:solidFill>
                <a:latin typeface="微软雅黑" charset="0"/>
                <a:ea typeface="微软雅黑" charset="0"/>
              </a:rPr>
              <a:t>专业化</a:t>
            </a:r>
          </a:p>
        </p:txBody>
      </p:sp>
      <p:sp>
        <p:nvSpPr>
          <p:cNvPr id="57" name="文本框 56"/>
          <p:cNvSpPr txBox="1"/>
          <p:nvPr/>
        </p:nvSpPr>
        <p:spPr>
          <a:xfrm>
            <a:off x="9444515" y="5843995"/>
            <a:ext cx="1864217" cy="400110"/>
          </a:xfrm>
          <a:prstGeom prst="rect">
            <a:avLst/>
          </a:prstGeom>
          <a:noFill/>
        </p:spPr>
        <p:txBody>
          <a:bodyPr wrap="square" rtlCol="0">
            <a:spAutoFit/>
          </a:bodyPr>
          <a:lstStyle/>
          <a:p>
            <a:r>
              <a:rPr lang="zh-CN" altLang="en-US" sz="2000" dirty="0">
                <a:solidFill>
                  <a:schemeClr val="bg1"/>
                </a:solidFill>
                <a:latin typeface="微软雅黑" charset="0"/>
                <a:ea typeface="微软雅黑" charset="0"/>
              </a:rPr>
              <a:t>可控化</a:t>
            </a:r>
          </a:p>
        </p:txBody>
      </p:sp>
      <p:sp>
        <p:nvSpPr>
          <p:cNvPr id="59" name="文本框 58"/>
          <p:cNvSpPr txBox="1"/>
          <p:nvPr/>
        </p:nvSpPr>
        <p:spPr>
          <a:xfrm>
            <a:off x="1861626" y="5831896"/>
            <a:ext cx="1864218" cy="400110"/>
          </a:xfrm>
          <a:prstGeom prst="rect">
            <a:avLst/>
          </a:prstGeom>
          <a:noFill/>
        </p:spPr>
        <p:txBody>
          <a:bodyPr wrap="square" rtlCol="0">
            <a:spAutoFit/>
          </a:bodyPr>
          <a:lstStyle/>
          <a:p>
            <a:r>
              <a:rPr lang="zh-CN" altLang="en-US" sz="2000" dirty="0">
                <a:solidFill>
                  <a:schemeClr val="bg1"/>
                </a:solidFill>
                <a:latin typeface="微软雅黑" charset="0"/>
                <a:ea typeface="微软雅黑" charset="0"/>
              </a:rPr>
              <a:t>定制化</a:t>
            </a:r>
          </a:p>
        </p:txBody>
      </p:sp>
      <p:sp>
        <p:nvSpPr>
          <p:cNvPr id="67" name="文本框 66"/>
          <p:cNvSpPr txBox="1"/>
          <p:nvPr/>
        </p:nvSpPr>
        <p:spPr>
          <a:xfrm>
            <a:off x="1395784" y="6262281"/>
            <a:ext cx="1864218" cy="338554"/>
          </a:xfrm>
          <a:prstGeom prst="rect">
            <a:avLst/>
          </a:prstGeom>
          <a:noFill/>
        </p:spPr>
        <p:txBody>
          <a:bodyPr wrap="square" rtlCol="0">
            <a:spAutoFit/>
          </a:bodyPr>
          <a:lstStyle/>
          <a:p>
            <a:pPr algn="ctr"/>
            <a:r>
              <a:rPr lang="zh-CN" altLang="en-US" sz="1600" dirty="0">
                <a:solidFill>
                  <a:schemeClr val="bg1"/>
                </a:solidFill>
                <a:latin typeface="微软雅黑" charset="0"/>
                <a:ea typeface="微软雅黑" charset="0"/>
              </a:rPr>
              <a:t>定制化解决方案</a:t>
            </a:r>
          </a:p>
        </p:txBody>
      </p:sp>
      <p:sp>
        <p:nvSpPr>
          <p:cNvPr id="68" name="文本框 67"/>
          <p:cNvSpPr txBox="1"/>
          <p:nvPr/>
        </p:nvSpPr>
        <p:spPr>
          <a:xfrm>
            <a:off x="5127352" y="6262281"/>
            <a:ext cx="1864218" cy="338554"/>
          </a:xfrm>
          <a:prstGeom prst="rect">
            <a:avLst/>
          </a:prstGeom>
          <a:noFill/>
        </p:spPr>
        <p:txBody>
          <a:bodyPr wrap="square" rtlCol="0">
            <a:spAutoFit/>
          </a:bodyPr>
          <a:lstStyle/>
          <a:p>
            <a:pPr algn="ctr"/>
            <a:r>
              <a:rPr lang="zh-CN" altLang="en-US" sz="1600" dirty="0">
                <a:solidFill>
                  <a:schemeClr val="bg1"/>
                </a:solidFill>
                <a:latin typeface="微软雅黑" charset="0"/>
                <a:ea typeface="微软雅黑" charset="0"/>
              </a:rPr>
              <a:t>专业服务团队</a:t>
            </a:r>
          </a:p>
        </p:txBody>
      </p:sp>
      <p:sp>
        <p:nvSpPr>
          <p:cNvPr id="69" name="文本框 68"/>
          <p:cNvSpPr txBox="1"/>
          <p:nvPr/>
        </p:nvSpPr>
        <p:spPr>
          <a:xfrm>
            <a:off x="9063563" y="6262281"/>
            <a:ext cx="2108562" cy="338554"/>
          </a:xfrm>
          <a:prstGeom prst="rect">
            <a:avLst/>
          </a:prstGeom>
          <a:noFill/>
        </p:spPr>
        <p:txBody>
          <a:bodyPr wrap="square" rtlCol="0">
            <a:spAutoFit/>
          </a:bodyPr>
          <a:lstStyle/>
          <a:p>
            <a:pPr algn="ctr"/>
            <a:r>
              <a:rPr lang="zh-CN" altLang="en-US" sz="1600" dirty="0">
                <a:solidFill>
                  <a:schemeClr val="bg1"/>
                </a:solidFill>
                <a:latin typeface="微软雅黑" charset="0"/>
                <a:ea typeface="微软雅黑" charset="0"/>
              </a:rPr>
              <a:t>成本可控、风险可控</a:t>
            </a:r>
          </a:p>
        </p:txBody>
      </p:sp>
      <p:pic>
        <p:nvPicPr>
          <p:cNvPr id="71" name="图片 70" descr="2"/>
          <p:cNvPicPr>
            <a:picLocks noChangeAspect="1"/>
          </p:cNvPicPr>
          <p:nvPr/>
        </p:nvPicPr>
        <p:blipFill>
          <a:blip r:embed="rId7"/>
          <a:stretch>
            <a:fillRect/>
          </a:stretch>
        </p:blipFill>
        <p:spPr>
          <a:xfrm>
            <a:off x="4156710" y="1450189"/>
            <a:ext cx="4068445" cy="4117975"/>
          </a:xfrm>
          <a:prstGeom prst="rect">
            <a:avLst/>
          </a:prstGeom>
        </p:spPr>
      </p:pic>
      <p:pic>
        <p:nvPicPr>
          <p:cNvPr id="40" name="图片 39" descr="钻石"/>
          <p:cNvPicPr>
            <a:picLocks noChangeAspect="1"/>
          </p:cNvPicPr>
          <p:nvPr/>
        </p:nvPicPr>
        <p:blipFill>
          <a:blip r:embed="rId8"/>
          <a:stretch>
            <a:fillRect/>
          </a:stretch>
        </p:blipFill>
        <p:spPr>
          <a:xfrm>
            <a:off x="5409143" y="5880616"/>
            <a:ext cx="288000" cy="28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29995" y="5467350"/>
            <a:ext cx="10017125" cy="765810"/>
          </a:xfrm>
          <a:prstGeom prst="roundRect">
            <a:avLst/>
          </a:prstGeom>
          <a:solidFill>
            <a:schemeClr val="accent5">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4500" y="577215"/>
            <a:ext cx="7248208" cy="876300"/>
            <a:chOff x="2000" y="1800"/>
            <a:chExt cx="22829" cy="2760"/>
          </a:xfrm>
        </p:grpSpPr>
        <p:pic>
          <p:nvPicPr>
            <p:cNvPr id="9507" name="image 507"/>
            <p:cNvPicPr>
              <a:picLocks noChangeAspect="1"/>
            </p:cNvPicPr>
            <p:nvPr/>
          </p:nvPicPr>
          <p:blipFill>
            <a:blip r:embed="rId3"/>
            <a:srcRect/>
            <a:stretch>
              <a:fillRect/>
            </a:stretch>
          </p:blipFill>
          <p:spPr>
            <a:xfrm>
              <a:off x="2000" y="1800"/>
              <a:ext cx="2480" cy="2760"/>
            </a:xfrm>
            <a:prstGeom prst="rect">
              <a:avLst/>
            </a:prstGeom>
          </p:spPr>
        </p:pic>
        <p:sp>
          <p:nvSpPr>
            <p:cNvPr id="508" name="Object 508"/>
            <p:cNvSpPr txBox="1"/>
            <p:nvPr/>
          </p:nvSpPr>
          <p:spPr>
            <a:xfrm>
              <a:off x="5439" y="2108"/>
              <a:ext cx="19390" cy="1758"/>
            </a:xfrm>
            <a:prstGeom prst="rect">
              <a:avLst/>
            </a:prstGeom>
          </p:spPr>
          <p:txBody>
            <a:bodyPr vert="horz" wrap="square" lIns="0" tIns="0" rIns="0" bIns="0" rtlCol="0" anchor="t" anchorCtr="0">
              <a:spAutoFit/>
            </a:bodyPr>
            <a:lstStyle/>
            <a:p>
              <a:pPr algn="l">
                <a:lnSpc>
                  <a:spcPct val="110000"/>
                </a:lnSpc>
              </a:pPr>
              <a:r>
                <a:rPr lang="zh-CN" altLang="en-US" sz="3300" b="1" dirty="0">
                  <a:solidFill>
                    <a:srgbClr val="172F5B"/>
                  </a:solidFill>
                  <a:latin typeface="微软雅黑" panose="020B0503020204020204" pitchFamily="34" charset="-122"/>
                  <a:ea typeface="微软雅黑" panose="020B0503020204020204" pitchFamily="34" charset="-122"/>
                  <a:sym typeface="+mn-ea"/>
                </a:rPr>
                <a:t>数智化平台</a:t>
              </a:r>
              <a:r>
                <a:rPr lang="en-US" altLang="zh-CN" sz="3300" b="1" dirty="0">
                  <a:solidFill>
                    <a:srgbClr val="172F5B"/>
                  </a:solidFill>
                  <a:latin typeface="微软雅黑" panose="020B0503020204020204" pitchFamily="34" charset="-122"/>
                  <a:ea typeface="微软雅黑" panose="020B0503020204020204" pitchFamily="34" charset="-122"/>
                  <a:sym typeface="+mn-ea"/>
                </a:rPr>
                <a:t> </a:t>
              </a:r>
              <a:endParaRPr lang="en-US" altLang="zh-CN" sz="900" b="1" dirty="0">
                <a:latin typeface="微软雅黑" panose="020B0503020204020204" pitchFamily="34" charset="-122"/>
                <a:ea typeface="微软雅黑" panose="020B0503020204020204" pitchFamily="34" charset="-122"/>
              </a:endParaRPr>
            </a:p>
          </p:txBody>
        </p:sp>
        <p:sp>
          <p:nvSpPr>
            <p:cNvPr id="509" name="Object 509"/>
            <p:cNvSpPr txBox="1"/>
            <p:nvPr/>
          </p:nvSpPr>
          <p:spPr>
            <a:xfrm>
              <a:off x="5535" y="3640"/>
              <a:ext cx="18530" cy="878"/>
            </a:xfrm>
            <a:prstGeom prst="rect">
              <a:avLst/>
            </a:prstGeom>
          </p:spPr>
          <p:txBody>
            <a:bodyPr vert="horz" wrap="square" lIns="0" tIns="0" rIns="0" bIns="0" rtlCol="0" anchor="t" anchorCtr="0">
              <a:spAutoFit/>
            </a:bodyPr>
            <a:lstStyle/>
            <a:p>
              <a:pPr algn="l">
                <a:lnSpc>
                  <a:spcPct val="110000"/>
                </a:lnSpc>
              </a:pPr>
              <a:r>
                <a:rPr lang="en-US" sz="1650" b="0" i="0" dirty="0">
                  <a:solidFill>
                    <a:srgbClr val="8592AF"/>
                  </a:solidFill>
                  <a:latin typeface="微软雅黑" panose="020B0503020204020204" pitchFamily="34" charset="-122"/>
                  <a:ea typeface="微软雅黑" panose="020B0503020204020204" pitchFamily="34" charset="-122"/>
                </a:rPr>
                <a:t>DIGITAL PLATFORM</a:t>
              </a:r>
              <a:endParaRPr sz="1650" b="0" i="0" dirty="0">
                <a:solidFill>
                  <a:srgbClr val="8592AF"/>
                </a:solidFill>
                <a:latin typeface="微软雅黑" panose="020B0503020204020204" pitchFamily="34" charset="-122"/>
                <a:ea typeface="微软雅黑" panose="020B0503020204020204" pitchFamily="34" charset="-122"/>
              </a:endParaRPr>
            </a:p>
          </p:txBody>
        </p:sp>
        <p:sp>
          <p:nvSpPr>
            <p:cNvPr id="5010" name="Object 5010"/>
            <p:cNvSpPr txBox="1"/>
            <p:nvPr/>
          </p:nvSpPr>
          <p:spPr>
            <a:xfrm>
              <a:off x="2385" y="2480"/>
              <a:ext cx="1088" cy="1466"/>
            </a:xfrm>
            <a:prstGeom prst="rect">
              <a:avLst/>
            </a:prstGeom>
          </p:spPr>
          <p:txBody>
            <a:bodyPr vert="horz" wrap="square" lIns="0" tIns="0" rIns="0" bIns="0" rtlCol="0" anchor="t" anchorCtr="0">
              <a:spAutoFit/>
            </a:bodyPr>
            <a:lstStyle/>
            <a:p>
              <a:pPr algn="dist">
                <a:lnSpc>
                  <a:spcPct val="110000"/>
                </a:lnSpc>
              </a:pPr>
              <a:r>
                <a:rPr lang="en-US" sz="2750" b="0" i="0" spc="-300" dirty="0">
                  <a:solidFill>
                    <a:srgbClr val="FFFFFF"/>
                  </a:solidFill>
                  <a:latin typeface="微软雅黑" panose="020B0503020204020204" pitchFamily="34" charset="-122"/>
                  <a:ea typeface="微软雅黑" panose="020B0503020204020204" pitchFamily="34" charset="-122"/>
                </a:rPr>
                <a:t>04</a:t>
              </a:r>
            </a:p>
          </p:txBody>
        </p:sp>
      </p:grpSp>
      <p:pic>
        <p:nvPicPr>
          <p:cNvPr id="91017" name="image 1017"/>
          <p:cNvPicPr>
            <a:picLocks noChangeAspect="1"/>
          </p:cNvPicPr>
          <p:nvPr/>
        </p:nvPicPr>
        <p:blipFill>
          <a:blip r:embed="rId4"/>
          <a:srcRect/>
          <a:stretch>
            <a:fillRect/>
          </a:stretch>
        </p:blipFill>
        <p:spPr>
          <a:xfrm>
            <a:off x="4629213" y="2308796"/>
            <a:ext cx="547116" cy="477773"/>
          </a:xfrm>
          <a:prstGeom prst="rect">
            <a:avLst/>
          </a:prstGeom>
        </p:spPr>
      </p:pic>
      <p:pic>
        <p:nvPicPr>
          <p:cNvPr id="91029" name="image 1029"/>
          <p:cNvPicPr>
            <a:picLocks noChangeAspect="1"/>
          </p:cNvPicPr>
          <p:nvPr/>
        </p:nvPicPr>
        <p:blipFill>
          <a:blip r:embed="rId5"/>
          <a:srcRect/>
          <a:stretch>
            <a:fillRect/>
          </a:stretch>
        </p:blipFill>
        <p:spPr>
          <a:xfrm>
            <a:off x="5228653" y="3532060"/>
            <a:ext cx="2221484" cy="1146429"/>
          </a:xfrm>
          <a:prstGeom prst="rect">
            <a:avLst/>
          </a:prstGeom>
        </p:spPr>
      </p:pic>
      <p:grpSp>
        <p:nvGrpSpPr>
          <p:cNvPr id="36" name="组合 35"/>
          <p:cNvGrpSpPr/>
          <p:nvPr/>
        </p:nvGrpSpPr>
        <p:grpSpPr>
          <a:xfrm>
            <a:off x="901700" y="2014220"/>
            <a:ext cx="4067810" cy="3088640"/>
            <a:chOff x="1420" y="3094"/>
            <a:chExt cx="6406" cy="4864"/>
          </a:xfrm>
        </p:grpSpPr>
        <p:pic>
          <p:nvPicPr>
            <p:cNvPr id="91015" name="image 1015"/>
            <p:cNvPicPr>
              <a:picLocks noChangeAspect="1"/>
            </p:cNvPicPr>
            <p:nvPr/>
          </p:nvPicPr>
          <p:blipFill>
            <a:blip r:embed="rId4"/>
            <a:srcRect/>
            <a:stretch>
              <a:fillRect/>
            </a:stretch>
          </p:blipFill>
          <p:spPr>
            <a:xfrm>
              <a:off x="1658" y="3330"/>
              <a:ext cx="862" cy="752"/>
            </a:xfrm>
            <a:prstGeom prst="rect">
              <a:avLst/>
            </a:prstGeom>
          </p:spPr>
        </p:pic>
        <p:pic>
          <p:nvPicPr>
            <p:cNvPr id="91021" name="image 1021"/>
            <p:cNvPicPr>
              <a:picLocks noChangeAspect="1"/>
            </p:cNvPicPr>
            <p:nvPr/>
          </p:nvPicPr>
          <p:blipFill>
            <a:blip r:embed="rId6"/>
            <a:srcRect/>
            <a:stretch>
              <a:fillRect/>
            </a:stretch>
          </p:blipFill>
          <p:spPr>
            <a:xfrm>
              <a:off x="3461" y="3567"/>
              <a:ext cx="2865" cy="408"/>
            </a:xfrm>
            <a:prstGeom prst="rect">
              <a:avLst/>
            </a:prstGeom>
          </p:spPr>
        </p:pic>
        <p:sp>
          <p:nvSpPr>
            <p:cNvPr id="1022" name="Object 1022"/>
            <p:cNvSpPr txBox="1"/>
            <p:nvPr/>
          </p:nvSpPr>
          <p:spPr>
            <a:xfrm>
              <a:off x="3461" y="3567"/>
              <a:ext cx="2860" cy="420"/>
            </a:xfrm>
            <a:prstGeom prst="rect">
              <a:avLst/>
            </a:prstGeom>
          </p:spPr>
          <p:txBody>
            <a:bodyPr vert="horz" wrap="square" lIns="0" tIns="0" rIns="0" bIns="0" rtlCol="0" anchor="t" anchorCtr="0">
              <a:noAutofit/>
            </a:bodyPr>
            <a:lstStyle/>
            <a:p>
              <a:pPr algn="ctr">
                <a:lnSpc>
                  <a:spcPct val="110000"/>
                </a:lnSpc>
              </a:pPr>
              <a:r>
                <a:rPr lang="zh-CN" sz="1600" b="1" i="0" dirty="0">
                  <a:solidFill>
                    <a:srgbClr val="795FE5"/>
                  </a:solidFill>
                  <a:latin typeface="微软雅黑" panose="020B0503020204020204" pitchFamily="34" charset="-122"/>
                  <a:ea typeface="微软雅黑" panose="020B0503020204020204" pitchFamily="34" charset="-122"/>
                </a:rPr>
                <a:t>稿定PPT更快更轻松</a:t>
              </a:r>
              <a:endParaRPr lang="zh-CN" altLang="en-US">
                <a:latin typeface="微软雅黑" panose="020B0503020204020204" pitchFamily="34" charset="-122"/>
                <a:ea typeface="微软雅黑" panose="020B0503020204020204" pitchFamily="34" charset="-122"/>
              </a:endParaRPr>
            </a:p>
          </p:txBody>
        </p:sp>
        <p:pic>
          <p:nvPicPr>
            <p:cNvPr id="91027" name="image 1027"/>
            <p:cNvPicPr>
              <a:picLocks noChangeAspect="1"/>
            </p:cNvPicPr>
            <p:nvPr/>
          </p:nvPicPr>
          <p:blipFill>
            <a:blip r:embed="rId5"/>
            <a:srcRect/>
            <a:stretch>
              <a:fillRect/>
            </a:stretch>
          </p:blipFill>
          <p:spPr>
            <a:xfrm>
              <a:off x="2656" y="5256"/>
              <a:ext cx="3498" cy="1805"/>
            </a:xfrm>
            <a:prstGeom prst="rect">
              <a:avLst/>
            </a:prstGeom>
          </p:spPr>
        </p:pic>
        <p:sp>
          <p:nvSpPr>
            <p:cNvPr id="8" name="圆角矩形 7"/>
            <p:cNvSpPr/>
            <p:nvPr/>
          </p:nvSpPr>
          <p:spPr>
            <a:xfrm>
              <a:off x="2177" y="3271"/>
              <a:ext cx="5649" cy="1031"/>
            </a:xfrm>
            <a:prstGeom prst="roundRect">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椭圆 5"/>
            <p:cNvSpPr/>
            <p:nvPr/>
          </p:nvSpPr>
          <p:spPr>
            <a:xfrm>
              <a:off x="1420" y="3094"/>
              <a:ext cx="1385" cy="1385"/>
            </a:xfrm>
            <a:prstGeom prst="ellipse">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1998" y="4476"/>
              <a:ext cx="230" cy="33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右箭头 14"/>
            <p:cNvSpPr/>
            <p:nvPr/>
          </p:nvSpPr>
          <p:spPr>
            <a:xfrm>
              <a:off x="2174" y="7543"/>
              <a:ext cx="4462" cy="41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文本框 34"/>
            <p:cNvSpPr txBox="1"/>
            <p:nvPr/>
          </p:nvSpPr>
          <p:spPr>
            <a:xfrm>
              <a:off x="2717" y="3380"/>
              <a:ext cx="4294" cy="871"/>
            </a:xfrm>
            <a:prstGeom prst="rect">
              <a:avLst/>
            </a:prstGeom>
            <a:noFill/>
          </p:spPr>
          <p:txBody>
            <a:bodyPr wrap="square" rtlCol="0">
              <a:spAutoFit/>
            </a:bodyPr>
            <a:lstStyle/>
            <a:p>
              <a:pPr algn="l"/>
              <a:r>
                <a:rPr lang="en-US" altLang="zh-CN" sz="1600" b="1"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SHRS+</a:t>
              </a:r>
              <a:r>
                <a:rPr lang="zh-CN" altLang="en-US" sz="1600" b="1"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平台</a:t>
              </a:r>
              <a:r>
                <a:rPr lang="en-US" altLang="zh-CN" sz="1600" b="1"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a:t>
              </a:r>
            </a:p>
            <a:p>
              <a:pPr algn="l"/>
              <a:r>
                <a:rPr lang="en-US" altLang="zh-CN" sz="1400"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Success HR Service+</a:t>
              </a:r>
              <a:r>
                <a:rPr lang="zh-CN" altLang="en-US" sz="1400"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科技</a:t>
              </a:r>
            </a:p>
          </p:txBody>
        </p:sp>
        <p:sp>
          <p:nvSpPr>
            <p:cNvPr id="43" name="文本框 42"/>
            <p:cNvSpPr txBox="1"/>
            <p:nvPr/>
          </p:nvSpPr>
          <p:spPr>
            <a:xfrm>
              <a:off x="2684" y="4607"/>
              <a:ext cx="3998" cy="2925"/>
            </a:xfrm>
            <a:prstGeom prst="rect">
              <a:avLst/>
            </a:prstGeom>
            <a:noFill/>
          </p:spPr>
          <p:txBody>
            <a:bodyPr wrap="square">
              <a:spAutoFit/>
            </a:bodyPr>
            <a:lstStyle/>
            <a:p>
              <a:pPr algn="l">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在数字化浪潮的今日，成功人力着重加强集团数字化水平，完成门户网站、数据前台、数据中台及数据后台的搭建，连接企业客户、个人客户、内部员工以及合作伙伴，将数据转换为数字资产</a:t>
              </a:r>
            </a:p>
          </p:txBody>
        </p:sp>
      </p:grpSp>
      <p:grpSp>
        <p:nvGrpSpPr>
          <p:cNvPr id="37" name="组合 36"/>
          <p:cNvGrpSpPr/>
          <p:nvPr/>
        </p:nvGrpSpPr>
        <p:grpSpPr>
          <a:xfrm>
            <a:off x="4454525" y="2004695"/>
            <a:ext cx="4065905" cy="3088640"/>
            <a:chOff x="1420" y="3094"/>
            <a:chExt cx="6403" cy="4864"/>
          </a:xfrm>
        </p:grpSpPr>
        <p:pic>
          <p:nvPicPr>
            <p:cNvPr id="38" name="image 1015"/>
            <p:cNvPicPr>
              <a:picLocks noChangeAspect="1"/>
            </p:cNvPicPr>
            <p:nvPr/>
          </p:nvPicPr>
          <p:blipFill>
            <a:blip r:embed="rId4"/>
            <a:srcRect/>
            <a:stretch>
              <a:fillRect/>
            </a:stretch>
          </p:blipFill>
          <p:spPr>
            <a:xfrm>
              <a:off x="1658" y="3330"/>
              <a:ext cx="862" cy="752"/>
            </a:xfrm>
            <a:prstGeom prst="rect">
              <a:avLst/>
            </a:prstGeom>
          </p:spPr>
        </p:pic>
        <p:pic>
          <p:nvPicPr>
            <p:cNvPr id="39" name="image 1021"/>
            <p:cNvPicPr>
              <a:picLocks noChangeAspect="1"/>
            </p:cNvPicPr>
            <p:nvPr/>
          </p:nvPicPr>
          <p:blipFill>
            <a:blip r:embed="rId6"/>
            <a:srcRect/>
            <a:stretch>
              <a:fillRect/>
            </a:stretch>
          </p:blipFill>
          <p:spPr>
            <a:xfrm>
              <a:off x="3461" y="3567"/>
              <a:ext cx="2865" cy="408"/>
            </a:xfrm>
            <a:prstGeom prst="rect">
              <a:avLst/>
            </a:prstGeom>
          </p:spPr>
        </p:pic>
        <p:pic>
          <p:nvPicPr>
            <p:cNvPr id="41" name="image 1027"/>
            <p:cNvPicPr>
              <a:picLocks noChangeAspect="1"/>
            </p:cNvPicPr>
            <p:nvPr/>
          </p:nvPicPr>
          <p:blipFill>
            <a:blip r:embed="rId5"/>
            <a:srcRect/>
            <a:stretch>
              <a:fillRect/>
            </a:stretch>
          </p:blipFill>
          <p:spPr>
            <a:xfrm>
              <a:off x="2656" y="5256"/>
              <a:ext cx="3498" cy="1805"/>
            </a:xfrm>
            <a:prstGeom prst="rect">
              <a:avLst/>
            </a:prstGeom>
          </p:spPr>
        </p:pic>
        <p:sp>
          <p:nvSpPr>
            <p:cNvPr id="42" name="圆角矩形 41"/>
            <p:cNvSpPr/>
            <p:nvPr/>
          </p:nvSpPr>
          <p:spPr>
            <a:xfrm>
              <a:off x="2174" y="3314"/>
              <a:ext cx="5649" cy="1031"/>
            </a:xfrm>
            <a:prstGeom prst="roundRect">
              <a:avLst>
                <a:gd name="adj" fmla="val 50000"/>
              </a:avLst>
            </a:prstGeom>
            <a:solidFill>
              <a:schemeClr val="accent2">
                <a:lumMod val="40000"/>
                <a:lumOff val="6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椭圆 43"/>
            <p:cNvSpPr/>
            <p:nvPr/>
          </p:nvSpPr>
          <p:spPr>
            <a:xfrm>
              <a:off x="1420" y="3094"/>
              <a:ext cx="1385" cy="1385"/>
            </a:xfrm>
            <a:prstGeom prst="ellipse">
              <a:avLst/>
            </a:prstGeom>
            <a:solidFill>
              <a:schemeClr val="bg1"/>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矩形 44"/>
            <p:cNvSpPr/>
            <p:nvPr/>
          </p:nvSpPr>
          <p:spPr>
            <a:xfrm>
              <a:off x="1998" y="4476"/>
              <a:ext cx="230" cy="3385"/>
            </a:xfrm>
            <a:prstGeom prst="rect">
              <a:avLst/>
            </a:prstGeom>
            <a:solidFill>
              <a:schemeClr val="accent2">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右箭头 45"/>
            <p:cNvSpPr/>
            <p:nvPr/>
          </p:nvSpPr>
          <p:spPr>
            <a:xfrm>
              <a:off x="2174" y="7543"/>
              <a:ext cx="4462" cy="415"/>
            </a:xfrm>
            <a:prstGeom prst="rightArrow">
              <a:avLst/>
            </a:prstGeom>
            <a:solidFill>
              <a:schemeClr val="accent2">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7" name="文本框 46"/>
            <p:cNvSpPr txBox="1"/>
            <p:nvPr/>
          </p:nvSpPr>
          <p:spPr>
            <a:xfrm>
              <a:off x="2816" y="3579"/>
              <a:ext cx="3999" cy="580"/>
            </a:xfrm>
            <a:prstGeom prst="rect">
              <a:avLst/>
            </a:prstGeom>
            <a:noFill/>
          </p:spPr>
          <p:txBody>
            <a:bodyPr wrap="square" rtlCol="0">
              <a:spAutoFit/>
            </a:bodyPr>
            <a:lstStyle/>
            <a:p>
              <a:pPr algn="l"/>
              <a:r>
                <a:rPr lang="zh-CN" altLang="en-US" b="1" dirty="0">
                  <a:solidFill>
                    <a:srgbClr val="FF7A00"/>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悠客</a:t>
              </a:r>
              <a:r>
                <a:rPr lang="en-US" altLang="zh-CN" b="1" dirty="0">
                  <a:solidFill>
                    <a:srgbClr val="FF7A00"/>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 </a:t>
              </a:r>
              <a:r>
                <a:rPr lang="en-US" altLang="zh-CN" dirty="0">
                  <a:solidFill>
                    <a:srgbClr val="FF7A00"/>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 </a:t>
              </a:r>
              <a:r>
                <a:rPr lang="zh-CN" altLang="en-US" sz="1600" dirty="0">
                  <a:solidFill>
                    <a:srgbClr val="FF7A00"/>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新经济众包平台</a:t>
              </a:r>
            </a:p>
          </p:txBody>
        </p:sp>
        <p:sp>
          <p:nvSpPr>
            <p:cNvPr id="48" name="文本框 47"/>
            <p:cNvSpPr txBox="1"/>
            <p:nvPr/>
          </p:nvSpPr>
          <p:spPr>
            <a:xfrm>
              <a:off x="2684" y="4607"/>
              <a:ext cx="3836" cy="2453"/>
            </a:xfrm>
            <a:prstGeom prst="rect">
              <a:avLst/>
            </a:prstGeom>
            <a:noFill/>
          </p:spPr>
          <p:txBody>
            <a:bodyPr wrap="square">
              <a:spAutoFit/>
            </a:bodyPr>
            <a:lstStyle/>
            <a:p>
              <a:pPr algn="l">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mn-ea"/>
                </a:rPr>
                <a:t>悠客是成功人力资源集团旗下专注于灵活用工的综合服务平台，主要为互联网新经济行业和自由职业者提供收入支付和结算完税的综合服务</a:t>
              </a:r>
            </a:p>
          </p:txBody>
        </p:sp>
      </p:grpSp>
      <p:grpSp>
        <p:nvGrpSpPr>
          <p:cNvPr id="50" name="组合 49"/>
          <p:cNvGrpSpPr/>
          <p:nvPr/>
        </p:nvGrpSpPr>
        <p:grpSpPr>
          <a:xfrm>
            <a:off x="7799705" y="2042160"/>
            <a:ext cx="3447415" cy="3088640"/>
            <a:chOff x="1420" y="3094"/>
            <a:chExt cx="5429" cy="4864"/>
          </a:xfrm>
        </p:grpSpPr>
        <p:pic>
          <p:nvPicPr>
            <p:cNvPr id="51" name="image 1015"/>
            <p:cNvPicPr>
              <a:picLocks noChangeAspect="1"/>
            </p:cNvPicPr>
            <p:nvPr/>
          </p:nvPicPr>
          <p:blipFill>
            <a:blip r:embed="rId4"/>
            <a:srcRect/>
            <a:stretch>
              <a:fillRect/>
            </a:stretch>
          </p:blipFill>
          <p:spPr>
            <a:xfrm>
              <a:off x="1658" y="3330"/>
              <a:ext cx="862" cy="752"/>
            </a:xfrm>
            <a:prstGeom prst="rect">
              <a:avLst/>
            </a:prstGeom>
          </p:spPr>
        </p:pic>
        <p:pic>
          <p:nvPicPr>
            <p:cNvPr id="52" name="image 1021"/>
            <p:cNvPicPr>
              <a:picLocks noChangeAspect="1"/>
            </p:cNvPicPr>
            <p:nvPr/>
          </p:nvPicPr>
          <p:blipFill>
            <a:blip r:embed="rId6"/>
            <a:srcRect/>
            <a:stretch>
              <a:fillRect/>
            </a:stretch>
          </p:blipFill>
          <p:spPr>
            <a:xfrm>
              <a:off x="3461" y="3567"/>
              <a:ext cx="2865" cy="408"/>
            </a:xfrm>
            <a:prstGeom prst="rect">
              <a:avLst/>
            </a:prstGeom>
          </p:spPr>
        </p:pic>
        <p:sp>
          <p:nvSpPr>
            <p:cNvPr id="53" name="Object 1022"/>
            <p:cNvSpPr txBox="1"/>
            <p:nvPr/>
          </p:nvSpPr>
          <p:spPr>
            <a:xfrm>
              <a:off x="3461" y="3567"/>
              <a:ext cx="2860" cy="420"/>
            </a:xfrm>
            <a:prstGeom prst="rect">
              <a:avLst/>
            </a:prstGeom>
          </p:spPr>
          <p:txBody>
            <a:bodyPr vert="horz" wrap="square" lIns="0" tIns="0" rIns="0" bIns="0" rtlCol="0" anchor="t" anchorCtr="0">
              <a:noAutofit/>
            </a:bodyPr>
            <a:lstStyle/>
            <a:p>
              <a:pPr algn="ctr">
                <a:lnSpc>
                  <a:spcPct val="110000"/>
                </a:lnSpc>
              </a:pPr>
              <a:r>
                <a:rPr lang="zh-CN" sz="1600" b="1" i="0" dirty="0">
                  <a:solidFill>
                    <a:srgbClr val="795FE5"/>
                  </a:solidFill>
                  <a:latin typeface="微软雅黑" panose="020B0503020204020204" pitchFamily="34" charset="-122"/>
                  <a:ea typeface="微软雅黑" panose="020B0503020204020204" pitchFamily="34" charset="-122"/>
                </a:rPr>
                <a:t>稿定PPT更快更轻松</a:t>
              </a:r>
              <a:endParaRPr lang="zh-CN" altLang="en-US">
                <a:latin typeface="微软雅黑" panose="020B0503020204020204" pitchFamily="34" charset="-122"/>
                <a:ea typeface="微软雅黑" panose="020B0503020204020204" pitchFamily="34" charset="-122"/>
              </a:endParaRPr>
            </a:p>
          </p:txBody>
        </p:sp>
        <p:pic>
          <p:nvPicPr>
            <p:cNvPr id="54" name="image 1027"/>
            <p:cNvPicPr>
              <a:picLocks noChangeAspect="1"/>
            </p:cNvPicPr>
            <p:nvPr/>
          </p:nvPicPr>
          <p:blipFill>
            <a:blip r:embed="rId5"/>
            <a:srcRect/>
            <a:stretch>
              <a:fillRect/>
            </a:stretch>
          </p:blipFill>
          <p:spPr>
            <a:xfrm>
              <a:off x="2656" y="5256"/>
              <a:ext cx="3498" cy="1805"/>
            </a:xfrm>
            <a:prstGeom prst="rect">
              <a:avLst/>
            </a:prstGeom>
          </p:spPr>
        </p:pic>
        <p:sp>
          <p:nvSpPr>
            <p:cNvPr id="55" name="圆角矩形 54"/>
            <p:cNvSpPr/>
            <p:nvPr/>
          </p:nvSpPr>
          <p:spPr>
            <a:xfrm>
              <a:off x="2177" y="3271"/>
              <a:ext cx="4577" cy="1031"/>
            </a:xfrm>
            <a:prstGeom prst="roundRect">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椭圆 55"/>
            <p:cNvSpPr/>
            <p:nvPr/>
          </p:nvSpPr>
          <p:spPr>
            <a:xfrm>
              <a:off x="1420" y="3094"/>
              <a:ext cx="1385" cy="1385"/>
            </a:xfrm>
            <a:prstGeom prst="ellipse">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7" name="矩形 56"/>
            <p:cNvSpPr/>
            <p:nvPr/>
          </p:nvSpPr>
          <p:spPr>
            <a:xfrm>
              <a:off x="1998" y="4476"/>
              <a:ext cx="230" cy="33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8" name="右箭头 57"/>
            <p:cNvSpPr/>
            <p:nvPr/>
          </p:nvSpPr>
          <p:spPr>
            <a:xfrm>
              <a:off x="2174" y="7543"/>
              <a:ext cx="4462" cy="41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9" name="文本框 58"/>
            <p:cNvSpPr txBox="1"/>
            <p:nvPr/>
          </p:nvSpPr>
          <p:spPr>
            <a:xfrm>
              <a:off x="2798" y="3540"/>
              <a:ext cx="4051" cy="580"/>
            </a:xfrm>
            <a:prstGeom prst="rect">
              <a:avLst/>
            </a:prstGeom>
            <a:noFill/>
          </p:spPr>
          <p:txBody>
            <a:bodyPr wrap="square" rtlCol="0">
              <a:spAutoFit/>
            </a:bodyPr>
            <a:lstStyle/>
            <a:p>
              <a:pPr algn="l"/>
              <a:r>
                <a:rPr lang="zh-CN" altLang="en-US" b="1"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蚂蚁网</a:t>
              </a:r>
              <a:r>
                <a:rPr lang="en-US" altLang="zh-CN" b="1"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 </a:t>
              </a:r>
              <a:r>
                <a:rPr lang="en-US" altLang="zh-CN" sz="1600"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 </a:t>
              </a:r>
              <a:r>
                <a:rPr lang="zh-CN" altLang="en-US" sz="1600" dirty="0">
                  <a:solidFill>
                    <a:schemeClr val="accent1">
                      <a:lumMod val="75000"/>
                    </a:schemeClr>
                  </a:solidFill>
                  <a:effectLst/>
                  <a:latin typeface="微软雅黑" panose="020B0503020204020204" pitchFamily="34" charset="-122"/>
                  <a:ea typeface="微软雅黑" panose="020B0503020204020204" pitchFamily="34" charset="-122"/>
                  <a:cs typeface="微软雅黑" charset="0"/>
                  <a:sym typeface="思源黑体 CN Normal" panose="020B0500000000000000" pitchFamily="34" charset="-122"/>
                </a:rPr>
                <a:t>蓝领服务平台</a:t>
              </a:r>
            </a:p>
          </p:txBody>
        </p:sp>
        <p:sp>
          <p:nvSpPr>
            <p:cNvPr id="60" name="文本框 59"/>
            <p:cNvSpPr txBox="1"/>
            <p:nvPr/>
          </p:nvSpPr>
          <p:spPr>
            <a:xfrm>
              <a:off x="2854" y="4563"/>
              <a:ext cx="3498" cy="1980"/>
            </a:xfrm>
            <a:prstGeom prst="rect">
              <a:avLst/>
            </a:prstGeom>
            <a:noFill/>
          </p:spPr>
          <p:txBody>
            <a:bodyPr wrap="square">
              <a:spAutoFit/>
            </a:bodyPr>
            <a:lstStyle/>
            <a:p>
              <a:pPr algn="l">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mn-ea"/>
                </a:rPr>
                <a:t>蚂蚁网是成功人力资源集团旗下一个集蓝领求职招聘、交友互动分享为主要功能的在线交互式平台</a:t>
              </a:r>
            </a:p>
          </p:txBody>
        </p:sp>
      </p:grpSp>
      <p:pic>
        <p:nvPicPr>
          <p:cNvPr id="61" name="图片 60" descr="科技"/>
          <p:cNvPicPr>
            <a:picLocks noChangeAspect="1"/>
          </p:cNvPicPr>
          <p:nvPr/>
        </p:nvPicPr>
        <p:blipFill>
          <a:blip r:embed="rId7">
            <a:alphaModFix amt="62000"/>
          </a:blip>
          <a:stretch>
            <a:fillRect/>
          </a:stretch>
        </p:blipFill>
        <p:spPr>
          <a:xfrm>
            <a:off x="1092835" y="2209165"/>
            <a:ext cx="495935" cy="495935"/>
          </a:xfrm>
          <a:prstGeom prst="rect">
            <a:avLst/>
          </a:prstGeom>
        </p:spPr>
      </p:pic>
      <p:pic>
        <p:nvPicPr>
          <p:cNvPr id="63" name="图片 62" descr="图层 1"/>
          <p:cNvPicPr>
            <a:picLocks noChangeAspect="1"/>
          </p:cNvPicPr>
          <p:nvPr/>
        </p:nvPicPr>
        <p:blipFill>
          <a:blip r:embed="rId8"/>
          <a:stretch>
            <a:fillRect/>
          </a:stretch>
        </p:blipFill>
        <p:spPr>
          <a:xfrm>
            <a:off x="4674235" y="2249170"/>
            <a:ext cx="411480" cy="387350"/>
          </a:xfrm>
          <a:prstGeom prst="rect">
            <a:avLst/>
          </a:prstGeom>
        </p:spPr>
      </p:pic>
      <p:pic>
        <p:nvPicPr>
          <p:cNvPr id="64" name="图片 63" descr="图层 0"/>
          <p:cNvPicPr>
            <a:picLocks noChangeAspect="1"/>
          </p:cNvPicPr>
          <p:nvPr/>
        </p:nvPicPr>
        <p:blipFill>
          <a:blip r:embed="rId9">
            <a:alphaModFix amt="74000"/>
          </a:blip>
          <a:stretch>
            <a:fillRect/>
          </a:stretch>
        </p:blipFill>
        <p:spPr>
          <a:xfrm>
            <a:off x="8060690" y="2221230"/>
            <a:ext cx="352425" cy="491490"/>
          </a:xfrm>
          <a:prstGeom prst="rect">
            <a:avLst/>
          </a:prstGeom>
        </p:spPr>
      </p:pic>
      <p:grpSp>
        <p:nvGrpSpPr>
          <p:cNvPr id="83" name="组合 82"/>
          <p:cNvGrpSpPr/>
          <p:nvPr/>
        </p:nvGrpSpPr>
        <p:grpSpPr>
          <a:xfrm>
            <a:off x="1491615" y="5683250"/>
            <a:ext cx="9620250" cy="368300"/>
            <a:chOff x="2349" y="8950"/>
            <a:chExt cx="15150" cy="580"/>
          </a:xfrm>
        </p:grpSpPr>
        <p:sp>
          <p:nvSpPr>
            <p:cNvPr id="75" name="矩形 74"/>
            <p:cNvSpPr/>
            <p:nvPr/>
          </p:nvSpPr>
          <p:spPr>
            <a:xfrm>
              <a:off x="9944" y="9042"/>
              <a:ext cx="28" cy="3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7" name="矩形 76"/>
            <p:cNvSpPr/>
            <p:nvPr/>
          </p:nvSpPr>
          <p:spPr>
            <a:xfrm>
              <a:off x="13885" y="9042"/>
              <a:ext cx="28" cy="3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8" name="矩形 77"/>
            <p:cNvSpPr/>
            <p:nvPr/>
          </p:nvSpPr>
          <p:spPr>
            <a:xfrm>
              <a:off x="5801" y="9042"/>
              <a:ext cx="28" cy="3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2" name="组合 81"/>
            <p:cNvGrpSpPr/>
            <p:nvPr/>
          </p:nvGrpSpPr>
          <p:grpSpPr>
            <a:xfrm>
              <a:off x="2349" y="8950"/>
              <a:ext cx="15151" cy="580"/>
              <a:chOff x="2496" y="9076"/>
              <a:chExt cx="15151" cy="580"/>
            </a:xfrm>
          </p:grpSpPr>
          <p:grpSp>
            <p:nvGrpSpPr>
              <p:cNvPr id="72" name="组合 71"/>
              <p:cNvGrpSpPr/>
              <p:nvPr/>
            </p:nvGrpSpPr>
            <p:grpSpPr>
              <a:xfrm>
                <a:off x="6640" y="9076"/>
                <a:ext cx="3095" cy="580"/>
                <a:chOff x="7313" y="9022"/>
                <a:chExt cx="3095" cy="580"/>
              </a:xfrm>
            </p:grpSpPr>
            <p:sp>
              <p:nvSpPr>
                <p:cNvPr id="66" name="文本框 65"/>
                <p:cNvSpPr txBox="1"/>
                <p:nvPr/>
              </p:nvSpPr>
              <p:spPr>
                <a:xfrm>
                  <a:off x="7593" y="9022"/>
                  <a:ext cx="2815" cy="580"/>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安全合规严谨</a:t>
                  </a:r>
                </a:p>
              </p:txBody>
            </p:sp>
            <p:pic>
              <p:nvPicPr>
                <p:cNvPr id="70" name="图片 69" descr="安全 (1)"/>
                <p:cNvPicPr>
                  <a:picLocks noChangeAspect="1"/>
                </p:cNvPicPr>
                <p:nvPr/>
              </p:nvPicPr>
              <p:blipFill>
                <a:blip r:embed="rId10"/>
                <a:stretch>
                  <a:fillRect/>
                </a:stretch>
              </p:blipFill>
              <p:spPr>
                <a:xfrm>
                  <a:off x="7313" y="9081"/>
                  <a:ext cx="454" cy="454"/>
                </a:xfrm>
                <a:prstGeom prst="rect">
                  <a:avLst/>
                </a:prstGeom>
              </p:spPr>
            </p:pic>
          </p:grpSp>
          <p:grpSp>
            <p:nvGrpSpPr>
              <p:cNvPr id="74" name="组合 73"/>
              <p:cNvGrpSpPr/>
              <p:nvPr/>
            </p:nvGrpSpPr>
            <p:grpSpPr>
              <a:xfrm>
                <a:off x="10660" y="9076"/>
                <a:ext cx="3055" cy="580"/>
                <a:chOff x="11063" y="9115"/>
                <a:chExt cx="3055" cy="580"/>
              </a:xfrm>
            </p:grpSpPr>
            <p:sp>
              <p:nvSpPr>
                <p:cNvPr id="67" name="文本框 66"/>
                <p:cNvSpPr txBox="1"/>
                <p:nvPr/>
              </p:nvSpPr>
              <p:spPr>
                <a:xfrm>
                  <a:off x="11304" y="9115"/>
                  <a:ext cx="2815" cy="580"/>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技术驱动效率</a:t>
                  </a:r>
                </a:p>
              </p:txBody>
            </p:sp>
            <p:pic>
              <p:nvPicPr>
                <p:cNvPr id="73" name="图片 72" descr="技术服务"/>
                <p:cNvPicPr>
                  <a:picLocks noChangeAspect="1"/>
                </p:cNvPicPr>
                <p:nvPr/>
              </p:nvPicPr>
              <p:blipFill>
                <a:blip r:embed="rId11"/>
                <a:stretch>
                  <a:fillRect/>
                </a:stretch>
              </p:blipFill>
              <p:spPr>
                <a:xfrm>
                  <a:off x="11063" y="9160"/>
                  <a:ext cx="454" cy="454"/>
                </a:xfrm>
                <a:prstGeom prst="rect">
                  <a:avLst/>
                </a:prstGeom>
              </p:spPr>
            </p:pic>
          </p:grpSp>
          <p:grpSp>
            <p:nvGrpSpPr>
              <p:cNvPr id="81" name="组合 80"/>
              <p:cNvGrpSpPr/>
              <p:nvPr/>
            </p:nvGrpSpPr>
            <p:grpSpPr>
              <a:xfrm>
                <a:off x="14575" y="9076"/>
                <a:ext cx="3072" cy="580"/>
                <a:chOff x="14752" y="9094"/>
                <a:chExt cx="3072" cy="580"/>
              </a:xfrm>
            </p:grpSpPr>
            <p:sp>
              <p:nvSpPr>
                <p:cNvPr id="68" name="文本框 67"/>
                <p:cNvSpPr txBox="1"/>
                <p:nvPr/>
              </p:nvSpPr>
              <p:spPr>
                <a:xfrm>
                  <a:off x="15010" y="9094"/>
                  <a:ext cx="2815" cy="580"/>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信息安全保障</a:t>
                  </a:r>
                </a:p>
              </p:txBody>
            </p:sp>
            <p:pic>
              <p:nvPicPr>
                <p:cNvPr id="76" name="图片 75" descr="保护伞"/>
                <p:cNvPicPr>
                  <a:picLocks noChangeAspect="1"/>
                </p:cNvPicPr>
                <p:nvPr/>
              </p:nvPicPr>
              <p:blipFill>
                <a:blip r:embed="rId12"/>
                <a:stretch>
                  <a:fillRect/>
                </a:stretch>
              </p:blipFill>
              <p:spPr>
                <a:xfrm>
                  <a:off x="14752" y="9148"/>
                  <a:ext cx="476" cy="476"/>
                </a:xfrm>
                <a:prstGeom prst="rect">
                  <a:avLst/>
                </a:prstGeom>
              </p:spPr>
            </p:pic>
          </p:grpSp>
          <p:grpSp>
            <p:nvGrpSpPr>
              <p:cNvPr id="80" name="组合 79"/>
              <p:cNvGrpSpPr/>
              <p:nvPr/>
            </p:nvGrpSpPr>
            <p:grpSpPr>
              <a:xfrm>
                <a:off x="2496" y="9076"/>
                <a:ext cx="3060" cy="580"/>
                <a:chOff x="2899" y="9112"/>
                <a:chExt cx="3060" cy="580"/>
              </a:xfrm>
            </p:grpSpPr>
            <p:sp>
              <p:nvSpPr>
                <p:cNvPr id="65" name="文本框 64"/>
                <p:cNvSpPr txBox="1"/>
                <p:nvPr/>
              </p:nvSpPr>
              <p:spPr>
                <a:xfrm>
                  <a:off x="3145" y="9112"/>
                  <a:ext cx="2815" cy="580"/>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行业领先专家</a:t>
                  </a:r>
                </a:p>
              </p:txBody>
            </p:sp>
            <p:pic>
              <p:nvPicPr>
                <p:cNvPr id="79" name="图片 78" descr="专家管理"/>
                <p:cNvPicPr>
                  <a:picLocks noChangeAspect="1"/>
                </p:cNvPicPr>
                <p:nvPr/>
              </p:nvPicPr>
              <p:blipFill>
                <a:blip r:embed="rId13"/>
                <a:stretch>
                  <a:fillRect/>
                </a:stretch>
              </p:blipFill>
              <p:spPr>
                <a:xfrm>
                  <a:off x="2899" y="9148"/>
                  <a:ext cx="454" cy="454"/>
                </a:xfrm>
                <a:prstGeom prst="rect">
                  <a:avLst/>
                </a:prstGeom>
              </p:spPr>
            </p:pic>
          </p:grpSp>
        </p:grpSp>
      </p:grpSp>
      <p:pic>
        <p:nvPicPr>
          <p:cNvPr id="62" name="图片 6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863600"/>
            <a:ext cx="6691630" cy="5262245"/>
          </a:xfrm>
          <a:prstGeom prst="rect">
            <a:avLst/>
          </a:prstGeom>
        </p:spPr>
      </p:pic>
      <p:sp>
        <p:nvSpPr>
          <p:cNvPr id="2" name="矩形 1"/>
          <p:cNvSpPr/>
          <p:nvPr/>
        </p:nvSpPr>
        <p:spPr>
          <a:xfrm>
            <a:off x="2672305" y="2957830"/>
            <a:ext cx="9620885" cy="3168015"/>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latin typeface="微软雅黑" panose="020B0503020204020204" pitchFamily="34" charset="-122"/>
              <a:ea typeface="微软雅黑" panose="020B0503020204020204" pitchFamily="34" charset="-122"/>
            </a:endParaRPr>
          </a:p>
        </p:txBody>
      </p:sp>
      <p:grpSp>
        <p:nvGrpSpPr>
          <p:cNvPr id="2013" name="组合 2013"/>
          <p:cNvGrpSpPr/>
          <p:nvPr/>
        </p:nvGrpSpPr>
        <p:grpSpPr>
          <a:xfrm>
            <a:off x="3462865" y="4650722"/>
            <a:ext cx="3389480" cy="991105"/>
            <a:chOff x="6925732" y="9301444"/>
            <a:chExt cx="6778960" cy="1982210"/>
          </a:xfrm>
        </p:grpSpPr>
        <p:sp>
          <p:nvSpPr>
            <p:cNvPr id="2014" name="Object 2014"/>
            <p:cNvSpPr txBox="1"/>
            <p:nvPr/>
          </p:nvSpPr>
          <p:spPr>
            <a:xfrm>
              <a:off x="6925732" y="9301444"/>
              <a:ext cx="2717482" cy="1982210"/>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alpha val="50000"/>
                    </a:schemeClr>
                  </a:solidFill>
                  <a:latin typeface="微软雅黑" panose="020B0503020204020204" pitchFamily="34" charset="-122"/>
                  <a:ea typeface="微软雅黑" panose="020B0503020204020204" pitchFamily="34" charset="-122"/>
                </a:rPr>
                <a:t>2</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2016" name="Object 2016"/>
            <p:cNvSpPr txBox="1"/>
            <p:nvPr/>
          </p:nvSpPr>
          <p:spPr>
            <a:xfrm>
              <a:off x="8589962" y="9566532"/>
              <a:ext cx="4942840" cy="1015662"/>
            </a:xfrm>
            <a:prstGeom prst="rect">
              <a:avLst/>
            </a:prstGeom>
          </p:spPr>
          <p:txBody>
            <a:bodyPr vert="horz" wrap="square" lIns="0" tIns="0" rIns="0" bIns="0" rtlCol="0" anchor="t" anchorCtr="0">
              <a:spAutoFit/>
            </a:bodyPr>
            <a:lstStyle>
              <a:defPPr>
                <a:defRPr lang="zh-CN"/>
              </a:defPPr>
              <a:lvl1pPr algn="just">
                <a:lnSpc>
                  <a:spcPct val="110000"/>
                </a:lnSpc>
                <a:defRPr sz="3000" spc="100">
                  <a:solidFill>
                    <a:schemeClr val="bg1"/>
                  </a:solidFill>
                  <a:latin typeface="OPPOSans-B"/>
                  <a:ea typeface="OPPOSans-B"/>
                </a:defRPr>
              </a:lvl1pPr>
            </a:lstStyle>
            <a:p>
              <a:r>
                <a:rPr lang="zh-CN" dirty="0">
                  <a:solidFill>
                    <a:schemeClr val="bg1">
                      <a:alpha val="50000"/>
                    </a:schemeClr>
                  </a:solidFill>
                  <a:latin typeface="微软雅黑" panose="020B0503020204020204" pitchFamily="34" charset="-122"/>
                  <a:ea typeface="微软雅黑" panose="020B0503020204020204" pitchFamily="34" charset="-122"/>
                </a:rPr>
                <a:t>产品与服务</a:t>
              </a:r>
            </a:p>
          </p:txBody>
        </p:sp>
        <p:sp>
          <p:nvSpPr>
            <p:cNvPr id="2017" name="Object 2017"/>
            <p:cNvSpPr txBox="1"/>
            <p:nvPr/>
          </p:nvSpPr>
          <p:spPr>
            <a:xfrm>
              <a:off x="8599292" y="10533700"/>
              <a:ext cx="5105400" cy="439420"/>
            </a:xfrm>
            <a:prstGeom prst="rect">
              <a:avLst/>
            </a:prstGeom>
          </p:spPr>
          <p:txBody>
            <a:bodyPr vert="horz" wrap="square" lIns="0" tIns="0" rIns="0" bIns="0" rtlCol="0" anchor="t" anchorCtr="0">
              <a:spAutoFit/>
            </a:bodyPr>
            <a:lstStyle/>
            <a:p>
              <a:pPr algn="just">
                <a:lnSpc>
                  <a:spcPct val="110000"/>
                </a:lnSpc>
              </a:pPr>
              <a:r>
                <a:rPr lang="zh-CN" sz="1300" dirty="0">
                  <a:solidFill>
                    <a:schemeClr val="bg1">
                      <a:alpha val="50000"/>
                    </a:schemeClr>
                  </a:solidFill>
                  <a:latin typeface="微软雅黑" panose="020B0503020204020204" pitchFamily="34" charset="-122"/>
                  <a:ea typeface="微软雅黑" panose="020B0503020204020204" pitchFamily="34" charset="-122"/>
                </a:rPr>
                <a:t>Products </a:t>
              </a:r>
              <a:r>
                <a:rPr lang="en-US" altLang="zh-CN" sz="1300" dirty="0">
                  <a:solidFill>
                    <a:schemeClr val="bg1">
                      <a:alpha val="50000"/>
                    </a:schemeClr>
                  </a:solidFill>
                  <a:latin typeface="微软雅黑" panose="020B0503020204020204" pitchFamily="34" charset="-122"/>
                  <a:ea typeface="微软雅黑" panose="020B0503020204020204" pitchFamily="34" charset="-122"/>
                </a:rPr>
                <a:t>A</a:t>
              </a:r>
              <a:r>
                <a:rPr lang="zh-CN" sz="1300" dirty="0">
                  <a:solidFill>
                    <a:schemeClr val="bg1">
                      <a:alpha val="50000"/>
                    </a:schemeClr>
                  </a:solidFill>
                  <a:latin typeface="微软雅黑" panose="020B0503020204020204" pitchFamily="34" charset="-122"/>
                  <a:ea typeface="微软雅黑" panose="020B0503020204020204" pitchFamily="34" charset="-122"/>
                </a:rPr>
                <a:t>nd </a:t>
              </a:r>
              <a:r>
                <a:rPr lang="en-US" altLang="zh-CN" sz="1300" dirty="0">
                  <a:solidFill>
                    <a:schemeClr val="bg1">
                      <a:alpha val="50000"/>
                    </a:schemeClr>
                  </a:solidFill>
                  <a:latin typeface="微软雅黑" panose="020B0503020204020204" pitchFamily="34" charset="-122"/>
                  <a:ea typeface="微软雅黑" panose="020B0503020204020204" pitchFamily="34" charset="-122"/>
                </a:rPr>
                <a:t>S</a:t>
              </a:r>
              <a:r>
                <a:rPr lang="zh-CN" sz="1300" dirty="0">
                  <a:solidFill>
                    <a:schemeClr val="bg1">
                      <a:alpha val="50000"/>
                    </a:schemeClr>
                  </a:solidFill>
                  <a:latin typeface="微软雅黑" panose="020B0503020204020204" pitchFamily="34" charset="-122"/>
                  <a:ea typeface="微软雅黑" panose="020B0503020204020204" pitchFamily="34" charset="-122"/>
                </a:rPr>
                <a:t>ervices</a:t>
              </a:r>
            </a:p>
          </p:txBody>
        </p:sp>
      </p:grpSp>
      <p:grpSp>
        <p:nvGrpSpPr>
          <p:cNvPr id="2023" name="组合 2023"/>
          <p:cNvGrpSpPr/>
          <p:nvPr/>
        </p:nvGrpSpPr>
        <p:grpSpPr>
          <a:xfrm>
            <a:off x="7197725" y="1244638"/>
            <a:ext cx="4060924" cy="1092928"/>
            <a:chOff x="14395450" y="2223847"/>
            <a:chExt cx="8121847" cy="2185856"/>
          </a:xfrm>
        </p:grpSpPr>
        <p:sp>
          <p:nvSpPr>
            <p:cNvPr id="2024" name="Object 2024"/>
            <p:cNvSpPr txBox="1"/>
            <p:nvPr/>
          </p:nvSpPr>
          <p:spPr>
            <a:xfrm>
              <a:off x="14395450" y="2223847"/>
              <a:ext cx="3777870" cy="2185856"/>
            </a:xfrm>
            <a:prstGeom prst="rect">
              <a:avLst/>
            </a:prstGeom>
          </p:spPr>
          <p:txBody>
            <a:bodyPr vert="horz" wrap="square" lIns="0" tIns="0" rIns="0" bIns="0" rtlCol="0" anchor="t" anchorCtr="0">
              <a:spAutoFit/>
            </a:bodyPr>
            <a:lstStyle/>
            <a:p>
              <a:pPr algn="just">
                <a:lnSpc>
                  <a:spcPct val="110000"/>
                </a:lnSpc>
              </a:pPr>
              <a:r>
                <a:rPr lang="zh-CN" sz="6940" b="1" i="0" spc="300" dirty="0">
                  <a:solidFill>
                    <a:srgbClr val="223C6C"/>
                  </a:solidFill>
                  <a:latin typeface="微软雅黑" panose="020B0503020204020204" pitchFamily="34" charset="-122"/>
                  <a:ea typeface="微软雅黑" panose="020B0503020204020204" pitchFamily="34" charset="-122"/>
                </a:rPr>
                <a:t>目录</a:t>
              </a:r>
              <a:endParaRPr lang="zh-CN" altLang="en-US" sz="6940" b="1" i="0" spc="300" dirty="0">
                <a:solidFill>
                  <a:srgbClr val="223C6C"/>
                </a:solidFill>
                <a:latin typeface="微软雅黑" panose="020B0503020204020204" pitchFamily="34" charset="-122"/>
                <a:ea typeface="微软雅黑" panose="020B0503020204020204" pitchFamily="34" charset="-122"/>
              </a:endParaRPr>
            </a:p>
          </p:txBody>
        </p:sp>
        <p:sp>
          <p:nvSpPr>
            <p:cNvPr id="2025" name="Object 2025"/>
            <p:cNvSpPr txBox="1"/>
            <p:nvPr/>
          </p:nvSpPr>
          <p:spPr>
            <a:xfrm>
              <a:off x="18258734" y="3389171"/>
              <a:ext cx="4258563" cy="831510"/>
            </a:xfrm>
            <a:prstGeom prst="rect">
              <a:avLst/>
            </a:prstGeom>
          </p:spPr>
          <p:txBody>
            <a:bodyPr vert="horz" wrap="square" lIns="0" tIns="0" rIns="0" bIns="0" rtlCol="0" anchor="t" anchorCtr="0">
              <a:spAutoFit/>
            </a:bodyPr>
            <a:lstStyle/>
            <a:p>
              <a:pPr algn="just">
                <a:lnSpc>
                  <a:spcPct val="110000"/>
                </a:lnSpc>
              </a:pPr>
              <a:r>
                <a:rPr lang="en-US" altLang="zh-CN" sz="2640" b="0" i="0" spc="100" dirty="0">
                  <a:solidFill>
                    <a:srgbClr val="223C6C"/>
                  </a:solidFill>
                  <a:latin typeface="微软雅黑" panose="020B0503020204020204" pitchFamily="34" charset="-122"/>
                  <a:ea typeface="微软雅黑" panose="020B0503020204020204" pitchFamily="34" charset="-122"/>
                </a:rPr>
                <a:t>CONTENTS</a:t>
              </a:r>
              <a:endParaRPr lang="zh-CN" altLang="en-US" sz="2640" b="0" i="0" spc="100" dirty="0">
                <a:solidFill>
                  <a:srgbClr val="223C6C"/>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grpSp>
        <p:nvGrpSpPr>
          <p:cNvPr id="28" name="组合 208"/>
          <p:cNvGrpSpPr/>
          <p:nvPr/>
        </p:nvGrpSpPr>
        <p:grpSpPr>
          <a:xfrm>
            <a:off x="7692127" y="3509232"/>
            <a:ext cx="3765435" cy="991870"/>
            <a:chOff x="15321193" y="7018463"/>
            <a:chExt cx="7530869" cy="1983740"/>
          </a:xfrm>
        </p:grpSpPr>
        <p:sp>
          <p:nvSpPr>
            <p:cNvPr id="29" name="Object 209"/>
            <p:cNvSpPr txBox="1"/>
            <p:nvPr/>
          </p:nvSpPr>
          <p:spPr>
            <a:xfrm>
              <a:off x="15321193" y="7018463"/>
              <a:ext cx="2006282" cy="198374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solidFill>
                  <a:latin typeface="微软雅黑" panose="020B0503020204020204" pitchFamily="34" charset="-122"/>
                  <a:ea typeface="微软雅黑" panose="020B0503020204020204" pitchFamily="34" charset="-122"/>
                </a:rPr>
                <a:t>3</a:t>
              </a:r>
              <a:r>
                <a:rPr lang="zh-CN" sz="1950" b="0" i="0" spc="0" dirty="0">
                  <a:solidFill>
                    <a:schemeClr val="bg1"/>
                  </a:solidFill>
                  <a:latin typeface="微软雅黑" panose="020B0503020204020204" pitchFamily="34" charset="-122"/>
                  <a:ea typeface="微软雅黑" panose="020B0503020204020204" pitchFamily="34" charset="-122"/>
                </a:rPr>
                <a:t>/</a:t>
              </a:r>
              <a:endParaRPr lang="zh-CN" altLang="en-US" sz="1950" b="0" i="0" spc="0" dirty="0">
                <a:solidFill>
                  <a:schemeClr val="bg1"/>
                </a:solidFill>
                <a:latin typeface="微软雅黑" panose="020B0503020204020204" pitchFamily="34" charset="-122"/>
                <a:ea typeface="微软雅黑" panose="020B0503020204020204" pitchFamily="34" charset="-122"/>
              </a:endParaRPr>
            </a:p>
          </p:txBody>
        </p:sp>
        <p:sp>
          <p:nvSpPr>
            <p:cNvPr id="30" name="Object 2011"/>
            <p:cNvSpPr txBox="1"/>
            <p:nvPr/>
          </p:nvSpPr>
          <p:spPr>
            <a:xfrm>
              <a:off x="17098963" y="7331333"/>
              <a:ext cx="5753099" cy="1015662"/>
            </a:xfrm>
            <a:prstGeom prst="rect">
              <a:avLst/>
            </a:prstGeom>
          </p:spPr>
          <p:txBody>
            <a:bodyPr vert="horz" wrap="square" lIns="0" tIns="0" rIns="0" bIns="0" rtlCol="0" anchor="t" anchorCtr="0">
              <a:spAutoFit/>
            </a:bodyPr>
            <a:lstStyle>
              <a:defPPr>
                <a:defRPr lang="zh-CN"/>
              </a:defPPr>
              <a:lvl1pPr algn="just">
                <a:lnSpc>
                  <a:spcPct val="110000"/>
                </a:lnSpc>
                <a:defRPr sz="3000" spc="100">
                  <a:solidFill>
                    <a:schemeClr val="bg1"/>
                  </a:solidFill>
                  <a:latin typeface="OPPOSans-B"/>
                  <a:ea typeface="OPPOSans-B"/>
                </a:defRPr>
              </a:lvl1pPr>
            </a:lstStyle>
            <a:p>
              <a:r>
                <a:rPr lang="zh-CN" dirty="0">
                  <a:latin typeface="微软雅黑" panose="020B0503020204020204" pitchFamily="34" charset="-122"/>
                  <a:ea typeface="微软雅黑" panose="020B0503020204020204" pitchFamily="34" charset="-122"/>
                </a:rPr>
                <a:t>成功优势</a:t>
              </a:r>
            </a:p>
          </p:txBody>
        </p:sp>
        <p:sp>
          <p:nvSpPr>
            <p:cNvPr id="31" name="Object 2012"/>
            <p:cNvSpPr txBox="1"/>
            <p:nvPr/>
          </p:nvSpPr>
          <p:spPr>
            <a:xfrm>
              <a:off x="17102137" y="8311199"/>
              <a:ext cx="5676899" cy="439420"/>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solidFill>
                  <a:latin typeface="微软雅黑" panose="020B0503020204020204" pitchFamily="34" charset="-122"/>
                  <a:ea typeface="微软雅黑" panose="020B0503020204020204" pitchFamily="34" charset="-122"/>
                </a:rPr>
                <a:t>Success</a:t>
              </a:r>
              <a:r>
                <a:rPr lang="en-US" altLang="zh-CN" sz="1300" dirty="0">
                  <a:solidFill>
                    <a:schemeClr val="bg1"/>
                  </a:solidFill>
                  <a:latin typeface="微软雅黑" panose="020B0503020204020204" pitchFamily="34" charset="-122"/>
                  <a:ea typeface="微软雅黑" panose="020B0503020204020204" pitchFamily="34" charset="-122"/>
                </a:rPr>
                <a:t>HR</a:t>
              </a:r>
              <a:r>
                <a:rPr lang="zh-CN" sz="1300" b="0" i="0" dirty="0">
                  <a:solidFill>
                    <a:schemeClr val="bg1"/>
                  </a:solidFill>
                  <a:latin typeface="微软雅黑" panose="020B0503020204020204" pitchFamily="34" charset="-122"/>
                  <a:ea typeface="微软雅黑" panose="020B0503020204020204" pitchFamily="34" charset="-122"/>
                </a:rPr>
                <a:t> </a:t>
              </a:r>
              <a:r>
                <a:rPr lang="en-US" altLang="zh-CN" sz="1300" b="0" i="0" dirty="0">
                  <a:solidFill>
                    <a:schemeClr val="bg1"/>
                  </a:solidFill>
                  <a:latin typeface="微软雅黑" panose="020B0503020204020204" pitchFamily="34" charset="-122"/>
                  <a:ea typeface="微软雅黑" panose="020B0503020204020204" pitchFamily="34" charset="-122"/>
                </a:rPr>
                <a:t>A</a:t>
              </a:r>
              <a:r>
                <a:rPr lang="zh-CN" sz="1300" b="0" i="0" dirty="0">
                  <a:solidFill>
                    <a:schemeClr val="bg1"/>
                  </a:solidFill>
                  <a:latin typeface="微软雅黑" panose="020B0503020204020204" pitchFamily="34" charset="-122"/>
                  <a:ea typeface="微软雅黑" panose="020B0503020204020204" pitchFamily="34" charset="-122"/>
                </a:rPr>
                <a:t>dvantage</a:t>
              </a:r>
            </a:p>
          </p:txBody>
        </p:sp>
      </p:grpSp>
      <p:grpSp>
        <p:nvGrpSpPr>
          <p:cNvPr id="32" name="组合 203"/>
          <p:cNvGrpSpPr/>
          <p:nvPr/>
        </p:nvGrpSpPr>
        <p:grpSpPr>
          <a:xfrm>
            <a:off x="3519141" y="3509232"/>
            <a:ext cx="3681251" cy="991105"/>
            <a:chOff x="7059301" y="7018463"/>
            <a:chExt cx="7362501" cy="1982210"/>
          </a:xfrm>
        </p:grpSpPr>
        <p:sp>
          <p:nvSpPr>
            <p:cNvPr id="33" name="Object 204"/>
            <p:cNvSpPr txBox="1"/>
            <p:nvPr/>
          </p:nvSpPr>
          <p:spPr>
            <a:xfrm>
              <a:off x="7059301" y="7018463"/>
              <a:ext cx="2018982" cy="1982210"/>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alpha val="50000"/>
                    </a:schemeClr>
                  </a:solidFill>
                  <a:latin typeface="微软雅黑" panose="020B0503020204020204" pitchFamily="34" charset="-122"/>
                  <a:ea typeface="微软雅黑" panose="020B0503020204020204" pitchFamily="34" charset="-122"/>
                </a:rPr>
                <a:t>1</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34" name="Object 206"/>
            <p:cNvSpPr txBox="1"/>
            <p:nvPr/>
          </p:nvSpPr>
          <p:spPr>
            <a:xfrm>
              <a:off x="8589963" y="7331333"/>
              <a:ext cx="5831839" cy="1015662"/>
            </a:xfrm>
            <a:prstGeom prst="rect">
              <a:avLst/>
            </a:prstGeom>
          </p:spPr>
          <p:txBody>
            <a:bodyPr vert="horz" wrap="square" lIns="0" tIns="0" rIns="0" bIns="0" rtlCol="0" anchor="t" anchorCtr="0">
              <a:spAutoFit/>
            </a:bodyPr>
            <a:lstStyle/>
            <a:p>
              <a:pPr algn="just">
                <a:lnSpc>
                  <a:spcPct val="110000"/>
                </a:lnSpc>
              </a:pPr>
              <a:r>
                <a:rPr lang="zh-CN" altLang="en-US" sz="3000" spc="100" dirty="0">
                  <a:solidFill>
                    <a:schemeClr val="bg1">
                      <a:alpha val="50000"/>
                    </a:schemeClr>
                  </a:solidFill>
                  <a:latin typeface="微软雅黑" panose="020B0503020204020204" pitchFamily="34" charset="-122"/>
                  <a:ea typeface="微软雅黑" panose="020B0503020204020204" pitchFamily="34" charset="-122"/>
                </a:rPr>
                <a:t>集团概览</a:t>
              </a:r>
            </a:p>
          </p:txBody>
        </p:sp>
        <p:sp>
          <p:nvSpPr>
            <p:cNvPr id="35" name="Object 207"/>
            <p:cNvSpPr txBox="1"/>
            <p:nvPr/>
          </p:nvSpPr>
          <p:spPr>
            <a:xfrm>
              <a:off x="8593137" y="8311199"/>
              <a:ext cx="5105399" cy="439420"/>
            </a:xfrm>
            <a:prstGeom prst="rect">
              <a:avLst/>
            </a:prstGeom>
            <a:noFill/>
          </p:spPr>
          <p:txBody>
            <a:bodyPr vert="horz" wrap="square" lIns="0" tIns="0" rIns="0" bIns="0" rtlCol="0" anchor="t" anchorCtr="0">
              <a:spAutoFit/>
            </a:bodyPr>
            <a:lstStyle/>
            <a:p>
              <a:pPr algn="just">
                <a:lnSpc>
                  <a:spcPct val="110000"/>
                </a:lnSpc>
              </a:pPr>
              <a:r>
                <a:rPr lang="zh-CN" sz="1300" b="0" i="0" dirty="0">
                  <a:solidFill>
                    <a:schemeClr val="bg1">
                      <a:alpha val="50000"/>
                    </a:schemeClr>
                  </a:solidFill>
                  <a:latin typeface="微软雅黑" panose="020B0503020204020204" pitchFamily="34" charset="-122"/>
                  <a:ea typeface="微软雅黑" panose="020B0503020204020204" pitchFamily="34" charset="-122"/>
                </a:rPr>
                <a:t>Group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O</a:t>
              </a:r>
              <a:r>
                <a:rPr lang="zh-CN" sz="1300" b="0" i="0" dirty="0">
                  <a:solidFill>
                    <a:schemeClr val="bg1">
                      <a:alpha val="50000"/>
                    </a:schemeClr>
                  </a:solidFill>
                  <a:latin typeface="微软雅黑" panose="020B0503020204020204" pitchFamily="34" charset="-122"/>
                  <a:ea typeface="微软雅黑" panose="020B0503020204020204" pitchFamily="34" charset="-122"/>
                </a:rPr>
                <a:t>verview</a:t>
              </a:r>
            </a:p>
          </p:txBody>
        </p:sp>
      </p:grpSp>
      <p:grpSp>
        <p:nvGrpSpPr>
          <p:cNvPr id="36" name="组合 2018"/>
          <p:cNvGrpSpPr/>
          <p:nvPr/>
        </p:nvGrpSpPr>
        <p:grpSpPr>
          <a:xfrm>
            <a:off x="7660746" y="4650722"/>
            <a:ext cx="3765285" cy="991105"/>
            <a:chOff x="15321492" y="9301444"/>
            <a:chExt cx="7530570" cy="1982210"/>
          </a:xfrm>
        </p:grpSpPr>
        <p:sp>
          <p:nvSpPr>
            <p:cNvPr id="37" name="Object 2019"/>
            <p:cNvSpPr txBox="1"/>
            <p:nvPr/>
          </p:nvSpPr>
          <p:spPr>
            <a:xfrm>
              <a:off x="15321492" y="9301444"/>
              <a:ext cx="2234882" cy="1982210"/>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4</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38" name="Object 2021"/>
            <p:cNvSpPr txBox="1"/>
            <p:nvPr/>
          </p:nvSpPr>
          <p:spPr>
            <a:xfrm>
              <a:off x="17098962" y="9559190"/>
              <a:ext cx="5753100" cy="1015662"/>
            </a:xfrm>
            <a:prstGeom prst="rect">
              <a:avLst/>
            </a:prstGeom>
          </p:spPr>
          <p:txBody>
            <a:bodyPr vert="horz" wrap="square" lIns="0" tIns="0" rIns="0" bIns="0" rtlCol="0" anchor="t" anchorCtr="0">
              <a:spAutoFit/>
            </a:bodyPr>
            <a:lstStyle/>
            <a:p>
              <a:pPr algn="just">
                <a:lnSpc>
                  <a:spcPct val="110000"/>
                </a:lnSpc>
              </a:pPr>
              <a:r>
                <a:rPr lang="zh-CN" sz="3000" spc="100" dirty="0">
                  <a:solidFill>
                    <a:schemeClr val="bg1">
                      <a:alpha val="50000"/>
                    </a:schemeClr>
                  </a:solidFill>
                  <a:latin typeface="微软雅黑" panose="020B0503020204020204" pitchFamily="34" charset="-122"/>
                  <a:ea typeface="微软雅黑" panose="020B0503020204020204" pitchFamily="34" charset="-122"/>
                </a:rPr>
                <a:t>合作伙伴</a:t>
              </a:r>
            </a:p>
          </p:txBody>
        </p:sp>
        <p:sp>
          <p:nvSpPr>
            <p:cNvPr id="39" name="Object 2022"/>
            <p:cNvSpPr txBox="1"/>
            <p:nvPr/>
          </p:nvSpPr>
          <p:spPr>
            <a:xfrm>
              <a:off x="17102137" y="10533699"/>
              <a:ext cx="4076700" cy="439420"/>
            </a:xfrm>
            <a:prstGeom prst="rect">
              <a:avLst/>
            </a:prstGeom>
          </p:spPr>
          <p:txBody>
            <a:bodyPr vert="horz" wrap="square" lIns="0" tIns="0" rIns="0" bIns="0" rtlCol="0" anchor="t" anchorCtr="0">
              <a:spAutoFit/>
            </a:bodyPr>
            <a:lstStyle/>
            <a:p>
              <a:pPr algn="just">
                <a:lnSpc>
                  <a:spcPct val="110000"/>
                </a:lnSpc>
              </a:pPr>
              <a:r>
                <a:rPr lang="en-US" alt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C</a:t>
              </a:r>
              <a:r>
                <a:rPr 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ooperative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P</a:t>
              </a:r>
              <a:r>
                <a:rPr lang="zh-CN" sz="1300" b="0" i="0" dirty="0">
                  <a:solidFill>
                    <a:schemeClr val="bg1">
                      <a:alpha val="50000"/>
                    </a:schemeClr>
                  </a:solidFill>
                  <a:latin typeface="微软雅黑" panose="020B0503020204020204" pitchFamily="34" charset="-122"/>
                  <a:ea typeface="微软雅黑" panose="020B0503020204020204" pitchFamily="34" charset="-122"/>
                  <a:cs typeface="Adobe Devanagari" panose="02040503050201020203" pitchFamily="18" charset="0"/>
                </a:rPr>
                <a:t>artner</a:t>
              </a:r>
            </a:p>
          </p:txBody>
        </p:sp>
      </p:grpSp>
    </p:spTree>
    <p:extLst>
      <p:ext uri="{BB962C8B-B14F-4D97-AF65-F5344CB8AC3E}">
        <p14:creationId xmlns:p14="http://schemas.microsoft.com/office/powerpoint/2010/main" val="129355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01" name="image 701"/>
          <p:cNvPicPr>
            <a:picLocks noChangeAspect="1"/>
          </p:cNvPicPr>
          <p:nvPr/>
        </p:nvPicPr>
        <p:blipFill>
          <a:blip r:embed="rId2"/>
          <a:srcRect/>
          <a:stretch>
            <a:fillRect/>
          </a:stretch>
        </p:blipFill>
        <p:spPr>
          <a:xfrm>
            <a:off x="635000" y="2946400"/>
            <a:ext cx="2628900" cy="2686050"/>
          </a:xfrm>
          <a:prstGeom prst="rect">
            <a:avLst/>
          </a:prstGeom>
        </p:spPr>
      </p:pic>
      <p:pic>
        <p:nvPicPr>
          <p:cNvPr id="9702" name="image 702"/>
          <p:cNvPicPr>
            <a:picLocks noChangeAspect="1"/>
          </p:cNvPicPr>
          <p:nvPr/>
        </p:nvPicPr>
        <p:blipFill>
          <a:blip r:embed="rId3"/>
          <a:srcRect/>
          <a:stretch>
            <a:fillRect/>
          </a:stretch>
        </p:blipFill>
        <p:spPr>
          <a:xfrm>
            <a:off x="3365500" y="2946400"/>
            <a:ext cx="2628900" cy="2686050"/>
          </a:xfrm>
          <a:prstGeom prst="rect">
            <a:avLst/>
          </a:prstGeom>
        </p:spPr>
      </p:pic>
      <p:pic>
        <p:nvPicPr>
          <p:cNvPr id="9703" name="image 703"/>
          <p:cNvPicPr>
            <a:picLocks noChangeAspect="1"/>
          </p:cNvPicPr>
          <p:nvPr/>
        </p:nvPicPr>
        <p:blipFill>
          <a:blip r:embed="rId4"/>
          <a:srcRect/>
          <a:stretch>
            <a:fillRect/>
          </a:stretch>
        </p:blipFill>
        <p:spPr>
          <a:xfrm>
            <a:off x="6121193" y="2946400"/>
            <a:ext cx="2628900" cy="2686050"/>
          </a:xfrm>
          <a:prstGeom prst="rect">
            <a:avLst/>
          </a:prstGeom>
        </p:spPr>
      </p:pic>
      <p:pic>
        <p:nvPicPr>
          <p:cNvPr id="9704" name="image 704"/>
          <p:cNvPicPr>
            <a:picLocks noChangeAspect="1"/>
          </p:cNvPicPr>
          <p:nvPr/>
        </p:nvPicPr>
        <p:blipFill>
          <a:blip r:embed="rId3"/>
          <a:srcRect/>
          <a:stretch>
            <a:fillRect/>
          </a:stretch>
        </p:blipFill>
        <p:spPr>
          <a:xfrm>
            <a:off x="8864807" y="2946400"/>
            <a:ext cx="2628900" cy="2686050"/>
          </a:xfrm>
          <a:prstGeom prst="rect">
            <a:avLst/>
          </a:prstGeom>
        </p:spPr>
      </p:pic>
      <p:pic>
        <p:nvPicPr>
          <p:cNvPr id="9705" name="image 705"/>
          <p:cNvPicPr>
            <a:picLocks noChangeAspect="1"/>
          </p:cNvPicPr>
          <p:nvPr/>
        </p:nvPicPr>
        <p:blipFill>
          <a:blip r:embed="rId5"/>
          <a:srcRect/>
          <a:stretch>
            <a:fillRect/>
          </a:stretch>
        </p:blipFill>
        <p:spPr>
          <a:xfrm>
            <a:off x="733425" y="3041650"/>
            <a:ext cx="2432050" cy="2489200"/>
          </a:xfrm>
          <a:prstGeom prst="rect">
            <a:avLst/>
          </a:prstGeom>
        </p:spPr>
      </p:pic>
      <p:pic>
        <p:nvPicPr>
          <p:cNvPr id="9706" name="image 706"/>
          <p:cNvPicPr>
            <a:picLocks noChangeAspect="1"/>
          </p:cNvPicPr>
          <p:nvPr/>
        </p:nvPicPr>
        <p:blipFill>
          <a:blip r:embed="rId6"/>
          <a:srcRect/>
          <a:stretch>
            <a:fillRect/>
          </a:stretch>
        </p:blipFill>
        <p:spPr>
          <a:xfrm>
            <a:off x="3463925" y="3041650"/>
            <a:ext cx="2432050" cy="2489200"/>
          </a:xfrm>
          <a:prstGeom prst="rect">
            <a:avLst/>
          </a:prstGeom>
        </p:spPr>
      </p:pic>
      <p:pic>
        <p:nvPicPr>
          <p:cNvPr id="9707" name="image 707"/>
          <p:cNvPicPr>
            <a:picLocks noChangeAspect="1"/>
          </p:cNvPicPr>
          <p:nvPr/>
        </p:nvPicPr>
        <p:blipFill>
          <a:blip r:embed="rId7"/>
          <a:srcRect/>
          <a:stretch>
            <a:fillRect/>
          </a:stretch>
        </p:blipFill>
        <p:spPr>
          <a:xfrm>
            <a:off x="6219618" y="3041650"/>
            <a:ext cx="2432050" cy="2489200"/>
          </a:xfrm>
          <a:prstGeom prst="rect">
            <a:avLst/>
          </a:prstGeom>
        </p:spPr>
      </p:pic>
      <p:pic>
        <p:nvPicPr>
          <p:cNvPr id="9708" name="image 708"/>
          <p:cNvPicPr>
            <a:picLocks noChangeAspect="1"/>
          </p:cNvPicPr>
          <p:nvPr/>
        </p:nvPicPr>
        <p:blipFill>
          <a:blip r:embed="rId8"/>
          <a:srcRect/>
          <a:stretch>
            <a:fillRect/>
          </a:stretch>
        </p:blipFill>
        <p:spPr>
          <a:xfrm>
            <a:off x="8963232" y="3041650"/>
            <a:ext cx="2432050" cy="2489200"/>
          </a:xfrm>
          <a:prstGeom prst="rect">
            <a:avLst/>
          </a:prstGeom>
        </p:spPr>
      </p:pic>
      <p:pic>
        <p:nvPicPr>
          <p:cNvPr id="9709" name="image 709"/>
          <p:cNvPicPr>
            <a:picLocks noChangeAspect="1"/>
          </p:cNvPicPr>
          <p:nvPr/>
        </p:nvPicPr>
        <p:blipFill>
          <a:blip r:embed="rId9"/>
          <a:srcRect/>
          <a:stretch>
            <a:fillRect/>
          </a:stretch>
        </p:blipFill>
        <p:spPr>
          <a:xfrm>
            <a:off x="733425" y="2324100"/>
            <a:ext cx="2432050" cy="742950"/>
          </a:xfrm>
          <a:prstGeom prst="rect">
            <a:avLst/>
          </a:prstGeom>
        </p:spPr>
      </p:pic>
      <p:pic>
        <p:nvPicPr>
          <p:cNvPr id="97010" name="image 7010"/>
          <p:cNvPicPr>
            <a:picLocks noChangeAspect="1"/>
          </p:cNvPicPr>
          <p:nvPr/>
        </p:nvPicPr>
        <p:blipFill>
          <a:blip r:embed="rId10">
            <a:alphaModFix amt="50196"/>
          </a:blip>
          <a:srcRect/>
          <a:stretch>
            <a:fillRect/>
          </a:stretch>
        </p:blipFill>
        <p:spPr>
          <a:xfrm>
            <a:off x="742950" y="2336800"/>
            <a:ext cx="914400" cy="552450"/>
          </a:xfrm>
          <a:prstGeom prst="rect">
            <a:avLst/>
          </a:prstGeom>
        </p:spPr>
      </p:pic>
      <p:sp>
        <p:nvSpPr>
          <p:cNvPr id="7011" name="Object 7011"/>
          <p:cNvSpPr txBox="1"/>
          <p:nvPr/>
        </p:nvSpPr>
        <p:spPr>
          <a:xfrm>
            <a:off x="1027817" y="2463656"/>
            <a:ext cx="1847850" cy="439420"/>
          </a:xfrm>
          <a:prstGeom prst="rect">
            <a:avLst/>
          </a:prstGeom>
        </p:spPr>
        <p:txBody>
          <a:bodyPr vert="horz" wrap="square" lIns="0" tIns="0" rIns="0" bIns="0" rtlCol="0" anchor="t" anchorCtr="0">
            <a:spAutoFit/>
          </a:bodyPr>
          <a:lstStyle/>
          <a:p>
            <a:pPr algn="ctr">
              <a:lnSpc>
                <a:spcPct val="110000"/>
              </a:lnSpc>
            </a:pPr>
            <a:r>
              <a:rPr lang="zh-CN" sz="2600" b="0" i="0" dirty="0">
                <a:solidFill>
                  <a:srgbClr val="FFFFFF"/>
                </a:solidFill>
                <a:latin typeface="微软雅黑" panose="020B0503020204020204" pitchFamily="34" charset="-122"/>
                <a:ea typeface="微软雅黑" panose="020B0503020204020204" pitchFamily="34" charset="-122"/>
              </a:rPr>
              <a:t>品牌</a:t>
            </a:r>
          </a:p>
        </p:txBody>
      </p:sp>
      <p:pic>
        <p:nvPicPr>
          <p:cNvPr id="97013" name="image 7013"/>
          <p:cNvPicPr>
            <a:picLocks noChangeAspect="1"/>
          </p:cNvPicPr>
          <p:nvPr/>
        </p:nvPicPr>
        <p:blipFill>
          <a:blip r:embed="rId11"/>
          <a:srcRect/>
          <a:stretch>
            <a:fillRect/>
          </a:stretch>
        </p:blipFill>
        <p:spPr>
          <a:xfrm>
            <a:off x="3463925" y="2324100"/>
            <a:ext cx="2432050" cy="742950"/>
          </a:xfrm>
          <a:prstGeom prst="rect">
            <a:avLst/>
          </a:prstGeom>
        </p:spPr>
      </p:pic>
      <p:pic>
        <p:nvPicPr>
          <p:cNvPr id="97014" name="image 7014"/>
          <p:cNvPicPr>
            <a:picLocks noChangeAspect="1"/>
          </p:cNvPicPr>
          <p:nvPr/>
        </p:nvPicPr>
        <p:blipFill>
          <a:blip r:embed="rId12">
            <a:alphaModFix amt="39894"/>
          </a:blip>
          <a:srcRect/>
          <a:stretch>
            <a:fillRect/>
          </a:stretch>
        </p:blipFill>
        <p:spPr>
          <a:xfrm>
            <a:off x="3473450" y="2336800"/>
            <a:ext cx="869950" cy="552450"/>
          </a:xfrm>
          <a:prstGeom prst="rect">
            <a:avLst/>
          </a:prstGeom>
        </p:spPr>
      </p:pic>
      <p:pic>
        <p:nvPicPr>
          <p:cNvPr id="97015" name="image 7015"/>
          <p:cNvPicPr>
            <a:picLocks noChangeAspect="1"/>
          </p:cNvPicPr>
          <p:nvPr/>
        </p:nvPicPr>
        <p:blipFill>
          <a:blip r:embed="rId13"/>
          <a:srcRect/>
          <a:stretch>
            <a:fillRect/>
          </a:stretch>
        </p:blipFill>
        <p:spPr>
          <a:xfrm>
            <a:off x="8963232" y="2324100"/>
            <a:ext cx="2432050" cy="742950"/>
          </a:xfrm>
          <a:prstGeom prst="rect">
            <a:avLst/>
          </a:prstGeom>
        </p:spPr>
      </p:pic>
      <p:pic>
        <p:nvPicPr>
          <p:cNvPr id="97016" name="image 7016"/>
          <p:cNvPicPr>
            <a:picLocks noChangeAspect="1"/>
          </p:cNvPicPr>
          <p:nvPr/>
        </p:nvPicPr>
        <p:blipFill>
          <a:blip r:embed="rId10">
            <a:alphaModFix amt="50196"/>
          </a:blip>
          <a:srcRect/>
          <a:stretch>
            <a:fillRect/>
          </a:stretch>
        </p:blipFill>
        <p:spPr>
          <a:xfrm>
            <a:off x="8972757" y="2336800"/>
            <a:ext cx="914400" cy="552450"/>
          </a:xfrm>
          <a:prstGeom prst="rect">
            <a:avLst/>
          </a:prstGeom>
        </p:spPr>
      </p:pic>
      <p:pic>
        <p:nvPicPr>
          <p:cNvPr id="97017" name="image 7017"/>
          <p:cNvPicPr>
            <a:picLocks noChangeAspect="1"/>
          </p:cNvPicPr>
          <p:nvPr/>
        </p:nvPicPr>
        <p:blipFill>
          <a:blip r:embed="rId14"/>
          <a:srcRect/>
          <a:stretch>
            <a:fillRect/>
          </a:stretch>
        </p:blipFill>
        <p:spPr>
          <a:xfrm>
            <a:off x="6219618" y="2324100"/>
            <a:ext cx="2432050" cy="742950"/>
          </a:xfrm>
          <a:prstGeom prst="rect">
            <a:avLst/>
          </a:prstGeom>
        </p:spPr>
      </p:pic>
      <p:pic>
        <p:nvPicPr>
          <p:cNvPr id="97018" name="image 7018"/>
          <p:cNvPicPr>
            <a:picLocks noChangeAspect="1"/>
          </p:cNvPicPr>
          <p:nvPr/>
        </p:nvPicPr>
        <p:blipFill>
          <a:blip r:embed="rId12"/>
          <a:srcRect/>
          <a:stretch>
            <a:fillRect/>
          </a:stretch>
        </p:blipFill>
        <p:spPr>
          <a:xfrm>
            <a:off x="6229143" y="2336800"/>
            <a:ext cx="869950" cy="552450"/>
          </a:xfrm>
          <a:prstGeom prst="rect">
            <a:avLst/>
          </a:prstGeom>
        </p:spPr>
      </p:pic>
      <p:sp>
        <p:nvSpPr>
          <p:cNvPr id="7019" name="Object 7019"/>
          <p:cNvSpPr txBox="1"/>
          <p:nvPr/>
        </p:nvSpPr>
        <p:spPr>
          <a:xfrm>
            <a:off x="3791910" y="2463656"/>
            <a:ext cx="1778000" cy="439420"/>
          </a:xfrm>
          <a:prstGeom prst="rect">
            <a:avLst/>
          </a:prstGeom>
        </p:spPr>
        <p:txBody>
          <a:bodyPr vert="horz" wrap="square" lIns="0" tIns="0" rIns="0" bIns="0" rtlCol="0" anchor="t" anchorCtr="0">
            <a:spAutoFit/>
          </a:bodyPr>
          <a:lstStyle/>
          <a:p>
            <a:pPr algn="ctr">
              <a:lnSpc>
                <a:spcPct val="110000"/>
              </a:lnSpc>
            </a:pPr>
            <a:r>
              <a:rPr lang="zh-CN" sz="2600" b="0" i="0" dirty="0">
                <a:solidFill>
                  <a:srgbClr val="FFFFFF"/>
                </a:solidFill>
                <a:latin typeface="微软雅黑" panose="020B0503020204020204" pitchFamily="34" charset="-122"/>
                <a:ea typeface="微软雅黑" panose="020B0503020204020204" pitchFamily="34" charset="-122"/>
              </a:rPr>
              <a:t>产品</a:t>
            </a:r>
          </a:p>
        </p:txBody>
      </p:sp>
      <p:sp>
        <p:nvSpPr>
          <p:cNvPr id="7020" name="Object 7020"/>
          <p:cNvSpPr txBox="1"/>
          <p:nvPr/>
        </p:nvSpPr>
        <p:spPr>
          <a:xfrm>
            <a:off x="9266004" y="2470006"/>
            <a:ext cx="1828800" cy="439420"/>
          </a:xfrm>
          <a:prstGeom prst="rect">
            <a:avLst/>
          </a:prstGeom>
        </p:spPr>
        <p:txBody>
          <a:bodyPr vert="horz" wrap="square" lIns="0" tIns="0" rIns="0" bIns="0" rtlCol="0" anchor="t" anchorCtr="0">
            <a:spAutoFit/>
          </a:bodyPr>
          <a:lstStyle/>
          <a:p>
            <a:pPr algn="ctr">
              <a:lnSpc>
                <a:spcPct val="110000"/>
              </a:lnSpc>
            </a:pPr>
            <a:r>
              <a:rPr lang="zh-CN" sz="2600" b="0" i="0" dirty="0">
                <a:solidFill>
                  <a:srgbClr val="FFFFFF"/>
                </a:solidFill>
                <a:latin typeface="微软雅黑" panose="020B0503020204020204" pitchFamily="34" charset="-122"/>
                <a:ea typeface="微软雅黑" panose="020B0503020204020204" pitchFamily="34" charset="-122"/>
              </a:rPr>
              <a:t>组织</a:t>
            </a:r>
          </a:p>
        </p:txBody>
      </p:sp>
      <p:sp>
        <p:nvSpPr>
          <p:cNvPr id="7021" name="Object 7021"/>
          <p:cNvSpPr txBox="1"/>
          <p:nvPr/>
        </p:nvSpPr>
        <p:spPr>
          <a:xfrm>
            <a:off x="6520360" y="2459596"/>
            <a:ext cx="1835150" cy="439420"/>
          </a:xfrm>
          <a:prstGeom prst="rect">
            <a:avLst/>
          </a:prstGeom>
        </p:spPr>
        <p:txBody>
          <a:bodyPr vert="horz" wrap="square" lIns="0" tIns="0" rIns="0" bIns="0" rtlCol="0" anchor="t" anchorCtr="0">
            <a:spAutoFit/>
          </a:bodyPr>
          <a:lstStyle/>
          <a:p>
            <a:pPr algn="ctr">
              <a:lnSpc>
                <a:spcPct val="110000"/>
              </a:lnSpc>
            </a:pPr>
            <a:r>
              <a:rPr lang="zh-CN" sz="2600" b="0" i="0" dirty="0">
                <a:solidFill>
                  <a:srgbClr val="FFFFFF"/>
                </a:solidFill>
                <a:latin typeface="微软雅黑" panose="020B0503020204020204" pitchFamily="34" charset="-122"/>
                <a:ea typeface="微软雅黑" panose="020B0503020204020204" pitchFamily="34" charset="-122"/>
              </a:rPr>
              <a:t>数字化平台</a:t>
            </a:r>
          </a:p>
        </p:txBody>
      </p:sp>
      <p:sp>
        <p:nvSpPr>
          <p:cNvPr id="7022" name="Object 7022"/>
          <p:cNvSpPr txBox="1"/>
          <p:nvPr/>
        </p:nvSpPr>
        <p:spPr>
          <a:xfrm>
            <a:off x="3790950" y="3411262"/>
            <a:ext cx="1809750" cy="1356360"/>
          </a:xfrm>
          <a:prstGeom prst="rect">
            <a:avLst/>
          </a:prstGeom>
        </p:spPr>
        <p:txBody>
          <a:bodyPr vert="horz" wrap="square" lIns="0" tIns="0" rIns="0" bIns="0" rtlCol="0" anchor="t" anchorCtr="0">
            <a:spAutoFit/>
          </a:bodyPr>
          <a:lstStyle/>
          <a:p>
            <a:pPr marL="285750" indent="-285750" algn="ctr" eaLnBrk="1" hangingPunct="1">
              <a:lnSpc>
                <a:spcPct val="150000"/>
              </a:lnSpc>
              <a:spcBef>
                <a:spcPct val="20000"/>
              </a:spcBef>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sym typeface="Wingdings" panose="05000000000000000000" pitchFamily="2" charset="2"/>
              </a:rPr>
              <a:t>招聘能力强大</a:t>
            </a:r>
            <a:endParaRPr lang="en-US" altLang="zh-CN" dirty="0">
              <a:latin typeface="微软雅黑" panose="020B0503020204020204" pitchFamily="34" charset="-122"/>
              <a:ea typeface="微软雅黑" panose="020B0503020204020204" pitchFamily="34" charset="-122"/>
              <a:sym typeface="Wingdings" panose="05000000000000000000" pitchFamily="2" charset="2"/>
            </a:endParaRPr>
          </a:p>
          <a:p>
            <a:pPr marL="285750" indent="-285750" algn="ctr" eaLnBrk="1" hangingPunct="1">
              <a:lnSpc>
                <a:spcPct val="150000"/>
              </a:lnSpc>
              <a:spcBef>
                <a:spcPct val="20000"/>
              </a:spcBef>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sym typeface="Wingdings" panose="05000000000000000000" pitchFamily="2" charset="2"/>
              </a:rPr>
              <a:t>服务资质完善</a:t>
            </a:r>
            <a:endParaRPr lang="en-US" altLang="zh-CN" dirty="0">
              <a:latin typeface="微软雅黑" panose="020B0503020204020204" pitchFamily="34" charset="-122"/>
              <a:ea typeface="微软雅黑" panose="020B0503020204020204" pitchFamily="34" charset="-122"/>
              <a:sym typeface="Wingdings" panose="05000000000000000000" pitchFamily="2" charset="2"/>
            </a:endParaRPr>
          </a:p>
          <a:p>
            <a:pPr marL="285750" indent="-285750" algn="ctr" eaLnBrk="1" hangingPunct="1">
              <a:lnSpc>
                <a:spcPct val="150000"/>
              </a:lnSpc>
              <a:spcBef>
                <a:spcPct val="20000"/>
              </a:spcBef>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sym typeface="Wingdings" panose="05000000000000000000" pitchFamily="2" charset="2"/>
              </a:rPr>
              <a:t>安全合规严谨</a:t>
            </a:r>
            <a:endParaRPr lang="zh-CN" altLang="en-US" dirty="0">
              <a:latin typeface="微软雅黑" panose="020B0503020204020204" pitchFamily="34" charset="-122"/>
              <a:ea typeface="微软雅黑" panose="020B0503020204020204" pitchFamily="34" charset="-122"/>
            </a:endParaRPr>
          </a:p>
        </p:txBody>
      </p:sp>
      <p:sp>
        <p:nvSpPr>
          <p:cNvPr id="7023" name="Object 7023"/>
          <p:cNvSpPr txBox="1"/>
          <p:nvPr/>
        </p:nvSpPr>
        <p:spPr>
          <a:xfrm>
            <a:off x="9277557" y="3411262"/>
            <a:ext cx="2015754" cy="886397"/>
          </a:xfrm>
          <a:prstGeom prst="rect">
            <a:avLst/>
          </a:prstGeom>
        </p:spPr>
        <p:txBody>
          <a:bodyPr vert="horz" wrap="square" lIns="0" tIns="0" rIns="0" bIns="0" rtlCol="0" anchor="t" anchorCtr="0">
            <a:spAutoFit/>
          </a:bodyPr>
          <a:lstStyle/>
          <a:p>
            <a:pPr marL="285750" indent="-285750" eaLnBrk="1" hangingPunct="1">
              <a:lnSpc>
                <a:spcPct val="150000"/>
              </a:lnSpc>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sym typeface="+mn-ea"/>
              </a:rPr>
              <a:t>管理团队专业</a:t>
            </a:r>
            <a:endParaRPr lang="en-US" altLang="zh-CN" dirty="0">
              <a:latin typeface="微软雅黑" panose="020B0503020204020204" pitchFamily="34" charset="-122"/>
              <a:ea typeface="微软雅黑" panose="020B0503020204020204" pitchFamily="34" charset="-122"/>
            </a:endParaRPr>
          </a:p>
          <a:p>
            <a:pPr marL="285750" indent="-285750" eaLnBrk="1" hangingPunct="1">
              <a:lnSpc>
                <a:spcPct val="150000"/>
              </a:lnSpc>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sym typeface="Wingdings" panose="05000000000000000000" pitchFamily="2" charset="2"/>
              </a:rPr>
              <a:t>基层员工素质高</a:t>
            </a:r>
            <a:endParaRPr lang="zh-CN" altLang="en-US" dirty="0">
              <a:latin typeface="微软雅黑" panose="020B0503020204020204" pitchFamily="34" charset="-122"/>
              <a:ea typeface="微软雅黑" panose="020B0503020204020204" pitchFamily="34" charset="-122"/>
            </a:endParaRPr>
          </a:p>
        </p:txBody>
      </p:sp>
      <p:sp>
        <p:nvSpPr>
          <p:cNvPr id="7024" name="Object 7024"/>
          <p:cNvSpPr txBox="1"/>
          <p:nvPr/>
        </p:nvSpPr>
        <p:spPr>
          <a:xfrm>
            <a:off x="6533943" y="3411262"/>
            <a:ext cx="1809750" cy="1274195"/>
          </a:xfrm>
          <a:prstGeom prst="rect">
            <a:avLst/>
          </a:prstGeom>
        </p:spPr>
        <p:txBody>
          <a:bodyPr vert="horz" wrap="square" lIns="0" tIns="0" rIns="0" bIns="0" rtlCol="0" anchor="t" anchorCtr="0">
            <a:spAutoFit/>
          </a:bodyPr>
          <a:lstStyle/>
          <a:p>
            <a:pPr marL="285750" indent="-285750" algn="ctr" eaLnBrk="1" hangingPunct="1">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在线化</a:t>
            </a:r>
            <a:endParaRPr lang="en-US" altLang="zh-CN" dirty="0">
              <a:latin typeface="微软雅黑" panose="020B0503020204020204" pitchFamily="34" charset="-122"/>
              <a:ea typeface="微软雅黑" panose="020B0503020204020204" pitchFamily="34" charset="-122"/>
            </a:endParaRPr>
          </a:p>
          <a:p>
            <a:pPr marL="285750" indent="-285750" algn="ctr" eaLnBrk="1" hangingPunct="1">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流程化</a:t>
            </a:r>
            <a:endParaRPr lang="en-US" altLang="zh-CN" dirty="0">
              <a:latin typeface="微软雅黑" panose="020B0503020204020204" pitchFamily="34" charset="-122"/>
              <a:ea typeface="微软雅黑" panose="020B0503020204020204" pitchFamily="34" charset="-122"/>
            </a:endParaRPr>
          </a:p>
          <a:p>
            <a:pPr marL="285750" indent="-285750" algn="ctr" eaLnBrk="1" hangingPunct="1">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智能化</a:t>
            </a:r>
            <a:endParaRPr lang="en-US" altLang="zh-CN" dirty="0">
              <a:latin typeface="微软雅黑" panose="020B0503020204020204" pitchFamily="34" charset="-122"/>
              <a:ea typeface="微软雅黑" panose="020B0503020204020204" pitchFamily="34" charset="-122"/>
            </a:endParaRPr>
          </a:p>
          <a:p>
            <a:pPr marL="285750" indent="-285750" algn="ctr" eaLnBrk="1" hangingPunct="1">
              <a:spcBef>
                <a:spcPct val="20000"/>
              </a:spcBef>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高效化</a:t>
            </a:r>
          </a:p>
        </p:txBody>
      </p:sp>
      <p:pic>
        <p:nvPicPr>
          <p:cNvPr id="97025" name="image 7025"/>
          <p:cNvPicPr>
            <a:picLocks noChangeAspect="1"/>
          </p:cNvPicPr>
          <p:nvPr/>
        </p:nvPicPr>
        <p:blipFill>
          <a:blip r:embed="rId15"/>
          <a:srcRect/>
          <a:stretch>
            <a:fillRect/>
          </a:stretch>
        </p:blipFill>
        <p:spPr>
          <a:xfrm>
            <a:off x="641350" y="571500"/>
            <a:ext cx="781050" cy="876300"/>
          </a:xfrm>
          <a:prstGeom prst="rect">
            <a:avLst/>
          </a:prstGeom>
        </p:spPr>
      </p:pic>
      <p:sp>
        <p:nvSpPr>
          <p:cNvPr id="7026" name="Object 7026"/>
          <p:cNvSpPr txBox="1"/>
          <p:nvPr/>
        </p:nvSpPr>
        <p:spPr>
          <a:xfrm>
            <a:off x="1742309" y="664937"/>
            <a:ext cx="3371850" cy="558165"/>
          </a:xfrm>
          <a:prstGeom prst="rect">
            <a:avLst/>
          </a:prstGeom>
        </p:spPr>
        <p:txBody>
          <a:bodyPr vert="horz" wrap="square" lIns="0" tIns="0" rIns="0" bIns="0" rtlCol="0" anchor="t" anchorCtr="0">
            <a:spAutoFit/>
          </a:bodyPr>
          <a:lstStyle/>
          <a:p>
            <a:pPr algn="l">
              <a:lnSpc>
                <a:spcPct val="110000"/>
              </a:lnSpc>
            </a:pPr>
            <a:r>
              <a:rPr lang="zh-CN" altLang="en-US" sz="3300" b="1" i="0" dirty="0">
                <a:solidFill>
                  <a:srgbClr val="041E5C"/>
                </a:solidFill>
                <a:latin typeface="微软雅黑" panose="020B0503020204020204" pitchFamily="34" charset="-122"/>
                <a:ea typeface="微软雅黑" panose="020B0503020204020204" pitchFamily="34" charset="-122"/>
              </a:rPr>
              <a:t>为什么选择成功</a:t>
            </a:r>
          </a:p>
        </p:txBody>
      </p:sp>
      <p:sp>
        <p:nvSpPr>
          <p:cNvPr id="7027" name="Object 7027"/>
          <p:cNvSpPr txBox="1"/>
          <p:nvPr/>
        </p:nvSpPr>
        <p:spPr>
          <a:xfrm>
            <a:off x="1738149" y="1151949"/>
            <a:ext cx="2819400" cy="259815"/>
          </a:xfrm>
          <a:prstGeom prst="rect">
            <a:avLst/>
          </a:prstGeom>
        </p:spPr>
        <p:txBody>
          <a:bodyPr vert="horz" wrap="square" lIns="0" tIns="0" rIns="0" bIns="0" rtlCol="0" anchor="t" anchorCtr="0">
            <a:spAutoFit/>
          </a:bodyPr>
          <a:lstStyle/>
          <a:p>
            <a:pPr algn="l">
              <a:lnSpc>
                <a:spcPct val="110000"/>
              </a:lnSpc>
            </a:pPr>
            <a:r>
              <a:rPr lang="en-US" altLang="zh-CN" sz="1650" b="0" i="0" dirty="0">
                <a:solidFill>
                  <a:srgbClr val="8592AF"/>
                </a:solidFill>
                <a:latin typeface="微软雅黑" panose="020B0503020204020204" pitchFamily="34" charset="-122"/>
                <a:ea typeface="微软雅黑" panose="020B0503020204020204" pitchFamily="34" charset="-122"/>
              </a:rPr>
              <a:t>WHY SUCCESSHR</a:t>
            </a:r>
            <a:endParaRPr lang="zh-CN" altLang="en-US" sz="900" dirty="0">
              <a:latin typeface="微软雅黑" panose="020B0503020204020204" pitchFamily="34" charset="-122"/>
              <a:ea typeface="微软雅黑" panose="020B0503020204020204" pitchFamily="34" charset="-122"/>
            </a:endParaRPr>
          </a:p>
        </p:txBody>
      </p:sp>
      <p:sp>
        <p:nvSpPr>
          <p:cNvPr id="7028" name="Object 7028"/>
          <p:cNvSpPr txBox="1"/>
          <p:nvPr/>
        </p:nvSpPr>
        <p:spPr>
          <a:xfrm>
            <a:off x="742950" y="777240"/>
            <a:ext cx="372110" cy="465455"/>
          </a:xfrm>
          <a:prstGeom prst="rect">
            <a:avLst/>
          </a:prstGeom>
        </p:spPr>
        <p:txBody>
          <a:bodyPr vert="horz" wrap="square" lIns="0" tIns="0" rIns="0" bIns="0" rtlCol="0" anchor="t" anchorCtr="0">
            <a:spAutoFit/>
          </a:bodyPr>
          <a:lstStyle/>
          <a:p>
            <a:pPr algn="dist">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1</a:t>
            </a:r>
          </a:p>
        </p:txBody>
      </p:sp>
      <p:sp>
        <p:nvSpPr>
          <p:cNvPr id="4" name="文本框 3"/>
          <p:cNvSpPr txBox="1"/>
          <p:nvPr/>
        </p:nvSpPr>
        <p:spPr>
          <a:xfrm>
            <a:off x="12275820" y="3788410"/>
            <a:ext cx="309880" cy="368300"/>
          </a:xfrm>
          <a:prstGeom prst="rect">
            <a:avLst/>
          </a:prstGeom>
          <a:noFill/>
        </p:spPr>
        <p:txBody>
          <a:bodyPr wrap="none" rtlCol="0">
            <a:spAutoFit/>
          </a:bodyPr>
          <a:lstStyle/>
          <a:p>
            <a:endParaRPr lang="zh-CN" altLang="en-US"/>
          </a:p>
        </p:txBody>
      </p:sp>
      <p:pic>
        <p:nvPicPr>
          <p:cNvPr id="31" name="图片 3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
        <p:nvSpPr>
          <p:cNvPr id="32" name="Object 7022"/>
          <p:cNvSpPr txBox="1"/>
          <p:nvPr/>
        </p:nvSpPr>
        <p:spPr>
          <a:xfrm>
            <a:off x="1027817" y="3370179"/>
            <a:ext cx="1809750" cy="886397"/>
          </a:xfrm>
          <a:prstGeom prst="rect">
            <a:avLst/>
          </a:prstGeom>
        </p:spPr>
        <p:txBody>
          <a:bodyPr vert="horz" wrap="square" lIns="0" tIns="0" rIns="0" bIns="0" rtlCol="0" anchor="t" anchorCtr="0">
            <a:spAutoFit/>
          </a:bodyPr>
          <a:lstStyle/>
          <a:p>
            <a:pPr marL="285750" indent="-285750" algn="ctr" eaLnBrk="1" hangingPunct="1">
              <a:lnSpc>
                <a:spcPct val="150000"/>
              </a:lnSpc>
              <a:spcBef>
                <a:spcPct val="20000"/>
              </a:spcBef>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sym typeface="Wingdings" panose="05000000000000000000" pitchFamily="2" charset="2"/>
              </a:rPr>
              <a:t>央视专栏宣传</a:t>
            </a:r>
            <a:endParaRPr lang="en-US" altLang="zh-CN" dirty="0">
              <a:latin typeface="微软雅黑" panose="020B0503020204020204" pitchFamily="34" charset="-122"/>
              <a:ea typeface="微软雅黑" panose="020B0503020204020204" pitchFamily="34" charset="-122"/>
              <a:sym typeface="Wingdings" panose="05000000000000000000" pitchFamily="2" charset="2"/>
            </a:endParaRPr>
          </a:p>
          <a:p>
            <a:pPr marL="285750" indent="-285750" algn="ctr" eaLnBrk="1" hangingPunct="1">
              <a:lnSpc>
                <a:spcPct val="150000"/>
              </a:lnSpc>
              <a:spcBef>
                <a:spcPct val="20000"/>
              </a:spcBef>
              <a:buFont typeface="Wingdings" panose="05000000000000000000" pitchFamily="2" charset="2"/>
              <a:buChar char="ü"/>
              <a:defRPr/>
            </a:pPr>
            <a:r>
              <a:rPr lang="zh-CN" altLang="en-US" dirty="0">
                <a:latin typeface="微软雅黑" panose="020B0503020204020204" pitchFamily="34" charset="-122"/>
                <a:ea typeface="微软雅黑" panose="020B0503020204020204" pitchFamily="34" charset="-122"/>
                <a:sym typeface="Wingdings" panose="05000000000000000000" pitchFamily="2" charset="2"/>
              </a:rPr>
              <a:t>主流媒体报道</a:t>
            </a:r>
            <a:endParaRPr lang="en-US" altLang="zh-CN" dirty="0">
              <a:latin typeface="微软雅黑" panose="020B0503020204020204" pitchFamily="34" charset="-122"/>
              <a:ea typeface="微软雅黑" panose="020B0503020204020204" pitchFamily="34" charset="-122"/>
              <a:sym typeface="Wingdings" panose="05000000000000000000" pitchFamily="2" charset="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531880" y="-85729"/>
            <a:ext cx="5788467" cy="6984661"/>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8" name="组合 7"/>
          <p:cNvGrpSpPr/>
          <p:nvPr/>
        </p:nvGrpSpPr>
        <p:grpSpPr>
          <a:xfrm>
            <a:off x="469042" y="8861"/>
            <a:ext cx="4208145" cy="850900"/>
            <a:chOff x="970" y="890"/>
            <a:chExt cx="6627" cy="1340"/>
          </a:xfrm>
        </p:grpSpPr>
        <p:sp>
          <p:nvSpPr>
            <p:cNvPr id="1301" name="Object 1301"/>
            <p:cNvSpPr txBox="1"/>
            <p:nvPr/>
          </p:nvSpPr>
          <p:spPr>
            <a:xfrm>
              <a:off x="2824" y="1047"/>
              <a:ext cx="4490" cy="81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品牌优势</a:t>
              </a:r>
            </a:p>
          </p:txBody>
        </p:sp>
        <p:sp>
          <p:nvSpPr>
            <p:cNvPr id="1302" name="Object 1302"/>
            <p:cNvSpPr txBox="1"/>
            <p:nvPr/>
          </p:nvSpPr>
          <p:spPr>
            <a:xfrm>
              <a:off x="2807" y="1814"/>
              <a:ext cx="4790" cy="409"/>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B</a:t>
              </a:r>
              <a:r>
                <a:rPr lang="en-US" altLang="zh-CN" sz="1650" b="0" i="0" dirty="0">
                  <a:solidFill>
                    <a:srgbClr val="8592AF"/>
                  </a:solidFill>
                  <a:latin typeface="微软雅黑" panose="020B0503020204020204" pitchFamily="34" charset="-122"/>
                  <a:ea typeface="微软雅黑" panose="020B0503020204020204" pitchFamily="34" charset="-122"/>
                </a:rPr>
                <a:t>RAND</a:t>
              </a:r>
              <a:r>
                <a:rPr lang="zh-CN" sz="1650" b="0" i="0" dirty="0">
                  <a:solidFill>
                    <a:srgbClr val="8592AF"/>
                  </a:solidFill>
                  <a:latin typeface="微软雅黑" panose="020B0503020204020204" pitchFamily="34" charset="-122"/>
                  <a:ea typeface="微软雅黑" panose="020B0503020204020204" pitchFamily="34" charset="-122"/>
                </a:rPr>
                <a:t> </a:t>
              </a:r>
              <a:r>
                <a:rPr lang="en-US" altLang="zh-CN" sz="1650" b="0" i="0" dirty="0">
                  <a:solidFill>
                    <a:srgbClr val="8592AF"/>
                  </a:solidFill>
                  <a:latin typeface="微软雅黑" panose="020B0503020204020204" pitchFamily="34" charset="-122"/>
                  <a:ea typeface="微软雅黑" panose="020B0503020204020204" pitchFamily="34" charset="-122"/>
                </a:rPr>
                <a:t>ADVANTAGES</a:t>
              </a:r>
              <a:endParaRPr lang="zh-CN" sz="1650" b="0" i="0" dirty="0">
                <a:solidFill>
                  <a:srgbClr val="8592AF"/>
                </a:solidFill>
                <a:latin typeface="微软雅黑" panose="020B0503020204020204" pitchFamily="34" charset="-122"/>
                <a:ea typeface="微软雅黑" panose="020B0503020204020204" pitchFamily="34" charset="-122"/>
              </a:endParaRPr>
            </a:p>
          </p:txBody>
        </p:sp>
        <p:pic>
          <p:nvPicPr>
            <p:cNvPr id="91303" name="image 1303"/>
            <p:cNvPicPr>
              <a:picLocks noChangeAspect="1"/>
            </p:cNvPicPr>
            <p:nvPr/>
          </p:nvPicPr>
          <p:blipFill>
            <a:blip r:embed="rId2"/>
            <a:srcRect/>
            <a:stretch>
              <a:fillRect/>
            </a:stretch>
          </p:blipFill>
          <p:spPr>
            <a:xfrm>
              <a:off x="1020" y="890"/>
              <a:ext cx="1210" cy="1340"/>
            </a:xfrm>
            <a:prstGeom prst="rect">
              <a:avLst/>
            </a:prstGeom>
          </p:spPr>
        </p:pic>
        <p:sp>
          <p:nvSpPr>
            <p:cNvPr id="1304" name="Object 1304"/>
            <p:cNvSpPr txBox="1"/>
            <p:nvPr/>
          </p:nvSpPr>
          <p:spPr>
            <a:xfrm>
              <a:off x="970" y="1230"/>
              <a:ext cx="1033" cy="733"/>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2</a:t>
              </a:r>
            </a:p>
          </p:txBody>
        </p:sp>
      </p:gr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180255" y="1029097"/>
            <a:ext cx="4574374" cy="2524900"/>
          </a:xfrm>
          <a:prstGeom prst="rect">
            <a:avLst/>
          </a:prstGeom>
        </p:spPr>
      </p:pic>
      <p:pic>
        <p:nvPicPr>
          <p:cNvPr id="23" name="图片 22"/>
          <p:cNvPicPr>
            <a:picLocks noChangeAspect="1"/>
          </p:cNvPicPr>
          <p:nvPr/>
        </p:nvPicPr>
        <p:blipFill rotWithShape="1">
          <a:blip r:embed="rId4"/>
          <a:srcRect/>
          <a:stretch>
            <a:fillRect/>
          </a:stretch>
        </p:blipFill>
        <p:spPr>
          <a:xfrm>
            <a:off x="1172820" y="3975044"/>
            <a:ext cx="4658660" cy="2591805"/>
          </a:xfrm>
          <a:prstGeom prst="rect">
            <a:avLst/>
          </a:prstGeom>
        </p:spPr>
      </p:pic>
      <p:grpSp>
        <p:nvGrpSpPr>
          <p:cNvPr id="24" name="组合 23"/>
          <p:cNvGrpSpPr/>
          <p:nvPr/>
        </p:nvGrpSpPr>
        <p:grpSpPr>
          <a:xfrm>
            <a:off x="7465169" y="2313601"/>
            <a:ext cx="4420105" cy="3858090"/>
            <a:chOff x="-8" y="3048"/>
            <a:chExt cx="7880" cy="6408"/>
          </a:xfrm>
        </p:grpSpPr>
        <p:sp>
          <p:nvSpPr>
            <p:cNvPr id="25" name="文本框 24"/>
            <p:cNvSpPr txBox="1"/>
            <p:nvPr/>
          </p:nvSpPr>
          <p:spPr>
            <a:xfrm>
              <a:off x="-8" y="3048"/>
              <a:ext cx="7540" cy="2070"/>
            </a:xfrm>
            <a:prstGeom prst="rect">
              <a:avLst/>
            </a:prstGeom>
            <a:noFill/>
          </p:spPr>
          <p:txBody>
            <a:bodyPr wrap="square" rtlCol="0">
              <a:spAutoFit/>
            </a:bodyPr>
            <a:lstStyle/>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15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中央电视台各栏目</a:t>
              </a:r>
            </a:p>
            <a:p>
              <a:pPr marL="0" marR="0" lvl="0" indent="0" algn="l" defTabSz="914400" rtl="0" eaLnBrk="1" fontAlgn="base" latinLnBrk="0" hangingPunct="1">
                <a:lnSpc>
                  <a:spcPct val="125000"/>
                </a:lnSpc>
                <a:spcBef>
                  <a:spcPct val="0"/>
                </a:spcBef>
                <a:spcAft>
                  <a:spcPct val="0"/>
                </a:spcAft>
                <a:buClrTx/>
                <a:buSzTx/>
                <a:buFontTx/>
                <a:buNone/>
                <a:defRPr/>
              </a:pPr>
              <a:r>
                <a:rPr kumimoji="0" lang="en-US" altLang="zh-CN"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中国财经报道</a:t>
              </a:r>
              <a:r>
                <a:rPr kumimoji="0" lang="en-US" altLang="zh-CN"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a:t>
              </a:r>
            </a:p>
            <a:p>
              <a:pPr marL="0" marR="0" lvl="0" indent="0" algn="l" defTabSz="914400" rtl="0" eaLnBrk="1" fontAlgn="base" latinLnBrk="0" hangingPunct="1">
                <a:lnSpc>
                  <a:spcPct val="125000"/>
                </a:lnSpc>
                <a:spcBef>
                  <a:spcPct val="0"/>
                </a:spcBef>
                <a:spcAft>
                  <a:spcPct val="0"/>
                </a:spcAft>
                <a:buClrTx/>
                <a:buSzTx/>
                <a:buFontTx/>
                <a:buNone/>
                <a:defRPr/>
              </a:pPr>
              <a:r>
                <a:rPr kumimoji="0" lang="en-US" altLang="zh-CN"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晚间新闻</a:t>
              </a:r>
              <a:r>
                <a:rPr kumimoji="0" lang="en-US" altLang="zh-CN" sz="2000"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b="1" i="1"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6" name="文本框 25"/>
            <p:cNvSpPr txBox="1"/>
            <p:nvPr/>
          </p:nvSpPr>
          <p:spPr>
            <a:xfrm>
              <a:off x="35" y="5700"/>
              <a:ext cx="7837" cy="3756"/>
            </a:xfrm>
            <a:prstGeom prst="rect">
              <a:avLst/>
            </a:prstGeom>
            <a:noFill/>
          </p:spPr>
          <p:txBody>
            <a:bodyPr wrap="square" rtlCol="0">
              <a:spAutoFit/>
            </a:bodyPr>
            <a:lstStyle/>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15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各大主流媒体</a:t>
              </a:r>
            </a:p>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人民网、光明网、环球网、新华网、中华网、中国日报、财经头条、</a:t>
              </a:r>
              <a:endParaRPr kumimoji="0" lang="en-US" altLang="zh-CN"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网易新闻、人民政协网、中国青年网、中国经济网、中国经营网、</a:t>
              </a:r>
              <a:endParaRPr kumimoji="0" lang="en-US" altLang="zh-CN"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b="1" i="0"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rPr>
                <a:t>中国产经新闻网、中国经济导报网</a:t>
              </a:r>
              <a:endParaRPr kumimoji="0" lang="zh-CN" altLang="en-US" b="1" i="1" u="none" strike="noStrike" kern="1200" cap="none" spc="150" normalizeH="0" baseline="0" noProof="0" dirty="0">
                <a:ln>
                  <a:noFill/>
                </a:ln>
                <a:solidFill>
                  <a:srgbClr val="FFC000"/>
                </a:solidFill>
                <a:effectLst/>
                <a:uLnTx/>
                <a:uFillTx/>
                <a:latin typeface="微软雅黑" panose="020B0503020204020204" charset="-122"/>
                <a:ea typeface="微软雅黑" panose="020B0503020204020204" charset="-122"/>
                <a:cs typeface="微软雅黑" panose="020B0503020204020204" charset="-122"/>
              </a:endParaRPr>
            </a:p>
          </p:txBody>
        </p:sp>
      </p:grpSp>
      <p:grpSp>
        <p:nvGrpSpPr>
          <p:cNvPr id="27" name="组合 26"/>
          <p:cNvGrpSpPr/>
          <p:nvPr/>
        </p:nvGrpSpPr>
        <p:grpSpPr>
          <a:xfrm>
            <a:off x="6949164" y="1106135"/>
            <a:ext cx="3967668" cy="1112635"/>
            <a:chOff x="12198" y="1287"/>
            <a:chExt cx="6590" cy="1848"/>
          </a:xfrm>
        </p:grpSpPr>
        <p:grpSp>
          <p:nvGrpSpPr>
            <p:cNvPr id="28" name="组合 27"/>
            <p:cNvGrpSpPr/>
            <p:nvPr/>
          </p:nvGrpSpPr>
          <p:grpSpPr>
            <a:xfrm>
              <a:off x="12198" y="1287"/>
              <a:ext cx="6590" cy="1848"/>
              <a:chOff x="12434" y="1674"/>
              <a:chExt cx="6590" cy="1848"/>
            </a:xfrm>
          </p:grpSpPr>
          <p:cxnSp>
            <p:nvCxnSpPr>
              <p:cNvPr id="30" name="直接连接符 29"/>
              <p:cNvCxnSpPr/>
              <p:nvPr/>
            </p:nvCxnSpPr>
            <p:spPr>
              <a:xfrm>
                <a:off x="12434" y="3522"/>
                <a:ext cx="65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4402" y="1674"/>
                <a:ext cx="3566" cy="1687"/>
              </a:xfrm>
              <a:prstGeom prst="rect">
                <a:avLst/>
              </a:prstGeom>
              <a:noFill/>
            </p:spPr>
            <p:txBody>
              <a:bodyPr wrap="none" rtlCol="0" anchor="t">
                <a:spAutoFit/>
              </a:bodyPr>
              <a:lstStyle/>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400" b="1" i="0" u="none" strike="noStrike" kern="1200" cap="none" spc="15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主流媒体关注</a:t>
                </a:r>
              </a:p>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400" b="1" i="0" u="none" strike="noStrike" kern="1200" cap="none" spc="15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大量专题报道</a:t>
                </a:r>
              </a:p>
            </p:txBody>
          </p:sp>
        </p:grpSp>
        <p:pic>
          <p:nvPicPr>
            <p:cNvPr id="29" name="图片 28"/>
            <p:cNvPicPr>
              <a:picLocks noChangeAspect="1"/>
            </p:cNvPicPr>
            <p:nvPr/>
          </p:nvPicPr>
          <p:blipFill>
            <a:blip r:embed="rId5"/>
            <a:stretch>
              <a:fillRect/>
            </a:stretch>
          </p:blipFill>
          <p:spPr>
            <a:xfrm>
              <a:off x="12867" y="1590"/>
              <a:ext cx="1196" cy="1196"/>
            </a:xfrm>
            <a:prstGeom prst="rect">
              <a:avLst/>
            </a:prstGeom>
          </p:spPr>
        </p:pic>
      </p:grpSp>
      <p:sp>
        <p:nvSpPr>
          <p:cNvPr id="32" name="文本框 31"/>
          <p:cNvSpPr txBox="1"/>
          <p:nvPr/>
        </p:nvSpPr>
        <p:spPr>
          <a:xfrm>
            <a:off x="1180065" y="3554797"/>
            <a:ext cx="4688953"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成功人力下属悠客产品获</a:t>
            </a:r>
            <a:r>
              <a:rPr kumimoji="0" lang="en-US" altLang="zh-CN"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CCTV1</a:t>
            </a:r>
            <a:r>
              <a:rPr kumimoji="0" lang="zh-CN" altLang="en-US"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报道</a:t>
            </a:r>
          </a:p>
        </p:txBody>
      </p:sp>
      <p:sp>
        <p:nvSpPr>
          <p:cNvPr id="33" name="文本框 32"/>
          <p:cNvSpPr txBox="1"/>
          <p:nvPr/>
        </p:nvSpPr>
        <p:spPr>
          <a:xfrm>
            <a:off x="1173442" y="6567575"/>
            <a:ext cx="4784683"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成功人力下属悠客负责人接受</a:t>
            </a:r>
            <a:r>
              <a:rPr kumimoji="0" lang="en-US" altLang="zh-CN"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CCTV2</a:t>
            </a:r>
            <a:r>
              <a:rPr kumimoji="0" lang="zh-CN" altLang="en-US" sz="1400" b="0" i="0" u="none" strike="noStrike" kern="1200" cap="none" spc="0" normalizeH="0" baseline="0" noProof="0" dirty="0">
                <a:ln>
                  <a:noFill/>
                </a:ln>
                <a:solidFill>
                  <a:srgbClr val="0B3592"/>
                </a:solidFill>
                <a:effectLst/>
                <a:uLnTx/>
                <a:uFillTx/>
                <a:latin typeface="微软雅黑" panose="020B0503020204020204" charset="-122"/>
                <a:ea typeface="微软雅黑" panose="020B0503020204020204" charset="-122"/>
                <a:cs typeface="微软雅黑" panose="020B0503020204020204" charset="-122"/>
                <a:sym typeface="+mn-ea"/>
              </a:rPr>
              <a:t>采访</a:t>
            </a:r>
          </a:p>
        </p:txBody>
      </p:sp>
      <p:pic>
        <p:nvPicPr>
          <p:cNvPr id="34" name="图片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2381" y="-635"/>
            <a:ext cx="2249619" cy="1188823"/>
          </a:xfrm>
          <a:prstGeom prst="rect">
            <a:avLst/>
          </a:prstGeom>
        </p:spPr>
      </p:pic>
    </p:spTree>
    <p:extLst>
      <p:ext uri="{BB962C8B-B14F-4D97-AF65-F5344CB8AC3E}">
        <p14:creationId xmlns:p14="http://schemas.microsoft.com/office/powerpoint/2010/main" val="3075695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801" name="image 1801"/>
          <p:cNvPicPr>
            <a:picLocks noChangeAspect="1"/>
          </p:cNvPicPr>
          <p:nvPr/>
        </p:nvPicPr>
        <p:blipFill>
          <a:blip r:embed="rId3"/>
          <a:srcRect/>
          <a:stretch>
            <a:fillRect/>
          </a:stretch>
        </p:blipFill>
        <p:spPr>
          <a:xfrm>
            <a:off x="-9525" y="2844800"/>
            <a:ext cx="12211050" cy="4013200"/>
          </a:xfrm>
          <a:prstGeom prst="rect">
            <a:avLst/>
          </a:prstGeom>
        </p:spPr>
      </p:pic>
      <p:pic>
        <p:nvPicPr>
          <p:cNvPr id="23" name="图片 22" descr="businessman-pointing-graphs-symbols"/>
          <p:cNvPicPr>
            <a:picLocks noChangeAspect="1"/>
          </p:cNvPicPr>
          <p:nvPr/>
        </p:nvPicPr>
        <p:blipFill>
          <a:blip r:embed="rId4"/>
          <a:stretch>
            <a:fillRect/>
          </a:stretch>
        </p:blipFill>
        <p:spPr>
          <a:xfrm>
            <a:off x="635000" y="1842135"/>
            <a:ext cx="3318510" cy="4481830"/>
          </a:xfrm>
          <a:prstGeom prst="rect">
            <a:avLst/>
          </a:prstGeom>
        </p:spPr>
      </p:pic>
      <p:grpSp>
        <p:nvGrpSpPr>
          <p:cNvPr id="17" name="组合 16"/>
          <p:cNvGrpSpPr/>
          <p:nvPr/>
        </p:nvGrpSpPr>
        <p:grpSpPr>
          <a:xfrm>
            <a:off x="603250" y="518795"/>
            <a:ext cx="4258945" cy="850900"/>
            <a:chOff x="970" y="890"/>
            <a:chExt cx="6707" cy="1340"/>
          </a:xfrm>
        </p:grpSpPr>
        <p:sp>
          <p:nvSpPr>
            <p:cNvPr id="1301" name="Object 1301"/>
            <p:cNvSpPr txBox="1"/>
            <p:nvPr/>
          </p:nvSpPr>
          <p:spPr>
            <a:xfrm>
              <a:off x="2824" y="1047"/>
              <a:ext cx="4490" cy="81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产品优势</a:t>
              </a:r>
            </a:p>
          </p:txBody>
        </p:sp>
        <p:sp>
          <p:nvSpPr>
            <p:cNvPr id="1302" name="Object 1302"/>
            <p:cNvSpPr txBox="1"/>
            <p:nvPr/>
          </p:nvSpPr>
          <p:spPr>
            <a:xfrm>
              <a:off x="2887" y="1814"/>
              <a:ext cx="4790" cy="409"/>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P</a:t>
              </a:r>
              <a:r>
                <a:rPr lang="en-US" altLang="zh-CN" sz="1650" b="0" i="0" dirty="0">
                  <a:solidFill>
                    <a:srgbClr val="8592AF"/>
                  </a:solidFill>
                  <a:latin typeface="微软雅黑" panose="020B0503020204020204" pitchFamily="34" charset="-122"/>
                  <a:ea typeface="微软雅黑" panose="020B0503020204020204" pitchFamily="34" charset="-122"/>
                </a:rPr>
                <a:t>RODUCT</a:t>
              </a:r>
              <a:r>
                <a:rPr lang="zh-CN" sz="1650" b="0" i="0" dirty="0">
                  <a:solidFill>
                    <a:srgbClr val="8592AF"/>
                  </a:solidFill>
                  <a:latin typeface="微软雅黑" panose="020B0503020204020204" pitchFamily="34" charset="-122"/>
                  <a:ea typeface="微软雅黑" panose="020B0503020204020204" pitchFamily="34" charset="-122"/>
                </a:rPr>
                <a:t> </a:t>
              </a:r>
              <a:r>
                <a:rPr lang="en-US" altLang="zh-CN" sz="1650" b="0" i="0" dirty="0">
                  <a:solidFill>
                    <a:srgbClr val="8592AF"/>
                  </a:solidFill>
                  <a:latin typeface="微软雅黑" panose="020B0503020204020204" pitchFamily="34" charset="-122"/>
                  <a:ea typeface="微软雅黑" panose="020B0503020204020204" pitchFamily="34" charset="-122"/>
                </a:rPr>
                <a:t>ADVANTAGES</a:t>
              </a:r>
            </a:p>
          </p:txBody>
        </p:sp>
        <p:pic>
          <p:nvPicPr>
            <p:cNvPr id="91303" name="image 1303"/>
            <p:cNvPicPr>
              <a:picLocks noChangeAspect="1"/>
            </p:cNvPicPr>
            <p:nvPr/>
          </p:nvPicPr>
          <p:blipFill>
            <a:blip r:embed="rId5"/>
            <a:srcRect/>
            <a:stretch>
              <a:fillRect/>
            </a:stretch>
          </p:blipFill>
          <p:spPr>
            <a:xfrm>
              <a:off x="1020" y="890"/>
              <a:ext cx="1210" cy="1340"/>
            </a:xfrm>
            <a:prstGeom prst="rect">
              <a:avLst/>
            </a:prstGeom>
          </p:spPr>
        </p:pic>
        <p:sp>
          <p:nvSpPr>
            <p:cNvPr id="1304" name="Object 1304"/>
            <p:cNvSpPr txBox="1"/>
            <p:nvPr/>
          </p:nvSpPr>
          <p:spPr>
            <a:xfrm>
              <a:off x="970" y="1230"/>
              <a:ext cx="1033" cy="733"/>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3</a:t>
              </a:r>
            </a:p>
          </p:txBody>
        </p:sp>
      </p:grpSp>
      <p:grpSp>
        <p:nvGrpSpPr>
          <p:cNvPr id="11" name="组合 10"/>
          <p:cNvGrpSpPr/>
          <p:nvPr/>
        </p:nvGrpSpPr>
        <p:grpSpPr>
          <a:xfrm>
            <a:off x="5532613" y="2831847"/>
            <a:ext cx="2734340" cy="3492244"/>
            <a:chOff x="4472782" y="1940692"/>
            <a:chExt cx="3246435" cy="4146285"/>
          </a:xfrm>
        </p:grpSpPr>
        <p:sp>
          <p:nvSpPr>
            <p:cNvPr id="12" name="矩形 11"/>
            <p:cNvSpPr/>
            <p:nvPr/>
          </p:nvSpPr>
          <p:spPr>
            <a:xfrm>
              <a:off x="4472782" y="1940693"/>
              <a:ext cx="3246435" cy="4146284"/>
            </a:xfrm>
            <a:prstGeom prst="rect">
              <a:avLst/>
            </a:prstGeom>
            <a:solidFill>
              <a:schemeClr val="bg1"/>
            </a:solidFill>
            <a:ln>
              <a:noFill/>
            </a:ln>
            <a:effectLst>
              <a:outerShdw blurRad="1270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13" name="文本框 12"/>
            <p:cNvSpPr txBox="1"/>
            <p:nvPr/>
          </p:nvSpPr>
          <p:spPr>
            <a:xfrm>
              <a:off x="4472782" y="4090617"/>
              <a:ext cx="3154682" cy="438502"/>
            </a:xfrm>
            <a:prstGeom prst="rect">
              <a:avLst/>
            </a:prstGeom>
            <a:noFill/>
          </p:spPr>
          <p:txBody>
            <a:bodyPr wrap="square" rtlCol="0">
              <a:spAutoFit/>
            </a:bodyPr>
            <a:lstStyle>
              <a:defPPr>
                <a:defRPr lang="zh-CN"/>
              </a:defPPr>
              <a:lvl1pPr>
                <a:defRPr>
                  <a:gradFill flip="none" rotWithShape="1">
                    <a:gsLst>
                      <a:gs pos="0">
                        <a:srgbClr val="F25400"/>
                      </a:gs>
                      <a:gs pos="100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pPr lvl="0" algn="ctr"/>
              <a:r>
                <a:rPr lang="zh-CN" altLang="en-US" b="1" dirty="0">
                  <a:solidFill>
                    <a:schemeClr val="tx1">
                      <a:lumMod val="85000"/>
                      <a:lumOff val="15000"/>
                    </a:schemeClr>
                  </a:solidFill>
                  <a:effectLst/>
                  <a:latin typeface="微软雅黑" panose="020B0503020204020204" pitchFamily="34" charset="-122"/>
                  <a:ea typeface="微软雅黑" panose="020B0503020204020204" pitchFamily="34" charset="-122"/>
                  <a:cs typeface="+mn-ea"/>
                  <a:sym typeface="+mn-lt"/>
                </a:rPr>
                <a:t>服务资质完善</a:t>
              </a:r>
            </a:p>
          </p:txBody>
        </p:sp>
        <p:sp>
          <p:nvSpPr>
            <p:cNvPr id="14" name="文本框 13"/>
            <p:cNvSpPr txBox="1"/>
            <p:nvPr/>
          </p:nvSpPr>
          <p:spPr>
            <a:xfrm>
              <a:off x="4621690" y="4550550"/>
              <a:ext cx="3011486" cy="822191"/>
            </a:xfrm>
            <a:prstGeom prst="rect">
              <a:avLst/>
            </a:prstGeom>
            <a:noFill/>
          </p:spPr>
          <p:txBody>
            <a:bodyPr wrap="square">
              <a:spAutoFit/>
            </a:bodyPr>
            <a:lstStyle/>
            <a:p>
              <a:pPr>
                <a:lnSpc>
                  <a:spcPct val="150000"/>
                </a:lnSpc>
              </a:pPr>
              <a:r>
                <a:rPr lang="zh-CN" altLang="en-US" sz="13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500000000000000" pitchFamily="34" charset="-122"/>
                </a:rPr>
                <a:t>业务专业，以完善的服务体系为客户提供超过预期的服务；</a:t>
              </a:r>
              <a:endParaRPr lang="en-US" altLang="zh-CN" sz="13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15" name="矩形 14"/>
            <p:cNvSpPr/>
            <p:nvPr/>
          </p:nvSpPr>
          <p:spPr>
            <a:xfrm>
              <a:off x="4472782" y="1940692"/>
              <a:ext cx="3246435" cy="6414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grpSp>
      <p:grpSp>
        <p:nvGrpSpPr>
          <p:cNvPr id="18" name="组合 17"/>
          <p:cNvGrpSpPr/>
          <p:nvPr/>
        </p:nvGrpSpPr>
        <p:grpSpPr>
          <a:xfrm>
            <a:off x="2419975" y="2833313"/>
            <a:ext cx="2734340" cy="3492244"/>
            <a:chOff x="696915" y="1940692"/>
            <a:chExt cx="3246435" cy="4146285"/>
          </a:xfrm>
        </p:grpSpPr>
        <p:sp>
          <p:nvSpPr>
            <p:cNvPr id="19" name="矩形 18"/>
            <p:cNvSpPr/>
            <p:nvPr/>
          </p:nvSpPr>
          <p:spPr>
            <a:xfrm>
              <a:off x="696915" y="1940693"/>
              <a:ext cx="3246435" cy="4146284"/>
            </a:xfrm>
            <a:prstGeom prst="rect">
              <a:avLst/>
            </a:prstGeom>
            <a:solidFill>
              <a:schemeClr val="bg1"/>
            </a:solidFill>
            <a:ln>
              <a:noFill/>
            </a:ln>
            <a:effectLst>
              <a:outerShdw blurRad="1270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20" name="文本框 19"/>
            <p:cNvSpPr txBox="1"/>
            <p:nvPr/>
          </p:nvSpPr>
          <p:spPr>
            <a:xfrm>
              <a:off x="874504" y="4555974"/>
              <a:ext cx="3011486" cy="877004"/>
            </a:xfrm>
            <a:prstGeom prst="rect">
              <a:avLst/>
            </a:prstGeom>
            <a:noFill/>
          </p:spPr>
          <p:txBody>
            <a:bodyPr wrap="square">
              <a:spAutoFit/>
            </a:bodyPr>
            <a:lstStyle/>
            <a:p>
              <a:pPr>
                <a:lnSpc>
                  <a:spcPct val="150000"/>
                </a:lnSpc>
              </a:pPr>
              <a:r>
                <a:rPr lang="zh-CN" altLang="en-US" sz="14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业务聚焦，构建海量人才库，满足各类企业人才需求；</a:t>
              </a:r>
            </a:p>
          </p:txBody>
        </p:sp>
        <p:sp>
          <p:nvSpPr>
            <p:cNvPr id="21" name="文本框 20"/>
            <p:cNvSpPr txBox="1"/>
            <p:nvPr/>
          </p:nvSpPr>
          <p:spPr>
            <a:xfrm>
              <a:off x="1003448" y="4090616"/>
              <a:ext cx="2633372" cy="438502"/>
            </a:xfrm>
            <a:prstGeom prst="rect">
              <a:avLst/>
            </a:prstGeom>
            <a:noFill/>
          </p:spPr>
          <p:txBody>
            <a:bodyPr wrap="square" rtlCol="0">
              <a:spAutoFit/>
            </a:bodyPr>
            <a:lstStyle>
              <a:defPPr>
                <a:defRPr lang="zh-CN"/>
              </a:defPPr>
              <a:lvl1pPr>
                <a:defRPr>
                  <a:gradFill flip="none" rotWithShape="1">
                    <a:gsLst>
                      <a:gs pos="0">
                        <a:srgbClr val="F25400"/>
                      </a:gs>
                      <a:gs pos="100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pPr lvl="0" algn="ctr"/>
              <a:r>
                <a:rPr lang="zh-CN" altLang="en-US" b="1" dirty="0">
                  <a:solidFill>
                    <a:schemeClr val="tx1">
                      <a:lumMod val="85000"/>
                      <a:lumOff val="15000"/>
                    </a:schemeClr>
                  </a:solidFill>
                  <a:effectLst/>
                  <a:latin typeface="微软雅黑" panose="020B0503020204020204" pitchFamily="34" charset="-122"/>
                  <a:ea typeface="微软雅黑" panose="020B0503020204020204" pitchFamily="34" charset="-122"/>
                  <a:cs typeface="+mn-ea"/>
                  <a:sym typeface="+mn-lt"/>
                </a:rPr>
                <a:t>招聘能力强大</a:t>
              </a:r>
            </a:p>
          </p:txBody>
        </p:sp>
        <p:sp>
          <p:nvSpPr>
            <p:cNvPr id="22" name="矩形 21"/>
            <p:cNvSpPr/>
            <p:nvPr/>
          </p:nvSpPr>
          <p:spPr>
            <a:xfrm>
              <a:off x="696915" y="1940692"/>
              <a:ext cx="3246435" cy="6414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grpSp>
      <p:grpSp>
        <p:nvGrpSpPr>
          <p:cNvPr id="25" name="组合 24"/>
          <p:cNvGrpSpPr/>
          <p:nvPr/>
        </p:nvGrpSpPr>
        <p:grpSpPr>
          <a:xfrm>
            <a:off x="8645911" y="2844547"/>
            <a:ext cx="2754024" cy="3492243"/>
            <a:chOff x="8225278" y="1940692"/>
            <a:chExt cx="3269806" cy="4146285"/>
          </a:xfrm>
        </p:grpSpPr>
        <p:sp>
          <p:nvSpPr>
            <p:cNvPr id="26" name="矩形 25"/>
            <p:cNvSpPr/>
            <p:nvPr/>
          </p:nvSpPr>
          <p:spPr>
            <a:xfrm>
              <a:off x="8225278" y="1940693"/>
              <a:ext cx="3246435" cy="4146284"/>
            </a:xfrm>
            <a:prstGeom prst="rect">
              <a:avLst/>
            </a:prstGeom>
            <a:solidFill>
              <a:schemeClr val="bg1"/>
            </a:solidFill>
            <a:ln>
              <a:noFill/>
            </a:ln>
            <a:effectLst>
              <a:outerShdw blurRad="1270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27" name="文本框 26"/>
            <p:cNvSpPr txBox="1"/>
            <p:nvPr/>
          </p:nvSpPr>
          <p:spPr>
            <a:xfrm>
              <a:off x="8336092" y="4000497"/>
              <a:ext cx="3024446" cy="438502"/>
            </a:xfrm>
            <a:prstGeom prst="rect">
              <a:avLst/>
            </a:prstGeom>
            <a:noFill/>
          </p:spPr>
          <p:txBody>
            <a:bodyPr wrap="square" rtlCol="0">
              <a:spAutoFit/>
            </a:bodyPr>
            <a:lstStyle>
              <a:defPPr>
                <a:defRPr lang="zh-CN"/>
              </a:defPPr>
              <a:lvl1pPr>
                <a:defRPr>
                  <a:gradFill flip="none" rotWithShape="1">
                    <a:gsLst>
                      <a:gs pos="0">
                        <a:srgbClr val="F25400"/>
                      </a:gs>
                      <a:gs pos="100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pPr lvl="0" algn="ctr" defTabSz="913765" fontAlgn="base">
                <a:spcBef>
                  <a:spcPct val="0"/>
                </a:spcBef>
                <a:spcAft>
                  <a:spcPct val="0"/>
                </a:spcAft>
                <a:defRPr/>
              </a:pPr>
              <a:r>
                <a:rPr lang="zh-CN" altLang="en-US" b="1" dirty="0">
                  <a:solidFill>
                    <a:schemeClr val="tx1">
                      <a:lumMod val="85000"/>
                      <a:lumOff val="15000"/>
                    </a:schemeClr>
                  </a:solidFill>
                  <a:effectLst/>
                  <a:latin typeface="微软雅黑" panose="020B0503020204020204" pitchFamily="34" charset="-122"/>
                  <a:ea typeface="微软雅黑" panose="020B0503020204020204" pitchFamily="34" charset="-122"/>
                  <a:cs typeface="+mn-ea"/>
                  <a:sym typeface="+mn-lt"/>
                </a:rPr>
                <a:t>安全合规严谨</a:t>
              </a:r>
            </a:p>
          </p:txBody>
        </p:sp>
        <p:sp>
          <p:nvSpPr>
            <p:cNvPr id="28" name="文本框 27"/>
            <p:cNvSpPr txBox="1"/>
            <p:nvPr/>
          </p:nvSpPr>
          <p:spPr>
            <a:xfrm>
              <a:off x="8336091" y="4438999"/>
              <a:ext cx="3158993" cy="1178473"/>
            </a:xfrm>
            <a:prstGeom prst="rect">
              <a:avLst/>
            </a:prstGeom>
            <a:noFill/>
          </p:spPr>
          <p:txBody>
            <a:bodyPr wrap="square">
              <a:spAutoFit/>
            </a:bodyPr>
            <a:lstStyle/>
            <a:p>
              <a:pPr>
                <a:lnSpc>
                  <a:spcPct val="150000"/>
                </a:lnSpc>
              </a:pPr>
              <a:r>
                <a:rPr lang="zh-CN" altLang="en-US" sz="13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500000000000000" pitchFamily="34" charset="-122"/>
                </a:rPr>
                <a:t>业务合规安全，合理管控用工风险；</a:t>
              </a:r>
              <a:endParaRPr lang="en-US" altLang="zh-CN" sz="13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500000000000000" pitchFamily="34" charset="-122"/>
              </a:endParaRPr>
            </a:p>
            <a:p>
              <a:pPr>
                <a:lnSpc>
                  <a:spcPct val="150000"/>
                </a:lnSpc>
              </a:pPr>
              <a:endParaRPr lang="en-US" altLang="zh-CN" sz="1300" kern="1400" spc="1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sp>
          <p:nvSpPr>
            <p:cNvPr id="29" name="矩形 28"/>
            <p:cNvSpPr/>
            <p:nvPr/>
          </p:nvSpPr>
          <p:spPr>
            <a:xfrm>
              <a:off x="8225278" y="1940692"/>
              <a:ext cx="3246435" cy="6414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思源黑体 CN Normal" panose="020B0500000000000000" pitchFamily="34" charset="-122"/>
              </a:endParaRPr>
            </a:p>
          </p:txBody>
        </p:sp>
      </p:grpSp>
      <p:sp>
        <p:nvSpPr>
          <p:cNvPr id="8" name="文本框 7"/>
          <p:cNvSpPr txBox="1"/>
          <p:nvPr/>
        </p:nvSpPr>
        <p:spPr>
          <a:xfrm>
            <a:off x="4251960" y="1779270"/>
            <a:ext cx="7128510" cy="787523"/>
          </a:xfrm>
          <a:prstGeom prst="rect">
            <a:avLst/>
          </a:prstGeom>
          <a:noFill/>
        </p:spPr>
        <p:txBody>
          <a:bodyPr wrap="square" rtlCol="0" anchor="t">
            <a:spAutoFit/>
          </a:bodyPr>
          <a:lstStyle/>
          <a:p>
            <a:pPr eaLnBrk="1" hangingPunct="1">
              <a:lnSpc>
                <a:spcPct val="150000"/>
              </a:lnSpc>
              <a:spcAft>
                <a:spcPts val="545"/>
              </a:spcAft>
              <a:defRPr/>
            </a:pPr>
            <a:r>
              <a:rPr lang="zh-CN" altLang="en-US" sz="1600" dirty="0">
                <a:solidFill>
                  <a:schemeClr val="tx2"/>
                </a:solidFill>
                <a:latin typeface="微软雅黑" panose="020B0503020204020204" pitchFamily="34" charset="-122"/>
                <a:ea typeface="微软雅黑" panose="020B0503020204020204" pitchFamily="34" charset="-122"/>
                <a:sym typeface="+mn-ea"/>
              </a:rPr>
              <a:t>具备完备的线上线下服务产品体系和操作系统，以客户需求为导向，为客户提供一站式的人力资源服务解决方案</a:t>
            </a:r>
          </a:p>
        </p:txBody>
      </p:sp>
      <p:sp>
        <p:nvSpPr>
          <p:cNvPr id="9" name="椭圆 8"/>
          <p:cNvSpPr/>
          <p:nvPr/>
        </p:nvSpPr>
        <p:spPr>
          <a:xfrm>
            <a:off x="3239135" y="3275330"/>
            <a:ext cx="1095375" cy="1095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352540" y="3272155"/>
            <a:ext cx="1095375" cy="1095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465310" y="3272155"/>
            <a:ext cx="1095375" cy="1095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renshiguanli-zhaopinguanli"/>
          <p:cNvPicPr>
            <a:picLocks noChangeAspect="1"/>
          </p:cNvPicPr>
          <p:nvPr/>
        </p:nvPicPr>
        <p:blipFill>
          <a:blip r:embed="rId6"/>
          <a:stretch>
            <a:fillRect/>
          </a:stretch>
        </p:blipFill>
        <p:spPr>
          <a:xfrm>
            <a:off x="3439795" y="3475990"/>
            <a:ext cx="694690" cy="694690"/>
          </a:xfrm>
          <a:prstGeom prst="rect">
            <a:avLst/>
          </a:prstGeom>
        </p:spPr>
      </p:pic>
      <p:pic>
        <p:nvPicPr>
          <p:cNvPr id="32" name="图片 31" descr="fuwu-2"/>
          <p:cNvPicPr>
            <a:picLocks noChangeAspect="1"/>
          </p:cNvPicPr>
          <p:nvPr/>
        </p:nvPicPr>
        <p:blipFill>
          <a:blip r:embed="rId7"/>
          <a:stretch>
            <a:fillRect/>
          </a:stretch>
        </p:blipFill>
        <p:spPr>
          <a:xfrm>
            <a:off x="6555105" y="3462655"/>
            <a:ext cx="689610" cy="689610"/>
          </a:xfrm>
          <a:prstGeom prst="rect">
            <a:avLst/>
          </a:prstGeom>
        </p:spPr>
      </p:pic>
      <p:pic>
        <p:nvPicPr>
          <p:cNvPr id="33" name="图片 32" descr="fuwu-3"/>
          <p:cNvPicPr>
            <a:picLocks noChangeAspect="1"/>
          </p:cNvPicPr>
          <p:nvPr/>
        </p:nvPicPr>
        <p:blipFill>
          <a:blip r:embed="rId8"/>
          <a:stretch>
            <a:fillRect/>
          </a:stretch>
        </p:blipFill>
        <p:spPr>
          <a:xfrm>
            <a:off x="9697085" y="3493135"/>
            <a:ext cx="650875" cy="650875"/>
          </a:xfrm>
          <a:prstGeom prst="rect">
            <a:avLst/>
          </a:prstGeom>
        </p:spPr>
      </p:pic>
      <p:pic>
        <p:nvPicPr>
          <p:cNvPr id="31" name="图片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08500" y="1917700"/>
            <a:ext cx="3098800" cy="4051300"/>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pic>
        <p:nvPicPr>
          <p:cNvPr id="9504" name="image 504"/>
          <p:cNvPicPr>
            <a:picLocks noChangeAspect="1"/>
          </p:cNvPicPr>
          <p:nvPr/>
        </p:nvPicPr>
        <p:blipFill>
          <a:blip r:embed="rId2"/>
          <a:srcRect/>
          <a:stretch>
            <a:fillRect/>
          </a:stretch>
        </p:blipFill>
        <p:spPr>
          <a:xfrm>
            <a:off x="7677150" y="4095750"/>
            <a:ext cx="3657600" cy="1873250"/>
          </a:xfrm>
          <a:prstGeom prst="rect">
            <a:avLst/>
          </a:prstGeom>
        </p:spPr>
      </p:pic>
      <p:grpSp>
        <p:nvGrpSpPr>
          <p:cNvPr id="8" name="组合 7"/>
          <p:cNvGrpSpPr/>
          <p:nvPr/>
        </p:nvGrpSpPr>
        <p:grpSpPr>
          <a:xfrm>
            <a:off x="615950" y="589915"/>
            <a:ext cx="4255770" cy="850900"/>
            <a:chOff x="970" y="890"/>
            <a:chExt cx="6702" cy="1340"/>
          </a:xfrm>
        </p:grpSpPr>
        <p:sp>
          <p:nvSpPr>
            <p:cNvPr id="9" name="Object 1301"/>
            <p:cNvSpPr txBox="1"/>
            <p:nvPr/>
          </p:nvSpPr>
          <p:spPr>
            <a:xfrm>
              <a:off x="2824" y="1047"/>
              <a:ext cx="4490" cy="879"/>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charset="0"/>
                  <a:ea typeface="微软雅黑" charset="0"/>
                </a:rPr>
                <a:t>平台优势</a:t>
              </a:r>
            </a:p>
          </p:txBody>
        </p:sp>
        <p:sp>
          <p:nvSpPr>
            <p:cNvPr id="10" name="Object 1302"/>
            <p:cNvSpPr txBox="1"/>
            <p:nvPr/>
          </p:nvSpPr>
          <p:spPr>
            <a:xfrm>
              <a:off x="2882" y="1814"/>
              <a:ext cx="4790" cy="409"/>
            </a:xfrm>
            <a:prstGeom prst="rect">
              <a:avLst/>
            </a:prstGeom>
          </p:spPr>
          <p:txBody>
            <a:bodyPr vert="horz" wrap="square" lIns="0" tIns="0" rIns="0" bIns="0" rtlCol="0" anchor="t" anchorCtr="0">
              <a:spAutoFit/>
            </a:bodyPr>
            <a:lstStyle/>
            <a:p>
              <a:pPr algn="l">
                <a:lnSpc>
                  <a:spcPct val="110000"/>
                </a:lnSpc>
              </a:pPr>
              <a:r>
                <a:rPr lang="zh-CN" sz="1650" b="0" i="0" dirty="0">
                  <a:solidFill>
                    <a:srgbClr val="8592AF"/>
                  </a:solidFill>
                  <a:latin typeface="微软雅黑" panose="020B0503020204020204" pitchFamily="34" charset="-122"/>
                  <a:ea typeface="微软雅黑" panose="020B0503020204020204" pitchFamily="34" charset="-122"/>
                </a:rPr>
                <a:t>P</a:t>
              </a:r>
              <a:r>
                <a:rPr lang="en-US" altLang="zh-CN" sz="1650" b="0" i="0" dirty="0">
                  <a:solidFill>
                    <a:srgbClr val="8592AF"/>
                  </a:solidFill>
                  <a:latin typeface="微软雅黑" panose="020B0503020204020204" pitchFamily="34" charset="-122"/>
                  <a:ea typeface="微软雅黑" panose="020B0503020204020204" pitchFamily="34" charset="-122"/>
                </a:rPr>
                <a:t>LATFORM</a:t>
              </a:r>
              <a:r>
                <a:rPr lang="zh-CN" sz="1650" b="0" i="0" dirty="0">
                  <a:solidFill>
                    <a:srgbClr val="8592AF"/>
                  </a:solidFill>
                  <a:latin typeface="微软雅黑" panose="020B0503020204020204" pitchFamily="34" charset="-122"/>
                  <a:ea typeface="微软雅黑" panose="020B0503020204020204" pitchFamily="34" charset="-122"/>
                </a:rPr>
                <a:t> </a:t>
              </a:r>
              <a:r>
                <a:rPr lang="en-US" altLang="zh-CN" sz="1650" b="0" i="0" dirty="0">
                  <a:solidFill>
                    <a:srgbClr val="8592AF"/>
                  </a:solidFill>
                  <a:latin typeface="微软雅黑" panose="020B0503020204020204" pitchFamily="34" charset="-122"/>
                  <a:ea typeface="微软雅黑" panose="020B0503020204020204" pitchFamily="34" charset="-122"/>
                </a:rPr>
                <a:t>ADVANTAGES</a:t>
              </a:r>
            </a:p>
          </p:txBody>
        </p:sp>
        <p:pic>
          <p:nvPicPr>
            <p:cNvPr id="11" name="image 1303"/>
            <p:cNvPicPr>
              <a:picLocks noChangeAspect="1"/>
            </p:cNvPicPr>
            <p:nvPr/>
          </p:nvPicPr>
          <p:blipFill>
            <a:blip r:embed="rId3"/>
            <a:srcRect/>
            <a:stretch>
              <a:fillRect/>
            </a:stretch>
          </p:blipFill>
          <p:spPr>
            <a:xfrm>
              <a:off x="1020" y="890"/>
              <a:ext cx="1210" cy="1340"/>
            </a:xfrm>
            <a:prstGeom prst="rect">
              <a:avLst/>
            </a:prstGeom>
          </p:spPr>
        </p:pic>
        <p:sp>
          <p:nvSpPr>
            <p:cNvPr id="12" name="Object 1304"/>
            <p:cNvSpPr txBox="1"/>
            <p:nvPr/>
          </p:nvSpPr>
          <p:spPr>
            <a:xfrm>
              <a:off x="970" y="1230"/>
              <a:ext cx="1033" cy="682"/>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4</a:t>
              </a:r>
            </a:p>
          </p:txBody>
        </p:sp>
      </p:grpSp>
      <p:sp>
        <p:nvSpPr>
          <p:cNvPr id="34" name="Object 10023"/>
          <p:cNvSpPr txBox="1"/>
          <p:nvPr/>
        </p:nvSpPr>
        <p:spPr>
          <a:xfrm>
            <a:off x="4885690" y="2520274"/>
            <a:ext cx="2560955" cy="344170"/>
          </a:xfrm>
          <a:prstGeom prst="rect">
            <a:avLst/>
          </a:prstGeom>
          <a:blipFill dpi="0" rotWithShape="1">
            <a:blip r:embed="rId4"/>
            <a:srcRect/>
            <a:stretch>
              <a:fillRect/>
            </a:stretch>
          </a:blipFill>
        </p:spPr>
        <p:txBody>
          <a:bodyPr vert="horz" wrap="square" lIns="0" tIns="0" rIns="0" bIns="0" rtlCol="0" anchor="t" anchorCtr="0">
            <a:noAutofit/>
          </a:bodyPr>
          <a:lstStyle/>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业务上线率高达</a:t>
            </a:r>
            <a:r>
              <a:rPr lang="en-US" altLang="zh-CN"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96%</a:t>
            </a: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，将百万级相关方在线连接，形成线上数字资产</a:t>
            </a:r>
          </a:p>
        </p:txBody>
      </p:sp>
      <p:sp>
        <p:nvSpPr>
          <p:cNvPr id="10024" name="Object 10024"/>
          <p:cNvSpPr txBox="1"/>
          <p:nvPr/>
        </p:nvSpPr>
        <p:spPr>
          <a:xfrm>
            <a:off x="4885690" y="2104349"/>
            <a:ext cx="2560955" cy="265430"/>
          </a:xfrm>
          <a:prstGeom prst="rect">
            <a:avLst/>
          </a:prstGeom>
          <a:blipFill dpi="0" rotWithShape="1">
            <a:blip r:embed="rId5"/>
            <a:srcRect/>
            <a:stretch>
              <a:fillRect/>
            </a:stretch>
          </a:blipFill>
        </p:spPr>
        <p:txBody>
          <a:bodyPr vert="horz" wrap="square" lIns="0" tIns="0" rIns="0" bIns="0" rtlCol="0" anchor="t" anchorCtr="0">
            <a:noAutofit/>
          </a:bodyPr>
          <a:lstStyle/>
          <a:p>
            <a:pPr algn="l">
              <a:lnSpc>
                <a:spcPct val="83000"/>
              </a:lnSpc>
            </a:pPr>
            <a:r>
              <a:rPr lang="zh-CN" sz="2000" b="1" i="0" dirty="0">
                <a:solidFill>
                  <a:schemeClr val="bg1"/>
                </a:solidFill>
                <a:latin typeface="微软雅黑" panose="020B0503020204020204" pitchFamily="34" charset="-122"/>
                <a:ea typeface="微软雅黑" panose="020B0503020204020204" pitchFamily="34" charset="-122"/>
              </a:rPr>
              <a:t>在线化</a:t>
            </a:r>
          </a:p>
        </p:txBody>
      </p:sp>
      <p:sp>
        <p:nvSpPr>
          <p:cNvPr id="10025" name="Object 10025"/>
          <p:cNvSpPr txBox="1"/>
          <p:nvPr/>
        </p:nvSpPr>
        <p:spPr>
          <a:xfrm>
            <a:off x="4874260" y="2454234"/>
            <a:ext cx="1440000" cy="19050"/>
          </a:xfrm>
          <a:prstGeom prst="rect">
            <a:avLst/>
          </a:prstGeom>
          <a:blipFill dpi="0" rotWithShape="1">
            <a:blip r:embed="rId6"/>
            <a:srcRect/>
            <a:stretch>
              <a:fillRect/>
            </a:stretch>
          </a:blipFill>
        </p:spPr>
        <p:txBody>
          <a:bodyPr wrap="square" lIns="0" tIns="0" rIns="0" bIns="0" rtlCol="0" anchorCtr="0">
            <a:noAutofit/>
          </a:bodyPr>
          <a:lstStyle/>
          <a:p>
            <a:endParaRPr/>
          </a:p>
        </p:txBody>
      </p:sp>
      <p:sp>
        <p:nvSpPr>
          <p:cNvPr id="35" name="Object 10027"/>
          <p:cNvSpPr txBox="1"/>
          <p:nvPr/>
        </p:nvSpPr>
        <p:spPr>
          <a:xfrm>
            <a:off x="4878070" y="3546475"/>
            <a:ext cx="2729230" cy="408940"/>
          </a:xfrm>
          <a:prstGeom prst="rect">
            <a:avLst/>
          </a:prstGeom>
          <a:blipFill dpi="0" rotWithShape="1">
            <a:blip r:embed="rId4"/>
            <a:srcRect/>
            <a:stretch>
              <a:fillRect/>
            </a:stretch>
          </a:blipFill>
        </p:spPr>
        <p:txBody>
          <a:bodyPr vert="horz" wrap="square" lIns="0" tIns="0" rIns="0" bIns="0" rtlCol="0" anchor="t" anchorCtr="0">
            <a:noAutofit/>
          </a:bodyPr>
          <a:lstStyle/>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领先的行业服务、制定超百项企业管理标准</a:t>
            </a:r>
          </a:p>
        </p:txBody>
      </p:sp>
      <p:sp>
        <p:nvSpPr>
          <p:cNvPr id="10028" name="Object 10028"/>
          <p:cNvSpPr txBox="1"/>
          <p:nvPr/>
        </p:nvSpPr>
        <p:spPr>
          <a:xfrm>
            <a:off x="4885690" y="3121660"/>
            <a:ext cx="2560955" cy="265430"/>
          </a:xfrm>
          <a:prstGeom prst="rect">
            <a:avLst/>
          </a:prstGeom>
          <a:blipFill dpi="0" rotWithShape="1">
            <a:blip r:embed="rId5"/>
            <a:srcRect/>
            <a:stretch>
              <a:fillRect/>
            </a:stretch>
          </a:blipFill>
        </p:spPr>
        <p:txBody>
          <a:bodyPr vert="horz" wrap="square" lIns="0" tIns="0" rIns="0" bIns="0" rtlCol="0" anchor="t" anchorCtr="0">
            <a:noAutofit/>
          </a:bodyPr>
          <a:lstStyle/>
          <a:p>
            <a:pPr algn="l">
              <a:lnSpc>
                <a:spcPct val="83000"/>
              </a:lnSpc>
            </a:pPr>
            <a:r>
              <a:rPr lang="zh-CN" sz="2000" b="1" i="0" dirty="0">
                <a:solidFill>
                  <a:schemeClr val="bg1"/>
                </a:solidFill>
                <a:latin typeface="微软雅黑" panose="020B0503020204020204" pitchFamily="34" charset="-122"/>
                <a:ea typeface="微软雅黑" panose="020B0503020204020204" pitchFamily="34" charset="-122"/>
              </a:rPr>
              <a:t>标准化</a:t>
            </a:r>
          </a:p>
        </p:txBody>
      </p:sp>
      <p:sp>
        <p:nvSpPr>
          <p:cNvPr id="36" name="Object 10029"/>
          <p:cNvSpPr txBox="1"/>
          <p:nvPr/>
        </p:nvSpPr>
        <p:spPr>
          <a:xfrm>
            <a:off x="4875530" y="3471545"/>
            <a:ext cx="1440000" cy="19050"/>
          </a:xfrm>
          <a:prstGeom prst="rect">
            <a:avLst/>
          </a:prstGeom>
          <a:blipFill dpi="0" rotWithShape="1">
            <a:blip r:embed="rId7"/>
            <a:srcRect/>
            <a:stretch>
              <a:fillRect/>
            </a:stretch>
          </a:blipFill>
        </p:spPr>
        <p:txBody>
          <a:bodyPr wrap="square" lIns="0" tIns="0" rIns="0" bIns="0" rtlCol="0" anchorCtr="0">
            <a:noAutofit/>
          </a:bodyPr>
          <a:lstStyle/>
          <a:p>
            <a:endParaRPr/>
          </a:p>
        </p:txBody>
      </p:sp>
      <p:sp>
        <p:nvSpPr>
          <p:cNvPr id="10031" name="Object 10031"/>
          <p:cNvSpPr txBox="1"/>
          <p:nvPr/>
        </p:nvSpPr>
        <p:spPr>
          <a:xfrm>
            <a:off x="4874260" y="4434205"/>
            <a:ext cx="2561590" cy="203241"/>
          </a:xfrm>
          <a:prstGeom prst="rect">
            <a:avLst/>
          </a:prstGeom>
          <a:blipFill dpi="0" rotWithShape="1">
            <a:blip r:embed="rId4"/>
            <a:srcRect/>
            <a:stretch>
              <a:fillRect/>
            </a:stretch>
          </a:blipFill>
        </p:spPr>
        <p:txBody>
          <a:bodyPr vert="horz" wrap="square" lIns="0" tIns="0" rIns="0" bIns="0" rtlCol="0" anchor="t" anchorCtr="0">
            <a:noAutofit/>
          </a:bodyPr>
          <a:lstStyle/>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基于平台构建流程框架，进行流程优化</a:t>
            </a:r>
          </a:p>
        </p:txBody>
      </p:sp>
      <p:sp>
        <p:nvSpPr>
          <p:cNvPr id="10032" name="Object 10032"/>
          <p:cNvSpPr txBox="1"/>
          <p:nvPr/>
        </p:nvSpPr>
        <p:spPr>
          <a:xfrm>
            <a:off x="4874260" y="4026535"/>
            <a:ext cx="2561590" cy="266065"/>
          </a:xfrm>
          <a:prstGeom prst="rect">
            <a:avLst/>
          </a:prstGeom>
          <a:blipFill dpi="0" rotWithShape="1">
            <a:blip r:embed="rId5"/>
            <a:srcRect/>
            <a:stretch>
              <a:fillRect/>
            </a:stretch>
          </a:blipFill>
        </p:spPr>
        <p:txBody>
          <a:bodyPr vert="horz" wrap="square" lIns="0" tIns="0" rIns="0" bIns="0" rtlCol="0" anchor="t" anchorCtr="0">
            <a:noAutofit/>
          </a:bodyPr>
          <a:lstStyle/>
          <a:p>
            <a:pPr algn="l">
              <a:lnSpc>
                <a:spcPct val="83000"/>
              </a:lnSpc>
            </a:pPr>
            <a:r>
              <a:rPr lang="zh-CN" sz="2000" b="1" i="0" dirty="0">
                <a:solidFill>
                  <a:schemeClr val="bg1"/>
                </a:solidFill>
                <a:latin typeface="微软雅黑" panose="020B0503020204020204" pitchFamily="34" charset="-122"/>
                <a:ea typeface="微软雅黑" panose="020B0503020204020204" pitchFamily="34" charset="-122"/>
              </a:rPr>
              <a:t>流程化</a:t>
            </a:r>
          </a:p>
        </p:txBody>
      </p:sp>
      <p:sp>
        <p:nvSpPr>
          <p:cNvPr id="10033" name="Object 10033"/>
          <p:cNvSpPr txBox="1"/>
          <p:nvPr/>
        </p:nvSpPr>
        <p:spPr>
          <a:xfrm>
            <a:off x="4852670" y="4371340"/>
            <a:ext cx="1440000" cy="19050"/>
          </a:xfrm>
          <a:prstGeom prst="rect">
            <a:avLst/>
          </a:prstGeom>
          <a:blipFill dpi="0" rotWithShape="1">
            <a:blip r:embed="rId8"/>
            <a:srcRect/>
            <a:stretch>
              <a:fillRect/>
            </a:stretch>
          </a:blipFill>
        </p:spPr>
        <p:txBody>
          <a:bodyPr wrap="square" lIns="0" tIns="0" rIns="0" bIns="0" rtlCol="0" anchorCtr="0">
            <a:noAutofit/>
          </a:bodyPr>
          <a:lstStyle/>
          <a:p>
            <a:endParaRPr/>
          </a:p>
        </p:txBody>
      </p:sp>
      <p:sp>
        <p:nvSpPr>
          <p:cNvPr id="10035" name="Object 10035"/>
          <p:cNvSpPr txBox="1"/>
          <p:nvPr/>
        </p:nvSpPr>
        <p:spPr>
          <a:xfrm>
            <a:off x="4885690" y="5306695"/>
            <a:ext cx="2560955" cy="418465"/>
          </a:xfrm>
          <a:prstGeom prst="rect">
            <a:avLst/>
          </a:prstGeom>
          <a:blipFill dpi="0" rotWithShape="1">
            <a:blip r:embed="rId4"/>
            <a:srcRect/>
            <a:stretch>
              <a:fillRect/>
            </a:stretch>
          </a:blipFill>
        </p:spPr>
        <p:txBody>
          <a:bodyPr vert="horz" wrap="square" lIns="0" tIns="0" rIns="0" bIns="0" rtlCol="0" anchor="t" anchorCtr="0">
            <a:noAutofit/>
          </a:bodyPr>
          <a:lstStyle/>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基于</a:t>
            </a:r>
            <a:r>
              <a:rPr lang="en-US" altLang="zh-CN"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AI</a:t>
            </a: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及大数据技术，提高业务效率并</a:t>
            </a:r>
          </a:p>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CN Normal" panose="020B0500000000000000" pitchFamily="34" charset="-122"/>
              </a:rPr>
              <a:t>提供决策依据</a:t>
            </a:r>
          </a:p>
        </p:txBody>
      </p:sp>
      <p:sp>
        <p:nvSpPr>
          <p:cNvPr id="10036" name="Object 10036"/>
          <p:cNvSpPr txBox="1"/>
          <p:nvPr/>
        </p:nvSpPr>
        <p:spPr>
          <a:xfrm>
            <a:off x="4885690" y="4899025"/>
            <a:ext cx="2560955" cy="266065"/>
          </a:xfrm>
          <a:prstGeom prst="rect">
            <a:avLst/>
          </a:prstGeom>
          <a:blipFill dpi="0" rotWithShape="1">
            <a:blip r:embed="rId5"/>
            <a:srcRect/>
            <a:stretch>
              <a:fillRect/>
            </a:stretch>
          </a:blipFill>
        </p:spPr>
        <p:txBody>
          <a:bodyPr vert="horz" wrap="square" lIns="0" tIns="0" rIns="0" bIns="0" rtlCol="0" anchor="t" anchorCtr="0">
            <a:noAutofit/>
          </a:bodyPr>
          <a:lstStyle/>
          <a:p>
            <a:pPr algn="l">
              <a:lnSpc>
                <a:spcPct val="83000"/>
              </a:lnSpc>
            </a:pPr>
            <a:r>
              <a:rPr lang="zh-CN" sz="2000" b="1" i="0" dirty="0">
                <a:solidFill>
                  <a:schemeClr val="bg1"/>
                </a:solidFill>
                <a:latin typeface="微软雅黑" charset="0"/>
                <a:ea typeface="微软雅黑" charset="0"/>
              </a:rPr>
              <a:t>智能化</a:t>
            </a:r>
          </a:p>
        </p:txBody>
      </p:sp>
      <p:sp>
        <p:nvSpPr>
          <p:cNvPr id="37" name="Object 10037"/>
          <p:cNvSpPr txBox="1"/>
          <p:nvPr/>
        </p:nvSpPr>
        <p:spPr>
          <a:xfrm>
            <a:off x="4875530" y="5243830"/>
            <a:ext cx="1440000" cy="19050"/>
          </a:xfrm>
          <a:prstGeom prst="rect">
            <a:avLst/>
          </a:prstGeom>
          <a:blipFill dpi="0" rotWithShape="1">
            <a:blip r:embed="rId9"/>
            <a:srcRect/>
            <a:stretch>
              <a:fillRect/>
            </a:stretch>
          </a:blipFill>
        </p:spPr>
        <p:txBody>
          <a:bodyPr wrap="square" lIns="0" tIns="0" rIns="0" bIns="0" rtlCol="0" anchorCtr="0">
            <a:noAutofit/>
          </a:bodyPr>
          <a:lstStyle/>
          <a:p>
            <a:endParaRPr/>
          </a:p>
        </p:txBody>
      </p:sp>
      <p:pic>
        <p:nvPicPr>
          <p:cNvPr id="5" name="图片 4" descr="8.29-01副本"/>
          <p:cNvPicPr>
            <a:picLocks noChangeAspect="1"/>
          </p:cNvPicPr>
          <p:nvPr/>
        </p:nvPicPr>
        <p:blipFill>
          <a:blip r:embed="rId10"/>
          <a:stretch>
            <a:fillRect/>
          </a:stretch>
        </p:blipFill>
        <p:spPr>
          <a:xfrm>
            <a:off x="7686675" y="4095750"/>
            <a:ext cx="3663315" cy="1873250"/>
          </a:xfrm>
          <a:prstGeom prst="rect">
            <a:avLst/>
          </a:prstGeom>
        </p:spPr>
      </p:pic>
      <p:pic>
        <p:nvPicPr>
          <p:cNvPr id="6" name="图片 5" descr="08.29-02"/>
          <p:cNvPicPr>
            <a:picLocks noChangeAspect="1"/>
          </p:cNvPicPr>
          <p:nvPr/>
        </p:nvPicPr>
        <p:blipFill>
          <a:blip r:embed="rId11"/>
          <a:srcRect l="16344" r="41281"/>
          <a:stretch>
            <a:fillRect/>
          </a:stretch>
        </p:blipFill>
        <p:spPr>
          <a:xfrm>
            <a:off x="9561830" y="1936750"/>
            <a:ext cx="1794510" cy="2135505"/>
          </a:xfrm>
          <a:prstGeom prst="rect">
            <a:avLst/>
          </a:prstGeom>
        </p:spPr>
      </p:pic>
      <p:pic>
        <p:nvPicPr>
          <p:cNvPr id="13" name="图片 12" descr="08.29-03"/>
          <p:cNvPicPr>
            <a:picLocks noChangeAspect="1"/>
          </p:cNvPicPr>
          <p:nvPr/>
        </p:nvPicPr>
        <p:blipFill>
          <a:blip r:embed="rId12"/>
          <a:stretch>
            <a:fillRect/>
          </a:stretch>
        </p:blipFill>
        <p:spPr>
          <a:xfrm>
            <a:off x="7691755" y="1917700"/>
            <a:ext cx="1793240" cy="2136775"/>
          </a:xfrm>
          <a:prstGeom prst="rect">
            <a:avLst/>
          </a:prstGeom>
        </p:spPr>
      </p:pic>
      <p:pic>
        <p:nvPicPr>
          <p:cNvPr id="14" name="图片 13" descr="08.29-04 (1)"/>
          <p:cNvPicPr>
            <a:picLocks noChangeAspect="1"/>
          </p:cNvPicPr>
          <p:nvPr/>
        </p:nvPicPr>
        <p:blipFill>
          <a:blip r:embed="rId13"/>
          <a:stretch>
            <a:fillRect/>
          </a:stretch>
        </p:blipFill>
        <p:spPr>
          <a:xfrm>
            <a:off x="781050" y="3835400"/>
            <a:ext cx="1798320" cy="2142490"/>
          </a:xfrm>
          <a:prstGeom prst="rect">
            <a:avLst/>
          </a:prstGeom>
        </p:spPr>
      </p:pic>
      <p:pic>
        <p:nvPicPr>
          <p:cNvPr id="15" name="图片 14" descr="08.29-05副本"/>
          <p:cNvPicPr>
            <a:picLocks noChangeAspect="1"/>
          </p:cNvPicPr>
          <p:nvPr/>
        </p:nvPicPr>
        <p:blipFill>
          <a:blip r:embed="rId14"/>
          <a:stretch>
            <a:fillRect/>
          </a:stretch>
        </p:blipFill>
        <p:spPr>
          <a:xfrm>
            <a:off x="2645410" y="3835400"/>
            <a:ext cx="1792605" cy="2134870"/>
          </a:xfrm>
          <a:prstGeom prst="rect">
            <a:avLst/>
          </a:prstGeom>
        </p:spPr>
      </p:pic>
      <p:pic>
        <p:nvPicPr>
          <p:cNvPr id="16" name="图片 15" descr="08.29-06"/>
          <p:cNvPicPr>
            <a:picLocks noChangeAspect="1"/>
          </p:cNvPicPr>
          <p:nvPr/>
        </p:nvPicPr>
        <p:blipFill>
          <a:blip r:embed="rId15"/>
          <a:stretch>
            <a:fillRect/>
          </a:stretch>
        </p:blipFill>
        <p:spPr>
          <a:xfrm>
            <a:off x="781050" y="1917700"/>
            <a:ext cx="3663950" cy="1868805"/>
          </a:xfrm>
          <a:prstGeom prst="rect">
            <a:avLst/>
          </a:prstGeom>
        </p:spPr>
      </p:pic>
      <p:sp>
        <p:nvSpPr>
          <p:cNvPr id="17" name="矩形 16"/>
          <p:cNvSpPr/>
          <p:nvPr/>
        </p:nvSpPr>
        <p:spPr>
          <a:xfrm>
            <a:off x="775970" y="1918335"/>
            <a:ext cx="3667125" cy="187261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696200" y="1921510"/>
            <a:ext cx="3678555" cy="4043045"/>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67715" y="3835400"/>
            <a:ext cx="3667125" cy="2142490"/>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26" y="2350597"/>
            <a:ext cx="12276080" cy="8184053"/>
          </a:xfrm>
          <a:prstGeom prst="rect">
            <a:avLst/>
          </a:prstGeom>
        </p:spPr>
      </p:pic>
      <p:sp>
        <p:nvSpPr>
          <p:cNvPr id="22" name="矩形 21"/>
          <p:cNvSpPr/>
          <p:nvPr/>
        </p:nvSpPr>
        <p:spPr>
          <a:xfrm>
            <a:off x="647700" y="1939925"/>
            <a:ext cx="11134090" cy="2235835"/>
          </a:xfrm>
          <a:prstGeom prst="rect">
            <a:avLst/>
          </a:prstGeom>
          <a:solidFill>
            <a:schemeClr val="bg1"/>
          </a:solidFill>
          <a:ln>
            <a:noFill/>
          </a:ln>
          <a:effectLst>
            <a:outerShdw blurRad="330200" dir="5400000" algn="ctr" rotWithShape="0">
              <a:schemeClr val="tx2">
                <a:lumMod val="20000"/>
                <a:lumOff val="80000"/>
                <a:alpha val="100000"/>
              </a:schemeClr>
            </a:outerShdw>
            <a:reflection blurRad="609600" stA="75000" endPos="7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650226" y="2452162"/>
            <a:ext cx="2867228" cy="1198880"/>
          </a:xfrm>
          <a:prstGeom prst="rect">
            <a:avLst/>
          </a:prstGeom>
        </p:spPr>
        <p:txBody>
          <a:bodyPr wrap="square">
            <a:spAutoFit/>
          </a:bodyPr>
          <a:lstStyle/>
          <a:p>
            <a:pPr algn="ctr"/>
            <a:r>
              <a:rPr lang="zh-CN" altLang="en-US" sz="3600" b="1" spc="300" dirty="0">
                <a:solidFill>
                  <a:schemeClr val="bg1"/>
                </a:solidFill>
                <a:latin typeface="思源黑体" panose="020B0600000000000000" pitchFamily="34" charset="-122"/>
                <a:ea typeface="思源黑体" panose="020B0600000000000000" pitchFamily="34" charset="-122"/>
                <a:cs typeface="+mn-ea"/>
                <a:sym typeface="+mn-lt"/>
              </a:rPr>
              <a:t>团</a:t>
            </a:r>
            <a:endParaRPr lang="en-US" altLang="zh-CN" sz="3600" b="1" spc="300" dirty="0">
              <a:solidFill>
                <a:schemeClr val="bg1"/>
              </a:solidFill>
              <a:latin typeface="思源黑体" panose="020B0600000000000000" pitchFamily="34" charset="-122"/>
              <a:ea typeface="思源黑体" panose="020B0600000000000000" pitchFamily="34" charset="-122"/>
              <a:cs typeface="+mn-ea"/>
              <a:sym typeface="+mn-lt"/>
            </a:endParaRPr>
          </a:p>
          <a:p>
            <a:pPr algn="ctr"/>
            <a:r>
              <a:rPr lang="zh-CN" altLang="en-US" sz="3600" b="1" spc="300" dirty="0">
                <a:solidFill>
                  <a:schemeClr val="bg1"/>
                </a:solidFill>
                <a:latin typeface="思源黑体" panose="020B0600000000000000" pitchFamily="34" charset="-122"/>
                <a:ea typeface="思源黑体" panose="020B0600000000000000" pitchFamily="34" charset="-122"/>
                <a:cs typeface="+mn-ea"/>
                <a:sym typeface="+mn-lt"/>
              </a:rPr>
              <a:t>专业</a:t>
            </a:r>
          </a:p>
        </p:txBody>
      </p:sp>
      <p:sp>
        <p:nvSpPr>
          <p:cNvPr id="13" name="文本框 12"/>
          <p:cNvSpPr txBox="1"/>
          <p:nvPr/>
        </p:nvSpPr>
        <p:spPr>
          <a:xfrm>
            <a:off x="2425303" y="2367089"/>
            <a:ext cx="2753021" cy="368300"/>
          </a:xfrm>
          <a:prstGeom prst="rect">
            <a:avLst/>
          </a:prstGeom>
          <a:noFill/>
        </p:spPr>
        <p:txBody>
          <a:bodyPr wrap="square" rtlCol="0">
            <a:spAutoFit/>
          </a:bodyPr>
          <a:lstStyle>
            <a:defPPr>
              <a:defRPr lang="zh-CN"/>
            </a:defPPr>
            <a:lvl1pPr>
              <a:defRPr>
                <a:gradFill flip="none" rotWithShape="1">
                  <a:gsLst>
                    <a:gs pos="0">
                      <a:srgbClr val="F25400"/>
                    </a:gs>
                    <a:gs pos="100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pPr lvl="0" algn="l"/>
            <a:r>
              <a:rPr lang="zh-CN" altLang="en-US" b="1" dirty="0">
                <a:solidFill>
                  <a:schemeClr val="tx1">
                    <a:lumMod val="85000"/>
                    <a:lumOff val="15000"/>
                  </a:schemeClr>
                </a:solidFill>
                <a:effectLst/>
                <a:latin typeface="微软雅黑" panose="020B0503020204020204" pitchFamily="34" charset="-122"/>
                <a:ea typeface="微软雅黑" panose="020B0503020204020204" pitchFamily="34" charset="-122"/>
                <a:cs typeface="+mn-ea"/>
                <a:sym typeface="+mn-lt"/>
              </a:rPr>
              <a:t>管理团队专业</a:t>
            </a:r>
          </a:p>
        </p:txBody>
      </p:sp>
      <p:sp>
        <p:nvSpPr>
          <p:cNvPr id="15" name="文本框 14"/>
          <p:cNvSpPr txBox="1"/>
          <p:nvPr/>
        </p:nvSpPr>
        <p:spPr>
          <a:xfrm>
            <a:off x="7517529" y="2372169"/>
            <a:ext cx="2753021" cy="368300"/>
          </a:xfrm>
          <a:prstGeom prst="rect">
            <a:avLst/>
          </a:prstGeom>
          <a:noFill/>
        </p:spPr>
        <p:txBody>
          <a:bodyPr wrap="square" rtlCol="0">
            <a:spAutoFit/>
          </a:bodyPr>
          <a:lstStyle>
            <a:defPPr>
              <a:defRPr lang="zh-CN"/>
            </a:defPPr>
            <a:lvl1pPr>
              <a:defRPr>
                <a:gradFill flip="none" rotWithShape="1">
                  <a:gsLst>
                    <a:gs pos="0">
                      <a:srgbClr val="F25400"/>
                    </a:gs>
                    <a:gs pos="100000">
                      <a:srgbClr val="A70E00"/>
                    </a:gs>
                  </a:gsLst>
                  <a:lin ang="5400000" scaled="1"/>
                  <a:tileRect/>
                </a:gradFill>
                <a:effectLst>
                  <a:outerShdw blurRad="38100" dist="63500" dir="2700000" algn="tl">
                    <a:srgbClr val="F25400">
                      <a:alpha val="9000"/>
                    </a:srgbClr>
                  </a:outerShdw>
                </a:effectLst>
                <a:latin typeface="思源黑体 CN Medium" panose="020B0500000000000000" charset="-122"/>
                <a:ea typeface="思源黑体 CN Medium" panose="020B0500000000000000" charset="-122"/>
              </a:defRPr>
            </a:lvl1pPr>
          </a:lstStyle>
          <a:p>
            <a:pPr lvl="0" algn="l"/>
            <a:r>
              <a:rPr lang="zh-CN" altLang="en-US" b="1" dirty="0">
                <a:solidFill>
                  <a:schemeClr val="tx1">
                    <a:lumMod val="85000"/>
                    <a:lumOff val="15000"/>
                  </a:schemeClr>
                </a:solidFill>
                <a:effectLst/>
                <a:latin typeface="微软雅黑" panose="020B0503020204020204" pitchFamily="34" charset="-122"/>
                <a:ea typeface="微软雅黑" panose="020B0503020204020204" pitchFamily="34" charset="-122"/>
                <a:cs typeface="+mn-ea"/>
                <a:sym typeface="+mn-lt"/>
              </a:rPr>
              <a:t>基层员工素质高</a:t>
            </a:r>
          </a:p>
        </p:txBody>
      </p:sp>
      <p:grpSp>
        <p:nvGrpSpPr>
          <p:cNvPr id="5" name="组合 4"/>
          <p:cNvGrpSpPr/>
          <p:nvPr/>
        </p:nvGrpSpPr>
        <p:grpSpPr>
          <a:xfrm>
            <a:off x="627380" y="565150"/>
            <a:ext cx="5374005" cy="866140"/>
            <a:chOff x="970" y="890"/>
            <a:chExt cx="8463" cy="1364"/>
          </a:xfrm>
        </p:grpSpPr>
        <p:sp>
          <p:nvSpPr>
            <p:cNvPr id="9" name="Object 1301"/>
            <p:cNvSpPr txBox="1"/>
            <p:nvPr/>
          </p:nvSpPr>
          <p:spPr>
            <a:xfrm>
              <a:off x="2824" y="1047"/>
              <a:ext cx="4490" cy="818"/>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panose="020B0503020204020204" pitchFamily="34" charset="-122"/>
                  <a:ea typeface="微软雅黑" panose="020B0503020204020204" pitchFamily="34" charset="-122"/>
                </a:rPr>
                <a:t>组织</a:t>
              </a:r>
              <a:r>
                <a:rPr lang="zh-CN" altLang="en-US" sz="3300" b="1" i="0" dirty="0">
                  <a:solidFill>
                    <a:srgbClr val="041E5C"/>
                  </a:solidFill>
                  <a:latin typeface="微软雅黑" panose="020B0503020204020204" pitchFamily="34" charset="-122"/>
                  <a:ea typeface="微软雅黑" panose="020B0503020204020204" pitchFamily="34" charset="-122"/>
                </a:rPr>
                <a:t>优势</a:t>
              </a:r>
              <a:endParaRPr lang="zh-CN" sz="3300" b="1" i="0" dirty="0">
                <a:solidFill>
                  <a:srgbClr val="041E5C"/>
                </a:solidFill>
                <a:latin typeface="微软雅黑" panose="020B0503020204020204" pitchFamily="34" charset="-122"/>
                <a:ea typeface="微软雅黑" panose="020B0503020204020204" pitchFamily="34" charset="-122"/>
              </a:endParaRPr>
            </a:p>
          </p:txBody>
        </p:sp>
        <p:sp>
          <p:nvSpPr>
            <p:cNvPr id="7" name="Object 1302"/>
            <p:cNvSpPr txBox="1"/>
            <p:nvPr/>
          </p:nvSpPr>
          <p:spPr>
            <a:xfrm>
              <a:off x="2807" y="1814"/>
              <a:ext cx="6626" cy="440"/>
            </a:xfrm>
            <a:prstGeom prst="rect">
              <a:avLst/>
            </a:prstGeom>
          </p:spPr>
          <p:txBody>
            <a:bodyPr vert="horz" wrap="square" lIns="0" tIns="0" rIns="0" bIns="0" rtlCol="0" anchor="t" anchorCtr="0">
              <a:spAutoFit/>
            </a:bodyPr>
            <a:lstStyle/>
            <a:p>
              <a:pPr algn="l">
                <a:lnSpc>
                  <a:spcPct val="110000"/>
                </a:lnSpc>
              </a:pPr>
              <a:r>
                <a:rPr lang="en-US" altLang="zh-CN" sz="1650" b="0" i="0" dirty="0">
                  <a:solidFill>
                    <a:srgbClr val="8592AF"/>
                  </a:solidFill>
                  <a:latin typeface="微软雅黑" panose="020B0503020204020204" pitchFamily="34" charset="-122"/>
                  <a:ea typeface="微软雅黑" panose="020B0503020204020204" pitchFamily="34" charset="-122"/>
                </a:rPr>
                <a:t>ORGANIZATION</a:t>
              </a:r>
              <a:r>
                <a:rPr lang="zh-CN" sz="1650" b="0" i="0" dirty="0">
                  <a:solidFill>
                    <a:srgbClr val="8592AF"/>
                  </a:solidFill>
                  <a:latin typeface="微软雅黑" panose="020B0503020204020204" pitchFamily="34" charset="-122"/>
                  <a:ea typeface="微软雅黑" panose="020B0503020204020204" pitchFamily="34" charset="-122"/>
                </a:rPr>
                <a:t> </a:t>
              </a:r>
              <a:r>
                <a:rPr lang="en-US" altLang="zh-CN" sz="1650" b="0" i="0" dirty="0">
                  <a:solidFill>
                    <a:srgbClr val="8592AF"/>
                  </a:solidFill>
                  <a:latin typeface="微软雅黑" panose="020B0503020204020204" pitchFamily="34" charset="-122"/>
                  <a:ea typeface="微软雅黑" panose="020B0503020204020204" pitchFamily="34" charset="-122"/>
                </a:rPr>
                <a:t>ADVANTAGES</a:t>
              </a:r>
            </a:p>
          </p:txBody>
        </p:sp>
        <p:pic>
          <p:nvPicPr>
            <p:cNvPr id="17" name="image 1303"/>
            <p:cNvPicPr>
              <a:picLocks noChangeAspect="1"/>
            </p:cNvPicPr>
            <p:nvPr/>
          </p:nvPicPr>
          <p:blipFill>
            <a:blip r:embed="rId4"/>
            <a:srcRect/>
            <a:stretch>
              <a:fillRect/>
            </a:stretch>
          </p:blipFill>
          <p:spPr>
            <a:xfrm>
              <a:off x="1020" y="890"/>
              <a:ext cx="1210" cy="1340"/>
            </a:xfrm>
            <a:prstGeom prst="rect">
              <a:avLst/>
            </a:prstGeom>
          </p:spPr>
        </p:pic>
        <p:sp>
          <p:nvSpPr>
            <p:cNvPr id="18" name="Object 1304"/>
            <p:cNvSpPr txBox="1"/>
            <p:nvPr/>
          </p:nvSpPr>
          <p:spPr>
            <a:xfrm>
              <a:off x="970" y="1230"/>
              <a:ext cx="1033" cy="733"/>
            </a:xfrm>
            <a:prstGeom prst="rect">
              <a:avLst/>
            </a:prstGeom>
          </p:spPr>
          <p:txBody>
            <a:bodyPr vert="horz" wrap="square" lIns="0" tIns="0" rIns="0" bIns="0" rtlCol="0" anchor="t" anchorCtr="0">
              <a:spAutoFit/>
            </a:bodyPr>
            <a:lstStyle/>
            <a:p>
              <a:pPr algn="ctr">
                <a:lnSpc>
                  <a:spcPct val="110000"/>
                </a:lnSpc>
              </a:pPr>
              <a:r>
                <a:rPr lang="zh-CN" sz="2750" b="0" i="0" spc="-300" dirty="0">
                  <a:solidFill>
                    <a:srgbClr val="FFFFFF"/>
                  </a:solidFill>
                  <a:latin typeface="微软雅黑" panose="020B0503020204020204" pitchFamily="34" charset="-122"/>
                  <a:ea typeface="微软雅黑" panose="020B0503020204020204" pitchFamily="34" charset="-122"/>
                </a:rPr>
                <a:t>0</a:t>
              </a:r>
              <a:r>
                <a:rPr lang="en-US" altLang="zh-CN" sz="2750" b="0" i="0" spc="-300" dirty="0">
                  <a:solidFill>
                    <a:srgbClr val="FFFFFF"/>
                  </a:solidFill>
                  <a:latin typeface="微软雅黑" panose="020B0503020204020204" pitchFamily="34" charset="-122"/>
                  <a:ea typeface="微软雅黑" panose="020B0503020204020204" pitchFamily="34" charset="-122"/>
                </a:rPr>
                <a:t>5</a:t>
              </a:r>
            </a:p>
          </p:txBody>
        </p:sp>
      </p:grpSp>
      <p:sp>
        <p:nvSpPr>
          <p:cNvPr id="14" name="文本框 13"/>
          <p:cNvSpPr txBox="1"/>
          <p:nvPr/>
        </p:nvSpPr>
        <p:spPr>
          <a:xfrm>
            <a:off x="2425303" y="2740968"/>
            <a:ext cx="2910756" cy="1061829"/>
          </a:xfrm>
          <a:prstGeom prst="rect">
            <a:avLst/>
          </a:prstGeom>
          <a:noFill/>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核心高管团队均毕业于</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C9</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高校，并在北大、清华、长江等顶级商学院进修</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DBA</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MBA</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等课程；</a:t>
            </a:r>
          </a:p>
        </p:txBody>
      </p:sp>
      <p:sp>
        <p:nvSpPr>
          <p:cNvPr id="16" name="文本框 15"/>
          <p:cNvSpPr txBox="1"/>
          <p:nvPr/>
        </p:nvSpPr>
        <p:spPr>
          <a:xfrm>
            <a:off x="7517529" y="2746048"/>
            <a:ext cx="2910756" cy="1061829"/>
          </a:xfrm>
          <a:prstGeom prst="rect">
            <a:avLst/>
          </a:prstGeom>
          <a:noFill/>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集团员工本科学历占比</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90%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以上，硕士学历占比</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35%</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，人力资源管理持证率高达</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20%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rPr>
              <a:t>；</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charset="0"/>
              <a:sym typeface="+mn-lt"/>
            </a:endParaRPr>
          </a:p>
        </p:txBody>
      </p:sp>
      <p:grpSp>
        <p:nvGrpSpPr>
          <p:cNvPr id="28" name="组合 27"/>
          <p:cNvGrpSpPr/>
          <p:nvPr/>
        </p:nvGrpSpPr>
        <p:grpSpPr>
          <a:xfrm>
            <a:off x="1271905" y="2326640"/>
            <a:ext cx="1013460" cy="1013460"/>
            <a:chOff x="2003" y="3736"/>
            <a:chExt cx="1596" cy="1596"/>
          </a:xfrm>
        </p:grpSpPr>
        <p:sp>
          <p:nvSpPr>
            <p:cNvPr id="25" name="椭圆 24"/>
            <p:cNvSpPr/>
            <p:nvPr/>
          </p:nvSpPr>
          <p:spPr>
            <a:xfrm>
              <a:off x="2003" y="3736"/>
              <a:ext cx="1597" cy="1597"/>
            </a:xfrm>
            <a:prstGeom prst="ellipse">
              <a:avLst/>
            </a:pr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121" y="3846"/>
              <a:ext cx="1361" cy="13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6351905" y="2336800"/>
            <a:ext cx="1013460" cy="1013460"/>
            <a:chOff x="2003" y="3736"/>
            <a:chExt cx="1596" cy="1596"/>
          </a:xfrm>
        </p:grpSpPr>
        <p:sp>
          <p:nvSpPr>
            <p:cNvPr id="30" name="椭圆 29"/>
            <p:cNvSpPr/>
            <p:nvPr/>
          </p:nvSpPr>
          <p:spPr>
            <a:xfrm>
              <a:off x="2003" y="3736"/>
              <a:ext cx="1597" cy="1597"/>
            </a:xfrm>
            <a:prstGeom prst="ellipse">
              <a:avLst/>
            </a:pr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121" y="3846"/>
              <a:ext cx="1361" cy="13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图片 31" descr="Manager、经理、管理层-03"/>
          <p:cNvPicPr>
            <a:picLocks noChangeAspect="1"/>
          </p:cNvPicPr>
          <p:nvPr/>
        </p:nvPicPr>
        <p:blipFill>
          <a:blip r:embed="rId5"/>
          <a:stretch>
            <a:fillRect/>
          </a:stretch>
        </p:blipFill>
        <p:spPr>
          <a:xfrm>
            <a:off x="1590675" y="2572385"/>
            <a:ext cx="394970" cy="487680"/>
          </a:xfrm>
          <a:prstGeom prst="rect">
            <a:avLst/>
          </a:prstGeom>
        </p:spPr>
      </p:pic>
      <p:pic>
        <p:nvPicPr>
          <p:cNvPr id="33" name="图片 32" descr="员工管理-点击"/>
          <p:cNvPicPr>
            <a:picLocks noChangeAspect="1"/>
          </p:cNvPicPr>
          <p:nvPr/>
        </p:nvPicPr>
        <p:blipFill>
          <a:blip r:embed="rId6"/>
          <a:stretch>
            <a:fillRect/>
          </a:stretch>
        </p:blipFill>
        <p:spPr>
          <a:xfrm>
            <a:off x="6644640" y="2598420"/>
            <a:ext cx="428625" cy="445135"/>
          </a:xfrm>
          <a:prstGeom prst="rect">
            <a:avLst/>
          </a:prstGeom>
        </p:spPr>
      </p:pic>
      <p:pic>
        <p:nvPicPr>
          <p:cNvPr id="23" name="图片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p:cTn id="1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863600"/>
            <a:ext cx="6691630" cy="5262245"/>
          </a:xfrm>
          <a:prstGeom prst="rect">
            <a:avLst/>
          </a:prstGeom>
        </p:spPr>
      </p:pic>
      <p:sp>
        <p:nvSpPr>
          <p:cNvPr id="2" name="矩形 1"/>
          <p:cNvSpPr/>
          <p:nvPr/>
        </p:nvSpPr>
        <p:spPr>
          <a:xfrm>
            <a:off x="2576633" y="2957830"/>
            <a:ext cx="9620885" cy="3168015"/>
          </a:xfrm>
          <a:prstGeom prst="rect">
            <a:avLst/>
          </a:prstGeom>
          <a:solidFill>
            <a:srgbClr val="0B3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latin typeface="微软雅黑" panose="020B0503020204020204" pitchFamily="34" charset="-122"/>
              <a:ea typeface="微软雅黑" panose="020B0503020204020204" pitchFamily="34" charset="-122"/>
            </a:endParaRPr>
          </a:p>
        </p:txBody>
      </p:sp>
      <p:grpSp>
        <p:nvGrpSpPr>
          <p:cNvPr id="2018" name="组合 2018"/>
          <p:cNvGrpSpPr/>
          <p:nvPr/>
        </p:nvGrpSpPr>
        <p:grpSpPr>
          <a:xfrm>
            <a:off x="7670173" y="4650722"/>
            <a:ext cx="3765285" cy="922047"/>
            <a:chOff x="15321492" y="9301444"/>
            <a:chExt cx="7530570" cy="1844094"/>
          </a:xfrm>
        </p:grpSpPr>
        <p:sp>
          <p:nvSpPr>
            <p:cNvPr id="2019" name="Object 2019"/>
            <p:cNvSpPr txBox="1"/>
            <p:nvPr/>
          </p:nvSpPr>
          <p:spPr>
            <a:xfrm>
              <a:off x="15321492" y="9301444"/>
              <a:ext cx="2234882" cy="1844094"/>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solidFill>
                  <a:latin typeface="微软雅黑" panose="020B0503020204020204" pitchFamily="34" charset="-122"/>
                  <a:ea typeface="微软雅黑" panose="020B0503020204020204" pitchFamily="34" charset="-122"/>
                </a:rPr>
                <a:t>4</a:t>
              </a:r>
              <a:r>
                <a:rPr lang="zh-CN" sz="1950" dirty="0">
                  <a:solidFill>
                    <a:schemeClr val="bg1"/>
                  </a:solidFill>
                  <a:latin typeface="微软雅黑" panose="020B0503020204020204" pitchFamily="34" charset="-122"/>
                  <a:ea typeface="微软雅黑" panose="020B0503020204020204" pitchFamily="34" charset="-122"/>
                </a:rPr>
                <a:t>/</a:t>
              </a:r>
              <a:endParaRPr lang="zh-CN" altLang="en-US" sz="1950" dirty="0">
                <a:solidFill>
                  <a:schemeClr val="bg1"/>
                </a:solidFill>
                <a:latin typeface="微软雅黑" panose="020B0503020204020204" pitchFamily="34" charset="-122"/>
                <a:ea typeface="微软雅黑" panose="020B0503020204020204" pitchFamily="34" charset="-122"/>
              </a:endParaRPr>
            </a:p>
          </p:txBody>
        </p:sp>
        <p:sp>
          <p:nvSpPr>
            <p:cNvPr id="2021" name="Object 2021"/>
            <p:cNvSpPr txBox="1"/>
            <p:nvPr/>
          </p:nvSpPr>
          <p:spPr>
            <a:xfrm>
              <a:off x="17098962" y="9559190"/>
              <a:ext cx="5753100" cy="944746"/>
            </a:xfrm>
            <a:prstGeom prst="rect">
              <a:avLst/>
            </a:prstGeom>
          </p:spPr>
          <p:txBody>
            <a:bodyPr vert="horz" wrap="square" lIns="0" tIns="0" rIns="0" bIns="0" rtlCol="0" anchor="t" anchorCtr="0">
              <a:spAutoFit/>
            </a:bodyPr>
            <a:lstStyle/>
            <a:p>
              <a:pPr algn="just">
                <a:lnSpc>
                  <a:spcPct val="110000"/>
                </a:lnSpc>
              </a:pPr>
              <a:r>
                <a:rPr lang="zh-CN" sz="3000" spc="100" dirty="0">
                  <a:solidFill>
                    <a:schemeClr val="bg1"/>
                  </a:solidFill>
                  <a:latin typeface="微软雅黑" panose="020B0503020204020204" pitchFamily="34" charset="-122"/>
                  <a:ea typeface="微软雅黑" panose="020B0503020204020204" pitchFamily="34" charset="-122"/>
                </a:rPr>
                <a:t>合作伙伴</a:t>
              </a:r>
            </a:p>
          </p:txBody>
        </p:sp>
        <p:sp>
          <p:nvSpPr>
            <p:cNvPr id="2022" name="Object 2022"/>
            <p:cNvSpPr txBox="1"/>
            <p:nvPr/>
          </p:nvSpPr>
          <p:spPr>
            <a:xfrm>
              <a:off x="17102138" y="10533700"/>
              <a:ext cx="4076700" cy="409342"/>
            </a:xfrm>
            <a:prstGeom prst="rect">
              <a:avLst/>
            </a:prstGeom>
          </p:spPr>
          <p:txBody>
            <a:bodyPr vert="horz" wrap="square" lIns="0" tIns="0" rIns="0" bIns="0" rtlCol="0" anchor="t" anchorCtr="0">
              <a:spAutoFit/>
            </a:bodyPr>
            <a:lstStyle/>
            <a:p>
              <a:pPr algn="just">
                <a:lnSpc>
                  <a:spcPct val="110000"/>
                </a:lnSpc>
              </a:pPr>
              <a:r>
                <a:rPr lang="en-US" altLang="zh-CN" sz="1300" dirty="0">
                  <a:solidFill>
                    <a:schemeClr val="bg1"/>
                  </a:solidFill>
                  <a:latin typeface="微软雅黑" panose="020B0503020204020204" pitchFamily="34" charset="-122"/>
                  <a:ea typeface="微软雅黑" panose="020B0503020204020204" pitchFamily="34" charset="-122"/>
                </a:rPr>
                <a:t>C</a:t>
              </a:r>
              <a:r>
                <a:rPr lang="zh-CN" sz="1300" dirty="0">
                  <a:solidFill>
                    <a:schemeClr val="bg1"/>
                  </a:solidFill>
                  <a:latin typeface="微软雅黑" panose="020B0503020204020204" pitchFamily="34" charset="-122"/>
                  <a:ea typeface="微软雅黑" panose="020B0503020204020204" pitchFamily="34" charset="-122"/>
                </a:rPr>
                <a:t>ooperative </a:t>
              </a:r>
              <a:r>
                <a:rPr lang="en-US" altLang="zh-CN" sz="1300" dirty="0">
                  <a:solidFill>
                    <a:schemeClr val="bg1"/>
                  </a:solidFill>
                  <a:latin typeface="微软雅黑" panose="020B0503020204020204" pitchFamily="34" charset="-122"/>
                  <a:ea typeface="微软雅黑" panose="020B0503020204020204" pitchFamily="34" charset="-122"/>
                </a:rPr>
                <a:t>P</a:t>
              </a:r>
              <a:r>
                <a:rPr lang="zh-CN" sz="1300" dirty="0">
                  <a:solidFill>
                    <a:schemeClr val="bg1"/>
                  </a:solidFill>
                  <a:latin typeface="微软雅黑" panose="020B0503020204020204" pitchFamily="34" charset="-122"/>
                  <a:ea typeface="微软雅黑" panose="020B0503020204020204" pitchFamily="34" charset="-122"/>
                </a:rPr>
                <a:t>artner</a:t>
              </a:r>
            </a:p>
          </p:txBody>
        </p:sp>
      </p:grpSp>
      <p:grpSp>
        <p:nvGrpSpPr>
          <p:cNvPr id="2023" name="组合 2023"/>
          <p:cNvGrpSpPr/>
          <p:nvPr/>
        </p:nvGrpSpPr>
        <p:grpSpPr>
          <a:xfrm>
            <a:off x="7197725" y="1244638"/>
            <a:ext cx="4060924" cy="1174115"/>
            <a:chOff x="14395450" y="2223847"/>
            <a:chExt cx="8121847" cy="2348230"/>
          </a:xfrm>
        </p:grpSpPr>
        <p:sp>
          <p:nvSpPr>
            <p:cNvPr id="2024" name="Object 2024"/>
            <p:cNvSpPr txBox="1"/>
            <p:nvPr/>
          </p:nvSpPr>
          <p:spPr>
            <a:xfrm>
              <a:off x="14395450" y="2223847"/>
              <a:ext cx="3777869" cy="2348230"/>
            </a:xfrm>
            <a:prstGeom prst="rect">
              <a:avLst/>
            </a:prstGeom>
          </p:spPr>
          <p:txBody>
            <a:bodyPr vert="horz" wrap="square" lIns="0" tIns="0" rIns="0" bIns="0" rtlCol="0" anchor="t" anchorCtr="0">
              <a:spAutoFit/>
            </a:bodyPr>
            <a:lstStyle/>
            <a:p>
              <a:pPr algn="just">
                <a:lnSpc>
                  <a:spcPct val="110000"/>
                </a:lnSpc>
              </a:pPr>
              <a:r>
                <a:rPr lang="zh-CN" sz="6940" b="1" i="0" spc="300" dirty="0">
                  <a:solidFill>
                    <a:srgbClr val="223C6C"/>
                  </a:solidFill>
                  <a:latin typeface="微软雅黑" charset="0"/>
                  <a:ea typeface="微软雅黑" charset="0"/>
                </a:rPr>
                <a:t>目录</a:t>
              </a:r>
              <a:endParaRPr lang="zh-CN" altLang="en-US" sz="6940" b="1" i="0" spc="300" dirty="0">
                <a:solidFill>
                  <a:srgbClr val="223C6C"/>
                </a:solidFill>
                <a:latin typeface="微软雅黑" charset="0"/>
                <a:ea typeface="微软雅黑" charset="0"/>
              </a:endParaRPr>
            </a:p>
          </p:txBody>
        </p:sp>
        <p:sp>
          <p:nvSpPr>
            <p:cNvPr id="2025" name="Object 2025"/>
            <p:cNvSpPr txBox="1"/>
            <p:nvPr/>
          </p:nvSpPr>
          <p:spPr>
            <a:xfrm>
              <a:off x="18258734" y="3389171"/>
              <a:ext cx="4258563" cy="831510"/>
            </a:xfrm>
            <a:prstGeom prst="rect">
              <a:avLst/>
            </a:prstGeom>
          </p:spPr>
          <p:txBody>
            <a:bodyPr vert="horz" wrap="square" lIns="0" tIns="0" rIns="0" bIns="0" rtlCol="0" anchor="t" anchorCtr="0">
              <a:spAutoFit/>
            </a:bodyPr>
            <a:lstStyle/>
            <a:p>
              <a:pPr algn="just">
                <a:lnSpc>
                  <a:spcPct val="110000"/>
                </a:lnSpc>
              </a:pPr>
              <a:r>
                <a:rPr lang="en-US" altLang="zh-CN" sz="2640" b="0" i="0" spc="100" dirty="0">
                  <a:solidFill>
                    <a:srgbClr val="223C6C"/>
                  </a:solidFill>
                  <a:latin typeface="微软雅黑" panose="020B0503020204020204" pitchFamily="34" charset="-122"/>
                  <a:ea typeface="微软雅黑" panose="020B0503020204020204" pitchFamily="34" charset="-122"/>
                </a:rPr>
                <a:t>CONTENTS</a:t>
              </a:r>
              <a:endParaRPr lang="zh-CN" altLang="en-US" sz="2640" b="0" i="0" spc="100" dirty="0">
                <a:solidFill>
                  <a:srgbClr val="223C6C"/>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grpSp>
        <p:nvGrpSpPr>
          <p:cNvPr id="24" name="组合 2013"/>
          <p:cNvGrpSpPr/>
          <p:nvPr/>
        </p:nvGrpSpPr>
        <p:grpSpPr>
          <a:xfrm>
            <a:off x="3483885" y="4650722"/>
            <a:ext cx="3389480" cy="922047"/>
            <a:chOff x="6925732" y="9301444"/>
            <a:chExt cx="6778960" cy="1844094"/>
          </a:xfrm>
        </p:grpSpPr>
        <p:sp>
          <p:nvSpPr>
            <p:cNvPr id="25" name="Object 2014"/>
            <p:cNvSpPr txBox="1"/>
            <p:nvPr/>
          </p:nvSpPr>
          <p:spPr>
            <a:xfrm>
              <a:off x="6925732" y="9301444"/>
              <a:ext cx="2717482" cy="1844094"/>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alpha val="50000"/>
                    </a:schemeClr>
                  </a:solidFill>
                  <a:latin typeface="微软雅黑" panose="020B0503020204020204" pitchFamily="34" charset="-122"/>
                  <a:ea typeface="微软雅黑" panose="020B0503020204020204" pitchFamily="34" charset="-122"/>
                </a:rPr>
                <a:t>2</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26" name="Object 2016"/>
            <p:cNvSpPr txBox="1"/>
            <p:nvPr/>
          </p:nvSpPr>
          <p:spPr>
            <a:xfrm>
              <a:off x="8589962" y="9566532"/>
              <a:ext cx="4942840" cy="944746"/>
            </a:xfrm>
            <a:prstGeom prst="rect">
              <a:avLst/>
            </a:prstGeom>
          </p:spPr>
          <p:txBody>
            <a:bodyPr vert="horz" wrap="square" lIns="0" tIns="0" rIns="0" bIns="0" rtlCol="0" anchor="t" anchorCtr="0">
              <a:spAutoFit/>
            </a:bodyPr>
            <a:lstStyle>
              <a:defPPr>
                <a:defRPr lang="zh-CN"/>
              </a:defPPr>
              <a:lvl1pPr algn="just">
                <a:lnSpc>
                  <a:spcPct val="110000"/>
                </a:lnSpc>
                <a:defRPr sz="3000" spc="100">
                  <a:solidFill>
                    <a:schemeClr val="bg1"/>
                  </a:solidFill>
                  <a:latin typeface="OPPOSans-B"/>
                  <a:ea typeface="OPPOSans-B"/>
                </a:defRPr>
              </a:lvl1pPr>
            </a:lstStyle>
            <a:p>
              <a:r>
                <a:rPr lang="zh-CN" dirty="0">
                  <a:solidFill>
                    <a:schemeClr val="bg1">
                      <a:alpha val="50000"/>
                    </a:schemeClr>
                  </a:solidFill>
                  <a:latin typeface="微软雅黑" panose="020B0503020204020204" pitchFamily="34" charset="-122"/>
                  <a:ea typeface="微软雅黑" panose="020B0503020204020204" pitchFamily="34" charset="-122"/>
                </a:rPr>
                <a:t>产品与服务</a:t>
              </a:r>
            </a:p>
          </p:txBody>
        </p:sp>
        <p:sp>
          <p:nvSpPr>
            <p:cNvPr id="27" name="Object 2017"/>
            <p:cNvSpPr txBox="1"/>
            <p:nvPr/>
          </p:nvSpPr>
          <p:spPr>
            <a:xfrm>
              <a:off x="8599292" y="10533700"/>
              <a:ext cx="5105400" cy="409342"/>
            </a:xfrm>
            <a:prstGeom prst="rect">
              <a:avLst/>
            </a:prstGeom>
          </p:spPr>
          <p:txBody>
            <a:bodyPr vert="horz" wrap="square" lIns="0" tIns="0" rIns="0" bIns="0" rtlCol="0" anchor="t" anchorCtr="0">
              <a:spAutoFit/>
            </a:bodyPr>
            <a:lstStyle/>
            <a:p>
              <a:pPr algn="just">
                <a:lnSpc>
                  <a:spcPct val="110000"/>
                </a:lnSpc>
              </a:pPr>
              <a:r>
                <a:rPr lang="zh-CN" sz="1300" dirty="0">
                  <a:solidFill>
                    <a:schemeClr val="bg1">
                      <a:alpha val="50000"/>
                    </a:schemeClr>
                  </a:solidFill>
                  <a:latin typeface="微软雅黑" panose="020B0503020204020204" pitchFamily="34" charset="-122"/>
                  <a:ea typeface="微软雅黑" panose="020B0503020204020204" pitchFamily="34" charset="-122"/>
                </a:rPr>
                <a:t>Products </a:t>
              </a:r>
              <a:r>
                <a:rPr lang="en-US" altLang="zh-CN" sz="1300" dirty="0">
                  <a:solidFill>
                    <a:schemeClr val="bg1">
                      <a:alpha val="50000"/>
                    </a:schemeClr>
                  </a:solidFill>
                  <a:latin typeface="微软雅黑" panose="020B0503020204020204" pitchFamily="34" charset="-122"/>
                  <a:ea typeface="微软雅黑" panose="020B0503020204020204" pitchFamily="34" charset="-122"/>
                </a:rPr>
                <a:t>A</a:t>
              </a:r>
              <a:r>
                <a:rPr lang="zh-CN" sz="1300" dirty="0">
                  <a:solidFill>
                    <a:schemeClr val="bg1">
                      <a:alpha val="50000"/>
                    </a:schemeClr>
                  </a:solidFill>
                  <a:latin typeface="微软雅黑" panose="020B0503020204020204" pitchFamily="34" charset="-122"/>
                  <a:ea typeface="微软雅黑" panose="020B0503020204020204" pitchFamily="34" charset="-122"/>
                </a:rPr>
                <a:t>nd </a:t>
              </a:r>
              <a:r>
                <a:rPr lang="en-US" altLang="zh-CN" sz="1300" dirty="0">
                  <a:solidFill>
                    <a:schemeClr val="bg1">
                      <a:alpha val="50000"/>
                    </a:schemeClr>
                  </a:solidFill>
                  <a:latin typeface="微软雅黑" panose="020B0503020204020204" pitchFamily="34" charset="-122"/>
                  <a:ea typeface="微软雅黑" panose="020B0503020204020204" pitchFamily="34" charset="-122"/>
                </a:rPr>
                <a:t>S</a:t>
              </a:r>
              <a:r>
                <a:rPr lang="zh-CN" sz="1300" dirty="0">
                  <a:solidFill>
                    <a:schemeClr val="bg1">
                      <a:alpha val="50000"/>
                    </a:schemeClr>
                  </a:solidFill>
                  <a:latin typeface="微软雅黑" panose="020B0503020204020204" pitchFamily="34" charset="-122"/>
                  <a:ea typeface="微软雅黑" panose="020B0503020204020204" pitchFamily="34" charset="-122"/>
                </a:rPr>
                <a:t>ervices</a:t>
              </a:r>
            </a:p>
          </p:txBody>
        </p:sp>
      </p:grpSp>
      <p:grpSp>
        <p:nvGrpSpPr>
          <p:cNvPr id="28" name="组合 203"/>
          <p:cNvGrpSpPr/>
          <p:nvPr/>
        </p:nvGrpSpPr>
        <p:grpSpPr>
          <a:xfrm>
            <a:off x="3519141" y="3509232"/>
            <a:ext cx="3681251" cy="922047"/>
            <a:chOff x="7059301" y="7018463"/>
            <a:chExt cx="7362501" cy="1844094"/>
          </a:xfrm>
        </p:grpSpPr>
        <p:sp>
          <p:nvSpPr>
            <p:cNvPr id="29" name="Object 204"/>
            <p:cNvSpPr txBox="1"/>
            <p:nvPr/>
          </p:nvSpPr>
          <p:spPr>
            <a:xfrm>
              <a:off x="7059301" y="7018463"/>
              <a:ext cx="2018982" cy="1844094"/>
            </a:xfrm>
            <a:prstGeom prst="rect">
              <a:avLst/>
            </a:prstGeom>
          </p:spPr>
          <p:txBody>
            <a:bodyPr vert="horz" wrap="square" lIns="0" tIns="0" rIns="0" bIns="0" rtlCol="0" anchor="t" anchorCtr="0">
              <a:spAutoFit/>
            </a:bodyPr>
            <a:lstStyle/>
            <a:p>
              <a:pPr algn="just">
                <a:lnSpc>
                  <a:spcPct val="110000"/>
                </a:lnSpc>
              </a:pPr>
              <a:r>
                <a:rPr lang="zh-CN" sz="5855" dirty="0">
                  <a:solidFill>
                    <a:schemeClr val="bg1">
                      <a:alpha val="50000"/>
                    </a:schemeClr>
                  </a:solidFill>
                  <a:latin typeface="微软雅黑" panose="020B0503020204020204" pitchFamily="34" charset="-122"/>
                  <a:ea typeface="微软雅黑" panose="020B0503020204020204" pitchFamily="34" charset="-122"/>
                </a:rPr>
                <a:t>1</a:t>
              </a:r>
              <a:r>
                <a:rPr lang="zh-CN" sz="195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30" name="Object 206"/>
            <p:cNvSpPr txBox="1"/>
            <p:nvPr/>
          </p:nvSpPr>
          <p:spPr>
            <a:xfrm>
              <a:off x="8589963" y="7331333"/>
              <a:ext cx="5831839" cy="1015662"/>
            </a:xfrm>
            <a:prstGeom prst="rect">
              <a:avLst/>
            </a:prstGeom>
          </p:spPr>
          <p:txBody>
            <a:bodyPr vert="horz" wrap="square" lIns="0" tIns="0" rIns="0" bIns="0" rtlCol="0" anchor="t" anchorCtr="0">
              <a:spAutoFit/>
            </a:bodyPr>
            <a:lstStyle/>
            <a:p>
              <a:pPr algn="just">
                <a:lnSpc>
                  <a:spcPct val="110000"/>
                </a:lnSpc>
              </a:pPr>
              <a:r>
                <a:rPr lang="zh-CN" altLang="en-US" sz="3000" spc="100" dirty="0">
                  <a:solidFill>
                    <a:schemeClr val="bg1">
                      <a:alpha val="50000"/>
                    </a:schemeClr>
                  </a:solidFill>
                  <a:latin typeface="微软雅黑" panose="020B0503020204020204" pitchFamily="34" charset="-122"/>
                  <a:ea typeface="微软雅黑" panose="020B0503020204020204" pitchFamily="34" charset="-122"/>
                </a:rPr>
                <a:t>集团概览</a:t>
              </a:r>
            </a:p>
          </p:txBody>
        </p:sp>
        <p:sp>
          <p:nvSpPr>
            <p:cNvPr id="31" name="Object 207"/>
            <p:cNvSpPr txBox="1"/>
            <p:nvPr/>
          </p:nvSpPr>
          <p:spPr>
            <a:xfrm>
              <a:off x="8593137" y="8311199"/>
              <a:ext cx="5105399" cy="439420"/>
            </a:xfrm>
            <a:prstGeom prst="rect">
              <a:avLst/>
            </a:prstGeom>
            <a:noFill/>
          </p:spPr>
          <p:txBody>
            <a:bodyPr vert="horz" wrap="square" lIns="0" tIns="0" rIns="0" bIns="0" rtlCol="0" anchor="t" anchorCtr="0">
              <a:spAutoFit/>
            </a:bodyPr>
            <a:lstStyle/>
            <a:p>
              <a:pPr algn="just">
                <a:lnSpc>
                  <a:spcPct val="110000"/>
                </a:lnSpc>
              </a:pPr>
              <a:r>
                <a:rPr lang="zh-CN" sz="1300" b="0" i="0" dirty="0">
                  <a:solidFill>
                    <a:schemeClr val="bg1">
                      <a:alpha val="50000"/>
                    </a:schemeClr>
                  </a:solidFill>
                  <a:latin typeface="微软雅黑" panose="020B0503020204020204" pitchFamily="34" charset="-122"/>
                  <a:ea typeface="微软雅黑" panose="020B0503020204020204" pitchFamily="34" charset="-122"/>
                </a:rPr>
                <a:t>Group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O</a:t>
              </a:r>
              <a:r>
                <a:rPr lang="zh-CN" sz="1300" b="0" i="0" dirty="0">
                  <a:solidFill>
                    <a:schemeClr val="bg1">
                      <a:alpha val="50000"/>
                    </a:schemeClr>
                  </a:solidFill>
                  <a:latin typeface="微软雅黑" panose="020B0503020204020204" pitchFamily="34" charset="-122"/>
                  <a:ea typeface="微软雅黑" panose="020B0503020204020204" pitchFamily="34" charset="-122"/>
                </a:rPr>
                <a:t>verview</a:t>
              </a:r>
            </a:p>
          </p:txBody>
        </p:sp>
      </p:grpSp>
      <p:grpSp>
        <p:nvGrpSpPr>
          <p:cNvPr id="32" name="组合 208"/>
          <p:cNvGrpSpPr/>
          <p:nvPr/>
        </p:nvGrpSpPr>
        <p:grpSpPr>
          <a:xfrm>
            <a:off x="7702637" y="3509232"/>
            <a:ext cx="3765435" cy="922047"/>
            <a:chOff x="15321193" y="7018463"/>
            <a:chExt cx="7530869" cy="1844094"/>
          </a:xfrm>
        </p:grpSpPr>
        <p:sp>
          <p:nvSpPr>
            <p:cNvPr id="33" name="Object 209"/>
            <p:cNvSpPr txBox="1"/>
            <p:nvPr/>
          </p:nvSpPr>
          <p:spPr>
            <a:xfrm>
              <a:off x="15321193" y="7018463"/>
              <a:ext cx="2006282" cy="1844094"/>
            </a:xfrm>
            <a:prstGeom prst="rect">
              <a:avLst/>
            </a:prstGeom>
          </p:spPr>
          <p:txBody>
            <a:bodyPr vert="horz" wrap="square" lIns="0" tIns="0" rIns="0" bIns="0" rtlCol="0" anchor="t" anchorCtr="0">
              <a:spAutoFit/>
            </a:bodyPr>
            <a:lstStyle/>
            <a:p>
              <a:pPr algn="just">
                <a:lnSpc>
                  <a:spcPct val="110000"/>
                </a:lnSpc>
              </a:pPr>
              <a:r>
                <a:rPr lang="zh-CN" sz="5855" b="0" i="0" spc="0" dirty="0">
                  <a:solidFill>
                    <a:schemeClr val="bg1">
                      <a:alpha val="50000"/>
                    </a:schemeClr>
                  </a:solidFill>
                  <a:latin typeface="微软雅黑" panose="020B0503020204020204" pitchFamily="34" charset="-122"/>
                  <a:ea typeface="微软雅黑" panose="020B0503020204020204" pitchFamily="34" charset="-122"/>
                </a:rPr>
                <a:t>3</a:t>
              </a:r>
              <a:r>
                <a:rPr lang="zh-CN" sz="1950" b="0" i="0" spc="0" dirty="0">
                  <a:solidFill>
                    <a:schemeClr val="bg1">
                      <a:alpha val="50000"/>
                    </a:schemeClr>
                  </a:solidFill>
                  <a:latin typeface="微软雅黑" panose="020B0503020204020204" pitchFamily="34" charset="-122"/>
                  <a:ea typeface="微软雅黑" panose="020B0503020204020204" pitchFamily="34" charset="-122"/>
                </a:rPr>
                <a:t>/</a:t>
              </a:r>
              <a:endParaRPr lang="zh-CN" altLang="en-US" sz="1950" b="0" i="0" spc="0" dirty="0">
                <a:solidFill>
                  <a:schemeClr val="bg1">
                    <a:alpha val="50000"/>
                  </a:schemeClr>
                </a:solidFill>
                <a:latin typeface="微软雅黑" panose="020B0503020204020204" pitchFamily="34" charset="-122"/>
                <a:ea typeface="微软雅黑" panose="020B0503020204020204" pitchFamily="34" charset="-122"/>
              </a:endParaRPr>
            </a:p>
          </p:txBody>
        </p:sp>
        <p:sp>
          <p:nvSpPr>
            <p:cNvPr id="34" name="Object 2011"/>
            <p:cNvSpPr txBox="1"/>
            <p:nvPr/>
          </p:nvSpPr>
          <p:spPr>
            <a:xfrm>
              <a:off x="17098963" y="7331333"/>
              <a:ext cx="5753099" cy="944746"/>
            </a:xfrm>
            <a:prstGeom prst="rect">
              <a:avLst/>
            </a:prstGeom>
          </p:spPr>
          <p:txBody>
            <a:bodyPr vert="horz" wrap="square" lIns="0" tIns="0" rIns="0" bIns="0" rtlCol="0" anchor="t" anchorCtr="0">
              <a:spAutoFit/>
            </a:bodyPr>
            <a:lstStyle/>
            <a:p>
              <a:pPr>
                <a:lnSpc>
                  <a:spcPct val="110000"/>
                </a:lnSpc>
              </a:pPr>
              <a:r>
                <a:rPr lang="zh-CN" sz="3000" spc="100" dirty="0">
                  <a:solidFill>
                    <a:schemeClr val="bg1">
                      <a:alpha val="50000"/>
                    </a:schemeClr>
                  </a:solidFill>
                  <a:latin typeface="微软雅黑" panose="020B0503020204020204" pitchFamily="34" charset="-122"/>
                  <a:ea typeface="微软雅黑" panose="020B0503020204020204" pitchFamily="34" charset="-122"/>
                </a:rPr>
                <a:t>成功优势</a:t>
              </a:r>
            </a:p>
          </p:txBody>
        </p:sp>
        <p:sp>
          <p:nvSpPr>
            <p:cNvPr id="35" name="Object 2012"/>
            <p:cNvSpPr txBox="1"/>
            <p:nvPr/>
          </p:nvSpPr>
          <p:spPr>
            <a:xfrm>
              <a:off x="17102137" y="8311199"/>
              <a:ext cx="5676899" cy="409342"/>
            </a:xfrm>
            <a:prstGeom prst="rect">
              <a:avLst/>
            </a:prstGeom>
          </p:spPr>
          <p:txBody>
            <a:bodyPr vert="horz" wrap="square" lIns="0" tIns="0" rIns="0" bIns="0" rtlCol="0" anchor="t" anchorCtr="0">
              <a:spAutoFit/>
            </a:bodyPr>
            <a:lstStyle/>
            <a:p>
              <a:pPr algn="just">
                <a:lnSpc>
                  <a:spcPct val="110000"/>
                </a:lnSpc>
              </a:pPr>
              <a:r>
                <a:rPr lang="zh-CN" sz="1300" b="0" i="0" dirty="0">
                  <a:solidFill>
                    <a:schemeClr val="bg1">
                      <a:alpha val="50000"/>
                    </a:schemeClr>
                  </a:solidFill>
                  <a:latin typeface="微软雅黑" panose="020B0503020204020204" pitchFamily="34" charset="-122"/>
                  <a:ea typeface="微软雅黑" panose="020B0503020204020204" pitchFamily="34" charset="-122"/>
                </a:rPr>
                <a:t>Success</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HR</a:t>
              </a:r>
              <a:r>
                <a:rPr lang="zh-CN" sz="1300" b="0" i="0" dirty="0">
                  <a:solidFill>
                    <a:schemeClr val="bg1">
                      <a:alpha val="50000"/>
                    </a:schemeClr>
                  </a:solidFill>
                  <a:latin typeface="微软雅黑" panose="020B0503020204020204" pitchFamily="34" charset="-122"/>
                  <a:ea typeface="微软雅黑" panose="020B0503020204020204" pitchFamily="34" charset="-122"/>
                </a:rPr>
                <a:t> </a:t>
              </a:r>
              <a:r>
                <a:rPr lang="en-US" altLang="zh-CN" sz="1300" b="0" i="0" dirty="0">
                  <a:solidFill>
                    <a:schemeClr val="bg1">
                      <a:alpha val="50000"/>
                    </a:schemeClr>
                  </a:solidFill>
                  <a:latin typeface="微软雅黑" panose="020B0503020204020204" pitchFamily="34" charset="-122"/>
                  <a:ea typeface="微软雅黑" panose="020B0503020204020204" pitchFamily="34" charset="-122"/>
                </a:rPr>
                <a:t>A</a:t>
              </a:r>
              <a:r>
                <a:rPr lang="zh-CN" sz="1300" b="0" i="0" dirty="0">
                  <a:solidFill>
                    <a:schemeClr val="bg1">
                      <a:alpha val="50000"/>
                    </a:schemeClr>
                  </a:solidFill>
                  <a:latin typeface="微软雅黑" panose="020B0503020204020204" pitchFamily="34" charset="-122"/>
                  <a:ea typeface="微软雅黑" panose="020B0503020204020204" pitchFamily="34" charset="-122"/>
                </a:rPr>
                <a:t>dvantage</a:t>
              </a:r>
            </a:p>
          </p:txBody>
        </p:sp>
      </p:grpSp>
    </p:spTree>
    <p:extLst>
      <p:ext uri="{BB962C8B-B14F-4D97-AF65-F5344CB8AC3E}">
        <p14:creationId xmlns:p14="http://schemas.microsoft.com/office/powerpoint/2010/main" val="1902675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06425" y="565150"/>
            <a:ext cx="4217670" cy="850900"/>
            <a:chOff x="955" y="890"/>
            <a:chExt cx="6642" cy="1340"/>
          </a:xfrm>
        </p:grpSpPr>
        <p:sp>
          <p:nvSpPr>
            <p:cNvPr id="1301" name="Object 1301"/>
            <p:cNvSpPr txBox="1"/>
            <p:nvPr/>
          </p:nvSpPr>
          <p:spPr>
            <a:xfrm>
              <a:off x="2794" y="1002"/>
              <a:ext cx="4490" cy="879"/>
            </a:xfrm>
            <a:prstGeom prst="rect">
              <a:avLst/>
            </a:prstGeom>
          </p:spPr>
          <p:txBody>
            <a:bodyPr vert="horz" wrap="square" lIns="0" tIns="0" rIns="0" bIns="0" rtlCol="0" anchor="t" anchorCtr="0">
              <a:spAutoFit/>
            </a:bodyPr>
            <a:lstStyle/>
            <a:p>
              <a:pPr algn="l">
                <a:lnSpc>
                  <a:spcPct val="110000"/>
                </a:lnSpc>
              </a:pPr>
              <a:r>
                <a:rPr lang="zh-CN" sz="3300" b="1" i="0" dirty="0">
                  <a:solidFill>
                    <a:srgbClr val="041E5C"/>
                  </a:solidFill>
                  <a:latin typeface="微软雅黑" charset="0"/>
                  <a:ea typeface="微软雅黑" charset="0"/>
                </a:rPr>
                <a:t>合作伙伴</a:t>
              </a:r>
            </a:p>
          </p:txBody>
        </p:sp>
        <p:sp>
          <p:nvSpPr>
            <p:cNvPr id="1302" name="Object 1302"/>
            <p:cNvSpPr txBox="1"/>
            <p:nvPr/>
          </p:nvSpPr>
          <p:spPr>
            <a:xfrm>
              <a:off x="2807" y="1814"/>
              <a:ext cx="4790" cy="409"/>
            </a:xfrm>
            <a:prstGeom prst="rect">
              <a:avLst/>
            </a:prstGeom>
          </p:spPr>
          <p:txBody>
            <a:bodyPr vert="horz" wrap="square" lIns="0" tIns="0" rIns="0" bIns="0" rtlCol="0" anchor="t" anchorCtr="0">
              <a:spAutoFit/>
            </a:bodyPr>
            <a:lstStyle/>
            <a:p>
              <a:pPr algn="l">
                <a:lnSpc>
                  <a:spcPct val="110000"/>
                </a:lnSpc>
              </a:pPr>
              <a:r>
                <a:rPr lang="en-US" sz="1650" dirty="0">
                  <a:solidFill>
                    <a:srgbClr val="8592AF"/>
                  </a:solidFill>
                  <a:latin typeface="微软雅黑" panose="020B0503020204020204" pitchFamily="34" charset="-122"/>
                  <a:ea typeface="微软雅黑" panose="020B0503020204020204" pitchFamily="34" charset="-122"/>
                  <a:sym typeface="+mn-ea"/>
                </a:rPr>
                <a:t>COOPERATIVE</a:t>
              </a:r>
              <a:r>
                <a:rPr sz="1650" dirty="0">
                  <a:solidFill>
                    <a:srgbClr val="8592AF"/>
                  </a:solidFill>
                  <a:latin typeface="微软雅黑" panose="020B0503020204020204" pitchFamily="34" charset="-122"/>
                  <a:ea typeface="微软雅黑" panose="020B0503020204020204" pitchFamily="34" charset="-122"/>
                  <a:sym typeface="+mn-ea"/>
                </a:rPr>
                <a:t> </a:t>
              </a:r>
              <a:r>
                <a:rPr lang="en-US" sz="1650" dirty="0">
                  <a:solidFill>
                    <a:srgbClr val="8592AF"/>
                  </a:solidFill>
                  <a:latin typeface="微软雅黑" panose="020B0503020204020204" pitchFamily="34" charset="-122"/>
                  <a:ea typeface="微软雅黑" panose="020B0503020204020204" pitchFamily="34" charset="-122"/>
                  <a:sym typeface="+mn-ea"/>
                </a:rPr>
                <a:t>PARTNER</a:t>
              </a:r>
              <a:endParaRPr lang="zh-CN" sz="1650" b="0" i="0" dirty="0">
                <a:solidFill>
                  <a:srgbClr val="8592AF"/>
                </a:solidFill>
                <a:latin typeface="微软雅黑" panose="020B0503020204020204" pitchFamily="34" charset="-122"/>
                <a:ea typeface="微软雅黑" panose="020B0503020204020204" pitchFamily="34" charset="-122"/>
              </a:endParaRPr>
            </a:p>
          </p:txBody>
        </p:sp>
        <p:pic>
          <p:nvPicPr>
            <p:cNvPr id="91303" name="image 1303"/>
            <p:cNvPicPr>
              <a:picLocks noChangeAspect="1"/>
            </p:cNvPicPr>
            <p:nvPr/>
          </p:nvPicPr>
          <p:blipFill>
            <a:blip r:embed="rId3"/>
            <a:srcRect/>
            <a:stretch>
              <a:fillRect/>
            </a:stretch>
          </p:blipFill>
          <p:spPr>
            <a:xfrm>
              <a:off x="1020" y="890"/>
              <a:ext cx="1210" cy="1340"/>
            </a:xfrm>
            <a:prstGeom prst="rect">
              <a:avLst/>
            </a:prstGeom>
          </p:spPr>
        </p:pic>
        <p:sp>
          <p:nvSpPr>
            <p:cNvPr id="1304" name="Object 1304"/>
            <p:cNvSpPr txBox="1"/>
            <p:nvPr/>
          </p:nvSpPr>
          <p:spPr>
            <a:xfrm>
              <a:off x="955" y="1200"/>
              <a:ext cx="1033" cy="682"/>
            </a:xfrm>
            <a:prstGeom prst="rect">
              <a:avLst/>
            </a:prstGeom>
          </p:spPr>
          <p:txBody>
            <a:bodyPr vert="horz" wrap="square" lIns="0" tIns="0" rIns="0" bIns="0" rtlCol="0" anchor="t" anchorCtr="0">
              <a:spAutoFit/>
            </a:bodyPr>
            <a:lstStyle/>
            <a:p>
              <a:pPr algn="ctr">
                <a:lnSpc>
                  <a:spcPct val="110000"/>
                </a:lnSpc>
              </a:pPr>
              <a:r>
                <a:rPr lang="en-US" sz="2750" b="0" i="0" spc="-300" dirty="0">
                  <a:solidFill>
                    <a:srgbClr val="FFFFFF"/>
                  </a:solidFill>
                  <a:latin typeface="微软雅黑" panose="020B0503020204020204" pitchFamily="34" charset="-122"/>
                  <a:ea typeface="微软雅黑" panose="020B0503020204020204" pitchFamily="34" charset="-122"/>
                </a:rPr>
                <a:t>01</a:t>
              </a:r>
            </a:p>
          </p:txBody>
        </p:sp>
      </p:grpSp>
      <p:pic>
        <p:nvPicPr>
          <p:cNvPr id="2" name="图片 1" descr="编组3"/>
          <p:cNvPicPr>
            <a:picLocks noChangeAspect="1"/>
          </p:cNvPicPr>
          <p:nvPr/>
        </p:nvPicPr>
        <p:blipFill>
          <a:blip r:embed="rId4"/>
          <a:stretch>
            <a:fillRect/>
          </a:stretch>
        </p:blipFill>
        <p:spPr>
          <a:xfrm>
            <a:off x="427095" y="1631950"/>
            <a:ext cx="11779146" cy="4458335"/>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0680" y="191000"/>
            <a:ext cx="1728310" cy="47276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封DI"/>
          <p:cNvPicPr>
            <a:picLocks noChangeAspect="1"/>
          </p:cNvPicPr>
          <p:nvPr/>
        </p:nvPicPr>
        <p:blipFill>
          <a:blip r:embed="rId2"/>
          <a:stretch>
            <a:fillRect/>
          </a:stretch>
        </p:blipFill>
        <p:spPr>
          <a:xfrm>
            <a:off x="0" y="0"/>
            <a:ext cx="12193905" cy="6858635"/>
          </a:xfrm>
          <a:prstGeom prst="rect">
            <a:avLst/>
          </a:prstGeom>
        </p:spPr>
      </p:pic>
      <p:sp>
        <p:nvSpPr>
          <p:cNvPr id="7" name="文本框 6"/>
          <p:cNvSpPr txBox="1"/>
          <p:nvPr/>
        </p:nvSpPr>
        <p:spPr>
          <a:xfrm>
            <a:off x="2829560" y="2968625"/>
            <a:ext cx="6535420" cy="922020"/>
          </a:xfrm>
          <a:prstGeom prst="rect">
            <a:avLst/>
          </a:prstGeom>
          <a:noFill/>
        </p:spPr>
        <p:txBody>
          <a:bodyPr wrap="square" rtlCol="0">
            <a:spAutoFit/>
          </a:bodyPr>
          <a:lstStyle/>
          <a:p>
            <a:pPr algn="ctr"/>
            <a:r>
              <a:rPr lang="zh-CN" altLang="en-US" sz="5400" dirty="0">
                <a:solidFill>
                  <a:schemeClr val="bg1"/>
                </a:solidFill>
                <a:latin typeface="微软雅黑" panose="020B0503020204020204" pitchFamily="34" charset="-122"/>
                <a:ea typeface="微软雅黑" panose="020B0503020204020204" pitchFamily="34" charset="-122"/>
              </a:rPr>
              <a:t>相互成就 共创成功</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4286" y="0"/>
            <a:ext cx="2249619" cy="118882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380,&quot;width&quot;:1240}"/>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1336_1*i*2"/>
  <p:tag name="KSO_WM_TEMPLATE_CATEGORY" val="diagram"/>
  <p:tag name="KSO_WM_TEMPLATE_INDEX" val="20201336"/>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034.307249712313,&quot;width&quot;:2868.989816484566}"/>
</p:tagLst>
</file>

<file path=ppt/tags/tag1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023.3574990410434,&quot;width&quot;:2865.5753686220432}"/>
</p:tagLst>
</file>

<file path=ppt/tags/tag1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013.9719984656695,&quot;width&quot;:2852.771189137584}"/>
</p:tagLst>
</file>

<file path=ppt/tags/tag1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039,&quot;width&quot;:2876.6723241752416}"/>
</p:tagLst>
</file>

<file path=ppt/tags/tag1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380,&quot;width&quot;:1240}"/>
</p:tagLst>
</file>

<file path=ppt/tags/tag1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597.7259842519684}"/>
</p:tagLst>
</file>

<file path=ppt/tags/tag1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96,&quot;width&quot;:2548}"/>
</p:tagLst>
</file>

<file path=ppt/tags/tag1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605,&quot;width&quot;:2512}"/>
</p:tagLst>
</file>

<file path=ppt/tags/tag1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746,&quot;width&quot;:2812}"/>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1336_1*i*2"/>
  <p:tag name="KSO_WM_TEMPLATE_CATEGORY" val="diagram"/>
  <p:tag name="KSO_WM_TEMPLATE_INDEX" val="20201336"/>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380,&quot;width&quot;:1240}"/>
</p:tagLst>
</file>

<file path=ppt/tags/tag2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597.7259842519684}"/>
</p:tagLst>
</file>

<file path=ppt/tags/tag2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585.2818897637794}"/>
</p:tagLst>
</file>

<file path=ppt/tags/tag2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32.755905511811}"/>
</p:tagLst>
</file>

<file path=ppt/tags/tag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12.16062992126}"/>
</p:tagLst>
</file>

<file path=ppt/tags/tag2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03.3511811023623}"/>
</p:tagLst>
</file>

<file path=ppt/tags/tag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03.0976377952757}"/>
</p:tagLst>
</file>

<file path=ppt/tags/tag2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597.7259842519684}"/>
</p:tagLst>
</file>

<file path=ppt/tags/tag2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585.2818897637794}"/>
</p:tagLst>
</file>

<file path=ppt/tags/tag3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32.755905511811}"/>
</p:tagLst>
</file>

<file path=ppt/tags/tag3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12.16062992126}"/>
</p:tagLst>
</file>

<file path=ppt/tags/tag3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007874015748,&quot;width&quot;:1603.3511811023623}"/>
</p:tagLst>
</file>

<file path=ppt/tags/tag3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497,&quot;width&quot;:2599}"/>
</p:tagLst>
</file>

<file path=ppt/tags/tag3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13,&quot;width&quot;:2615}"/>
</p:tagLst>
</file>

<file path=ppt/tags/tag3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13,&quot;width&quot;:2616}"/>
</p:tagLst>
</file>

<file path=ppt/tags/tag3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12,&quot;width&quot;:2614}"/>
</p:tagLst>
</file>

<file path=ppt/tags/tag3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380,&quot;width&quot;:124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3286</TotalTime>
  <Words>1877</Words>
  <Application>Microsoft Office PowerPoint</Application>
  <PresentationFormat>宽屏</PresentationFormat>
  <Paragraphs>351</Paragraphs>
  <Slides>24</Slides>
  <Notes>18</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24</vt:i4>
      </vt:variant>
    </vt:vector>
  </HeadingPairs>
  <TitlesOfParts>
    <vt:vector size="34" baseType="lpstr">
      <vt:lpstr>Aller</vt:lpstr>
      <vt:lpstr>等线</vt:lpstr>
      <vt:lpstr>等线 Light</vt:lpstr>
      <vt:lpstr>思源黑体</vt:lpstr>
      <vt:lpstr>微软雅黑</vt:lpstr>
      <vt:lpstr>Arial</vt:lpstr>
      <vt:lpstr>Calibri</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8613405052519</dc:creator>
  <cp:lastModifiedBy>JarvisYu</cp:lastModifiedBy>
  <cp:revision>333</cp:revision>
  <dcterms:created xsi:type="dcterms:W3CDTF">2022-08-29T07:21:11Z</dcterms:created>
  <dcterms:modified xsi:type="dcterms:W3CDTF">2022-09-08T02:10:05Z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2052-3.6.0.5672</vt:lpwstr>
  </property>
  <property fmtid="{D5CDD505-2E9C-101B-9397-08002B2CF9AE}" pid="3" name="ICV">
    <vt:lpwstr>8F5ED98250EF9D81125C0C631C4CFAAA</vt:lpwstr>
  </property>
</Properties>
</file>