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9" r:id="rId3"/>
    <p:sldId id="408" r:id="rId4"/>
    <p:sldId id="441" r:id="rId6"/>
    <p:sldId id="482" r:id="rId7"/>
    <p:sldId id="483" r:id="rId8"/>
    <p:sldId id="443" r:id="rId9"/>
    <p:sldId id="484" r:id="rId10"/>
    <p:sldId id="526" r:id="rId11"/>
    <p:sldId id="444" r:id="rId12"/>
    <p:sldId id="485" r:id="rId13"/>
    <p:sldId id="445" r:id="rId14"/>
    <p:sldId id="448" r:id="rId15"/>
    <p:sldId id="449" r:id="rId16"/>
    <p:sldId id="596" r:id="rId17"/>
    <p:sldId id="450" r:id="rId18"/>
    <p:sldId id="452" r:id="rId19"/>
    <p:sldId id="454" r:id="rId20"/>
    <p:sldId id="555" r:id="rId21"/>
    <p:sldId id="576" r:id="rId22"/>
    <p:sldId id="486" r:id="rId23"/>
    <p:sldId id="577" r:id="rId24"/>
    <p:sldId id="597" r:id="rId25"/>
    <p:sldId id="487" r:id="rId26"/>
    <p:sldId id="455" r:id="rId27"/>
    <p:sldId id="598" r:id="rId28"/>
    <p:sldId id="578" r:id="rId29"/>
    <p:sldId id="458" r:id="rId30"/>
    <p:sldId id="489" r:id="rId31"/>
    <p:sldId id="599" r:id="rId32"/>
    <p:sldId id="460" r:id="rId33"/>
    <p:sldId id="493" r:id="rId34"/>
    <p:sldId id="461" r:id="rId35"/>
    <p:sldId id="600" r:id="rId36"/>
    <p:sldId id="495" r:id="rId37"/>
    <p:sldId id="463" r:id="rId38"/>
    <p:sldId id="464" r:id="rId39"/>
    <p:sldId id="496" r:id="rId40"/>
    <p:sldId id="497" r:id="rId41"/>
    <p:sldId id="467" r:id="rId42"/>
    <p:sldId id="601" r:id="rId43"/>
    <p:sldId id="470" r:id="rId44"/>
    <p:sldId id="502" r:id="rId45"/>
    <p:sldId id="270" r:id="rId46"/>
  </p:sldIdLst>
  <p:sldSz cx="9144000" cy="6858000" type="screen4x3"/>
  <p:notesSz cx="6858000" cy="9144000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94" userDrawn="1">
          <p15:clr>
            <a:srgbClr val="A4A3A4"/>
          </p15:clr>
        </p15:guide>
        <p15:guide id="2" pos="28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2AF2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394"/>
        <p:guide pos="282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14.xml"/><Relationship Id="rId5" Type="http://schemas.openxmlformats.org/officeDocument/2006/relationships/notesMaster" Target="notesMasters/notesMaster1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2216137_121530086927_2.jpg"/>
          <p:cNvPicPr>
            <a:picLocks noChangeAspect="1"/>
          </p:cNvPicPr>
          <p:nvPr userDrawn="1"/>
        </p:nvPicPr>
        <p:blipFill>
          <a:blip r:embed="rId2" cstate="print">
            <a:lum bright="6000" contrast="-12000"/>
          </a:blip>
          <a:srcRect b="6250"/>
          <a:stretch>
            <a:fillRect/>
          </a:stretch>
        </p:blipFill>
        <p:spPr>
          <a:xfrm>
            <a:off x="0" y="0"/>
            <a:ext cx="9144000" cy="68609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9" descr="E:\工作记录\名师面对面 1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95BDCB"/>
              </a:clrFrom>
              <a:clrTo>
                <a:srgbClr val="95BDCB">
                  <a:alpha val="0"/>
                </a:srgbClr>
              </a:clrTo>
            </a:clrChange>
            <a:lum contrast="40000"/>
          </a:blip>
          <a:stretch>
            <a:fillRect/>
          </a:stretch>
        </p:blipFill>
        <p:spPr>
          <a:xfrm>
            <a:off x="611188" y="188465"/>
            <a:ext cx="2665412" cy="82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 userDrawn="1"/>
        </p:nvSpPr>
        <p:spPr>
          <a:xfrm>
            <a:off x="6156113" y="5202971"/>
            <a:ext cx="2747433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数学</a:t>
            </a:r>
            <a:r>
              <a:rPr kumimoji="0" lang="en-US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RJ</a:t>
            </a:r>
            <a:endParaRPr kumimoji="0" lang="en-US" altLang="zh-CN" sz="4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5480473" y="6006358"/>
            <a:ext cx="3663527" cy="822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745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六年级上</a:t>
            </a:r>
            <a:r>
              <a:rPr kumimoji="0" lang="zh-CN" altLang="en-US" sz="4745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册</a:t>
            </a:r>
            <a:endParaRPr kumimoji="0" lang="zh-CN" altLang="en-US" sz="4745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699510" y="363220"/>
            <a:ext cx="46729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E22AF2"/>
                </a:solidFill>
                <a:latin typeface="方正粗宋_GBK" panose="03000509000000000000" charset="-122"/>
                <a:ea typeface="方正粗宋_GBK" panose="03000509000000000000" charset="-122"/>
              </a:rPr>
              <a:t>期末大通关</a:t>
            </a:r>
            <a:endParaRPr lang="zh-CN" altLang="en-US" sz="6000">
              <a:solidFill>
                <a:srgbClr val="E22AF2"/>
              </a:solidFill>
              <a:latin typeface="方正粗宋_GBK" panose="03000509000000000000" charset="-122"/>
              <a:ea typeface="方正粗宋_GBK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21787" y="78730"/>
            <a:ext cx="1562947" cy="6112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 descr="0240460196.jpg"/>
          <p:cNvPicPr>
            <a:picLocks noChangeAspect="1"/>
          </p:cNvPicPr>
          <p:nvPr userDrawn="1"/>
        </p:nvPicPr>
        <p:blipFill>
          <a:blip r:embed="rId2" cstate="print"/>
          <a:srcRect t="4898"/>
          <a:stretch>
            <a:fillRect/>
          </a:stretch>
        </p:blipFill>
        <p:spPr>
          <a:xfrm>
            <a:off x="0" y="0"/>
            <a:ext cx="9144000" cy="6844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 userDrawn="1"/>
        </p:nvSpPr>
        <p:spPr>
          <a:xfrm>
            <a:off x="680720" y="980319"/>
            <a:ext cx="7483687" cy="1323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5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有志者，事竟成！</a:t>
            </a:r>
            <a:endParaRPr kumimoji="0" lang="zh-CN" altLang="en-US" sz="8005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648631" y="2389504"/>
            <a:ext cx="3648075" cy="364225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Relationship Id="rId3" Type="http://schemas.openxmlformats.org/officeDocument/2006/relationships/image" Target="../media/image8.png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20.png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5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4145" y="2430145"/>
            <a:ext cx="88557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卷</a:t>
            </a:r>
            <a:r>
              <a:rPr lang="zh-CN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四</a:t>
            </a:r>
            <a:r>
              <a:rPr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  </a:t>
            </a:r>
            <a:r>
              <a:rPr lang="en-US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  </a:t>
            </a:r>
            <a:r>
              <a:rPr lang="zh-CN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比</a:t>
            </a:r>
            <a:endParaRPr lang="zh-CN" sz="5600" b="1" dirty="0" smtClean="0">
              <a:latin typeface="方正准圆_GBK" panose="03000509000000000000" charset="-122"/>
              <a:ea typeface="方正准圆_GBK" panose="03000509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8430" y="123190"/>
            <a:ext cx="878522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(常考题)把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的后项加上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,要使比值不变,它的前项应(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A．乘４ 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B．乘３ 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C．加２０ 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D．加２１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115" y="885190"/>
            <a:ext cx="74231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2860" y="231140"/>
            <a:ext cx="906018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a、b 均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大于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０,下列式子中不成立的是(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A．a∶b＝(a×５)∶(b×５) 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B．a∶b＝(a＋５)∶(b＋５)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C．a∶b＝(a÷５)∶(b÷５) 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D．a∶b＝(a×０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)∶(b×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0.5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7185" y="1048385"/>
            <a:ext cx="70231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243965" y="346710"/>
            <a:ext cx="7698740" cy="904875"/>
            <a:chOff x="1123" y="803"/>
            <a:chExt cx="12124" cy="1425"/>
          </a:xfrm>
        </p:grpSpPr>
        <p:sp>
          <p:nvSpPr>
            <p:cNvPr id="13" name="椭圆 12"/>
            <p:cNvSpPr/>
            <p:nvPr/>
          </p:nvSpPr>
          <p:spPr>
            <a:xfrm>
              <a:off x="1123" y="148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1"/>
              </p:custDataLst>
            </p:nvPr>
          </p:nvSpPr>
          <p:spPr>
            <a:xfrm>
              <a:off x="1193" y="803"/>
              <a:ext cx="12054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考点三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化简比、求比值</a:t>
              </a:r>
              <a:endPara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/>
              <p:cNvSpPr txBox="1"/>
              <p:nvPr/>
            </p:nvSpPr>
            <p:spPr>
              <a:xfrm>
                <a:off x="69215" y="1251585"/>
                <a:ext cx="9004935" cy="544385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12.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下列比中比值不是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1.5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的是(</a:t>
                </a:r>
                <a:r>
                  <a:rPr lang="zh-CN" altLang="en-US" sz="88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 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)。(２分)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A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.6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       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B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３∶２ 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.9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       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D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.18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12</a:t>
                </a:r>
                <a:endPara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13.一个比的前项是５,比值是0.6,它的后项是(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𝟐𝟓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  <m:r>
                      <a:rPr lang="en-US" sz="8000" b="1" i="1">
                        <a:solidFill>
                          <a:srgbClr val="FF0000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 </m:t>
                    </m:r>
                  </m:oMath>
                </a14:m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(１分)</a:t>
                </a:r>
                <a:endPara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" name="文本框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" y="1251585"/>
                <a:ext cx="9004935" cy="544385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8030" y="1456690"/>
            <a:ext cx="821055" cy="12674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450" y="4988560"/>
            <a:ext cx="963930" cy="1706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1097280"/>
                <a:ext cx="9060180" cy="308546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1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14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∶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0.125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化成最简整数比是(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∶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),比值是(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(２分)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10000"/>
                  </a:lnSpc>
                </a:pP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1097280"/>
                <a:ext cx="9060180" cy="308546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2585" y="2165985"/>
            <a:ext cx="2028825" cy="12674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70120" y="2023110"/>
            <a:ext cx="94805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40640"/>
                <a:ext cx="9060180" cy="562038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1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15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．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45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cm∶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m 化成最简整数比是(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9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∶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8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),比值是(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𝟗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(２分)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1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16.75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cm²∶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0.8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dm²化成最简整数比是(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15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∶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16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),比值是(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𝟏𝟓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𝟏𝟔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(２分)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40640"/>
                <a:ext cx="9060180" cy="562038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585" y="1109345"/>
            <a:ext cx="2098040" cy="15151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0120" y="1318260"/>
            <a:ext cx="94805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585" y="3862705"/>
            <a:ext cx="3110865" cy="12674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8495" y="3902710"/>
            <a:ext cx="939800" cy="174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17.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小明身高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1.2m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,爸爸身高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180cm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,小明与爸爸的身高之比是(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∶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(１分)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2215" y="1069340"/>
            <a:ext cx="198755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43965" y="346710"/>
            <a:ext cx="7698740" cy="904875"/>
            <a:chOff x="1123" y="803"/>
            <a:chExt cx="12124" cy="1425"/>
          </a:xfrm>
        </p:grpSpPr>
        <p:sp>
          <p:nvSpPr>
            <p:cNvPr id="3" name="椭圆 2"/>
            <p:cNvSpPr/>
            <p:nvPr/>
          </p:nvSpPr>
          <p:spPr>
            <a:xfrm>
              <a:off x="1123" y="148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1"/>
              </p:custDataLst>
            </p:nvPr>
          </p:nvSpPr>
          <p:spPr>
            <a:xfrm>
              <a:off x="1193" y="803"/>
              <a:ext cx="12054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考点四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  </a:t>
              </a:r>
              <a:r>
                <a: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比的应用</a:t>
              </a:r>
              <a:endPara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30505" y="1251585"/>
            <a:ext cx="868235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(热点题)(１)一个等腰三角形的顶角和底角的度数之比是２∶５,这个三角形的顶角是( 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)°,底角是( 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)°。(２分)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0630" y="2510155"/>
            <a:ext cx="1150620" cy="12674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530" y="3768725"/>
            <a:ext cx="115062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39065"/>
            <a:ext cx="914400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(２)一个等腰三角形的底角和顶角的度数之比是２∶５,这个三角形的顶角是(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)°,底角是(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)°。(２分)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(常考题)将六(１)班全体学生按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４∶５分成两个小组,正好分完。六(１)班的学生人数可能是(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.40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.42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.45 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D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.48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990" y="1437005"/>
            <a:ext cx="1436370" cy="1267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75" y="1437005"/>
            <a:ext cx="1048385" cy="12674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7125" y="3949700"/>
            <a:ext cx="701040" cy="106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文本框 148"/>
          <p:cNvSpPr txBox="1"/>
          <p:nvPr/>
        </p:nvSpPr>
        <p:spPr>
          <a:xfrm>
            <a:off x="0" y="118745"/>
            <a:ext cx="9143365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20.修一条路,已经修了30km,已修的和</a:t>
            </a:r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未</a:t>
            </a:r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修的长度比是2∶3,这条路长(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(２分)</a:t>
            </a:r>
            <a:endParaRPr lang="en-US" altLang="zh-CN" sz="4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A.20km         B.45km</a:t>
            </a:r>
            <a:endParaRPr lang="en-US" altLang="zh-CN" sz="4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C.50km         D.75km</a:t>
            </a:r>
            <a:endParaRPr lang="en-US" altLang="zh-CN" sz="4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310" y="1623060"/>
            <a:ext cx="62039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750" y="172720"/>
            <a:ext cx="882586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(热点题)甲、乙、丙三人分一袋糖果,准备按３∶２∶５或１∶２∶３分配,两种分法中(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)分得的糖果一样多。（２分）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A．甲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B．乙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C．丙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D．无法确定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4780" y="1436370"/>
            <a:ext cx="74231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64920" y="421640"/>
            <a:ext cx="7698740" cy="904875"/>
            <a:chOff x="1123" y="803"/>
            <a:chExt cx="12124" cy="1425"/>
          </a:xfrm>
        </p:grpSpPr>
        <p:sp>
          <p:nvSpPr>
            <p:cNvPr id="3" name="椭圆 2"/>
            <p:cNvSpPr/>
            <p:nvPr/>
          </p:nvSpPr>
          <p:spPr>
            <a:xfrm>
              <a:off x="1123" y="148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>
              <p:custDataLst>
                <p:tags r:id="rId1"/>
              </p:custDataLst>
            </p:nvPr>
          </p:nvSpPr>
          <p:spPr>
            <a:xfrm>
              <a:off x="1193" y="803"/>
              <a:ext cx="12054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考点一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比的意义</a:t>
              </a:r>
              <a:endPara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0" y="1251585"/>
                <a:ext cx="8742680" cy="448246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１．在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8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17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中,前项是( 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８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),后项是(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17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),“∶”是(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比号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),比值是(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𝟖</m:t>
                        </m:r>
                      </m:num>
                      <m:den>
                        <m:r>
                          <a:rPr lang="en-US" sz="88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𝟏𝟕</m:t>
                        </m:r>
                      </m:den>
                    </m:f>
                  </m:oMath>
                </a14:m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)。(４分)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251585"/>
                <a:ext cx="8742680" cy="448246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4070" y="1251585"/>
            <a:ext cx="844550" cy="1267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035" y="2394585"/>
            <a:ext cx="925830" cy="12674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2170" y="2519045"/>
            <a:ext cx="2076450" cy="12674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130" y="3786505"/>
            <a:ext cx="1106170" cy="1947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914463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22.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一种药水是药粉和水按１∶４０的比配制成的,现在有药粉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千克,可以配制多少千克这种药水? (５分)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635" y="1874520"/>
                <a:ext cx="9004935" cy="50101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90000"/>
                  </a:lnSpc>
                </a:pP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+</m:t>
                        </m:r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𝟒𝟎</m:t>
                        </m:r>
                      </m:den>
                    </m:f>
                  </m:oMath>
                </a14:m>
                <a:endParaRPr lang="en-US" sz="8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  <a:sym typeface="+mn-ea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1640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(千克)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答：可以配置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1640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千克这种药水。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" y="1874520"/>
                <a:ext cx="9004935" cy="50101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" y="1874520"/>
            <a:ext cx="9020810" cy="26428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" y="4518025"/>
            <a:ext cx="9020810" cy="2284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93040"/>
            <a:ext cx="914463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近年来,乡村旅游不断发展,果园采摘游也随之流行起来。李大爷家的果园里栽了橘树和桃树共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棵,橘树与桃树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棵数比是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。橘树、桃树各栽了多少棵? (５分)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0" y="3362325"/>
                <a:ext cx="9005570" cy="327914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20000"/>
                  </a:lnSpc>
                </a:pPr>
                <a:r>
                  <a:rPr lang="zh-CN" altLang="en-US" sz="6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橘树：</a:t>
                </a:r>
                <a:r>
                  <a:rPr lang="en-US" altLang="zh-CN" sz="6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400</a:t>
                </a:r>
                <a:r>
                  <a:rPr lang="zh-CN" altLang="en-US" sz="6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6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6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𝟏𝟕</m:t>
                        </m:r>
                      </m:num>
                      <m:den>
                        <m:r>
                          <a:rPr lang="en-US" sz="6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𝟏𝟕</m:t>
                        </m:r>
                        <m:r>
                          <a:rPr lang="en-US" sz="6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+</m:t>
                        </m:r>
                        <m:r>
                          <a:rPr lang="en-US" sz="6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6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6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272</a:t>
                </a:r>
                <a:r>
                  <a:rPr lang="zh-CN" altLang="en-US" sz="6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(棵)　　</a:t>
                </a:r>
                <a:endParaRPr lang="zh-CN" altLang="en-US" sz="6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6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桃树：</a:t>
                </a:r>
                <a:r>
                  <a:rPr lang="en-US" altLang="zh-CN" sz="6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400</a:t>
                </a:r>
                <a:r>
                  <a:rPr lang="zh-CN" altLang="en-US" sz="6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6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6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𝟖</m:t>
                        </m:r>
                      </m:num>
                      <m:den>
                        <m:r>
                          <a:rPr lang="en-US" sz="6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𝟏𝟕</m:t>
                        </m:r>
                        <m:r>
                          <a:rPr lang="en-US" sz="6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+</m:t>
                        </m:r>
                        <m:r>
                          <a:rPr lang="en-US" sz="6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6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6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128</a:t>
                </a:r>
                <a:r>
                  <a:rPr lang="zh-CN" altLang="en-US" sz="6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(棵)</a:t>
                </a:r>
                <a:endParaRPr lang="zh-CN" altLang="en-US" sz="6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362325"/>
                <a:ext cx="9005570" cy="3279140"/>
              </a:xfrm>
              <a:prstGeom prst="rect">
                <a:avLst/>
              </a:prstGeom>
              <a:blipFill rotWithShape="1">
                <a:blip r:embed="rId1"/>
                <a:stretch>
                  <a:fillRect r="-1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" y="3603625"/>
            <a:ext cx="9020810" cy="14109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" y="5140325"/>
            <a:ext cx="9020810" cy="1595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270" y="162560"/>
            <a:ext cx="91427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答：橘树栽了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272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棵，桃树栽了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128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棵。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9385" y="187325"/>
            <a:ext cx="882523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(易错题)小明家的长方形餐桌的长与宽之比是５∶３,爸爸在餐桌的边缘箍上了一圈铁皮,铁皮长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4.8m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。这张餐桌的面积是多少平方米? (６分)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75280" y="372935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1270" y="0"/>
                <a:ext cx="9142730" cy="673798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10000"/>
                  </a:lnSpc>
                </a:pP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4.8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2.4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m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　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2.4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+</m:t>
                        </m:r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=1.5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m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2.4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+</m:t>
                        </m:r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0.9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m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　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1.5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0.9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1.35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m</a:t>
                </a:r>
                <a:r>
                  <a:rPr lang="en-US" altLang="zh-CN" sz="8000" b="1" baseline="300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endPara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0" y="0"/>
                <a:ext cx="9142730" cy="673798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" y="125095"/>
            <a:ext cx="9020810" cy="14300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" y="1555115"/>
            <a:ext cx="9020810" cy="18738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" y="3617595"/>
            <a:ext cx="9020810" cy="17570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" y="5480050"/>
            <a:ext cx="9020810" cy="1316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270" y="162560"/>
            <a:ext cx="91427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答：这张餐桌的面积是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1.35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平方米。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0" y="0"/>
                <a:ext cx="9144000" cy="44303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3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25.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(常考题)某小学有一块面积为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280m</a:t>
                </a:r>
                <a:r>
                  <a:rPr lang="en-US" altLang="zh-CN" sz="4000" b="1" baseline="300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的种植园地,其中的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分给六(１)班种植,其余部分按２∶３的面积比分给六(２)班和六(３)班种植。三个班分到的种植园地的面积分别是多少平方米? (６分)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9144000" cy="4430395"/>
              </a:xfrm>
              <a:prstGeom prst="rect">
                <a:avLst/>
              </a:prstGeom>
              <a:blipFill rotWithShape="1">
                <a:blip r:embed="rId1"/>
                <a:stretch>
                  <a:fillRect t="-18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-635" y="145415"/>
                <a:ext cx="9144635" cy="676846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六(１)班：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280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80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(m²)　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其余部分：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280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80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200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m²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35" y="145415"/>
                <a:ext cx="9144635" cy="676846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" y="145415"/>
            <a:ext cx="9020810" cy="30803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" y="3225800"/>
            <a:ext cx="9020810" cy="263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159385" y="132715"/>
                <a:ext cx="8984615" cy="60979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六(２)班：200×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𝟐</m:t>
                        </m:r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+</m:t>
                        </m:r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＝80(m²)　</a:t>
                </a:r>
                <a:endPara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六(３)班：200×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𝟐</m:t>
                        </m:r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+</m:t>
                        </m:r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＝120(m²)</a:t>
                </a:r>
                <a:endPara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159385" y="132715"/>
                <a:ext cx="8984615" cy="609790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" y="133350"/>
            <a:ext cx="9020810" cy="31127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95" y="3246120"/>
            <a:ext cx="9020810" cy="3489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1595" y="281940"/>
            <a:ext cx="9143365" cy="6294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80000"/>
              </a:lnSpc>
            </a:pPr>
            <a:r>
              <a:rPr lang="zh-CN" sz="7200" b="1" spc="-7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答：六（</a:t>
            </a:r>
            <a:r>
              <a:rPr lang="en-US" altLang="zh-CN" sz="7200" b="1" spc="-7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7200" b="1" spc="-7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）班分到的种植园地的面积是</a:t>
            </a:r>
            <a:r>
              <a:rPr lang="en-US" altLang="zh-CN" sz="7200" b="1" spc="-7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</a:t>
            </a:r>
            <a:r>
              <a:rPr lang="zh-CN" altLang="en-US" sz="7200" b="1" spc="-7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平方米，六（</a:t>
            </a:r>
            <a:r>
              <a:rPr lang="en-US" altLang="zh-CN" sz="7200" b="1" spc="-7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7200" b="1" spc="-7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）班</a:t>
            </a:r>
            <a:r>
              <a:rPr lang="zh-CN" sz="7200" b="1" spc="-7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班分到的种植园地的面积是</a:t>
            </a:r>
            <a:r>
              <a:rPr lang="en-US" altLang="zh-CN" sz="7200" b="1" spc="-7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80</a:t>
            </a:r>
            <a:r>
              <a:rPr lang="zh-CN" altLang="en-US" sz="7200" b="1" spc="-7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平方米，六（</a:t>
            </a:r>
            <a:r>
              <a:rPr lang="en-US" altLang="zh-CN" sz="7200" b="1" spc="-7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7200" b="1" spc="-7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sz="7200" b="1" spc="-7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班分到的种植园地的面积是</a:t>
            </a:r>
            <a:r>
              <a:rPr lang="en-US" altLang="zh-CN" sz="7200" b="1" spc="-7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120</a:t>
            </a:r>
            <a:r>
              <a:rPr lang="zh-CN" altLang="en-US" sz="7200" b="1" spc="-7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平方米</a:t>
            </a:r>
            <a:r>
              <a:rPr lang="zh-CN" altLang="en-US" sz="7200" b="1" spc="-7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7200" b="1" spc="-7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" y="187325"/>
            <a:ext cx="9020810" cy="6548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269240"/>
            <a:ext cx="906018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２．汽车从甲地到乙地开了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个小时,行驶了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240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千米,行驶的路程与时间之比是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80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∶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),这个比所表示的实际意义是(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汽车平均每小时行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驶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80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千米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905635"/>
            <a:ext cx="2457450" cy="12674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3035" y="3496945"/>
            <a:ext cx="7110730" cy="1267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" y="4947285"/>
            <a:ext cx="520763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-73660"/>
                <a:ext cx="9060180" cy="854964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26.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(热点题)一项工程，由甲队单独完成,需要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60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天;由乙队单独完成,需要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40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天。(８分)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(１)如果两队全程合作,共同完成这项工程,需要多少天?（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分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）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10000"/>
                  </a:lnSpc>
                </a:pP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𝟔𝟎</m:t>
                        </m:r>
                      </m:den>
                    </m:f>
                  </m:oMath>
                </a14:m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𝟔𝟎</m:t>
                        </m:r>
                      </m:den>
                    </m:f>
                  </m:oMath>
                </a14:m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=24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(天)</a:t>
                </a:r>
                <a:endParaRPr 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10000"/>
                  </a:lnSpc>
                </a:pP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答：需要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24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天。</a:t>
                </a:r>
                <a:endParaRPr 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endParaRPr 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-73660"/>
                <a:ext cx="9060180" cy="854964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" y="3647440"/>
            <a:ext cx="9059545" cy="19424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" y="5647055"/>
            <a:ext cx="9020810" cy="1062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9375" y="179705"/>
            <a:ext cx="898588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(２)两队合作完工后,总共领到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万元工程款,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那么按完成的工作量，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甲队、乙队分别能领到多少万元工程款?（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78740" y="180340"/>
                <a:ext cx="8986520" cy="649795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0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𝟔𝟎</m:t>
                        </m:r>
                      </m:den>
                    </m:f>
                  </m:oMath>
                </a14:m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𝟒𝟎</m:t>
                        </m:r>
                      </m:den>
                    </m:f>
                  </m:oMath>
                </a14:m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endParaRPr lang="zh-CN" altLang="en-US" sz="66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甲队：</a:t>
                </a:r>
                <a:endParaRPr lang="zh-CN" altLang="en-US" sz="66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15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  <m:r>
                          <a:rPr lang="en-US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+</m:t>
                        </m:r>
                        <m:r>
                          <a:rPr lang="en-US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6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(万元)　</a:t>
                </a:r>
                <a:endParaRPr lang="zh-CN" altLang="en-US" sz="66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乙队：</a:t>
                </a:r>
                <a:endParaRPr lang="zh-CN" altLang="en-US" sz="66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15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  <m:r>
                          <a:rPr lang="en-US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+</m:t>
                        </m:r>
                        <m:r>
                          <a:rPr lang="en-US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9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(万元)</a:t>
                </a:r>
                <a:endParaRPr lang="zh-CN" altLang="en-US" sz="66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40" y="180340"/>
                <a:ext cx="8986520" cy="649795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" y="110490"/>
            <a:ext cx="9020810" cy="15957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" y="1706245"/>
            <a:ext cx="9020810" cy="2460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" y="4223385"/>
            <a:ext cx="9020810" cy="2512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270" y="162560"/>
            <a:ext cx="914273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答：甲队能领到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万元工程款，乙队能领到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万元工程款。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" y="162560"/>
            <a:ext cx="9020810" cy="3823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896302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27.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（常考题）一满杯盐水正好是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克,其中含盐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克。从杯中倒出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克盐水后,杯子里的盐与水的比是(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),再往杯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子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里加满水,这时杯子里的盐与水的比是(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5770" y="1313815"/>
            <a:ext cx="2030095" cy="11245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8335" y="3214370"/>
            <a:ext cx="2477770" cy="1124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43510" y="-280670"/>
            <a:ext cx="9060180" cy="7970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6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28.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已知A＋B ＝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,A∶B ＝４∶１,那么A＝(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32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),B＝(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)。(２分)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6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29.</a:t>
            </a:r>
            <a:r>
              <a:rPr lang="zh-CN" sz="4000" b="1" spc="-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如图,点P是长方形中任意的一点,阴影部分的面积与空白部分的面积之比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是(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１∶１</a:t>
            </a:r>
            <a:r>
              <a:rPr 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)。(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6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5810" y="4591685"/>
            <a:ext cx="3277870" cy="21850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1340" y="1293495"/>
            <a:ext cx="927100" cy="1267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1815" y="1150620"/>
            <a:ext cx="437515" cy="12674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940" y="5212080"/>
            <a:ext cx="266509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7795" y="163830"/>
            <a:ext cx="900620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棱长分别是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cm、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 的两个正方体,它们的棱长总和之比是(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),表面积之比是(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),体积之比是(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27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)。(３分)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08955" y="946150"/>
            <a:ext cx="1965960" cy="12674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7525" y="2038350"/>
            <a:ext cx="2047875" cy="12674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5460" y="3224530"/>
            <a:ext cx="255143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23190"/>
            <a:ext cx="914400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31.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经过１小时,钟面上时针和分针转动的角度之比是(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A．１∶５ 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B．１∶１０ 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C．１∶１２ 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D．１∶６０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3600" y="762635"/>
            <a:ext cx="69913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97790"/>
            <a:ext cx="906018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32.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(易错题)等腰三角形中相邻两条边的长度之比是１∶２,这个三角形的周长是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cm,则这个三角形三条边的长度分别为(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cm、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cm、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 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cm、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24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cm、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24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cm、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cm、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 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D．A、B都对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575" y="2517775"/>
            <a:ext cx="53848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80010" y="0"/>
                <a:ext cx="8984615" cy="67170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33.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甲、乙两人同时分别从A、B两地出发，相向而行,甲每分钟走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米,甲与乙的速度之比是５∶４。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分钟后,两人走的路程与全程的比是５∶６。A、B两地相距多少米? (５分)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100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80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(米</a:t>
                </a: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/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分)</a:t>
                </a:r>
                <a:endParaRPr lang="zh-CN" altLang="en-US" sz="66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100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80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)×</a:t>
                </a: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66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2160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(米)</a:t>
                </a:r>
                <a:endParaRPr lang="zh-CN" altLang="en-US" sz="66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10" y="0"/>
                <a:ext cx="8984615" cy="671703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" y="3022600"/>
            <a:ext cx="9020810" cy="14204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" y="4443095"/>
            <a:ext cx="9020810" cy="2292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212090"/>
                <a:ext cx="9060180" cy="42113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如果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a＝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b(a、b 均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大于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０),那么a∶b＝(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D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(２分)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A．５∶４　　　　　　B．１∶１　　　　　　C．７∶９　　　　　　D．１５∶１６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212090"/>
                <a:ext cx="9060180" cy="421132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1459865"/>
            <a:ext cx="49847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270" y="162560"/>
            <a:ext cx="91427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两地相距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2160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-635" y="182880"/>
            <a:ext cx="914463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34.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【思维拓展】(易错题)甲、乙两个车间原有人数的比是３∶２,从甲车间调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４８人到乙车间后,甲、乙两个车间的人数之比是３∶４。原来甲车间有多少人? (６分)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0" y="0"/>
                <a:ext cx="9144000" cy="70631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48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+</m:t>
                        </m:r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+</m:t>
                        </m:r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280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(人)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280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168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(人)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答：原来甲车间有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168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人。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9144000" cy="706310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" y="160655"/>
            <a:ext cx="9020810" cy="2695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" y="3104515"/>
            <a:ext cx="9020810" cy="16744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" y="4779010"/>
            <a:ext cx="9020810" cy="2009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0" y="0"/>
                <a:ext cx="9060180" cy="40970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一堆煤重２吨,用去了它的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,用去的质量与剩下的质量的比是(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A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(２分)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A．１∶３ 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B．１∶４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C．１∶７ 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D．１∶８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9060180" cy="409702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4715" y="1414780"/>
            <a:ext cx="76390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12065"/>
            <a:ext cx="926147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５．六(３)班有学生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人,男生有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人,下列说法错误的是(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A．女生人数与男生人数之比为４∶５ B．女生有２０人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C．男生人数与总人数之比为５∶９ D．总人数与女生人数之比为９∶５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8520" y="1028065"/>
            <a:ext cx="64071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43965" y="346710"/>
            <a:ext cx="7698740" cy="904875"/>
            <a:chOff x="1123" y="803"/>
            <a:chExt cx="12124" cy="1425"/>
          </a:xfrm>
        </p:grpSpPr>
        <p:sp>
          <p:nvSpPr>
            <p:cNvPr id="3" name="椭圆 2"/>
            <p:cNvSpPr/>
            <p:nvPr/>
          </p:nvSpPr>
          <p:spPr>
            <a:xfrm>
              <a:off x="1123" y="148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>
              <p:custDataLst>
                <p:tags r:id="rId1"/>
              </p:custDataLst>
            </p:nvPr>
          </p:nvSpPr>
          <p:spPr>
            <a:xfrm>
              <a:off x="1193" y="803"/>
              <a:ext cx="12054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考点二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比的基本性质</a:t>
              </a:r>
              <a:endPara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90500" y="1176655"/>
                <a:ext cx="8763635" cy="36468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６</a:t>
                </a:r>
                <a:r>
                  <a:rPr lang="en-US" altLang="zh-CN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.6</a:t>
                </a:r>
                <a:r>
                  <a:rPr lang="zh-CN" altLang="en-US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8</a:t>
                </a:r>
                <a:r>
                  <a:rPr lang="zh-CN" altLang="en-US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8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8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（             ）</m:t>
                        </m:r>
                      </m:num>
                      <m:den>
                        <m:r>
                          <a:rPr lang="en-US" sz="48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36</a:t>
                </a:r>
                <a:r>
                  <a:rPr lang="zh-CN" altLang="en-US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÷( 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48</a:t>
                </a:r>
                <a:r>
                  <a:rPr lang="zh-CN" altLang="en-US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)＝( 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27</a:t>
                </a:r>
                <a:r>
                  <a:rPr lang="zh-CN" altLang="en-US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)∶</a:t>
                </a:r>
                <a:r>
                  <a:rPr lang="en-US" altLang="zh-CN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36</a:t>
                </a:r>
                <a:r>
                  <a:rPr lang="zh-CN" altLang="en-US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0.75</a:t>
                </a:r>
                <a:r>
                  <a:rPr lang="zh-CN" altLang="en-US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)(填小数)(４分)</a:t>
                </a:r>
                <a:endParaRPr lang="zh-CN" altLang="en-US" sz="48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00" y="1176655"/>
                <a:ext cx="8763635" cy="364680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/>
          <p:nvPr/>
        </p:nvSpPr>
        <p:spPr>
          <a:xfrm>
            <a:off x="3846830" y="777875"/>
            <a:ext cx="9226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6830" y="1028065"/>
            <a:ext cx="681355" cy="7575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7225" y="2374900"/>
            <a:ext cx="1374775" cy="10426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2345" y="2374900"/>
            <a:ext cx="1374775" cy="10426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820" y="3638550"/>
            <a:ext cx="2026920" cy="151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0" y="163830"/>
            <a:ext cx="914400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７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的前项乘６,要使比值不变,后项要增加( 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)。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的前项增加６,要使比值不变,后项要变成( 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7085" y="926465"/>
            <a:ext cx="1253490" cy="12674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2155" y="1926590"/>
            <a:ext cx="125349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0" y="0"/>
            <a:ext cx="906018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(常考题)甲数和乙数的比是２∶３,乙数和丙数的比是４∶５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甲数和丙数的比是(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∶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9.21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∶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21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)∶(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)运用了(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)的数学知识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A．商不变的性质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B．比的基本性质C．乘法分配律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D．乘法结合律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3255" y="1701800"/>
            <a:ext cx="2538095" cy="12674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905" y="3966845"/>
            <a:ext cx="74231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ZDgzNmEzOWIwMjk4OWU1MzNlYWQ4NjZiOWYxZTlhMG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3203</Words>
  <Application>WPS 演示</Application>
  <PresentationFormat>宽屏</PresentationFormat>
  <Paragraphs>163</Paragraphs>
  <Slides>43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Wingdings</vt:lpstr>
      <vt:lpstr>黑体</vt:lpstr>
      <vt:lpstr>方正粗宋_GBK</vt:lpstr>
      <vt:lpstr>方正准圆_GBK</vt:lpstr>
      <vt:lpstr>Cambria Math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PLZ</cp:lastModifiedBy>
  <cp:revision>430</cp:revision>
  <dcterms:created xsi:type="dcterms:W3CDTF">2019-06-19T02:08:00Z</dcterms:created>
  <dcterms:modified xsi:type="dcterms:W3CDTF">2024-03-16T03:48:18Z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ICV">
    <vt:lpwstr>214F56AF3E174C60B7961560DA59ED22</vt:lpwstr>
  </property>
</Properties>
</file>