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9" r:id="rId3"/>
    <p:sldId id="408" r:id="rId4"/>
    <p:sldId id="441" r:id="rId6"/>
    <p:sldId id="482" r:id="rId7"/>
    <p:sldId id="483" r:id="rId8"/>
    <p:sldId id="443" r:id="rId9"/>
    <p:sldId id="484" r:id="rId10"/>
    <p:sldId id="444" r:id="rId11"/>
    <p:sldId id="485" r:id="rId12"/>
    <p:sldId id="445" r:id="rId13"/>
    <p:sldId id="448" r:id="rId14"/>
    <p:sldId id="449" r:id="rId15"/>
    <p:sldId id="450" r:id="rId16"/>
    <p:sldId id="452" r:id="rId17"/>
    <p:sldId id="453" r:id="rId18"/>
    <p:sldId id="454" r:id="rId19"/>
    <p:sldId id="529" r:id="rId20"/>
    <p:sldId id="486" r:id="rId21"/>
    <p:sldId id="487" r:id="rId22"/>
    <p:sldId id="455" r:id="rId23"/>
    <p:sldId id="488" r:id="rId24"/>
    <p:sldId id="458" r:id="rId25"/>
    <p:sldId id="489" r:id="rId26"/>
    <p:sldId id="490" r:id="rId27"/>
    <p:sldId id="491" r:id="rId28"/>
    <p:sldId id="492" r:id="rId29"/>
    <p:sldId id="460" r:id="rId30"/>
    <p:sldId id="493" r:id="rId31"/>
    <p:sldId id="494" r:id="rId32"/>
    <p:sldId id="526" r:id="rId33"/>
    <p:sldId id="461" r:id="rId34"/>
    <p:sldId id="530" r:id="rId35"/>
    <p:sldId id="270" r:id="rId36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50"/>
        <p:guide pos="288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0" Type="http://schemas.openxmlformats.org/officeDocument/2006/relationships/tags" Target="tags/tag15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</a:t>
            </a: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pn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tags" Target="../tags/tag9.xml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1.png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1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3995" y="2560955"/>
            <a:ext cx="88557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卷一  </a:t>
            </a:r>
            <a:r>
              <a:rPr 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分数乘法</a:t>
            </a:r>
            <a:endParaRPr lang="zh-CN"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．计算下面各题,怎么简便怎么算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-186055" y="1569720"/>
                <a:ext cx="3763010" cy="12509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12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14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86055" y="1569720"/>
                <a:ext cx="3763010" cy="1250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3371215" y="1569720"/>
                <a:ext cx="5772785" cy="12382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5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6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×（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7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14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）</m:t>
                      </m:r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1215" y="1569720"/>
                <a:ext cx="5772785" cy="123825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3609340" y="2828290"/>
                <a:ext cx="2327275" cy="1322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8000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3</m:t>
                    </m:r>
                    <m:r>
                      <a:rPr lang="en-US" altLang="zh-CN" sz="8000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.</m:t>
                    </m:r>
                    <m:r>
                      <a:rPr lang="en-US" altLang="zh-CN" sz="8000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7</m:t>
                    </m:r>
                  </m:oMath>
                </a14:m>
                <a:r>
                  <a:rPr lang="en-US" altLang="zh-CN" sz="8000" b="1" i="1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 </a:t>
                </a:r>
                <a:endParaRPr lang="en-US" altLang="zh-CN" sz="8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9340" y="2828290"/>
                <a:ext cx="2327275" cy="132207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322580" y="2891790"/>
                <a:ext cx="2327275" cy="1848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8000" b="1" i="1">
                    <a:solidFill>
                      <a:srgbClr val="FF0000"/>
                    </a:solidFill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 </a:t>
                </a:r>
                <a:endParaRPr lang="en-US" altLang="zh-CN" sz="8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580" y="2891790"/>
                <a:ext cx="2327275" cy="18484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580" y="3059430"/>
            <a:ext cx="1214755" cy="1829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6620" y="2891790"/>
            <a:ext cx="2085340" cy="1829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344170" y="243205"/>
                <a:ext cx="6726555" cy="12382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（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19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19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19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19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）×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2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5</m:t>
                      </m:r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170" y="243205"/>
                <a:ext cx="6726555" cy="12382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667385" y="1481455"/>
                <a:ext cx="2327275" cy="1848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30</m:t>
                        </m:r>
                      </m:num>
                      <m:den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19</m:t>
                        </m:r>
                      </m:den>
                    </m:f>
                  </m:oMath>
                </a14:m>
                <a:endParaRPr lang="en-US" altLang="zh-CN" sz="8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385" y="1481455"/>
                <a:ext cx="2327275" cy="184848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-269240" y="3622675"/>
                <a:ext cx="3763010" cy="123571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76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76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77</m:t>
                          </m:r>
                        </m:den>
                      </m:f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69240" y="3622675"/>
                <a:ext cx="3763010" cy="12357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448945" y="4858385"/>
                <a:ext cx="5727700" cy="18446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=75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77</m:t>
                        </m:r>
                      </m:den>
                    </m:f>
                  </m:oMath>
                </a14:m>
                <a:endParaRPr lang="en-US" altLang="zh-CN" sz="8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945" y="4858385"/>
                <a:ext cx="5727700" cy="18446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385" y="1627505"/>
            <a:ext cx="1899285" cy="1695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945" y="4951095"/>
            <a:ext cx="2545080" cy="1854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187325" y="283845"/>
                <a:ext cx="3990340" cy="12509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11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11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325" y="283845"/>
                <a:ext cx="3990340" cy="1250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667385" y="1534795"/>
                <a:ext cx="2327275" cy="18376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7</m:t>
                        </m:r>
                      </m:num>
                      <m:den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11</m:t>
                        </m:r>
                      </m:den>
                    </m:f>
                  </m:oMath>
                </a14:m>
                <a:endParaRPr lang="en-US" altLang="zh-CN" sz="8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385" y="1534795"/>
                <a:ext cx="2327275" cy="183769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332105" y="3622040"/>
                <a:ext cx="3990340" cy="12382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8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−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13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13</m:t>
                      </m:r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105" y="3622040"/>
                <a:ext cx="3990340" cy="123825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522605" y="4860290"/>
                <a:ext cx="2327275" cy="13220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8000" i="1">
                        <a:solidFill>
                          <a:srgbClr val="FF0000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23</m:t>
                    </m:r>
                  </m:oMath>
                </a14:m>
                <a:endParaRPr lang="en-US" altLang="zh-CN" sz="8000" b="1" i="1">
                  <a:solidFill>
                    <a:srgbClr val="FF0000"/>
                  </a:solidFill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605" y="4860290"/>
                <a:ext cx="2327275" cy="132207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385" y="1710690"/>
            <a:ext cx="1670685" cy="16643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745" y="4860290"/>
            <a:ext cx="1670685" cy="16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46259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11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．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)＝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6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运用了(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A．加法结合律　　　B．加法分配律　　　C．乘法结合律　　　D．乘法分配律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46259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05" y="1521460"/>
            <a:ext cx="655955" cy="16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1151255"/>
                <a:ext cx="9060180" cy="45231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12.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(常考题)六(１)班有学生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45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人,女生占全班人数的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,女生有(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)人,男生有(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25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)人。(２分)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1151255"/>
                <a:ext cx="9060180" cy="45231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1441450" y="148590"/>
            <a:ext cx="6970395" cy="852805"/>
            <a:chOff x="2270" y="575"/>
            <a:chExt cx="10977" cy="1343"/>
          </a:xfrm>
        </p:grpSpPr>
        <p:sp>
          <p:nvSpPr>
            <p:cNvPr id="3" name="椭圆 2"/>
            <p:cNvSpPr/>
            <p:nvPr>
              <p:custDataLst>
                <p:tags r:id="rId2"/>
              </p:custDataLst>
            </p:nvPr>
          </p:nvSpPr>
          <p:spPr>
            <a:xfrm>
              <a:off x="2270" y="117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3"/>
              </p:custDataLst>
            </p:nvPr>
          </p:nvSpPr>
          <p:spPr>
            <a:xfrm>
              <a:off x="2444" y="575"/>
              <a:ext cx="1080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考点四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分数乘法的应用</a:t>
              </a:r>
              <a:endPara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7195" y="2021840"/>
            <a:ext cx="966470" cy="16643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625" y="3204210"/>
            <a:ext cx="966470" cy="16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0" y="0"/>
                <a:ext cx="8999220" cy="6957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4400" b="1">
                    <a:latin typeface="宋体" panose="02010600030101010101" pitchFamily="2" charset="-122"/>
                    <a:ea typeface="宋体" panose="02010600030101010101" pitchFamily="2" charset="-122"/>
                  </a:rPr>
                  <a:t>13．(易错题)一捆电线长200米,用去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4400" b="1">
                    <a:latin typeface="宋体" panose="02010600030101010101" pitchFamily="2" charset="-122"/>
                    <a:ea typeface="宋体" panose="02010600030101010101" pitchFamily="2" charset="-122"/>
                  </a:rPr>
                  <a:t>米,还剩多少米? 列式正确的是(</a:t>
                </a:r>
                <a:r>
                  <a:rPr lang="en-US" altLang="zh-CN" sz="88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B</a:t>
                </a:r>
                <a:r>
                  <a:rPr lang="en-US" altLang="zh-CN" sz="4400" b="1"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r>
                  <a:rPr lang="zh-CN" altLang="en-US" sz="4400" b="1">
                    <a:latin typeface="宋体" panose="02010600030101010101" pitchFamily="2" charset="-122"/>
                    <a:ea typeface="宋体" panose="02010600030101010101" pitchFamily="2" charset="-122"/>
                  </a:rPr>
                  <a:t>。</a:t>
                </a:r>
                <a:r>
                  <a:rPr lang="en-US" altLang="zh-CN" sz="4400" b="1">
                    <a:latin typeface="宋体" panose="02010600030101010101" pitchFamily="2" charset="-122"/>
                    <a:ea typeface="宋体" panose="02010600030101010101" pitchFamily="2" charset="-122"/>
                  </a:rPr>
                  <a:t>(２分)</a:t>
                </a:r>
                <a:endParaRPr lang="en-US" altLang="zh-CN" sz="44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/>
                <a:r>
                  <a:rPr lang="en-US" altLang="zh-CN" sz="4400" b="1">
                    <a:latin typeface="宋体" panose="02010600030101010101" pitchFamily="2" charset="-122"/>
                    <a:ea typeface="宋体" panose="02010600030101010101" pitchFamily="2" charset="-122"/>
                  </a:rPr>
                  <a:t>A．200×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4400" i="1">
                  <a:latin typeface="Cambria Math" panose="02040503050406030204" charset="0"/>
                  <a:cs typeface="Cambria Math" panose="02040503050406030204" charset="0"/>
                </a:endParaRPr>
              </a:p>
              <a:p>
                <a:pPr algn="l"/>
                <a:r>
                  <a:rPr lang="en-US" altLang="zh-CN" sz="4400" b="1">
                    <a:latin typeface="宋体" panose="02010600030101010101" pitchFamily="2" charset="-122"/>
                    <a:ea typeface="宋体" panose="02010600030101010101" pitchFamily="2" charset="-122"/>
                  </a:rPr>
                  <a:t>B．200－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44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/>
                <a:r>
                  <a:rPr lang="en-US" altLang="zh-CN" sz="4400" b="1">
                    <a:latin typeface="宋体" panose="02010600030101010101" pitchFamily="2" charset="-122"/>
                    <a:ea typeface="宋体" panose="02010600030101010101" pitchFamily="2" charset="-122"/>
                  </a:rPr>
                  <a:t>C．200×(１－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4400" b="1">
                    <a:latin typeface="宋体" panose="02010600030101010101" pitchFamily="2" charset="-122"/>
                    <a:ea typeface="宋体" panose="02010600030101010101" pitchFamily="2" charset="-122"/>
                  </a:rPr>
                  <a:t>) </a:t>
                </a:r>
                <a:endParaRPr lang="en-US" altLang="zh-CN" sz="44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/>
                <a:r>
                  <a:rPr lang="en-US" altLang="zh-CN" sz="4400" b="1">
                    <a:latin typeface="宋体" panose="02010600030101010101" pitchFamily="2" charset="-122"/>
                    <a:ea typeface="宋体" panose="02010600030101010101" pitchFamily="2" charset="-122"/>
                  </a:rPr>
                  <a:t>D．200÷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4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44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8999220" cy="695706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" y="1731010"/>
            <a:ext cx="614680" cy="137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73660"/>
                <a:ext cx="9060180" cy="687133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14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．(热点题)李大爷家有一块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80m</a:t>
                </a:r>
                <a:r>
                  <a:rPr lang="en-US" altLang="zh-CN" sz="4000" b="1" baseline="300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的土地,其中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的土地种蔬菜,蔬菜地的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用来种番茄,番茄地有多少平方米? (４分)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(１)小明列的第一步算式是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80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0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(m²),解决的问题是(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蔬菜地的面积是多少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)。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73660"/>
                <a:ext cx="9060180" cy="6871335"/>
              </a:xfrm>
              <a:prstGeom prst="rect">
                <a:avLst/>
              </a:prstGeom>
              <a:blipFill rotWithShape="1">
                <a:blip r:embed="rId1"/>
                <a:stretch>
                  <a:fillRect t="-1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7390" y="3529330"/>
            <a:ext cx="3080385" cy="11468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" y="4834890"/>
            <a:ext cx="6016625" cy="104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0" y="201930"/>
                <a:ext cx="8947150" cy="41001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)小芳列的第一步算式是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，计算出了（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番茄地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）占（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土地总面积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）的几分之几。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01930"/>
                <a:ext cx="8947150" cy="41001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46935" y="1192530"/>
            <a:ext cx="3080385" cy="1414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77660" y="1564640"/>
            <a:ext cx="2156460" cy="1042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960" y="3054985"/>
            <a:ext cx="3080385" cy="1042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0" y="153035"/>
                <a:ext cx="8983980" cy="55416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15.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(易错题)(１)一本故事书有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180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页,小明第一天看了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,第二天看了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,还剩下(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99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)页没有看。(２分)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l"/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(２)一本故事书有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180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页,小明第一天看了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,第二天看了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剩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,还剩下(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108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)页没有看。(２分)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53035"/>
                <a:ext cx="8983980" cy="55416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90" y="1689735"/>
            <a:ext cx="1090295" cy="1167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5" y="4527550"/>
            <a:ext cx="1463040" cy="1167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0" y="201930"/>
                <a:ext cx="8947150" cy="281622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(３)一本故事书有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180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页,小明第一天看了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,第二天看了第一天的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,还剩下(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135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)页没有看。(２分)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01930"/>
                <a:ext cx="8947150" cy="281622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20" y="1752600"/>
            <a:ext cx="1484630" cy="16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72235" y="261620"/>
            <a:ext cx="6970395" cy="852805"/>
            <a:chOff x="2270" y="575"/>
            <a:chExt cx="10977" cy="1343"/>
          </a:xfrm>
        </p:grpSpPr>
        <p:sp>
          <p:nvSpPr>
            <p:cNvPr id="3" name="椭圆 2"/>
            <p:cNvSpPr/>
            <p:nvPr/>
          </p:nvSpPr>
          <p:spPr>
            <a:xfrm>
              <a:off x="2270" y="117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1"/>
              </p:custDataLst>
            </p:nvPr>
          </p:nvSpPr>
          <p:spPr>
            <a:xfrm>
              <a:off x="2444" y="575"/>
              <a:ext cx="1080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考点一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分数乘法的意义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6375" y="1354455"/>
            <a:ext cx="86785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1.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=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）×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）（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807085" y="1090930"/>
                <a:ext cx="931545" cy="12344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en-US" altLang="zh-CN" sz="4000" i="1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085" y="1090930"/>
                <a:ext cx="931545" cy="12344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1866265" y="1090930"/>
                <a:ext cx="931545" cy="12344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en-US" altLang="zh-CN" sz="4000" i="1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6265" y="1090930"/>
                <a:ext cx="931545" cy="12344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3048635" y="1090930"/>
                <a:ext cx="931545" cy="12344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en-US" altLang="zh-CN" sz="4000" i="1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635" y="1090930"/>
                <a:ext cx="931545" cy="12344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4391660" y="1090930"/>
                <a:ext cx="931545" cy="12344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en-US" altLang="zh-CN" sz="4000" i="1"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1660" y="1090930"/>
                <a:ext cx="931545" cy="123444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6049645" y="951230"/>
                <a:ext cx="1325245" cy="18065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en-US" altLang="zh-CN" sz="6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9645" y="951230"/>
                <a:ext cx="1325245" cy="18065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2339975" y="2325370"/>
                <a:ext cx="1325245" cy="18065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en-US" altLang="zh-CN" sz="6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975" y="2325370"/>
                <a:ext cx="1325245" cy="18065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/>
              <p:cNvSpPr txBox="1"/>
              <p:nvPr/>
            </p:nvSpPr>
            <p:spPr>
              <a:xfrm>
                <a:off x="206375" y="4474845"/>
                <a:ext cx="8677910" cy="132207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２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.100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相加,和是( 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)。(１分)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6" name="文本框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5" y="4474845"/>
                <a:ext cx="8677910" cy="1322070"/>
              </a:xfrm>
              <a:prstGeom prst="rect">
                <a:avLst/>
              </a:prstGeom>
              <a:blipFill rotWithShape="1">
                <a:blip r:embed="rId5"/>
                <a:stretch>
                  <a:fillRect r="-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1575" y="1061720"/>
            <a:ext cx="920750" cy="16668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245" y="2566670"/>
            <a:ext cx="505460" cy="1666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2535" y="2465070"/>
            <a:ext cx="940435" cy="16668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63210" y="4233545"/>
            <a:ext cx="112712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226060"/>
                <a:ext cx="9060180" cy="483997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5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16.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(热点题)一个长为a 米,宽为b 米的长方形,面积是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18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平方米,那么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88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)。(２分)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226060"/>
                <a:ext cx="9060180" cy="48399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3580" y="2453005"/>
            <a:ext cx="634365" cy="2160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64770" y="0"/>
                <a:ext cx="9013825" cy="76517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17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．鞋店第一周卖出了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150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双鞋,第二周比第一周少卖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  <m:r>
                      <a:rPr lang="en-US" altLang="zh-CN" sz="4000" b="1" i="1">
                        <a:latin typeface="Cambria Math" panose="02040503050406030204" charset="0"/>
                        <a:cs typeface="Cambria Math" panose="02040503050406030204" charset="0"/>
                      </a:rPr>
                      <m:t>。</m:t>
                    </m:r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第二周卖出了多少双鞋? (４分)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8000" b="1" spc="-1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150</a:t>
                </a:r>
                <a:r>
                  <a:rPr lang="zh-CN" altLang="en-US" sz="8000" b="1" spc="-1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:r>
                  <a:rPr lang="en-US" altLang="zh-CN" sz="8000" b="1" spc="-1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8000" b="1" spc="-1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 spc="-10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 spc="-10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8000" b="1" i="1" spc="-100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8000" b="1" spc="-1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)＝</a:t>
                </a:r>
                <a:r>
                  <a:rPr lang="en-US" altLang="zh-CN" sz="8000" b="1" spc="-1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100</a:t>
                </a:r>
                <a:r>
                  <a:rPr lang="zh-CN" altLang="en-US" sz="8000" b="1" spc="-1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(双)</a:t>
                </a:r>
                <a:endParaRPr lang="zh-CN" altLang="en-US" sz="8000" b="1" spc="-1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8000" b="1" spc="-1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答：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第二周卖出了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100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双鞋。</a:t>
                </a:r>
                <a:endParaRPr lang="zh-CN" altLang="en-US" sz="8000" b="1" spc="-1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8000" b="1" spc="-1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70" y="0"/>
                <a:ext cx="9013825" cy="76517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40" y="2145665"/>
            <a:ext cx="8359775" cy="1751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3896995"/>
            <a:ext cx="8359775" cy="262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30175" y="221615"/>
                <a:ext cx="8884285" cy="64122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0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18.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一个长方形的水池,长为２０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,宽是长的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  <m:r>
                      <a:rPr lang="en-US" altLang="zh-CN" sz="4000" i="1">
                        <a:latin typeface="Cambria Math" panose="02040503050406030204" charset="0"/>
                        <a:cs typeface="Cambria Math" panose="02040503050406030204" charset="0"/>
                      </a:rPr>
                      <m:t>。</m:t>
                    </m:r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这个水池的面积是多少平方米? (４分)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300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</a:t>
                </a:r>
                <a:r>
                  <a:rPr lang="en-US" altLang="zh-CN" sz="8000" b="1" baseline="300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答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：这个水池的面积是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300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平方米。</a:t>
                </a:r>
                <a:endParaRPr lang="zh-CN" altLang="en-US" sz="4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175" y="221615"/>
                <a:ext cx="8884285" cy="6412230"/>
              </a:xfrm>
              <a:prstGeom prst="rect">
                <a:avLst/>
              </a:prstGeom>
              <a:blipFill rotWithShape="1">
                <a:blip r:embed="rId1"/>
                <a:stretch>
                  <a:fillRect r="-18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75" y="2312035"/>
            <a:ext cx="8952865" cy="1795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75" y="4107180"/>
            <a:ext cx="8359775" cy="252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50495" y="200025"/>
                <a:ext cx="8843010" cy="76727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19.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公园里有松树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280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棵,柳树的棵数是松树的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,杉树的棵数是柳树的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  <m:r>
                      <a:rPr lang="en-US" altLang="zh-CN" sz="4000" i="1">
                        <a:latin typeface="Cambria Math" panose="02040503050406030204" charset="0"/>
                        <a:cs typeface="Cambria Math" panose="02040503050406030204" charset="0"/>
                      </a:rPr>
                      <m:t>。</m:t>
                    </m:r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公园里有多少棵杉树? (４分)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280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num>
                      <m:den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150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(棵)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答：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公园里有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150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棵杉树。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495" y="200025"/>
                <a:ext cx="8843010" cy="7672705"/>
              </a:xfrm>
              <a:prstGeom prst="rect">
                <a:avLst/>
              </a:prstGeom>
              <a:blipFill rotWithShape="1">
                <a:blip r:embed="rId1"/>
                <a:stretch>
                  <a:fillRect r="-2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" y="2407920"/>
            <a:ext cx="8993505" cy="1751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" y="4159250"/>
            <a:ext cx="8359775" cy="260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0" y="0"/>
                <a:ext cx="9173845" cy="75768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 spc="-4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20.</a:t>
                </a:r>
                <a:r>
                  <a:rPr lang="zh-CN" altLang="en-US" sz="4000" b="1" spc="-4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(热点题)A、B两地相距</a:t>
                </a:r>
                <a:r>
                  <a:rPr lang="en-US" altLang="zh-CN" sz="4000" b="1" spc="-4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480 km</a:t>
                </a:r>
                <a:r>
                  <a:rPr lang="zh-CN" altLang="en-US" sz="4000" b="1" spc="-4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,甲、乙两车分别从A、B两地同时开出,相向而行。经过３小时,甲车行驶了全程的</a:t>
                </a:r>
                <a:r>
                  <a:rPr lang="en-US" altLang="zh-CN" sz="4000" b="1" spc="-4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 spc="-400">
                            <a:solidFill>
                              <a:schemeClr val="tx1"/>
                            </a:solidFill>
                            <a:uFillTx/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 spc="-400">
                            <a:solidFill>
                              <a:schemeClr val="tx1"/>
                            </a:solidFill>
                            <a:uFillTx/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 i="1" spc="-400">
                            <a:solidFill>
                              <a:schemeClr val="tx1"/>
                            </a:solidFill>
                            <a:uFillTx/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altLang="zh-CN" sz="4000" b="1" spc="-4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4000" b="1" spc="-4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,乙车行驶了全程的</a:t>
                </a:r>
                <a:r>
                  <a:rPr lang="en-US" altLang="zh-CN" sz="4000" b="1" spc="-4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 spc="-400">
                            <a:solidFill>
                              <a:schemeClr val="tx1"/>
                            </a:solidFill>
                            <a:uFillTx/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 spc="-400">
                            <a:solidFill>
                              <a:schemeClr val="tx1"/>
                            </a:solidFill>
                            <a:uFillTx/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 spc="-400">
                            <a:solidFill>
                              <a:schemeClr val="tx1"/>
                            </a:solidFill>
                            <a:uFillTx/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4000" b="1" spc="-4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4000" b="1" spc="-400">
                    <a:solidFill>
                      <a:schemeClr val="tx1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,此时两车相距多少千米?(５分)</a:t>
                </a:r>
                <a:endParaRPr lang="zh-CN" altLang="en-US" sz="4000" b="1" spc="-400">
                  <a:solidFill>
                    <a:schemeClr val="tx1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6600" b="1" spc="-8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480</a:t>
                </a:r>
                <a:r>
                  <a:rPr lang="zh-CN" altLang="en-US" sz="6600" b="1" spc="-8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:r>
                  <a:rPr lang="en-US" altLang="zh-CN" sz="6600" b="1" spc="-8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6600" b="1" spc="-80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rPr>
                      <m:t>−</m:t>
                    </m:r>
                    <m:f>
                      <m:fPr>
                        <m:ctrlPr>
                          <a:rPr lang="en-US" altLang="zh-CN" sz="6600" b="1" i="1" spc="-8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 i="1" spc="-8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6600" b="1" i="1" spc="-8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  <m:r>
                      <a:rPr lang="en-US" altLang="zh-CN" sz="6600" b="1" spc="-80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rPr>
                      <m:t>−</m:t>
                    </m:r>
                    <m:f>
                      <m:fPr>
                        <m:ctrlPr>
                          <a:rPr lang="en-US" altLang="zh-CN" sz="6600" b="1" i="1" spc="-8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6600" b="1" i="1" spc="-8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6600" b="1" i="1" spc="-800">
                            <a:solidFill>
                              <a:srgbClr val="FF0000"/>
                            </a:solidFill>
                            <a:uFillTx/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6600" b="1" spc="-8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en-US" altLang="zh-CN" sz="6600" b="1" spc="-8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=140</a:t>
                </a:r>
                <a:r>
                  <a:rPr lang="zh-CN" altLang="en-US" sz="6600" b="1" spc="-8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(千米)</a:t>
                </a:r>
                <a:endParaRPr lang="zh-CN" altLang="en-US" sz="6600" b="1" spc="-800">
                  <a:solidFill>
                    <a:srgbClr val="FF0000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66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答：</a:t>
                </a:r>
                <a:r>
                  <a:rPr lang="zh-CN" altLang="en-US" sz="6600" b="1" spc="-4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此时两车相距</a:t>
                </a:r>
                <a:r>
                  <a:rPr lang="en-US" altLang="zh-CN" sz="6600" b="1" spc="-4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140</a:t>
                </a:r>
                <a:r>
                  <a:rPr lang="zh-CN" altLang="en-US" sz="6600" b="1" spc="-4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千米。</a:t>
                </a:r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66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73845" cy="75768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" y="3078480"/>
            <a:ext cx="8359775" cy="14103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" y="4488815"/>
            <a:ext cx="8359775" cy="1969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0" y="180975"/>
                <a:ext cx="8738870" cy="37128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21.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(常考题)在计算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×(□＋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2023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)时,小明错算成了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×□＋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2023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,得到的结果比正确的结果多(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2018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80975"/>
                <a:ext cx="8738870" cy="37128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5" y="2042795"/>
            <a:ext cx="2007870" cy="16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70815" y="172720"/>
                <a:ext cx="8801735" cy="631761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22.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小明和哥哥一共有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350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元钱,小明的钱数是哥哥的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  <m:r>
                      <a:rPr lang="en-US" altLang="zh-CN" sz="4000" i="1">
                        <a:latin typeface="Cambria Math" panose="02040503050406030204" charset="0"/>
                        <a:cs typeface="Cambria Math" panose="02040503050406030204" charset="0"/>
                      </a:rPr>
                      <m:t>。</m:t>
                    </m:r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设哥哥有x元钱,下列方程不符合题意的是(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x＋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x＝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350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.350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－x＝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x 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x＋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350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D．(１＋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)x＝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350</a:t>
                </a: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815" y="172720"/>
                <a:ext cx="8801735" cy="63176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3495" y="1731645"/>
            <a:ext cx="510540" cy="16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73660"/>
                <a:ext cx="9060180" cy="631317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23.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(易错题)一个等腰三角形的一条边长为８cm,另一条边比这条边短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,这个等腰三角形的周长是(</a:t>
                </a:r>
                <a:r>
                  <a:rPr 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)cm。(２分)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.12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.16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.20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.16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或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20</a:t>
                </a: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73660"/>
                <a:ext cx="9060180" cy="63131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0" y="1814195"/>
            <a:ext cx="551815" cy="16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0" y="0"/>
                <a:ext cx="9144000" cy="68941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9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24.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某工厂上半年生产口罩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万个,下半年生产的口罩数量比上半年增加了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。该工厂全年生产口罩多少万个? (５分)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2</m:t>
                        </m:r>
                      </m:num>
                      <m:den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288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(万个)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答：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该工厂全年生产口罩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288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万个。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9144000" cy="68941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1892300"/>
            <a:ext cx="8359775" cy="260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4565650"/>
            <a:ext cx="8359775" cy="219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06680" y="0"/>
                <a:ext cx="8930640" cy="781494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25.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工程队计划一个月内修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140m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的路,上半月完成了计划的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,下半月修的米数比上半月少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,工程队能否完成原定的计划? (５分)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140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num>
                      <m:den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=70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m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80" y="0"/>
                <a:ext cx="8930640" cy="7814945"/>
              </a:xfrm>
              <a:prstGeom prst="rect">
                <a:avLst/>
              </a:prstGeom>
              <a:blipFill rotWithShape="1">
                <a:blip r:embed="rId1"/>
                <a:stretch>
                  <a:fillRect r="-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" y="2940050"/>
            <a:ext cx="8359775" cy="18910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" y="4831080"/>
            <a:ext cx="8639175" cy="1751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138430" y="0"/>
                <a:ext cx="9143365" cy="19380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３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(常考题)下面图形中,阴影部分能正确表示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的是(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)。(２分)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430" y="0"/>
                <a:ext cx="9143365" cy="19380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30" y="2294255"/>
            <a:ext cx="8866505" cy="11912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7510" y="773430"/>
            <a:ext cx="653415" cy="11645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8430" y="3355340"/>
            <a:ext cx="886650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４．如图,阴影部分的面积是(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995" y="4406900"/>
            <a:ext cx="2694940" cy="13728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558800" y="5293360"/>
                <a:ext cx="590550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𝟐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MS Mincho" panose="02020609040205080304" charset="-128"/>
                              <a:cs typeface="Cambria Math" panose="02040503050406030204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4000"/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800" y="5293360"/>
                <a:ext cx="590550" cy="123825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/>
          <p:cNvSpPr txBox="1"/>
          <p:nvPr/>
        </p:nvSpPr>
        <p:spPr>
          <a:xfrm>
            <a:off x="0" y="5559425"/>
            <a:ext cx="2703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A.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公顷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/>
              <p:cNvSpPr txBox="1"/>
              <p:nvPr/>
            </p:nvSpPr>
            <p:spPr>
              <a:xfrm>
                <a:off x="2703830" y="5335270"/>
                <a:ext cx="590550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4000"/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3830" y="5335270"/>
                <a:ext cx="590550" cy="123825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/>
          <p:cNvSpPr txBox="1"/>
          <p:nvPr/>
        </p:nvSpPr>
        <p:spPr>
          <a:xfrm>
            <a:off x="2156460" y="5600700"/>
            <a:ext cx="2703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B.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公顷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/>
              <p:cNvSpPr txBox="1"/>
              <p:nvPr/>
            </p:nvSpPr>
            <p:spPr>
              <a:xfrm>
                <a:off x="4848860" y="5335270"/>
                <a:ext cx="590550" cy="1238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zh-CN" altLang="en-US" sz="4000"/>
              </a:p>
            </p:txBody>
          </p:sp>
        </mc:Choice>
        <mc:Fallback>
          <p:sp>
            <p:nvSpPr>
              <p:cNvPr id="15" name="文本框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8860" y="5335270"/>
                <a:ext cx="590550" cy="123825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/>
          <p:cNvSpPr txBox="1"/>
          <p:nvPr/>
        </p:nvSpPr>
        <p:spPr>
          <a:xfrm>
            <a:off x="4229735" y="5600700"/>
            <a:ext cx="2703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C.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公顷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/>
              <p:cNvSpPr txBox="1"/>
              <p:nvPr/>
            </p:nvSpPr>
            <p:spPr>
              <a:xfrm>
                <a:off x="6993890" y="5559425"/>
                <a:ext cx="590550" cy="1250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𝟓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zh-CN" altLang="en-US" sz="4000"/>
              </a:p>
            </p:txBody>
          </p:sp>
        </mc:Choice>
        <mc:Fallback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3890" y="5559425"/>
                <a:ext cx="590550" cy="125095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/>
          <p:cNvSpPr txBox="1"/>
          <p:nvPr/>
        </p:nvSpPr>
        <p:spPr>
          <a:xfrm>
            <a:off x="6577965" y="5741670"/>
            <a:ext cx="2703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D.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公顷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8980" y="3510915"/>
            <a:ext cx="1028700" cy="895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680" y="0"/>
            <a:ext cx="893064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150 m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140 m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答：工程队能完成原定的计划。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51435"/>
                <a:ext cx="9060180" cy="69792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indent="0" algn="l" fontAlgn="auto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26.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【思维拓展】学校图书馆将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360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本绘本分给一、二、三年级,一、二年级共分到其中的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,二、三年级共分到其中的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二年级分到多少本绘本? (６分)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indent="0" algn="l" fontAlgn="auto">
                  <a:lnSpc>
                    <a:spcPct val="120000"/>
                  </a:lnSpc>
                </a:pP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360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×(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5</m:t>
                        </m:r>
                      </m:num>
                      <m:den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8000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－１)＝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110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(本)</a:t>
                </a:r>
                <a:endParaRPr 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51435"/>
                <a:ext cx="9060180" cy="6979285"/>
              </a:xfrm>
              <a:prstGeom prst="rect">
                <a:avLst/>
              </a:prstGeom>
              <a:blipFill rotWithShape="1">
                <a:blip r:embed="rId1"/>
                <a:stretch>
                  <a:fillRect r="-41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90" y="3595370"/>
            <a:ext cx="8359775" cy="3148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680" y="165735"/>
            <a:ext cx="89306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二年级分到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110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本绘本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72235" y="261620"/>
            <a:ext cx="6970395" cy="852805"/>
            <a:chOff x="2270" y="575"/>
            <a:chExt cx="10977" cy="1343"/>
          </a:xfrm>
        </p:grpSpPr>
        <p:sp>
          <p:nvSpPr>
            <p:cNvPr id="3" name="椭圆 2"/>
            <p:cNvSpPr/>
            <p:nvPr/>
          </p:nvSpPr>
          <p:spPr>
            <a:xfrm>
              <a:off x="2270" y="117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1"/>
              </p:custDataLst>
            </p:nvPr>
          </p:nvSpPr>
          <p:spPr>
            <a:xfrm>
              <a:off x="2444" y="575"/>
              <a:ext cx="1080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考点二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比较大小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238760" y="1091565"/>
                <a:ext cx="8665845" cy="2198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５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在○里填“＞”“＜”或“＝”。(３分)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2.4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𝟔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</a:rPr>
                  <a:t>      2.4</a:t>
                </a:r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760" y="1091565"/>
                <a:ext cx="8665845" cy="219837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椭圆 6"/>
          <p:cNvSpPr/>
          <p:nvPr/>
        </p:nvSpPr>
        <p:spPr>
          <a:xfrm>
            <a:off x="1863725" y="2207895"/>
            <a:ext cx="1289050" cy="120205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＜＞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63725" y="2207895"/>
            <a:ext cx="120332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＜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/>
              <p:cNvSpPr txBox="1"/>
              <p:nvPr/>
            </p:nvSpPr>
            <p:spPr>
              <a:xfrm>
                <a:off x="238760" y="3931285"/>
                <a:ext cx="791210" cy="125095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𝟏𝟓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𝟏𝟑</m:t>
                          </m:r>
                        </m:den>
                      </m:f>
                    </m:oMath>
                  </m:oMathPara>
                </a14:m>
                <a:endParaRPr lang="zh-CN" altLang="en-US" sz="4000"/>
              </a:p>
            </p:txBody>
          </p:sp>
        </mc:Choice>
        <mc:Fallback>
          <p:sp>
            <p:nvSpPr>
              <p:cNvPr id="16" name="文本框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760" y="3931285"/>
                <a:ext cx="791210" cy="1250950"/>
              </a:xfrm>
              <a:prstGeom prst="rect">
                <a:avLst/>
              </a:prstGeom>
              <a:blipFill rotWithShape="1">
                <a:blip r:embed="rId3"/>
                <a:stretch>
                  <a:fillRect r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/>
          <p:cNvSpPr txBox="1"/>
          <p:nvPr/>
        </p:nvSpPr>
        <p:spPr>
          <a:xfrm>
            <a:off x="238760" y="4309110"/>
            <a:ext cx="83451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/>
              <p:cNvSpPr txBox="1"/>
              <p:nvPr/>
            </p:nvSpPr>
            <p:spPr>
              <a:xfrm>
                <a:off x="1372235" y="3855085"/>
                <a:ext cx="791210" cy="123507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</m:t>
                          </m:r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zh-CN" altLang="en-US" sz="4000"/>
              </a:p>
            </p:txBody>
          </p:sp>
        </mc:Choice>
        <mc:Fallback>
          <p:sp>
            <p:nvSpPr>
              <p:cNvPr id="19" name="文本框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2235" y="3855085"/>
                <a:ext cx="791210" cy="1235075"/>
              </a:xfrm>
              <a:prstGeom prst="rect">
                <a:avLst/>
              </a:prstGeom>
              <a:blipFill rotWithShape="1">
                <a:blip r:embed="rId4"/>
                <a:stretch>
                  <a:fillRect r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椭圆 19"/>
          <p:cNvSpPr/>
          <p:nvPr/>
        </p:nvSpPr>
        <p:spPr>
          <a:xfrm>
            <a:off x="2163445" y="3903980"/>
            <a:ext cx="1289050" cy="120205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＜＞</a:t>
            </a: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163445" y="3903980"/>
            <a:ext cx="120332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＞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/>
              <p:cNvSpPr txBox="1"/>
              <p:nvPr/>
            </p:nvSpPr>
            <p:spPr>
              <a:xfrm>
                <a:off x="3777615" y="5502275"/>
                <a:ext cx="567055" cy="123571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4000"/>
              </a:p>
            </p:txBody>
          </p:sp>
        </mc:Choice>
        <mc:Fallback>
          <p:sp>
            <p:nvSpPr>
              <p:cNvPr id="23" name="文本框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7615" y="5502275"/>
                <a:ext cx="567055" cy="12357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本框 23"/>
          <p:cNvSpPr txBox="1"/>
          <p:nvPr/>
        </p:nvSpPr>
        <p:spPr>
          <a:xfrm>
            <a:off x="238760" y="5823585"/>
            <a:ext cx="8905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      4+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/>
              <p:cNvSpPr txBox="1"/>
              <p:nvPr/>
            </p:nvSpPr>
            <p:spPr>
              <a:xfrm>
                <a:off x="1089025" y="5535295"/>
                <a:ext cx="567055" cy="123571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zh-CN" altLang="en-US" sz="4000"/>
              </a:p>
            </p:txBody>
          </p:sp>
        </mc:Choice>
        <mc:Fallback>
          <p:sp>
            <p:nvSpPr>
              <p:cNvPr id="26" name="文本框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025" y="5535295"/>
                <a:ext cx="567055" cy="123571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椭圆 26"/>
          <p:cNvSpPr/>
          <p:nvPr/>
        </p:nvSpPr>
        <p:spPr>
          <a:xfrm>
            <a:off x="1656080" y="5535295"/>
            <a:ext cx="1289050" cy="120205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＜＞</a:t>
            </a:r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915160" y="5535295"/>
            <a:ext cx="695325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/>
              <p:cNvSpPr txBox="1"/>
              <p:nvPr/>
            </p:nvSpPr>
            <p:spPr>
              <a:xfrm>
                <a:off x="3674110" y="3884930"/>
                <a:ext cx="791210" cy="123507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𝟖</m:t>
                          </m:r>
                        </m:num>
                        <m:den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</m:t>
                          </m:r>
                          <m:r>
                            <a:rPr lang="en-US" altLang="zh-CN" sz="4000" b="1" i="1">
                              <a:latin typeface="Cambria Math" panose="02040503050406030204" charset="0"/>
                              <a:ea typeface="宋体" panose="02010600030101010101" pitchFamily="2" charset="-122"/>
                              <a:cs typeface="Cambria Math" panose="02040503050406030204" charset="0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zh-CN" altLang="en-US" sz="4000"/>
              </a:p>
            </p:txBody>
          </p:sp>
        </mc:Choice>
        <mc:Fallback>
          <p:sp>
            <p:nvSpPr>
              <p:cNvPr id="29" name="文本框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4110" y="3884930"/>
                <a:ext cx="791210" cy="1235075"/>
              </a:xfrm>
              <a:prstGeom prst="rect">
                <a:avLst/>
              </a:prstGeom>
              <a:blipFill rotWithShape="1">
                <a:blip r:embed="rId4"/>
                <a:stretch>
                  <a:fillRect r="-2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40640"/>
                <a:ext cx="9060180" cy="55772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６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(常考题)若a×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＝b×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𝟏𝟒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＝c×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𝟏𝟑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(a、b、c 均大于０),其中最大的数是(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A．a　　　　　　　　B．b　　　　　　　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C．c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　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       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D．无法确定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40640"/>
                <a:ext cx="9060180" cy="5577205"/>
              </a:xfrm>
              <a:prstGeom prst="rect">
                <a:avLst/>
              </a:prstGeom>
              <a:blipFill rotWithShape="1">
                <a:blip r:embed="rId1"/>
                <a:stretch>
                  <a:fillRect r="-25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3830" y="1520190"/>
            <a:ext cx="567055" cy="116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-130810"/>
                <a:ext cx="9060180" cy="77901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７．(易错题)有两根同样长的绳子,第一根剪去了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米,第二根剪去了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,比较剩下的部分,(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A．第一根长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B．第二根长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C．一样长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D．无法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比较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    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-130810"/>
                <a:ext cx="9060180" cy="77901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785" y="1934845"/>
            <a:ext cx="794385" cy="116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76200" y="76200"/>
                <a:ext cx="9060180" cy="63265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sz="4000" b="1">
                    <a:ea typeface="宋体" panose="02010600030101010101" pitchFamily="2" charset="-122"/>
                    <a:sym typeface="+mn-ea"/>
                  </a:rPr>
                  <a:t>８．把一袋糖果分给小明和小红两个人(没有剩余),小明分到了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𝟗</m:t>
                        </m:r>
                      </m:den>
                    </m:f>
                  </m:oMath>
                </a14:m>
                <a:r>
                  <a:rPr sz="4000" b="1">
                    <a:ea typeface="宋体" panose="02010600030101010101" pitchFamily="2" charset="-122"/>
                    <a:sym typeface="+mn-ea"/>
                  </a:rPr>
                  <a:t>,小红分到了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24</a:t>
                </a:r>
                <a:r>
                  <a:rPr sz="4000" b="1">
                    <a:ea typeface="宋体" panose="02010600030101010101" pitchFamily="2" charset="-122"/>
                    <a:sym typeface="+mn-ea"/>
                  </a:rPr>
                  <a:t>颗,比较两人分到的糖果,(</a:t>
                </a:r>
                <a:r>
                  <a:rPr lang="en-US" sz="4000" b="1"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A</a:t>
                </a:r>
                <a:r>
                  <a:rPr sz="4000" b="1"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lang="en-US" sz="4000" b="1">
                    <a:ea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ea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ea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ea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ea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A．小明分到的多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B．小红分到的多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C．一样多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D．无法确定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谁分到的多</a:t>
                </a:r>
                <a:endPara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76200"/>
                <a:ext cx="9060180" cy="63265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6290" y="2245360"/>
            <a:ext cx="505460" cy="1164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41450" y="346075"/>
            <a:ext cx="6970395" cy="852805"/>
            <a:chOff x="2270" y="575"/>
            <a:chExt cx="10977" cy="1343"/>
          </a:xfrm>
        </p:grpSpPr>
        <p:sp>
          <p:nvSpPr>
            <p:cNvPr id="3" name="椭圆 2"/>
            <p:cNvSpPr/>
            <p:nvPr>
              <p:custDataLst>
                <p:tags r:id="rId1"/>
              </p:custDataLst>
            </p:nvPr>
          </p:nvSpPr>
          <p:spPr>
            <a:xfrm>
              <a:off x="2270" y="117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2"/>
              </p:custDataLst>
            </p:nvPr>
          </p:nvSpPr>
          <p:spPr>
            <a:xfrm>
              <a:off x="2444" y="575"/>
              <a:ext cx="10803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考点三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分数乘法的计算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96850" y="1355090"/>
            <a:ext cx="88093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9.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直接写出得数。（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196850" y="2074545"/>
                <a:ext cx="2478405" cy="12382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15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6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850" y="2074545"/>
                <a:ext cx="2478405" cy="123825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/>
              <p:cNvSpPr txBox="1"/>
              <p:nvPr/>
            </p:nvSpPr>
            <p:spPr>
              <a:xfrm>
                <a:off x="2424430" y="1811020"/>
                <a:ext cx="741680" cy="18084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6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0" name="文本框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4430" y="1811020"/>
                <a:ext cx="741680" cy="1808480"/>
              </a:xfrm>
              <a:prstGeom prst="rect">
                <a:avLst/>
              </a:prstGeom>
              <a:blipFill rotWithShape="1">
                <a:blip r:embed="rId4"/>
                <a:stretch>
                  <a:fillRect r="-69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3860165" y="2053590"/>
                <a:ext cx="2478405" cy="12344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12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9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14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0165" y="2053590"/>
                <a:ext cx="2478405" cy="123444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/>
              <p:cNvSpPr txBox="1"/>
              <p:nvPr/>
            </p:nvSpPr>
            <p:spPr>
              <a:xfrm>
                <a:off x="6087745" y="1790065"/>
                <a:ext cx="741680" cy="18122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altLang="zh-CN" sz="6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2" name="文本框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7745" y="1790065"/>
                <a:ext cx="741680" cy="1812290"/>
              </a:xfrm>
              <a:prstGeom prst="rect">
                <a:avLst/>
              </a:prstGeom>
              <a:blipFill rotWithShape="1">
                <a:blip r:embed="rId6"/>
                <a:stretch>
                  <a:fillRect r="-69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/>
              <p:cNvSpPr txBox="1"/>
              <p:nvPr/>
            </p:nvSpPr>
            <p:spPr>
              <a:xfrm>
                <a:off x="-663575" y="5510530"/>
                <a:ext cx="5823585" cy="12344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36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−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36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4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3" name="文本框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63575" y="5510530"/>
                <a:ext cx="5823585" cy="123444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本框 23"/>
          <p:cNvSpPr txBox="1"/>
          <p:nvPr/>
        </p:nvSpPr>
        <p:spPr>
          <a:xfrm>
            <a:off x="4015105" y="5424170"/>
            <a:ext cx="690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ambria Math" panose="02040503050406030204" charset="0"/>
              </a:rPr>
              <a:t>9</a:t>
            </a:r>
            <a:endParaRPr lang="en-US" altLang="zh-CN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ambria Math" panose="020405030504060302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/>
              <p:cNvSpPr txBox="1"/>
              <p:nvPr/>
            </p:nvSpPr>
            <p:spPr>
              <a:xfrm>
                <a:off x="196850" y="3903980"/>
                <a:ext cx="3192780" cy="123571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5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1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17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5" name="文本框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850" y="3903980"/>
                <a:ext cx="3192780" cy="12357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/>
              <p:cNvSpPr txBox="1"/>
              <p:nvPr/>
            </p:nvSpPr>
            <p:spPr>
              <a:xfrm>
                <a:off x="2842895" y="3903980"/>
                <a:ext cx="1781175" cy="13220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8000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MS Mincho" panose="02020609040205080304" charset="-128"/>
                          <a:cs typeface="Cambria Math" panose="02040503050406030204" charset="0"/>
                        </a:rPr>
                        <m:t>2</m:t>
                      </m:r>
                      <m:r>
                        <a:rPr lang="en-US" altLang="zh-CN" sz="8000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MS Mincho" panose="02020609040205080304" charset="-128"/>
                          <a:cs typeface="Cambria Math" panose="02040503050406030204" charset="0"/>
                        </a:rPr>
                        <m:t>.</m:t>
                      </m:r>
                      <m:r>
                        <a:rPr lang="en-US" altLang="zh-CN" sz="8000">
                          <a:solidFill>
                            <a:srgbClr val="FF0000"/>
                          </a:solidFill>
                          <a:latin typeface="Cambria Math" panose="02040503050406030204" charset="0"/>
                          <a:ea typeface="MS Mincho" panose="02020609040205080304" charset="-128"/>
                          <a:cs typeface="Cambria Math" panose="02040503050406030204" charset="0"/>
                        </a:rPr>
                        <m:t>4</m:t>
                      </m:r>
                    </m:oMath>
                  </m:oMathPara>
                </a14:m>
                <a:endParaRPr lang="en-US" altLang="zh-CN" sz="8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6" name="文本框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2895" y="3903980"/>
                <a:ext cx="1781175" cy="1322070"/>
              </a:xfrm>
              <a:prstGeom prst="rect">
                <a:avLst/>
              </a:prstGeom>
              <a:blipFill rotWithShape="1">
                <a:blip r:embed="rId9"/>
                <a:stretch>
                  <a:fillRect r="-159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图片 3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42540" y="1950720"/>
            <a:ext cx="505460" cy="189103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05855" y="1810385"/>
            <a:ext cx="505460" cy="189103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000" y="3682365"/>
            <a:ext cx="1976755" cy="149669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15105" y="5709920"/>
            <a:ext cx="1976755" cy="112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376555" y="519430"/>
                <a:ext cx="2478405" cy="12382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4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5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555" y="519430"/>
                <a:ext cx="2478405" cy="12382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/>
              <p:cNvSpPr txBox="1"/>
              <p:nvPr/>
            </p:nvSpPr>
            <p:spPr>
              <a:xfrm>
                <a:off x="2604135" y="232410"/>
                <a:ext cx="1026160" cy="181229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31</m:t>
                          </m:r>
                        </m:num>
                        <m:den>
                          <m:r>
                            <a:rPr lang="en-US" altLang="zh-CN" sz="6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en-US" altLang="zh-CN" sz="6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2" name="文本框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4135" y="232410"/>
                <a:ext cx="1026160" cy="1812290"/>
              </a:xfrm>
              <a:prstGeom prst="rect">
                <a:avLst/>
              </a:prstGeom>
              <a:blipFill rotWithShape="1">
                <a:blip r:embed="rId2"/>
                <a:stretch>
                  <a:fillRect r="-11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3942715" y="581660"/>
                <a:ext cx="2478405" cy="12382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8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1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8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2715" y="581660"/>
                <a:ext cx="2478405" cy="123825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6252845" y="581660"/>
                <a:ext cx="762635" cy="13220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8000">
                          <a:solidFill>
                            <a:srgbClr val="FF0000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1</m:t>
                      </m:r>
                    </m:oMath>
                  </m:oMathPara>
                </a14:m>
                <a:endParaRPr lang="en-US" altLang="zh-CN" sz="8000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845" y="581660"/>
                <a:ext cx="762635" cy="1322070"/>
              </a:xfrm>
              <a:prstGeom prst="rect">
                <a:avLst/>
              </a:prstGeom>
              <a:blipFill rotWithShape="1">
                <a:blip r:embed="rId4"/>
                <a:stretch>
                  <a:fillRect r="-23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-167005" y="3173730"/>
                <a:ext cx="3565525" cy="12382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16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25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0</m:t>
                      </m:r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=</m:t>
                      </m:r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67005" y="3173730"/>
                <a:ext cx="3565525" cy="123825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2635885" y="3173730"/>
            <a:ext cx="74549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8000">
                <a:solidFill>
                  <a:srgbClr val="FF0000"/>
                </a:solidFill>
                <a:latin typeface="Cambria Math" panose="02040503050406030204" charset="0"/>
                <a:cs typeface="Cambria Math" panose="02040503050406030204" charset="0"/>
              </a:rPr>
              <a:t>0</a:t>
            </a:r>
            <a:endParaRPr lang="en-US" altLang="zh-CN" sz="8000">
              <a:solidFill>
                <a:srgbClr val="FF0000"/>
              </a:solidFill>
              <a:latin typeface="Cambria Math" panose="02040503050406030204" charset="0"/>
              <a:cs typeface="Cambria Math" panose="020405030504060302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/>
              <p:cNvSpPr txBox="1"/>
              <p:nvPr/>
            </p:nvSpPr>
            <p:spPr>
              <a:xfrm>
                <a:off x="92710" y="4894580"/>
                <a:ext cx="5078095" cy="12382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2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9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×（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4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40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5</m:t>
                          </m:r>
                        </m:den>
                      </m:f>
                      <m:r>
                        <a:rPr lang="en-US" altLang="zh-CN" sz="4000" i="1">
                          <a:latin typeface="Cambria Math" panose="02040503050406030204" charset="0"/>
                          <a:cs typeface="Cambria Math" panose="02040503050406030204" charset="0"/>
                        </a:rPr>
                        <m:t>）=</m:t>
                      </m:r>
                    </m:oMath>
                  </m:oMathPara>
                </a14:m>
                <a:endParaRPr lang="en-US" altLang="zh-CN" sz="4000" i="1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9" name="文本框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10" y="4894580"/>
                <a:ext cx="5078095" cy="123825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4660265" y="4321175"/>
                <a:ext cx="1308100" cy="23850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8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8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8000" i="1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8000">
                  <a:solidFill>
                    <a:srgbClr val="FF0000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0265" y="4321175"/>
                <a:ext cx="1308100" cy="2385060"/>
              </a:xfrm>
              <a:prstGeom prst="rect">
                <a:avLst/>
              </a:prstGeom>
              <a:blipFill rotWithShape="1">
                <a:blip r:embed="rId7"/>
                <a:stretch>
                  <a:fillRect r="-14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63825" y="379730"/>
            <a:ext cx="966470" cy="16643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1120" y="410845"/>
            <a:ext cx="966470" cy="16643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35885" y="2747645"/>
            <a:ext cx="966470" cy="16643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0265" y="4495800"/>
            <a:ext cx="1308735" cy="2210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ZDgzNmEzOWIwMjk4OWU1MzNlYWQ4NjZiOWYxZTlhMG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2762</Words>
  <Application>WPS 演示</Application>
  <PresentationFormat>宽屏</PresentationFormat>
  <Paragraphs>234</Paragraphs>
  <Slides>33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Cambria Math</vt:lpstr>
      <vt:lpstr>MS Mincho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434</cp:revision>
  <dcterms:created xsi:type="dcterms:W3CDTF">2019-06-19T02:08:00Z</dcterms:created>
  <dcterms:modified xsi:type="dcterms:W3CDTF">2024-03-16T03:17:11Z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214F56AF3E174C60B7961560DA59ED22</vt:lpwstr>
  </property>
</Properties>
</file>