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45"/>
  </p:handoutMasterIdLst>
  <p:sldIdLst>
    <p:sldId id="269" r:id="rId3"/>
    <p:sldId id="441" r:id="rId4"/>
    <p:sldId id="727" r:id="rId6"/>
    <p:sldId id="728" r:id="rId7"/>
    <p:sldId id="729" r:id="rId8"/>
    <p:sldId id="764" r:id="rId9"/>
    <p:sldId id="730" r:id="rId10"/>
    <p:sldId id="731" r:id="rId11"/>
    <p:sldId id="732" r:id="rId12"/>
    <p:sldId id="733" r:id="rId13"/>
    <p:sldId id="734" r:id="rId14"/>
    <p:sldId id="735" r:id="rId15"/>
    <p:sldId id="736" r:id="rId16"/>
    <p:sldId id="737" r:id="rId17"/>
    <p:sldId id="738" r:id="rId18"/>
    <p:sldId id="739" r:id="rId19"/>
    <p:sldId id="740" r:id="rId20"/>
    <p:sldId id="741" r:id="rId21"/>
    <p:sldId id="742" r:id="rId22"/>
    <p:sldId id="743" r:id="rId23"/>
    <p:sldId id="744" r:id="rId24"/>
    <p:sldId id="745" r:id="rId25"/>
    <p:sldId id="746" r:id="rId26"/>
    <p:sldId id="747" r:id="rId27"/>
    <p:sldId id="748" r:id="rId28"/>
    <p:sldId id="749" r:id="rId29"/>
    <p:sldId id="750" r:id="rId30"/>
    <p:sldId id="751" r:id="rId31"/>
    <p:sldId id="752" r:id="rId32"/>
    <p:sldId id="753" r:id="rId33"/>
    <p:sldId id="754" r:id="rId34"/>
    <p:sldId id="755" r:id="rId35"/>
    <p:sldId id="756" r:id="rId36"/>
    <p:sldId id="757" r:id="rId37"/>
    <p:sldId id="758" r:id="rId38"/>
    <p:sldId id="759" r:id="rId39"/>
    <p:sldId id="760" r:id="rId40"/>
    <p:sldId id="761" r:id="rId41"/>
    <p:sldId id="762" r:id="rId42"/>
    <p:sldId id="763" r:id="rId43"/>
    <p:sldId id="270" r:id="rId44"/>
  </p:sldIdLst>
  <p:sldSz cx="9144000" cy="6858000" type="screen4x3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1" userDrawn="1">
          <p15:clr>
            <a:srgbClr val="A4A3A4"/>
          </p15:clr>
        </p15:guide>
        <p15:guide id="2" pos="2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2AF2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97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120" y="1056"/>
      </p:cViewPr>
      <p:guideLst>
        <p:guide orient="horz" pos="2311"/>
        <p:guide pos="285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9" Type="http://schemas.openxmlformats.org/officeDocument/2006/relationships/tags" Target="tags/tag6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2216137_121530086927_2.jpg"/>
          <p:cNvPicPr>
            <a:picLocks noChangeAspect="1"/>
          </p:cNvPicPr>
          <p:nvPr userDrawn="1"/>
        </p:nvPicPr>
        <p:blipFill>
          <a:blip r:embed="rId2" cstate="print">
            <a:lum bright="6000" contrast="-12000"/>
          </a:blip>
          <a:srcRect b="6250"/>
          <a:stretch>
            <a:fillRect/>
          </a:stretch>
        </p:blipFill>
        <p:spPr>
          <a:xfrm>
            <a:off x="0" y="0"/>
            <a:ext cx="9144000" cy="68609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9" descr="E:\工作记录\名师面对面 1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95BDCB"/>
              </a:clrFrom>
              <a:clrTo>
                <a:srgbClr val="95BDCB">
                  <a:alpha val="0"/>
                </a:srgbClr>
              </a:clrTo>
            </a:clrChange>
            <a:lum contrast="40000"/>
          </a:blip>
          <a:stretch>
            <a:fillRect/>
          </a:stretch>
        </p:blipFill>
        <p:spPr>
          <a:xfrm>
            <a:off x="611188" y="188465"/>
            <a:ext cx="2665412" cy="82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 userDrawn="1"/>
        </p:nvSpPr>
        <p:spPr>
          <a:xfrm>
            <a:off x="6156113" y="5202971"/>
            <a:ext cx="2747433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数学</a:t>
            </a: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RJ</a:t>
            </a:r>
            <a:endParaRPr kumimoji="0" lang="en-US" altLang="zh-CN" sz="4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480473" y="6006358"/>
            <a:ext cx="3663527" cy="822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745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六年级上册</a:t>
            </a:r>
            <a:endParaRPr kumimoji="0" lang="zh-CN" altLang="en-US" sz="4745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699510" y="363220"/>
            <a:ext cx="46729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E22AF2"/>
                </a:solidFill>
                <a:latin typeface="方正粗宋_GBK" panose="03000509000000000000" charset="-122"/>
                <a:ea typeface="方正粗宋_GBK" panose="03000509000000000000" charset="-122"/>
              </a:rPr>
              <a:t>期末大通关</a:t>
            </a:r>
            <a:endParaRPr lang="zh-CN" altLang="en-US" sz="6000">
              <a:solidFill>
                <a:srgbClr val="E22AF2"/>
              </a:solidFill>
              <a:latin typeface="方正粗宋_GBK" panose="03000509000000000000" charset="-122"/>
              <a:ea typeface="方正粗宋_GBK" panose="03000509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21787" y="78730"/>
            <a:ext cx="1562947" cy="6112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0240460196.jpg"/>
          <p:cNvPicPr>
            <a:picLocks noChangeAspect="1"/>
          </p:cNvPicPr>
          <p:nvPr userDrawn="1"/>
        </p:nvPicPr>
        <p:blipFill>
          <a:blip r:embed="rId2" cstate="print"/>
          <a:srcRect t="4898"/>
          <a:stretch>
            <a:fillRect/>
          </a:stretch>
        </p:blipFill>
        <p:spPr>
          <a:xfrm>
            <a:off x="0" y="0"/>
            <a:ext cx="9144000" cy="6844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680720" y="980319"/>
            <a:ext cx="7483687" cy="1323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5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有志者，事竟成！</a:t>
            </a:r>
            <a:endParaRPr kumimoji="0" lang="zh-CN" altLang="en-US" sz="8005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648631" y="2389504"/>
            <a:ext cx="3648075" cy="364225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3.emf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37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4145" y="2430145"/>
            <a:ext cx="885571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sz="5600" b="1" dirty="0">
                <a:latin typeface="方正准圆_GBK" panose="03000509000000000000" charset="-122"/>
                <a:ea typeface="方正准圆_GBK" panose="03000509000000000000" charset="-122"/>
              </a:rPr>
              <a:t>卷</a:t>
            </a:r>
            <a:r>
              <a:rPr lang="zh-CN" sz="5600" b="1" dirty="0">
                <a:latin typeface="方正准圆_GBK" panose="03000509000000000000" charset="-122"/>
                <a:ea typeface="方正准圆_GBK" panose="03000509000000000000" charset="-122"/>
              </a:rPr>
              <a:t>十三</a:t>
            </a:r>
            <a:r>
              <a:rPr sz="5600" b="1" dirty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endParaRPr sz="5600" b="1" dirty="0">
              <a:latin typeface="方正准圆_GBK" panose="03000509000000000000" charset="-122"/>
              <a:ea typeface="方正准圆_GBK" panose="03000509000000000000" charset="-122"/>
            </a:endParaRPr>
          </a:p>
          <a:p>
            <a:pPr algn="ctr"/>
            <a:r>
              <a:rPr lang="zh-CN" sz="5600" b="1" dirty="0">
                <a:latin typeface="方正准圆_GBK" panose="03000509000000000000" charset="-122"/>
                <a:ea typeface="方正准圆_GBK" panose="03000509000000000000" charset="-122"/>
              </a:rPr>
              <a:t>期末学业水平提高卷</a:t>
            </a:r>
            <a:endParaRPr lang="zh-CN" sz="5600" b="1" dirty="0">
              <a:latin typeface="方正准圆_GBK" panose="03000509000000000000" charset="-122"/>
              <a:ea typeface="方正准圆_GBK" panose="03000509000000000000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如图，圆与长方形的面积相等,阴影部分的周长是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23.55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,这个圆的半径是(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,阴影部分的面积是(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21.195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en-US" altLang="zh-CN" sz="4000" b="1" baseline="30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86835" y="3946307"/>
            <a:ext cx="5028565" cy="27057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310" y="1537970"/>
            <a:ext cx="534670" cy="10960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494" y="2633980"/>
            <a:ext cx="3062605" cy="109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二、选择题。(每题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分,共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如果小阳看小乐的方向是南偏西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°,那么小乐看小阳的方向是(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A.南偏西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 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B.西偏南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 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C.北偏东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 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D.东偏北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2501" y="1521460"/>
            <a:ext cx="969010" cy="109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根据下图,求网格面积,列式正确的是(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875" y="1503045"/>
            <a:ext cx="7816850" cy="2385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935" y="3997325"/>
            <a:ext cx="5450205" cy="11804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1420" y="5385752"/>
            <a:ext cx="5506720" cy="1034415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780" y="955040"/>
            <a:ext cx="922020" cy="109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280035"/>
            <a:ext cx="896810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若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  ＝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  ＝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均大于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),则(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		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		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＜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40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下面的百分率一定小于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％的是(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A.产量的增长率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	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B.花生的出油率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B.篮球的命中率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	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D.树木的成活率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2296795" y="20320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4032885" y="22860"/>
            <a:ext cx="558165" cy="1204595"/>
            <a:chOff x="10117" y="66"/>
            <a:chExt cx="879" cy="1897"/>
          </a:xfrm>
        </p:grpSpPr>
        <p:sp>
          <p:nvSpPr>
            <p:cNvPr id="4" name="文本框 3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0055" y="1065530"/>
            <a:ext cx="975995" cy="10966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4102713"/>
            <a:ext cx="655955" cy="10896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下面的信息资料中,最适合用扇形统计图表示的是(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A.某学校各学科教师人数情况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B.各种消费情况与家庭总收入的关系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C.某地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年每月平均气温增减变化情况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D.要清楚地反映运动过程中脉搏的变化情况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9961" y="842010"/>
            <a:ext cx="650240" cy="109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如图,用四个完全一样的小长方形拼成一个大长方形。大长方形长和宽的比是(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)。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	 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	   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	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8365" y="1342618"/>
            <a:ext cx="3175635" cy="2237283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885" y="1365250"/>
            <a:ext cx="750570" cy="109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" y="0"/>
            <a:ext cx="9128760" cy="6918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5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下面各题不能用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÷(  ＋  )解决的是(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A.修一条路,单独修,甲队需要</a:t>
            </a:r>
            <a:r>
              <a:rPr lang="en-US" altLang="zh-CN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天修完,乙队需要</a:t>
            </a:r>
            <a:r>
              <a:rPr lang="en-US" altLang="zh-CN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天修完,两队合修,需要多少天修完</a:t>
            </a:r>
            <a:endParaRPr lang="zh-CN" altLang="en-US" sz="3800" b="1" spc="-100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B.修一条路,甲队每天修</a:t>
            </a:r>
            <a:r>
              <a:rPr lang="en-US" altLang="zh-CN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千米,乙队每天修</a:t>
            </a:r>
            <a:r>
              <a:rPr lang="en-US" altLang="zh-CN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千米,两队合修,需要多少天修完</a:t>
            </a:r>
            <a:endParaRPr lang="zh-CN" altLang="en-US" sz="3800" b="1" spc="-100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C.修一条</a:t>
            </a:r>
            <a:r>
              <a:rPr lang="en-US" altLang="zh-CN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千米的路,单独修,甲队需要</a:t>
            </a:r>
            <a:r>
              <a:rPr lang="en-US" altLang="zh-CN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天修完,乙队需要</a:t>
            </a:r>
            <a:r>
              <a:rPr lang="en-US" altLang="zh-CN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天修完,两队合修,需要多少天修完</a:t>
            </a:r>
            <a:endParaRPr lang="zh-CN" altLang="en-US" sz="3800" b="1" spc="-100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D.甲车从A城到B城要行驶</a:t>
            </a:r>
            <a:r>
              <a:rPr lang="en-US" altLang="zh-CN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小时,乙车从B城到A城要行驶</a:t>
            </a:r>
            <a:r>
              <a:rPr lang="en-US" altLang="zh-CN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38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小时,两车同时分别从A城和B城出发,相向而行,几小时后相遇</a:t>
            </a:r>
            <a:endParaRPr lang="zh-CN" altLang="en-US" sz="3800" b="1" spc="-100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5520055" y="-269240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6400575" y="-278130"/>
            <a:ext cx="827672" cy="1204595"/>
            <a:chOff x="10144" y="66"/>
            <a:chExt cx="771" cy="1897"/>
          </a:xfrm>
        </p:grpSpPr>
        <p:sp>
          <p:nvSpPr>
            <p:cNvPr id="8" name="文本框 7"/>
            <p:cNvSpPr txBox="1"/>
            <p:nvPr/>
          </p:nvSpPr>
          <p:spPr>
            <a:xfrm>
              <a:off x="10297" y="66"/>
              <a:ext cx="61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144" y="850"/>
              <a:ext cx="67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0230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290" y="660400"/>
            <a:ext cx="966470" cy="882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947" y="102870"/>
            <a:ext cx="896810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如图,大圆的面积是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en-US" altLang="zh-CN" sz="4000" b="1" baseline="700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,小圆的面积是(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)cm</a:t>
            </a:r>
            <a:r>
              <a:rPr lang="zh-CN" altLang="en-US" sz="4000" b="1" baseline="700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２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	 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	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  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9745" y="916940"/>
            <a:ext cx="3564255" cy="2726055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213" y="855980"/>
            <a:ext cx="912812" cy="109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580" y="0"/>
            <a:ext cx="9075420" cy="6985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“学校图书馆有故事书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420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本,</a:t>
            </a:r>
            <a:r>
              <a:rPr lang="zh-CN" altLang="en-US" sz="40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。科技书有多少本?”为了解决这个问题,小明补充一条信息后,设科技书有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本,列出的方程是 “(１＋  )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420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”。小明补充的信息是(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故事书比科技书少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故事书比科技书多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科技书比故事书少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科技书比故事书多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5356860" y="1566228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4753506" y="3339339"/>
            <a:ext cx="558165" cy="1146810"/>
            <a:chOff x="10117" y="586"/>
            <a:chExt cx="879" cy="1806"/>
          </a:xfrm>
        </p:grpSpPr>
        <p:sp>
          <p:nvSpPr>
            <p:cNvPr id="4" name="文本框 3"/>
            <p:cNvSpPr txBox="1"/>
            <p:nvPr/>
          </p:nvSpPr>
          <p:spPr>
            <a:xfrm>
              <a:off x="10117" y="58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117" y="1279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0220" y="1484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747156" y="4188334"/>
            <a:ext cx="558165" cy="1204595"/>
            <a:chOff x="10117" y="66"/>
            <a:chExt cx="879" cy="1897"/>
          </a:xfrm>
        </p:grpSpPr>
        <p:sp>
          <p:nvSpPr>
            <p:cNvPr id="8" name="文本框 7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754141" y="5050029"/>
            <a:ext cx="568960" cy="1163320"/>
            <a:chOff x="10117" y="131"/>
            <a:chExt cx="879" cy="1832"/>
          </a:xfrm>
        </p:grpSpPr>
        <p:sp>
          <p:nvSpPr>
            <p:cNvPr id="12" name="文本框 11"/>
            <p:cNvSpPr txBox="1"/>
            <p:nvPr/>
          </p:nvSpPr>
          <p:spPr>
            <a:xfrm>
              <a:off x="10117" y="131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0194" y="1055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4762396" y="5883149"/>
            <a:ext cx="558165" cy="1113790"/>
            <a:chOff x="10117" y="248"/>
            <a:chExt cx="879" cy="1754"/>
          </a:xfrm>
        </p:grpSpPr>
        <p:sp>
          <p:nvSpPr>
            <p:cNvPr id="16" name="文本框 15"/>
            <p:cNvSpPr txBox="1"/>
            <p:nvPr/>
          </p:nvSpPr>
          <p:spPr>
            <a:xfrm>
              <a:off x="10117" y="248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117" y="889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0194" y="1120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6760" y="2634615"/>
            <a:ext cx="91503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22.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北京第一高楼是位于朝阳区的北京中信大厦,又名“中国尊”,总高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528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米,比北京第二高楼国贸大厦A座高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60%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。下面关于这两个建筑物高度之间的数量关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系理解错误的是(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813"/>
          <a:stretch>
            <a:fillRect/>
          </a:stretch>
        </p:blipFill>
        <p:spPr>
          <a:xfrm>
            <a:off x="132526" y="3774440"/>
            <a:ext cx="8918764" cy="292290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4945" y="2717800"/>
            <a:ext cx="669290" cy="85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一、填空题。(每空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分,共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小时＝(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)分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平方千米＝(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)公顷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2.18:(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)=         =  =(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180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)%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758825" y="788670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761365" y="1982470"/>
            <a:ext cx="558165" cy="1204595"/>
            <a:chOff x="10117" y="66"/>
            <a:chExt cx="879" cy="1897"/>
          </a:xfrm>
        </p:grpSpPr>
        <p:sp>
          <p:nvSpPr>
            <p:cNvPr id="5" name="文本框 4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3322589" y="3900170"/>
            <a:ext cx="2239796" cy="1835785"/>
            <a:chOff x="9889" y="-823"/>
            <a:chExt cx="1841" cy="2891"/>
          </a:xfrm>
        </p:grpSpPr>
        <p:sp>
          <p:nvSpPr>
            <p:cNvPr id="10" name="文本框 9"/>
            <p:cNvSpPr txBox="1"/>
            <p:nvPr/>
          </p:nvSpPr>
          <p:spPr>
            <a:xfrm>
              <a:off x="9889" y="-823"/>
              <a:ext cx="1841" cy="2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 </a:t>
              </a:r>
              <a:r>
                <a:rPr lang="en-US" altLang="zh-CN" sz="8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54</a:t>
              </a:r>
              <a:r>
                <a:rPr lang="en-US" altLang="zh-CN" sz="40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)</a:t>
              </a:r>
              <a:endPara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507" y="955"/>
              <a:ext cx="844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30</a:t>
              </a:r>
              <a:endPara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5882640" y="4459605"/>
            <a:ext cx="558165" cy="1204595"/>
            <a:chOff x="10117" y="66"/>
            <a:chExt cx="879" cy="1897"/>
          </a:xfrm>
        </p:grpSpPr>
        <p:sp>
          <p:nvSpPr>
            <p:cNvPr id="16" name="文本框 15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0055" y="886460"/>
            <a:ext cx="1002665" cy="10960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2720" y="1982470"/>
            <a:ext cx="1118870" cy="10960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910" y="4348480"/>
            <a:ext cx="975360" cy="10960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8985" y="3892232"/>
            <a:ext cx="1017270" cy="113474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0225" y="4348480"/>
            <a:ext cx="1473200" cy="109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如图,两个阴影部分的(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A.面积与周长都相等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B.面积与周长都不相等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C.面积相等,周长不相等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D.周长相等,面积不相等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3615" y="4036060"/>
            <a:ext cx="4763770" cy="249809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6311" y="304800"/>
            <a:ext cx="906792" cy="109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三、计算题。(共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直接写出得数。(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265" y="1577340"/>
            <a:ext cx="7800975" cy="154876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733675" y="1610360"/>
            <a:ext cx="16224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25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817506" y="1139825"/>
            <a:ext cx="680021" cy="2371090"/>
            <a:chOff x="9932" y="-802"/>
            <a:chExt cx="1662" cy="3734"/>
          </a:xfrm>
        </p:grpSpPr>
        <p:sp>
          <p:nvSpPr>
            <p:cNvPr id="40" name="文本框 39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265" y="3780790"/>
            <a:ext cx="7449185" cy="158496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923540" y="3387725"/>
            <a:ext cx="1242795" cy="2371090"/>
            <a:chOff x="10001" y="-802"/>
            <a:chExt cx="1617" cy="3734"/>
          </a:xfrm>
        </p:grpSpPr>
        <p:sp>
          <p:nvSpPr>
            <p:cNvPr id="19" name="文本框 18"/>
            <p:cNvSpPr txBox="1"/>
            <p:nvPr/>
          </p:nvSpPr>
          <p:spPr>
            <a:xfrm>
              <a:off x="10042" y="-802"/>
              <a:ext cx="1576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001" y="850"/>
              <a:ext cx="159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7365511" y="3387725"/>
            <a:ext cx="680021" cy="2371090"/>
            <a:chOff x="9932" y="-802"/>
            <a:chExt cx="1662" cy="3734"/>
          </a:xfrm>
        </p:grpSpPr>
        <p:sp>
          <p:nvSpPr>
            <p:cNvPr id="7" name="文本框 6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3675" y="1664335"/>
            <a:ext cx="1348105" cy="10960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0205" y="1092835"/>
            <a:ext cx="909955" cy="2178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5290" y="3484245"/>
            <a:ext cx="1294765" cy="2178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5365" y="3580765"/>
            <a:ext cx="1294765" cy="217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538"/>
          <a:stretch>
            <a:fillRect/>
          </a:stretch>
        </p:blipFill>
        <p:spPr>
          <a:xfrm>
            <a:off x="4109085" y="3834765"/>
            <a:ext cx="3902710" cy="13030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285" y="478790"/>
            <a:ext cx="7334885" cy="137604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470785" y="513080"/>
            <a:ext cx="6667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884181" y="80010"/>
            <a:ext cx="680021" cy="2371090"/>
            <a:chOff x="9932" y="-802"/>
            <a:chExt cx="1662" cy="3734"/>
          </a:xfrm>
        </p:grpSpPr>
        <p:sp>
          <p:nvSpPr>
            <p:cNvPr id="40" name="文本框 39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56947"/>
          <a:stretch>
            <a:fillRect/>
          </a:stretch>
        </p:blipFill>
        <p:spPr>
          <a:xfrm>
            <a:off x="75565" y="3743325"/>
            <a:ext cx="3616325" cy="130302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760491" y="3209290"/>
            <a:ext cx="680021" cy="2371090"/>
            <a:chOff x="9932" y="-802"/>
            <a:chExt cx="1662" cy="3734"/>
          </a:xfrm>
        </p:grpSpPr>
        <p:sp>
          <p:nvSpPr>
            <p:cNvPr id="6" name="文本框 5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7520305" y="3743325"/>
            <a:ext cx="6667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265941" y="3289935"/>
            <a:ext cx="680021" cy="2371090"/>
            <a:chOff x="9932" y="-802"/>
            <a:chExt cx="1662" cy="3734"/>
          </a:xfrm>
        </p:grpSpPr>
        <p:sp>
          <p:nvSpPr>
            <p:cNvPr id="12" name="文本框 11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785" y="739140"/>
            <a:ext cx="1348105" cy="10960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365" y="80010"/>
            <a:ext cx="1348105" cy="23717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7005" y="3209290"/>
            <a:ext cx="1348105" cy="24523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4120" y="3336290"/>
            <a:ext cx="1381760" cy="2244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计算下面各题，怎么简便怎么算。(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7800" y="1724660"/>
            <a:ext cx="3107690" cy="167068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035050" y="3675380"/>
            <a:ext cx="4851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en-US" altLang="zh-CN" sz="8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64995" y="3178810"/>
            <a:ext cx="1225118" cy="2371090"/>
            <a:chOff x="10001" y="-802"/>
            <a:chExt cx="1594" cy="3734"/>
          </a:xfrm>
        </p:grpSpPr>
        <p:sp>
          <p:nvSpPr>
            <p:cNvPr id="5" name="文本框 4"/>
            <p:cNvSpPr txBox="1"/>
            <p:nvPr/>
          </p:nvSpPr>
          <p:spPr>
            <a:xfrm>
              <a:off x="10339" y="-802"/>
              <a:ext cx="1211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001" y="850"/>
              <a:ext cx="159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25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80710" y="1942465"/>
            <a:ext cx="3646170" cy="155448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5932951" y="3137535"/>
            <a:ext cx="680021" cy="2371090"/>
            <a:chOff x="9932" y="-802"/>
            <a:chExt cx="1662" cy="3734"/>
          </a:xfrm>
        </p:grpSpPr>
        <p:sp>
          <p:nvSpPr>
            <p:cNvPr id="40" name="文本框 39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5168900" y="3653155"/>
            <a:ext cx="4851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en-US" altLang="zh-CN" sz="8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270" y="3404870"/>
            <a:ext cx="2733675" cy="20434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1075" y="3137535"/>
            <a:ext cx="2633345" cy="2141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1740" y="116205"/>
            <a:ext cx="4648835" cy="129032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088151" y="1155065"/>
            <a:ext cx="680021" cy="2371090"/>
            <a:chOff x="9932" y="-802"/>
            <a:chExt cx="1662" cy="3734"/>
          </a:xfrm>
        </p:grpSpPr>
        <p:sp>
          <p:nvSpPr>
            <p:cNvPr id="16" name="文本框 15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2324100" y="1670685"/>
            <a:ext cx="4851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en-US" altLang="zh-CN" sz="8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1870" y="3168650"/>
            <a:ext cx="4923790" cy="205867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3072911" y="4375785"/>
            <a:ext cx="680021" cy="2371090"/>
            <a:chOff x="9932" y="-802"/>
            <a:chExt cx="1662" cy="3734"/>
          </a:xfrm>
        </p:grpSpPr>
        <p:sp>
          <p:nvSpPr>
            <p:cNvPr id="22" name="文本框 21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2308860" y="4891405"/>
            <a:ext cx="4851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en-US" altLang="zh-CN" sz="8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870" y="1213485"/>
            <a:ext cx="1946910" cy="21856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870" y="4601845"/>
            <a:ext cx="1798320" cy="2058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0850" y="121920"/>
            <a:ext cx="4241800" cy="163512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522095" y="1417955"/>
            <a:ext cx="37211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=29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845" y="2998470"/>
            <a:ext cx="6409055" cy="15309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4635" y="4149725"/>
            <a:ext cx="37211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=6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640" y="1417955"/>
            <a:ext cx="1982470" cy="10960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75" y="3900170"/>
            <a:ext cx="1787525" cy="1453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26.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解方程。(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250" y="1228725"/>
            <a:ext cx="3168650" cy="14154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7195" y="1072515"/>
            <a:ext cx="3857625" cy="1571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6838" y="3651885"/>
            <a:ext cx="3527425" cy="14319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4305" y="2476500"/>
            <a:ext cx="44970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8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=30</a:t>
            </a:r>
            <a:endParaRPr lang="en-US" altLang="zh-CN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83455" y="2417445"/>
            <a:ext cx="42678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8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endParaRPr lang="en-US" altLang="zh-CN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631576" y="1951990"/>
            <a:ext cx="680021" cy="2371090"/>
            <a:chOff x="9932" y="-802"/>
            <a:chExt cx="1662" cy="3734"/>
          </a:xfrm>
        </p:grpSpPr>
        <p:sp>
          <p:nvSpPr>
            <p:cNvPr id="40" name="文本框 39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endPara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1542733" y="5198110"/>
            <a:ext cx="44970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8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endParaRPr lang="en-US" altLang="zh-CN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411904" y="4673600"/>
            <a:ext cx="1572895" cy="2371090"/>
            <a:chOff x="9811" y="-802"/>
            <a:chExt cx="3189" cy="3734"/>
          </a:xfrm>
        </p:grpSpPr>
        <p:sp>
          <p:nvSpPr>
            <p:cNvPr id="35" name="文本框 34"/>
            <p:cNvSpPr txBox="1"/>
            <p:nvPr/>
          </p:nvSpPr>
          <p:spPr>
            <a:xfrm>
              <a:off x="9811" y="-802"/>
              <a:ext cx="318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40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045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0017" y="997"/>
              <a:ext cx="2127" cy="1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1430" y="2178050"/>
            <a:ext cx="814070" cy="22580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070" y="2417445"/>
            <a:ext cx="3752850" cy="12623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0895" y="2361565"/>
            <a:ext cx="3824605" cy="15697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2703" y="4899660"/>
            <a:ext cx="4977765" cy="195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四、操作题。(共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27.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利用圆规和三角尺,请在空白正方形中画出与左侧完全一样的图形。(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680" y="2401570"/>
            <a:ext cx="8412480" cy="377190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4045" y="2146935"/>
            <a:ext cx="4626610" cy="411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28.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学校操场的形状如图所示,两端是半圆形,中间是长方形。这个操场的周长是多少米?面积是多少平方米?(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7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2447" y="2882289"/>
            <a:ext cx="6459106" cy="338969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56938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周长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:80+80+3.14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endParaRPr lang="zh-CN" altLang="en-US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348.4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altLang="zh-CN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面积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:80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2+</a:t>
            </a:r>
            <a:endParaRPr lang="en-US" altLang="zh-CN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8000" b="1" kern="0" spc="-15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3.14</a:t>
            </a:r>
            <a:r>
              <a:rPr lang="zh-CN" altLang="en-US" sz="8000" b="1" kern="0" spc="-15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8000" b="1" kern="0" spc="-15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lang="en-US" altLang="zh-CN" sz="8000" b="1" kern="0" spc="-150" baseline="700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8000" b="1" kern="0" spc="-15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8000" b="1" kern="0" spc="-15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7626</a:t>
            </a:r>
            <a:r>
              <a:rPr lang="zh-CN" altLang="en-US" sz="8000" b="1" kern="0" spc="-15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8000" b="1" kern="0" spc="-15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</a:t>
            </a:r>
            <a:r>
              <a:rPr lang="en-US" altLang="zh-CN" sz="8000" b="1" kern="0" spc="-150" baseline="30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8000" b="1" kern="0" spc="-15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8000" b="1" kern="0" spc="-15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" y="84455"/>
            <a:ext cx="8968740" cy="6567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50165" y="84455"/>
            <a:ext cx="9164320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一个比的前项是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,比值是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0.8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,这个比的后项是(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),将这个比化成最简单的整数比是(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4.一份文件已经下载了25%,已下载部分和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未</a:t>
            </a:r>
            <a:r>
              <a:rPr lang="en-US" altLang="zh-CN" sz="40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下载部分的比是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六(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)班今天出勤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48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人,有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人因病请假,今天六(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)班学生的出勤率是(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96%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5055" y="904240"/>
            <a:ext cx="1060450" cy="10960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5054" y="2000250"/>
            <a:ext cx="2112645" cy="10960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98390" y="3869690"/>
            <a:ext cx="2086610" cy="10960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7665" y="5696585"/>
            <a:ext cx="1490345" cy="109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68634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29.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根据要求画一画。(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(１)从小丁家出发,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朝北偏东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°的方向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走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米,到达文具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店。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(２)从文具店出发,朝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东偏南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°的方向走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到达超市。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)小华家与小丁家相距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米,他家的位置可能在哪里? 在图上表示出来。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8010" y="669965"/>
            <a:ext cx="4745990" cy="382710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8132" y="203199"/>
            <a:ext cx="4740490" cy="42970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0" y="4500245"/>
            <a:ext cx="92621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7200" b="1" spc="-1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以小丁家为圆心，任意方向</a:t>
            </a:r>
            <a:r>
              <a:rPr lang="en-US" altLang="zh-CN" sz="7200" b="1" spc="-1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altLang="en-US" sz="7200" b="1" spc="-1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米处都有可能。</a:t>
            </a:r>
            <a:endParaRPr lang="zh-CN" altLang="en-US" sz="7200" b="1" spc="-100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" y="203198"/>
            <a:ext cx="9010650" cy="6604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36875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五、解决问题。(共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六(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)班有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名同学,其中男生人数占  ,男生中有  喜欢看«三国演义»。喜欢看«三国演义»的男生有多少人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701675" y="1322122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3522345" y="1324662"/>
            <a:ext cx="558165" cy="1204595"/>
            <a:chOff x="10117" y="66"/>
            <a:chExt cx="879" cy="1897"/>
          </a:xfrm>
        </p:grpSpPr>
        <p:sp>
          <p:nvSpPr>
            <p:cNvPr id="4" name="文本框 3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20955" y="4368268"/>
            <a:ext cx="91554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  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  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=20(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284876" y="3825978"/>
            <a:ext cx="680021" cy="2371090"/>
            <a:chOff x="9932" y="-802"/>
            <a:chExt cx="1662" cy="3734"/>
          </a:xfrm>
        </p:grpSpPr>
        <p:sp>
          <p:nvSpPr>
            <p:cNvPr id="40" name="文本框 39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278776" y="3837408"/>
            <a:ext cx="680021" cy="2371090"/>
            <a:chOff x="9932" y="-802"/>
            <a:chExt cx="1662" cy="3734"/>
          </a:xfrm>
        </p:grpSpPr>
        <p:sp>
          <p:nvSpPr>
            <p:cNvPr id="9" name="文本框 8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10" y="3772003"/>
            <a:ext cx="8742680" cy="2848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31.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做一批零件,甲组单独做需要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天完成,乙组单独做需要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天完成。如果甲组先单独做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天,再由两组合作,做完这批零件一共需要多少天?(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45" y="3146425"/>
            <a:ext cx="876236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(1-  )</a:t>
            </a:r>
            <a:r>
              <a:rPr lang="zh-CN" altLang="en-US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÷</a:t>
            </a:r>
            <a:r>
              <a:rPr lang="en-US" altLang="zh-CN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 +  )=3(</a:t>
            </a:r>
            <a:r>
              <a:rPr lang="zh-CN" altLang="en-US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</a:t>
            </a:r>
            <a:r>
              <a:rPr lang="en-US" altLang="zh-CN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6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6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3+1=4(</a:t>
            </a:r>
            <a:r>
              <a:rPr lang="zh-CN" altLang="en-US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</a:t>
            </a:r>
            <a:r>
              <a:rPr lang="en-US" altLang="zh-CN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6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507636" y="2513965"/>
            <a:ext cx="680021" cy="2371090"/>
            <a:chOff x="9932" y="-802"/>
            <a:chExt cx="1662" cy="3734"/>
          </a:xfrm>
        </p:grpSpPr>
        <p:sp>
          <p:nvSpPr>
            <p:cNvPr id="40" name="文本框 39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4017791" y="2541905"/>
            <a:ext cx="680021" cy="2371090"/>
            <a:chOff x="9932" y="-802"/>
            <a:chExt cx="1662" cy="3734"/>
          </a:xfrm>
        </p:grpSpPr>
        <p:sp>
          <p:nvSpPr>
            <p:cNvPr id="5" name="文本框 4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5327161" y="2541905"/>
            <a:ext cx="680021" cy="2371090"/>
            <a:chOff x="9932" y="-802"/>
            <a:chExt cx="1662" cy="3734"/>
          </a:xfrm>
        </p:grpSpPr>
        <p:sp>
          <p:nvSpPr>
            <p:cNvPr id="9" name="文本框 8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" y="2626995"/>
            <a:ext cx="889444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683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为美化校园环境,学校准备在周长是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18.84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米的圆形花坛外围铺一条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米宽的环形小路。(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)这条小路的面积是多少平方米? 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18.84</a:t>
            </a:r>
            <a:r>
              <a:rPr lang="zh-CN" altLang="en-US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3.14</a:t>
            </a:r>
            <a:r>
              <a:rPr lang="zh-CN" altLang="en-US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(米)　</a:t>
            </a:r>
            <a:endParaRPr lang="zh-CN" altLang="en-US" sz="6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3.14</a:t>
            </a:r>
            <a:r>
              <a:rPr lang="zh-CN" altLang="en-US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×［(</a:t>
            </a:r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3+2</a:t>
            </a:r>
            <a:r>
              <a:rPr lang="zh-CN" altLang="en-US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6600" b="1" baseline="700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6600" b="1" baseline="300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］</a:t>
            </a:r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=50.24</a:t>
            </a:r>
            <a:r>
              <a:rPr lang="zh-CN" altLang="en-US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(平方米)</a:t>
            </a:r>
            <a:endParaRPr lang="zh-CN" altLang="en-US" sz="6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10" y="3253105"/>
            <a:ext cx="8968105" cy="352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13234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)如果每平方米用水泥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千克,铺这条小路一共需要水泥多少千克? 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9390" y="1631315"/>
            <a:ext cx="856678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50.24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15=753.6</a:t>
            </a:r>
            <a:endParaRPr lang="en-US" altLang="zh-CN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(千克)</a:t>
            </a:r>
            <a:endParaRPr lang="zh-CN" altLang="en-US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390" y="1510665"/>
            <a:ext cx="8035925" cy="4547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" y="59690"/>
            <a:ext cx="918654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33.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“智能语音识别系统”是基于人工智能、云计算、大数据等多项技术结合的产物,为人们的生活带来了许多便利。某评价机构对A、B两款导航软件的语音识别系统做了如下测试: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70000"/>
              </a:lnSpc>
            </a:pP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70000"/>
              </a:lnSpc>
            </a:pP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70000"/>
              </a:lnSpc>
            </a:pP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70000"/>
              </a:lnSpc>
            </a:pP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根据上面的测试结果,如果你想步行去某地,你会选择哪款导航软件?说明你的理由。(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000" y="2482850"/>
            <a:ext cx="8962390" cy="269049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A: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100%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75%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B: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39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100%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78%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78%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75%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款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" y="84455"/>
            <a:ext cx="8967470" cy="6585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34.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某超市购进一批饮料,第一个月售出这批饮料的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％,第二个月又售出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箱,这时已售出的饮料的数量和剩下的饮料的数量比是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,这批饮料一共有多少箱? 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140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÷(    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-40%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)＝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400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(箱)</a:t>
            </a:r>
            <a:endParaRPr lang="zh-CN" altLang="en-US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387090" y="3208655"/>
            <a:ext cx="1725121" cy="2371090"/>
            <a:chOff x="10001" y="-802"/>
            <a:chExt cx="1853" cy="3734"/>
          </a:xfrm>
        </p:grpSpPr>
        <p:sp>
          <p:nvSpPr>
            <p:cNvPr id="23" name="文本框 22"/>
            <p:cNvSpPr txBox="1"/>
            <p:nvPr/>
          </p:nvSpPr>
          <p:spPr>
            <a:xfrm>
              <a:off x="10539" y="-802"/>
              <a:ext cx="90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001" y="850"/>
              <a:ext cx="1853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3+2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10017" y="997"/>
              <a:ext cx="1747" cy="15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" y="3321685"/>
            <a:ext cx="8858250" cy="325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265" y="66040"/>
            <a:ext cx="896810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王老师和陈老师参加一次自行车越野骑行。当陈老师行了全程的  时,王老师行了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千米；当陈老师行完全程时,王老师还要行全程的  才能到终点。如果两人的速度都是不变的,那么全程长多少千米?(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6838950" y="859790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4794885" y="2512695"/>
            <a:ext cx="558165" cy="1204595"/>
            <a:chOff x="10117" y="66"/>
            <a:chExt cx="879" cy="1897"/>
          </a:xfrm>
        </p:grpSpPr>
        <p:sp>
          <p:nvSpPr>
            <p:cNvPr id="4" name="文本框 3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137795"/>
            <a:ext cx="8968105" cy="2548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把一根  m长的铁丝平均分成４段,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每段长是全长的(   ),每段长(     )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2202373" y="78740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4004372" y="1189556"/>
            <a:ext cx="680021" cy="2371090"/>
            <a:chOff x="9932" y="-802"/>
            <a:chExt cx="1662" cy="3734"/>
          </a:xfrm>
        </p:grpSpPr>
        <p:sp>
          <p:nvSpPr>
            <p:cNvPr id="40" name="文本框 39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7098552" y="1189556"/>
            <a:ext cx="1225118" cy="2371090"/>
            <a:chOff x="10001" y="-802"/>
            <a:chExt cx="1594" cy="3734"/>
          </a:xfrm>
        </p:grpSpPr>
        <p:sp>
          <p:nvSpPr>
            <p:cNvPr id="4" name="文本框 3"/>
            <p:cNvSpPr txBox="1"/>
            <p:nvPr/>
          </p:nvSpPr>
          <p:spPr>
            <a:xfrm>
              <a:off x="10339" y="-802"/>
              <a:ext cx="1211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001" y="850"/>
              <a:ext cx="159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20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7887" y="1179830"/>
            <a:ext cx="812094" cy="22491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0809" y="1312746"/>
            <a:ext cx="1281430" cy="215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1918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由题意可知，陈老师和王老师的速度比是</a:t>
            </a:r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6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21410" y="1845310"/>
            <a:ext cx="682067" cy="2371090"/>
            <a:chOff x="9932" y="-802"/>
            <a:chExt cx="1667" cy="3734"/>
          </a:xfrm>
        </p:grpSpPr>
        <p:sp>
          <p:nvSpPr>
            <p:cNvPr id="40" name="文本框 39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22" y="1073"/>
              <a:ext cx="1577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2195343" y="1857375"/>
            <a:ext cx="691887" cy="2371090"/>
            <a:chOff x="9932" y="-802"/>
            <a:chExt cx="1691" cy="3734"/>
          </a:xfrm>
        </p:grpSpPr>
        <p:sp>
          <p:nvSpPr>
            <p:cNvPr id="4" name="文本框 3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0046" y="1058"/>
              <a:ext cx="1577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3742198" y="1876425"/>
            <a:ext cx="683703" cy="2371090"/>
            <a:chOff x="9932" y="-802"/>
            <a:chExt cx="1671" cy="3734"/>
          </a:xfrm>
        </p:grpSpPr>
        <p:sp>
          <p:nvSpPr>
            <p:cNvPr id="8" name="文本框 7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0026" y="1024"/>
              <a:ext cx="1577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3039745" y="2374900"/>
            <a:ext cx="4851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en-US" altLang="zh-CN" sz="8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3330" y="2347595"/>
            <a:ext cx="4851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×</a:t>
            </a:r>
            <a:endParaRPr lang="zh-CN" altLang="en-US" sz="8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5315" y="4674870"/>
            <a:ext cx="78886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÷  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=20(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千米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295672" y="4150360"/>
            <a:ext cx="682067" cy="2371090"/>
            <a:chOff x="9932" y="-802"/>
            <a:chExt cx="1667" cy="3734"/>
          </a:xfrm>
        </p:grpSpPr>
        <p:sp>
          <p:nvSpPr>
            <p:cNvPr id="15" name="文本框 14"/>
            <p:cNvSpPr txBox="1"/>
            <p:nvPr/>
          </p:nvSpPr>
          <p:spPr>
            <a:xfrm>
              <a:off x="10026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932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0022" y="1055"/>
              <a:ext cx="1577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136207"/>
            <a:ext cx="8876665" cy="6585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630" y="84455"/>
            <a:ext cx="896810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常用的音符有全音符(  )、二分音符(  )、四分音符(  )、八分音符(  )和十六分音符(  )。不同的音符表示不同的时值(即音的长短),二分音符、四分音符、八分音符和十六分音符表示的时值分别是全音符时值的  、 、 和   。一个全音符的时值里包含了( 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８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)个八分音符的时值。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34660" y="285115"/>
            <a:ext cx="584835" cy="5530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" y="841375"/>
            <a:ext cx="288290" cy="8185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6700" y="918210"/>
            <a:ext cx="327660" cy="7912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5240" y="886460"/>
            <a:ext cx="428625" cy="7734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8320" y="1597025"/>
            <a:ext cx="396240" cy="677545"/>
          </a:xfrm>
          <a:prstGeom prst="rect">
            <a:avLst/>
          </a:prstGeom>
        </p:spPr>
      </p:pic>
      <p:grpSp>
        <p:nvGrpSpPr>
          <p:cNvPr id="132" name="组合 131"/>
          <p:cNvGrpSpPr/>
          <p:nvPr/>
        </p:nvGrpSpPr>
        <p:grpSpPr>
          <a:xfrm>
            <a:off x="5346065" y="3539490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6077585" y="3542030"/>
            <a:ext cx="558165" cy="1204595"/>
            <a:chOff x="10117" y="66"/>
            <a:chExt cx="879" cy="1897"/>
          </a:xfrm>
        </p:grpSpPr>
        <p:sp>
          <p:nvSpPr>
            <p:cNvPr id="9" name="文本框 8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835775" y="3544570"/>
            <a:ext cx="558165" cy="1204595"/>
            <a:chOff x="10117" y="66"/>
            <a:chExt cx="879" cy="1897"/>
          </a:xfrm>
        </p:grpSpPr>
        <p:sp>
          <p:nvSpPr>
            <p:cNvPr id="13" name="文本框 1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7881395" y="3531870"/>
            <a:ext cx="827672" cy="1204595"/>
            <a:chOff x="10144" y="66"/>
            <a:chExt cx="771" cy="1897"/>
          </a:xfrm>
        </p:grpSpPr>
        <p:sp>
          <p:nvSpPr>
            <p:cNvPr id="17" name="文本框 16"/>
            <p:cNvSpPr txBox="1"/>
            <p:nvPr/>
          </p:nvSpPr>
          <p:spPr>
            <a:xfrm>
              <a:off x="10297" y="66"/>
              <a:ext cx="61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144" y="850"/>
              <a:ext cx="67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16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0230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5290" y="4699000"/>
            <a:ext cx="909955" cy="109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899160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E-HZ"/>
              </a:rPr>
              <a:t>8</a:t>
            </a:r>
            <a:r>
              <a:rPr lang="en-US" altLang="zh-CN" sz="4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.</a:t>
            </a:r>
            <a:r>
              <a:rPr lang="zh-CN" altLang="zh-CN" sz="4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FZSSK--GBK1-0"/>
              </a:rPr>
              <a:t>选择书桌的高度与人的身高有关</a:t>
            </a:r>
            <a:r>
              <a:rPr lang="zh-CN" altLang="en-US" sz="4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，</a:t>
            </a:r>
            <a:r>
              <a:rPr lang="zh-CN" altLang="zh-CN" sz="4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FZSSK--GBK1-0"/>
              </a:rPr>
              <a:t>通常情况下可以直接按照下面的公式选择适合的书桌</a:t>
            </a:r>
            <a:r>
              <a:rPr lang="zh-CN" altLang="zh-CN" sz="4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。</a:t>
            </a:r>
            <a:r>
              <a:rPr lang="en-US" altLang="zh-CN" sz="4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(</a:t>
            </a:r>
            <a:r>
              <a:rPr lang="zh-CN" altLang="zh-CN" sz="4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FZSSK--GBK1-0"/>
              </a:rPr>
              <a:t>以</a:t>
            </a:r>
            <a:r>
              <a:rPr lang="en-US" altLang="zh-CN" sz="4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cm</a:t>
            </a:r>
            <a:r>
              <a:rPr lang="zh-CN" altLang="zh-CN" sz="4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FZSSK--GBK1-0"/>
              </a:rPr>
              <a:t>为单位</a:t>
            </a:r>
            <a:r>
              <a:rPr lang="en-US" altLang="zh-CN" sz="40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)</a:t>
            </a:r>
            <a:endParaRPr lang="en-US" altLang="zh-CN" sz="4000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E-BZ"/>
            </a:endParaRPr>
          </a:p>
          <a:p>
            <a:endParaRPr lang="en-US" altLang="zh-CN" sz="4000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E-BZ"/>
            </a:endParaRPr>
          </a:p>
          <a:p>
            <a:endParaRPr lang="en-US" altLang="zh-CN" sz="4000" b="1" dirty="0">
              <a:effectLst/>
              <a:latin typeface="宋体" panose="02010600030101010101" pitchFamily="2" charset="-122"/>
              <a:ea typeface="宋体" panose="02010600030101010101" pitchFamily="2" charset="-122"/>
              <a:cs typeface="E-BZ"/>
            </a:endParaRPr>
          </a:p>
          <a:p>
            <a:endParaRPr lang="zh-CN" altLang="zh-CN" sz="40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FZSSK--GBK1-0"/>
              </a:rPr>
              <a:t>小明的身高是</a:t>
            </a:r>
            <a:r>
              <a:rPr lang="en-US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160</a:t>
            </a:r>
            <a:r>
              <a:rPr lang="en-US" altLang="zh-CN" sz="24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 </a:t>
            </a:r>
            <a:r>
              <a:rPr lang="en-US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cm</a:t>
            </a:r>
            <a:r>
              <a:rPr lang="zh-CN" altLang="en-US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，</a:t>
            </a:r>
            <a:r>
              <a:rPr lang="zh-CN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FZSSK--GBK1-0"/>
              </a:rPr>
              <a:t>适合他身高的书桌高度是</a:t>
            </a:r>
            <a:r>
              <a:rPr lang="en-US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(  </a:t>
            </a:r>
            <a:r>
              <a:rPr lang="en-US" altLang="zh-CN" sz="80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TT"/>
              </a:rPr>
              <a:t>70.8</a:t>
            </a:r>
            <a:r>
              <a:rPr lang="en-US" altLang="zh-CN" sz="4000" b="1" dirty="0"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TT"/>
              </a:rPr>
              <a:t>  </a:t>
            </a:r>
            <a:r>
              <a:rPr lang="en-US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)cm</a:t>
            </a:r>
            <a:r>
              <a:rPr lang="zh-CN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。</a:t>
            </a:r>
            <a:endParaRPr lang="zh-CN" altLang="zh-CN" sz="40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7787" y="4536301"/>
            <a:ext cx="2817813" cy="10960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417" y="2561403"/>
            <a:ext cx="7390765" cy="8675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菜园内各种蔬菜的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种植面积如图所示。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)其他蔬菜的种植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面积占总种植面积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)％。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)已知萝卜的种植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面积是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平方米,菜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园总的种植面积是(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)平方米。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7901" y="-282096"/>
            <a:ext cx="4593590" cy="46104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3" y="2660382"/>
            <a:ext cx="972185" cy="10960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4537" y="5205493"/>
            <a:ext cx="1517650" cy="109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290" y="93345"/>
            <a:ext cx="9075420" cy="4401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一个长方形的周长是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，长和宽的比是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。这个长方形的面积是(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864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en-US" altLang="zh-CN" sz="4000" b="1" baseline="30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，从这个长方形中剪一个最大的半圆，半圆的面积是(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508.68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en-US" altLang="zh-CN" sz="4000" b="1" baseline="30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910" y="1297940"/>
            <a:ext cx="1525905" cy="1318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687" y="3165475"/>
            <a:ext cx="3056255" cy="109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4455"/>
            <a:ext cx="896810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仔细观察下图规律,第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个图形中圆片有(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)个,第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个图形中圆片有(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78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)个。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5179" y="3604261"/>
            <a:ext cx="7524115" cy="28203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165" y="850265"/>
            <a:ext cx="1003935" cy="12092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760" y="2131060"/>
            <a:ext cx="1003935" cy="109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commondata" val="eyJoZGlkIjoiZDgzNmEzOWIwMjk4OWU1MzNlYWQ4NjZiOWYxZTlhMGEifQ==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2995</Words>
  <Application>WPS 演示</Application>
  <PresentationFormat>全屏显示(4:3)</PresentationFormat>
  <Paragraphs>385</Paragraphs>
  <Slides>41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Wingdings</vt:lpstr>
      <vt:lpstr>黑体</vt:lpstr>
      <vt:lpstr>方正粗宋_GBK</vt:lpstr>
      <vt:lpstr>方正准圆_GBK</vt:lpstr>
      <vt:lpstr>E-HZ</vt:lpstr>
      <vt:lpstr>魂心</vt:lpstr>
      <vt:lpstr>E-BZ</vt:lpstr>
      <vt:lpstr>FZSSK--GBK1-0</vt:lpstr>
      <vt:lpstr>E-TT</vt:lpstr>
      <vt:lpstr>Arial Unicode MS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PLZ</cp:lastModifiedBy>
  <cp:revision>459</cp:revision>
  <dcterms:created xsi:type="dcterms:W3CDTF">2019-06-19T02:08:00Z</dcterms:created>
  <dcterms:modified xsi:type="dcterms:W3CDTF">2024-03-16T07:32:13Z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2052-12.1.0.16412</vt:lpwstr>
  </property>
  <property fmtid="{D5CDD505-2E9C-101B-9397-08002B2CF9AE}" pid="3" name="ICV">
    <vt:lpwstr>214F56AF3E174C60B7961560DA59ED22</vt:lpwstr>
  </property>
</Properties>
</file>