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69" r:id="rId3"/>
    <p:sldId id="408" r:id="rId4"/>
    <p:sldId id="441" r:id="rId6"/>
    <p:sldId id="482" r:id="rId7"/>
    <p:sldId id="483" r:id="rId8"/>
    <p:sldId id="443" r:id="rId9"/>
    <p:sldId id="484" r:id="rId10"/>
    <p:sldId id="526" r:id="rId11"/>
    <p:sldId id="444" r:id="rId12"/>
    <p:sldId id="445" r:id="rId13"/>
    <p:sldId id="448" r:id="rId14"/>
    <p:sldId id="449" r:id="rId15"/>
    <p:sldId id="450" r:id="rId16"/>
    <p:sldId id="452" r:id="rId17"/>
    <p:sldId id="555" r:id="rId18"/>
    <p:sldId id="556" r:id="rId19"/>
    <p:sldId id="557" r:id="rId20"/>
    <p:sldId id="558" r:id="rId21"/>
    <p:sldId id="581" r:id="rId22"/>
    <p:sldId id="560" r:id="rId23"/>
    <p:sldId id="454" r:id="rId24"/>
    <p:sldId id="582" r:id="rId25"/>
    <p:sldId id="486" r:id="rId26"/>
    <p:sldId id="583" r:id="rId27"/>
    <p:sldId id="601" r:id="rId28"/>
    <p:sldId id="487" r:id="rId29"/>
    <p:sldId id="602" r:id="rId30"/>
    <p:sldId id="561" r:id="rId31"/>
    <p:sldId id="455" r:id="rId32"/>
    <p:sldId id="458" r:id="rId33"/>
    <p:sldId id="562" r:id="rId34"/>
    <p:sldId id="460" r:id="rId35"/>
    <p:sldId id="461" r:id="rId36"/>
    <p:sldId id="495" r:id="rId37"/>
    <p:sldId id="603" r:id="rId38"/>
    <p:sldId id="463" r:id="rId39"/>
    <p:sldId id="604" r:id="rId40"/>
    <p:sldId id="527" r:id="rId41"/>
    <p:sldId id="464" r:id="rId42"/>
    <p:sldId id="605" r:id="rId43"/>
    <p:sldId id="497" r:id="rId44"/>
    <p:sldId id="270" r:id="rId45"/>
  </p:sldIdLst>
  <p:sldSz cx="9144000" cy="6858000" type="screen4x3"/>
  <p:notesSz cx="6858000" cy="9144000"/>
  <p:custDataLst>
    <p:tags r:id="rId4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79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22AF2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479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9" Type="http://schemas.openxmlformats.org/officeDocument/2006/relationships/tags" Target="tags/tag14.xml"/><Relationship Id="rId48" Type="http://schemas.openxmlformats.org/officeDocument/2006/relationships/tableStyles" Target="tableStyles.xml"/><Relationship Id="rId47" Type="http://schemas.openxmlformats.org/officeDocument/2006/relationships/viewProps" Target="viewProps.xml"/><Relationship Id="rId46" Type="http://schemas.openxmlformats.org/officeDocument/2006/relationships/presProps" Target="presProps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2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1" descr="2216137_121530086927_2.jpg"/>
          <p:cNvPicPr>
            <a:picLocks noChangeAspect="1"/>
          </p:cNvPicPr>
          <p:nvPr userDrawn="1"/>
        </p:nvPicPr>
        <p:blipFill>
          <a:blip r:embed="rId2" cstate="print">
            <a:lum bright="6000" contrast="-12000"/>
          </a:blip>
          <a:srcRect b="6250"/>
          <a:stretch>
            <a:fillRect/>
          </a:stretch>
        </p:blipFill>
        <p:spPr>
          <a:xfrm>
            <a:off x="0" y="0"/>
            <a:ext cx="9144000" cy="686099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Picture 9" descr="E:\工作记录\名师面对面 1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95BDCB"/>
              </a:clrFrom>
              <a:clrTo>
                <a:srgbClr val="95BDCB">
                  <a:alpha val="0"/>
                </a:srgbClr>
              </a:clrTo>
            </a:clrChange>
            <a:lum contrast="40000"/>
          </a:blip>
          <a:stretch>
            <a:fillRect/>
          </a:stretch>
        </p:blipFill>
        <p:spPr>
          <a:xfrm>
            <a:off x="611188" y="188465"/>
            <a:ext cx="2665412" cy="821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TextBox 9"/>
          <p:cNvSpPr txBox="1"/>
          <p:nvPr userDrawn="1"/>
        </p:nvSpPr>
        <p:spPr>
          <a:xfrm>
            <a:off x="6156113" y="5202971"/>
            <a:ext cx="2747433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4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数学</a:t>
            </a:r>
            <a:r>
              <a:rPr kumimoji="0" lang="en-US" altLang="zh-CN" sz="4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RJ</a:t>
            </a:r>
            <a:endParaRPr kumimoji="0" lang="en-US" altLang="zh-CN" sz="48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5480473" y="6006358"/>
            <a:ext cx="3663527" cy="822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745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六年级上</a:t>
            </a:r>
            <a:r>
              <a:rPr kumimoji="0" lang="zh-CN" altLang="en-US" sz="4745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册</a:t>
            </a:r>
            <a:endParaRPr kumimoji="0" lang="zh-CN" altLang="en-US" sz="4745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2" name="文本框 1"/>
          <p:cNvSpPr txBox="1"/>
          <p:nvPr userDrawn="1"/>
        </p:nvSpPr>
        <p:spPr>
          <a:xfrm>
            <a:off x="3699510" y="363220"/>
            <a:ext cx="467296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solidFill>
                  <a:srgbClr val="E22AF2"/>
                </a:solidFill>
                <a:latin typeface="方正粗宋_GBK" panose="03000509000000000000" charset="-122"/>
                <a:ea typeface="方正粗宋_GBK" panose="03000509000000000000" charset="-122"/>
              </a:rPr>
              <a:t>期末大通关</a:t>
            </a:r>
            <a:endParaRPr lang="zh-CN" altLang="en-US" sz="6000">
              <a:solidFill>
                <a:srgbClr val="E22AF2"/>
              </a:solidFill>
              <a:latin typeface="方正粗宋_GBK" panose="03000509000000000000" charset="-122"/>
              <a:ea typeface="方正粗宋_GBK" panose="0300050900000000000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521787" y="78730"/>
            <a:ext cx="1562947" cy="61121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1" descr="0240460196.jpg"/>
          <p:cNvPicPr>
            <a:picLocks noChangeAspect="1"/>
          </p:cNvPicPr>
          <p:nvPr userDrawn="1"/>
        </p:nvPicPr>
        <p:blipFill>
          <a:blip r:embed="rId2" cstate="print"/>
          <a:srcRect t="4898"/>
          <a:stretch>
            <a:fillRect/>
          </a:stretch>
        </p:blipFill>
        <p:spPr>
          <a:xfrm>
            <a:off x="0" y="0"/>
            <a:ext cx="9144000" cy="68440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Box 5"/>
          <p:cNvSpPr txBox="1"/>
          <p:nvPr userDrawn="1"/>
        </p:nvSpPr>
        <p:spPr>
          <a:xfrm>
            <a:off x="680720" y="980319"/>
            <a:ext cx="7483687" cy="13233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005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有志者，事竟成！</a:t>
            </a:r>
            <a:endParaRPr kumimoji="0" lang="zh-CN" altLang="en-US" sz="8005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Picture 2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2648631" y="2389504"/>
            <a:ext cx="3648075" cy="364225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tags" Target="../tags/tag3.xml"/><Relationship Id="rId5" Type="http://schemas.openxmlformats.org/officeDocument/2006/relationships/tags" Target="../tags/tag2.xml"/><Relationship Id="rId4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456300" y="608400"/>
            <a:ext cx="82269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>
          <a:xfrm>
            <a:off x="456300" y="1490400"/>
            <a:ext cx="82269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6"/>
            </p:custDataLst>
          </p:nvPr>
        </p:nvSpPr>
        <p:spPr>
          <a:xfrm>
            <a:off x="459000" y="6314400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7"/>
            </p:custDataLst>
          </p:nvPr>
        </p:nvSpPr>
        <p:spPr>
          <a:xfrm>
            <a:off x="3087000" y="6314400"/>
            <a:ext cx="297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8"/>
            </p:custDataLst>
          </p:nvPr>
        </p:nvSpPr>
        <p:spPr>
          <a:xfrm>
            <a:off x="6658200" y="6314400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tags" Target="../tags/tag8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tags" Target="../tags/tag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tags" Target="../tags/tag6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png"/><Relationship Id="rId1" Type="http://schemas.openxmlformats.org/officeDocument/2006/relationships/tags" Target="../tags/tag10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9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image" Target="../media/image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25.png"/></Relationships>
</file>

<file path=ppt/slides/_rels/slide3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28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png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30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0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44145" y="2430145"/>
            <a:ext cx="885571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sz="5600" b="1" dirty="0" smtClean="0">
                <a:latin typeface="方正准圆_GBK" panose="03000509000000000000" charset="-122"/>
                <a:ea typeface="方正准圆_GBK" panose="03000509000000000000" charset="-122"/>
              </a:rPr>
              <a:t>卷</a:t>
            </a:r>
            <a:r>
              <a:rPr lang="zh-CN" sz="5600" b="1" dirty="0" smtClean="0">
                <a:latin typeface="方正准圆_GBK" panose="03000509000000000000" charset="-122"/>
                <a:ea typeface="方正准圆_GBK" panose="03000509000000000000" charset="-122"/>
              </a:rPr>
              <a:t>五</a:t>
            </a:r>
            <a:r>
              <a:rPr sz="5600" b="1" dirty="0" smtClean="0">
                <a:latin typeface="方正准圆_GBK" panose="03000509000000000000" charset="-122"/>
                <a:ea typeface="方正准圆_GBK" panose="03000509000000000000" charset="-122"/>
              </a:rPr>
              <a:t>  </a:t>
            </a:r>
            <a:r>
              <a:rPr lang="en-US" sz="5600" b="1" dirty="0" smtClean="0">
                <a:latin typeface="方正准圆_GBK" panose="03000509000000000000" charset="-122"/>
                <a:ea typeface="方正准圆_GBK" panose="03000509000000000000" charset="-122"/>
              </a:rPr>
              <a:t>  </a:t>
            </a:r>
            <a:r>
              <a:rPr lang="zh-CN" sz="5600" b="1" dirty="0" smtClean="0">
                <a:latin typeface="方正准圆_GBK" panose="03000509000000000000" charset="-122"/>
                <a:ea typeface="方正准圆_GBK" panose="03000509000000000000" charset="-122"/>
              </a:rPr>
              <a:t>圆</a:t>
            </a:r>
            <a:endParaRPr lang="zh-CN" sz="5600" b="1" dirty="0" smtClean="0">
              <a:latin typeface="方正准圆_GBK" panose="03000509000000000000" charset="-122"/>
              <a:ea typeface="方正准圆_GBK" panose="03000509000000000000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1910" y="0"/>
            <a:ext cx="9060180" cy="4399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00000"/>
              </a:lnSpc>
            </a:pP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12.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如图,A、B两块挡板之间有一个半径为３cm 的圆,圆从①号位置开始沿直线滚到②号位置,正好滚了５圈.那么圆的周长是(</a:t>
            </a:r>
            <a:r>
              <a:rPr 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18.84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)cm,A、B两块挡板之间的距离是(</a:t>
            </a:r>
            <a:r>
              <a:rPr 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100.2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)cm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分)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910" y="4824730"/>
            <a:ext cx="8885555" cy="171513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8975" y="1945640"/>
            <a:ext cx="2498090" cy="12674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885" y="3213100"/>
            <a:ext cx="2424430" cy="1267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83005" y="340360"/>
            <a:ext cx="7698740" cy="904875"/>
            <a:chOff x="1123" y="803"/>
            <a:chExt cx="12124" cy="1425"/>
          </a:xfrm>
        </p:grpSpPr>
        <p:sp>
          <p:nvSpPr>
            <p:cNvPr id="5" name="椭圆 4"/>
            <p:cNvSpPr/>
            <p:nvPr/>
          </p:nvSpPr>
          <p:spPr>
            <a:xfrm>
              <a:off x="1123" y="1482"/>
              <a:ext cx="2804" cy="746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>
              <p:custDataLst>
                <p:tags r:id="rId1"/>
              </p:custDataLst>
            </p:nvPr>
          </p:nvSpPr>
          <p:spPr>
            <a:xfrm>
              <a:off x="1193" y="803"/>
              <a:ext cx="12054" cy="130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l">
                <a:lnSpc>
                  <a:spcPct val="120000"/>
                </a:lnSpc>
              </a:pPr>
              <a:r>
                <a:rPr 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考点三</a:t>
              </a:r>
              <a:r>
                <a:rPr lang="en-US" alt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  </a:t>
              </a:r>
              <a:r>
                <a:rPr 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圆的面积</a:t>
              </a:r>
              <a:endPara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0" y="1417955"/>
            <a:ext cx="9142730" cy="4399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13.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把一个圆平均分成若干份,剪拼成一个近似的长方形后,(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 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)。(２分)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A．周长没变,面积变了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B．周长变了,面积没变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C．周长和面积都没变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D．周长和面积都变了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3445" y="2129155"/>
            <a:ext cx="701675" cy="1267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1910" y="40640"/>
            <a:ext cx="9060180" cy="61855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10000"/>
              </a:lnSpc>
            </a:pP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14.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(常考题)三张边长都是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12 cm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的正方形纸,分别按图中的三种方式剪出不同规格的圆片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剩余部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分的面积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D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)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(２分)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1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A．第一张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大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1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B．第二张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大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1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C．第三张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大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1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D．一样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大</a:t>
            </a:r>
            <a:endParaRPr lang="zh-CN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05480" y="4823460"/>
            <a:ext cx="5774055" cy="167259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4095" y="1490345"/>
            <a:ext cx="701675" cy="1267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1910" y="40640"/>
            <a:ext cx="9060180" cy="60007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15.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(常考题)用同样长的铁丝围成的下列图形(铁丝无剩余),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其中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D 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)的面积最大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(２分)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A．正方形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B．长方形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C．三角形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D．圆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03670" y="1189990"/>
            <a:ext cx="701675" cy="1267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1910" y="-48895"/>
            <a:ext cx="9060180" cy="6739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16.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一种麦田的自动旋转喷灌器的射程是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30m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,它能喷灌的面积是(</a:t>
            </a:r>
            <a:r>
              <a:rPr 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2826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m</a:t>
            </a:r>
            <a:r>
              <a:rPr lang="en-US" sz="4000" b="1" baseline="300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分)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17.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从一个直径是８cm 的圆形纸片中剪去一个最大的正方形,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剩余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部分的面积是(</a:t>
            </a:r>
            <a:r>
              <a:rPr 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18.24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)cm²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(２分)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endParaRPr lang="zh-CN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17260" y="904875"/>
            <a:ext cx="2024380" cy="126746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5680" y="4742180"/>
            <a:ext cx="2475865" cy="1267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1910" y="103505"/>
            <a:ext cx="9060180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18.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(常考题)大圆的半径长度等于小圆的直径长度,大圆与小圆的周长之比是(</a:t>
            </a:r>
            <a:r>
              <a:rPr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２∶１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),大圆与小圆的面积之比是(</a:t>
            </a:r>
            <a:r>
              <a:rPr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４∶１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(４分)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9290" y="1731010"/>
            <a:ext cx="2497455" cy="12674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67180" y="3359150"/>
            <a:ext cx="2703830" cy="1267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83005" y="340360"/>
            <a:ext cx="7698740" cy="904875"/>
            <a:chOff x="1123" y="803"/>
            <a:chExt cx="12124" cy="1425"/>
          </a:xfrm>
        </p:grpSpPr>
        <p:sp>
          <p:nvSpPr>
            <p:cNvPr id="3" name="椭圆 2"/>
            <p:cNvSpPr/>
            <p:nvPr/>
          </p:nvSpPr>
          <p:spPr>
            <a:xfrm>
              <a:off x="1123" y="1482"/>
              <a:ext cx="2804" cy="746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>
              <p:custDataLst>
                <p:tags r:id="rId1"/>
              </p:custDataLst>
            </p:nvPr>
          </p:nvSpPr>
          <p:spPr>
            <a:xfrm>
              <a:off x="1193" y="803"/>
              <a:ext cx="12054" cy="130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l">
                <a:lnSpc>
                  <a:spcPct val="120000"/>
                </a:lnSpc>
              </a:pPr>
              <a:r>
                <a:rPr 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考点四</a:t>
              </a:r>
              <a:r>
                <a:rPr lang="en-US" alt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  </a:t>
              </a:r>
              <a:r>
                <a:rPr 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与圆有关的画图</a:t>
              </a:r>
              <a:endPara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69850" y="1437005"/>
            <a:ext cx="9004935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19.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用圆规和直尺画出下列两个图案(阴影用斜线表示)。(６分)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285" y="2950845"/>
            <a:ext cx="8772525" cy="181483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 r="54495"/>
          <a:stretch>
            <a:fillRect/>
          </a:stretch>
        </p:blipFill>
        <p:spPr>
          <a:xfrm>
            <a:off x="375920" y="2950845"/>
            <a:ext cx="3933825" cy="178625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 l="53144" t="1635"/>
          <a:stretch>
            <a:fillRect/>
          </a:stretch>
        </p:blipFill>
        <p:spPr>
          <a:xfrm>
            <a:off x="4970145" y="2995295"/>
            <a:ext cx="4050665" cy="1757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1910" y="0"/>
            <a:ext cx="9060180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20.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一块正方形草坪的边长为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20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m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现在要在正方形的两个顶点处安装自动旋转喷水装置,喷水龙头的最大射程是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20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m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有两种安装方法,根据提示,用阴影表示出两个水龙头都能喷到的草地面积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(４分)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0" y="351155"/>
            <a:ext cx="906018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(１)喷水龙头安装在A 、B 处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。（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分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endParaRPr lang="zh-CN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44090" y="1616710"/>
            <a:ext cx="4572000" cy="4276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9815" y="1927225"/>
            <a:ext cx="4400550" cy="3905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0" y="167005"/>
            <a:ext cx="886206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(２)喷水龙头安装在A 、C 处。（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分）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04745" y="1490345"/>
            <a:ext cx="4333875" cy="3876675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0775" y="1490345"/>
            <a:ext cx="4362450" cy="3876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83005" y="360680"/>
            <a:ext cx="7698740" cy="904875"/>
            <a:chOff x="1123" y="803"/>
            <a:chExt cx="12124" cy="1425"/>
          </a:xfrm>
        </p:grpSpPr>
        <p:sp>
          <p:nvSpPr>
            <p:cNvPr id="5" name="椭圆 4"/>
            <p:cNvSpPr/>
            <p:nvPr/>
          </p:nvSpPr>
          <p:spPr>
            <a:xfrm>
              <a:off x="1123" y="1482"/>
              <a:ext cx="2804" cy="746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>
              <p:custDataLst>
                <p:tags r:id="rId1"/>
              </p:custDataLst>
            </p:nvPr>
          </p:nvSpPr>
          <p:spPr>
            <a:xfrm>
              <a:off x="1193" y="803"/>
              <a:ext cx="12054" cy="130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l">
                <a:lnSpc>
                  <a:spcPct val="120000"/>
                </a:lnSpc>
              </a:pPr>
              <a:r>
                <a:rPr 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考点一</a:t>
              </a:r>
              <a:r>
                <a:rPr lang="en-US" alt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  </a:t>
              </a:r>
              <a:r>
                <a:rPr 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圆的认识</a:t>
              </a:r>
              <a:endPara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179070" y="1170305"/>
            <a:ext cx="8702675" cy="56311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圆心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)决定圆的位置,(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半径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)决定圆的大小。(２分)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如图,圆的半径是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)cm,长方形的周长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是(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40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)cm。(２分)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60340" y="3662045"/>
            <a:ext cx="3476625" cy="297370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98640" y="1245235"/>
            <a:ext cx="1334770" cy="108077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1245" y="1265555"/>
            <a:ext cx="1995170" cy="133604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070" y="2520315"/>
            <a:ext cx="1129665" cy="116459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2450" y="4286250"/>
            <a:ext cx="518795" cy="108077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4570" y="5577840"/>
            <a:ext cx="1024890" cy="10807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83005" y="340360"/>
            <a:ext cx="7698740" cy="904875"/>
            <a:chOff x="1123" y="803"/>
            <a:chExt cx="12124" cy="1425"/>
          </a:xfrm>
        </p:grpSpPr>
        <p:sp>
          <p:nvSpPr>
            <p:cNvPr id="3" name="椭圆 2"/>
            <p:cNvSpPr/>
            <p:nvPr/>
          </p:nvSpPr>
          <p:spPr>
            <a:xfrm>
              <a:off x="1123" y="1482"/>
              <a:ext cx="2804" cy="746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>
              <p:custDataLst>
                <p:tags r:id="rId1"/>
              </p:custDataLst>
            </p:nvPr>
          </p:nvSpPr>
          <p:spPr>
            <a:xfrm>
              <a:off x="1193" y="803"/>
              <a:ext cx="12054" cy="130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l">
                <a:lnSpc>
                  <a:spcPct val="120000"/>
                </a:lnSpc>
              </a:pPr>
              <a:r>
                <a:rPr 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考点五</a:t>
              </a:r>
              <a:r>
                <a:rPr lang="en-US" alt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  </a:t>
              </a:r>
              <a:r>
                <a:rPr 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解决问题</a:t>
              </a:r>
              <a:endPara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160020" y="1245235"/>
            <a:ext cx="8721725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21.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求图中阴影部分的周长和面积。(６分）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33620" y="3705225"/>
            <a:ext cx="4048125" cy="2752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/>
              <p:cNvSpPr txBox="1"/>
              <p:nvPr/>
            </p:nvSpPr>
            <p:spPr>
              <a:xfrm>
                <a:off x="149225" y="167005"/>
                <a:ext cx="8368665" cy="72878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周长：</a:t>
                </a:r>
                <a:endParaRPr lang="en-US" alt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12＋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𝟏</m:t>
                        </m:r>
                      </m:num>
                      <m:den>
                        <m:r>
                          <a:rPr lang="en-US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×3.14×12</a:t>
                </a:r>
                <a:endParaRPr lang="en-US" alt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×2＋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𝟏</m:t>
                        </m:r>
                      </m:num>
                      <m:den>
                        <m:r>
                          <a:rPr lang="en-US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×3.14×12＝49.68(cm)</a:t>
                </a:r>
                <a:endParaRPr lang="en-US" alt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endParaRPr lang="en-US" alt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7" name="文本框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9225" y="167005"/>
                <a:ext cx="8368665" cy="728789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360" y="281305"/>
            <a:ext cx="8304530" cy="127571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360" y="1557020"/>
            <a:ext cx="8304530" cy="4716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8" name="文本框 17"/>
              <p:cNvSpPr txBox="1"/>
              <p:nvPr/>
            </p:nvSpPr>
            <p:spPr>
              <a:xfrm>
                <a:off x="0" y="137160"/>
                <a:ext cx="8980805" cy="68002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l">
                  <a:buClrTx/>
                  <a:buSzTx/>
                  <a:buFontTx/>
                </a:pPr>
                <a:r>
                  <a:rPr lang="en-US" altLang="zh-CN" sz="8000" b="1" spc="-400">
                    <a:solidFill>
                      <a:srgbClr val="FF0000"/>
                    </a:solidFill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面积：</a:t>
                </a:r>
                <a:endParaRPr lang="en-US" altLang="zh-CN" sz="8000" b="1" spc="-400">
                  <a:solidFill>
                    <a:srgbClr val="FF0000"/>
                  </a:solidFill>
                  <a:uFillTx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l">
                  <a:lnSpc>
                    <a:spcPct val="130000"/>
                  </a:lnSpc>
                  <a:buClrTx/>
                  <a:buSzTx/>
                  <a:buFontTx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sz="8000" b="1" i="1" spc="-400">
                            <a:solidFill>
                              <a:srgbClr val="FF0000"/>
                            </a:solidFill>
                            <a:uFillTx/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8000" b="1" i="1" spc="-400">
                            <a:solidFill>
                              <a:srgbClr val="FF0000"/>
                            </a:solidFill>
                            <a:uFillTx/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𝟏</m:t>
                        </m:r>
                      </m:num>
                      <m:den>
                        <m:r>
                          <a:rPr lang="en-US" sz="8000" b="1" i="1" spc="-400">
                            <a:solidFill>
                              <a:srgbClr val="FF0000"/>
                            </a:solidFill>
                            <a:uFillTx/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8000" b="1" spc="-400">
                    <a:solidFill>
                      <a:srgbClr val="FF0000"/>
                    </a:solidFill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×3.14×12²－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8000" b="1" i="1" spc="-400">
                            <a:solidFill>
                              <a:srgbClr val="FF0000"/>
                            </a:solidFill>
                            <a:uFillTx/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8000" b="1" i="1" spc="-400">
                            <a:solidFill>
                              <a:srgbClr val="FF0000"/>
                            </a:solidFill>
                            <a:uFillTx/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𝟏</m:t>
                        </m:r>
                      </m:num>
                      <m:den>
                        <m:r>
                          <a:rPr lang="en-US" sz="8000" b="1" i="1" spc="-400">
                            <a:solidFill>
                              <a:srgbClr val="FF0000"/>
                            </a:solidFill>
                            <a:uFillTx/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8000" b="1" spc="-400">
                    <a:solidFill>
                      <a:srgbClr val="FF0000"/>
                    </a:solidFill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:endParaRPr lang="en-US" altLang="zh-CN" sz="8000" b="1" spc="-400">
                  <a:solidFill>
                    <a:srgbClr val="FF0000"/>
                  </a:solidFill>
                  <a:uFillTx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l">
                  <a:lnSpc>
                    <a:spcPct val="130000"/>
                  </a:lnSpc>
                  <a:buClrTx/>
                  <a:buSzTx/>
                  <a:buFontTx/>
                </a:pPr>
                <a:r>
                  <a:rPr lang="en-US" altLang="zh-CN" sz="8000" b="1" spc="-400">
                    <a:solidFill>
                      <a:srgbClr val="FF0000"/>
                    </a:solidFill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3.14×(12÷２)²</a:t>
                </a:r>
                <a:endParaRPr lang="en-US" altLang="zh-CN" sz="8000" b="1" spc="-400">
                  <a:solidFill>
                    <a:srgbClr val="FF0000"/>
                  </a:solidFill>
                  <a:uFillTx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l">
                  <a:lnSpc>
                    <a:spcPct val="130000"/>
                  </a:lnSpc>
                  <a:buClrTx/>
                  <a:buSzTx/>
                  <a:buFontTx/>
                </a:pPr>
                <a:r>
                  <a:rPr lang="en-US" altLang="zh-CN" sz="8000" b="1" spc="-400">
                    <a:solidFill>
                      <a:srgbClr val="FF0000"/>
                    </a:solidFill>
                    <a:uFillTx/>
                    <a:latin typeface="宋体" panose="02010600030101010101" pitchFamily="2" charset="-122"/>
                    <a:ea typeface="宋体" panose="02010600030101010101" pitchFamily="2" charset="-122"/>
                  </a:rPr>
                  <a:t>＝56.52(cm²)</a:t>
                </a:r>
                <a:endParaRPr lang="en-US" altLang="zh-CN" sz="8000" b="1" spc="-400">
                  <a:solidFill>
                    <a:srgbClr val="FF0000"/>
                  </a:solidFill>
                  <a:uFillTx/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8" name="文本框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137160"/>
                <a:ext cx="8980805" cy="680021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730" y="137160"/>
            <a:ext cx="8304530" cy="14236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95" y="1844675"/>
            <a:ext cx="8304530" cy="4892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0" y="0"/>
            <a:ext cx="8582025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22.</a:t>
            </a:r>
            <a:r>
              <a:rPr lang="zh-CN" altLang="en-US" sz="4000" b="1" spc="-2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如图,等边三角形的边长为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６cm,求整个图形的周长。(４分)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/>
              <p:cNvSpPr txBox="1"/>
              <p:nvPr/>
            </p:nvSpPr>
            <p:spPr>
              <a:xfrm>
                <a:off x="120015" y="1322070"/>
                <a:ext cx="8903970" cy="286575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sz="72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72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𝟗𝟎</m:t>
                        </m:r>
                        <m:r>
                          <a:rPr lang="en-US" sz="72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MS Mincho" panose="02020609040205080304" charset="-128"/>
                            <a:cs typeface="Cambria Math" panose="02040503050406030204" charset="0"/>
                            <a:sym typeface="+mn-ea"/>
                          </a:rPr>
                          <m:t>°×</m:t>
                        </m:r>
                        <m:r>
                          <a:rPr lang="en-US" sz="72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𝟑</m:t>
                        </m:r>
                      </m:num>
                      <m:den>
                        <m:r>
                          <a:rPr lang="en-US" sz="72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𝟑𝟔𝟎</m:t>
                        </m:r>
                        <m:r>
                          <a:rPr lang="en-US" sz="72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MS Mincho" panose="02020609040205080304" charset="-128"/>
                            <a:cs typeface="Cambria Math" panose="02040503050406030204" charset="0"/>
                            <a:sym typeface="+mn-ea"/>
                          </a:rPr>
                          <m:t>°</m:t>
                        </m:r>
                      </m:den>
                    </m:f>
                  </m:oMath>
                </a14:m>
                <a:r>
                  <a:rPr lang="zh-CN" altLang="en-US" sz="72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×</a:t>
                </a:r>
                <a:r>
                  <a:rPr lang="en-US" altLang="zh-CN" sz="72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3.14</a:t>
                </a:r>
                <a:r>
                  <a:rPr lang="zh-CN" altLang="en-US" sz="72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×</a:t>
                </a:r>
                <a:r>
                  <a:rPr lang="en-US" altLang="zh-CN" sz="72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6</a:t>
                </a:r>
                <a:r>
                  <a:rPr lang="zh-CN" altLang="en-US" sz="72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×</a:t>
                </a:r>
                <a:r>
                  <a:rPr lang="en-US" altLang="zh-CN" sz="72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zh-CN" altLang="en-US" sz="72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</a:t>
                </a:r>
                <a:r>
                  <a:rPr lang="en-US" altLang="zh-CN" sz="72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6</a:t>
                </a:r>
                <a:r>
                  <a:rPr lang="zh-CN" altLang="en-US" sz="72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×</a:t>
                </a:r>
                <a:r>
                  <a:rPr lang="en-US" altLang="zh-CN" sz="72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3</a:t>
                </a:r>
                <a:r>
                  <a:rPr lang="zh-CN" altLang="en-US" sz="72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72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46.26</a:t>
                </a:r>
                <a:r>
                  <a:rPr lang="zh-CN" altLang="en-US" sz="72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(cm)</a:t>
                </a:r>
                <a:endParaRPr lang="zh-CN" altLang="en-US" sz="72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0015" y="1322070"/>
                <a:ext cx="8903970" cy="286575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8400" y="4296410"/>
            <a:ext cx="2333625" cy="221424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015" y="1345565"/>
            <a:ext cx="8768080" cy="29267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0" y="0"/>
            <a:ext cx="9013190" cy="69856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23.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一台压路机的前轮直径是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1.8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米,前轮的宽度是３米,如果前轮每分钟转动６周。那么压路机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分钟前进多少米? 压过的路面面积是多少平方米? (６分)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1.8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3.14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339.12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(米)</a:t>
            </a:r>
            <a:endParaRPr lang="zh-CN" altLang="en-US"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339.12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endParaRPr lang="en-US" altLang="zh-CN"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1017.36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(平方米)</a:t>
            </a:r>
            <a:endParaRPr lang="zh-CN" altLang="en-US"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175" y="2475865"/>
            <a:ext cx="8883015" cy="208026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175" y="4623435"/>
            <a:ext cx="8714740" cy="21405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0" y="137160"/>
            <a:ext cx="8980805" cy="50158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zh-CN" altLang="en-US" sz="8000" b="1" spc="-40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答：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那么压路机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10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分钟前进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339.12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米； 压过的路面面积是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1017.36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平方米。</a:t>
            </a:r>
            <a:endParaRPr lang="zh-CN" altLang="en-US" sz="8000" b="1" spc="-400">
              <a:solidFill>
                <a:srgbClr val="FF0000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330" y="137160"/>
            <a:ext cx="8880475" cy="5722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-635" y="0"/>
            <a:ext cx="9144635" cy="62471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24.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(热点题)有一个直径为１０米的圆形花坛。(６分)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(１)在花坛的周围铺上１米宽的石子路,石子路的面积是多少平方米?（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分）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3.14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×［(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)²－(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)²］</a:t>
            </a:r>
            <a:endParaRPr lang="zh-CN" altLang="en-US"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34.54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(平方米)</a:t>
            </a:r>
            <a:endParaRPr lang="zh-CN" altLang="en-US"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360" y="2536825"/>
            <a:ext cx="8192135" cy="3961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0" y="137160"/>
            <a:ext cx="8980805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zh-CN" altLang="en-US" sz="8000" b="1" spc="-40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答：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石子路的面积是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34.54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平方米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8000" b="1" spc="-400">
              <a:solidFill>
                <a:srgbClr val="FF0000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730" y="137160"/>
            <a:ext cx="8304530" cy="2628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0" y="290195"/>
            <a:ext cx="9457055" cy="64928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en-US" altLang="zh-CN" sz="4800" b="1" spc="-1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(２)要在石子路的外面围上一圈篱笆,至少需要多少米的篱笆?</a:t>
            </a:r>
            <a:r>
              <a:rPr lang="zh-CN" altLang="en-US" sz="4800" b="1" spc="-1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4800" b="1" spc="-1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4800" b="1" spc="-1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分）</a:t>
            </a:r>
            <a:endParaRPr lang="en-US" altLang="zh-CN" sz="4800" b="1" spc="-100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buClrTx/>
              <a:buSzTx/>
              <a:buFontTx/>
            </a:pPr>
            <a:r>
              <a:rPr lang="en-US" altLang="zh-CN" sz="8000" b="1" spc="-10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3.14×(10＋1＋1)</a:t>
            </a:r>
            <a:endParaRPr lang="en-US" altLang="zh-CN" sz="8000" b="1" spc="-100">
              <a:solidFill>
                <a:srgbClr val="FF0000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buClrTx/>
              <a:buSzTx/>
              <a:buFontTx/>
            </a:pPr>
            <a:r>
              <a:rPr lang="en-US" altLang="zh-CN" sz="8000" b="1" spc="-10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＝37.68(米)</a:t>
            </a:r>
            <a:endParaRPr lang="en-US" altLang="zh-CN" sz="8000" b="1" spc="-100">
              <a:solidFill>
                <a:srgbClr val="FF0000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buClrTx/>
              <a:buSzTx/>
              <a:buFontTx/>
            </a:pPr>
            <a:r>
              <a:rPr lang="zh-CN" altLang="en-US" sz="8000" b="1" spc="-10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答：至少需要</a:t>
            </a:r>
            <a:r>
              <a:rPr lang="en-US" altLang="zh-CN" sz="8000" b="1" spc="-10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37.68</a:t>
            </a:r>
            <a:r>
              <a:rPr lang="zh-CN" altLang="en-US" sz="8000" b="1" spc="-10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米的篱笆。</a:t>
            </a:r>
            <a:endParaRPr lang="zh-CN" altLang="en-US" sz="8000" b="1" spc="-100">
              <a:solidFill>
                <a:srgbClr val="FF0000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725" y="1853565"/>
            <a:ext cx="8524875" cy="23558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725" y="4209415"/>
            <a:ext cx="8881110" cy="2411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1910" y="-226060"/>
            <a:ext cx="9060180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</a:pP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25.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(易错题)如图,已知直角三角形的面积是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5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dm²,那么圆的面积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是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31.4</a:t>
            </a:r>
            <a:r>
              <a:rPr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)dm²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(２分)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21985" y="3375660"/>
            <a:ext cx="3213100" cy="32073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500" y="2108200"/>
            <a:ext cx="2212340" cy="1267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1910" y="269240"/>
            <a:ext cx="9060180" cy="6739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3.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一张圆形的纸片至少对折(</a:t>
            </a:r>
            <a:r>
              <a:rPr 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)次可以找到圆心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(１分)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4.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(常考题)如图,这个图形的对称轴有(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)条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(２分)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9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A．１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9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B．２　　　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9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C．３　　　　　　　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9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D．无数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89220" y="3484245"/>
            <a:ext cx="3299460" cy="29730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88430" y="476250"/>
            <a:ext cx="557530" cy="12674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7215" y="3484245"/>
            <a:ext cx="732790" cy="1267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0" y="41275"/>
            <a:ext cx="9060180" cy="681672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>
              <a:lnSpc>
                <a:spcPct val="120000"/>
              </a:lnSpc>
            </a:pP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26.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一个占地面积为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78.5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m²的圆形水池,它的周长是(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31.4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)m。(２分)</a:t>
            </a:r>
            <a:endParaRPr lang="zh-CN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2270" y="1124585"/>
            <a:ext cx="2007235" cy="126746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-635" y="2392045"/>
            <a:ext cx="9144635" cy="4399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27.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(常考题)如图，把一个圆沿半径分成若干(偶数)等份,拼成一个近似长方形,圆的周长与长方形的周长相差６cm,这个圆的面积是(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28.26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)cm²,周长是(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18.84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)cm。(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分)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2922270" y="4384675"/>
            <a:ext cx="2579370" cy="104330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403860" y="5652770"/>
            <a:ext cx="2518410" cy="1139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1910" y="40640"/>
            <a:ext cx="9060180" cy="681672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>
              <a:lnSpc>
                <a:spcPct val="120000"/>
              </a:lnSpc>
            </a:pP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28.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(易错题)(１)从一个长８cm,宽４cm 的长方形中剪出一个最大的圆,这个圆的半径是(</a:t>
            </a:r>
            <a:r>
              <a:rPr 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２ 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)cm。(２分)</a:t>
            </a:r>
            <a:endParaRPr lang="zh-CN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(２)从一个长８cm,宽４cm 的长方形中剪出一个最大的半圆,这个半圆的半径是(</a:t>
            </a:r>
            <a:r>
              <a:rPr lang="zh-CN" sz="8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４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)cm。(２分)</a:t>
            </a:r>
            <a:endParaRPr lang="zh-CN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endParaRPr lang="zh-CN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12135" y="1679575"/>
            <a:ext cx="701675" cy="126746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4315" y="4700270"/>
            <a:ext cx="701675" cy="1267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0" y="139065"/>
            <a:ext cx="9144635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(３)从一个长６cm,宽４cm 的长方形中剪出一个最大的半圆,这个半圆的半径是(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３ 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)cm。(２分)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5045" y="1424940"/>
            <a:ext cx="701675" cy="1267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1910" y="0"/>
            <a:ext cx="9060180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 fontAlgn="auto">
              <a:lnSpc>
                <a:spcPct val="120000"/>
              </a:lnSpc>
            </a:pP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29.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右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下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图中圆的半径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均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是７cm,则阴影部分的面积是(</a:t>
            </a:r>
            <a:r>
              <a:rPr 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153.86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)cm²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algn="l" fontAlgn="auto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(２分)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18380" y="2976245"/>
            <a:ext cx="4019550" cy="34766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6000" y="889635"/>
            <a:ext cx="2987675" cy="1267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66460" y="2358390"/>
            <a:ext cx="2937510" cy="177292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0" y="0"/>
            <a:ext cx="8984615" cy="31692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30.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有一栋底面呈长方形的建筑物,底面长６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,宽４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。墙角有一根木桩,木桩上拴着一条狗。(６分)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(１)</a:t>
            </a:r>
            <a:r>
              <a:rPr lang="zh-CN" altLang="en-US" sz="4000" b="1" spc="-5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当拴狗的绳长是４</a:t>
            </a:r>
            <a:r>
              <a:rPr lang="en-US" altLang="zh-CN" sz="4000" b="1" spc="-5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</a:t>
            </a:r>
            <a:r>
              <a:rPr lang="zh-CN" altLang="en-US" sz="4000" b="1" spc="-5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时,狗的活动区域面积是多少平方米?（</a:t>
            </a:r>
            <a:r>
              <a:rPr lang="en-US" altLang="zh-CN" sz="4000" b="1" spc="-5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4000" b="1" spc="-5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分）</a:t>
            </a:r>
            <a:endParaRPr lang="zh-CN" altLang="en-US" sz="4000" b="1" spc="-500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/>
              <p:cNvSpPr txBox="1"/>
              <p:nvPr/>
            </p:nvSpPr>
            <p:spPr>
              <a:xfrm>
                <a:off x="240665" y="3947795"/>
                <a:ext cx="8663305" cy="307403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𝟑</m:t>
                        </m:r>
                      </m:num>
                      <m:den>
                        <m:r>
                          <a:rPr lang="en-US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𝟒</m:t>
                        </m:r>
                      </m:den>
                    </m:f>
                  </m:oMath>
                </a14:m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×</a:t>
                </a:r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3.14</a:t>
                </a:r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×</a:t>
                </a:r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4²</a:t>
                </a:r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37.68</a:t>
                </a:r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(平方米)</a:t>
                </a:r>
                <a:endParaRPr lang="zh-CN" altLang="en-US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0665" y="3947795"/>
                <a:ext cx="8663305" cy="3074035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0665" y="4070985"/>
            <a:ext cx="7539355" cy="2786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0" y="137160"/>
            <a:ext cx="8980805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zh-CN" altLang="en-US" sz="8000" b="1" spc="-40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答：狗的活动区域面积是</a:t>
            </a:r>
            <a:r>
              <a:rPr lang="en-US" altLang="zh-CN" sz="8000" b="1" spc="-40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37.68</a:t>
            </a:r>
            <a:r>
              <a:rPr lang="zh-CN" altLang="en-US" sz="8000" b="1" spc="-40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平方米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8000" b="1" spc="-400">
              <a:solidFill>
                <a:srgbClr val="FF0000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1910" y="200660"/>
            <a:ext cx="9060180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60000"/>
              </a:lnSpc>
            </a:pP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(２)</a:t>
            </a:r>
            <a:r>
              <a:rPr lang="zh-CN" sz="4000" b="1" spc="-5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当拴狗的绳长从４</a:t>
            </a:r>
            <a:r>
              <a:rPr lang="en-US" altLang="zh-CN" sz="4000" b="1" spc="-5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m</a:t>
            </a:r>
            <a:r>
              <a:rPr lang="zh-CN" sz="4000" b="1" spc="-5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变为６</a:t>
            </a:r>
            <a:r>
              <a:rPr lang="en-US" altLang="zh-CN" sz="4000" b="1" spc="-5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m</a:t>
            </a:r>
            <a:r>
              <a:rPr lang="zh-CN" sz="4000" b="1" spc="-5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后,狗的活动区域面积会增加多少平方米?（</a:t>
            </a:r>
            <a:r>
              <a:rPr lang="en-US" altLang="zh-CN" sz="4000" b="1" spc="-5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lang="zh-CN" altLang="en-US" sz="4000" b="1" spc="-5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分</a:t>
            </a:r>
            <a:r>
              <a:rPr lang="zh-CN" sz="4000" b="1" spc="-5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endParaRPr lang="zh-CN" sz="4000" b="1" spc="-500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/>
              <p:cNvSpPr txBox="1"/>
              <p:nvPr/>
            </p:nvSpPr>
            <p:spPr>
              <a:xfrm>
                <a:off x="220345" y="2127885"/>
                <a:ext cx="8703310" cy="435800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sz="72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72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𝟑</m:t>
                        </m:r>
                      </m:num>
                      <m:den>
                        <m:r>
                          <a:rPr lang="en-US" sz="72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𝟒</m:t>
                        </m:r>
                      </m:den>
                    </m:f>
                  </m:oMath>
                </a14:m>
                <a:r>
                  <a:rPr lang="zh-CN" altLang="en-US" sz="72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×</a:t>
                </a:r>
                <a:r>
                  <a:rPr lang="en-US" altLang="zh-CN" sz="72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3.14</a:t>
                </a:r>
                <a:r>
                  <a:rPr lang="zh-CN" altLang="en-US" sz="72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×(</a:t>
                </a:r>
                <a:r>
                  <a:rPr lang="en-US" altLang="zh-CN" sz="72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6²</a:t>
                </a:r>
                <a:r>
                  <a:rPr lang="zh-CN" altLang="en-US" sz="72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:r>
                  <a:rPr lang="en-US" altLang="zh-CN" sz="72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4²</a:t>
                </a:r>
                <a:r>
                  <a:rPr lang="zh-CN" altLang="en-US" sz="72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)＋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72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72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𝟏</m:t>
                        </m:r>
                      </m:num>
                      <m:den>
                        <m:r>
                          <a:rPr lang="en-US" sz="72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𝟒</m:t>
                        </m:r>
                      </m:den>
                    </m:f>
                  </m:oMath>
                </a14:m>
                <a:r>
                  <a:rPr lang="zh-CN" altLang="en-US" sz="72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×</a:t>
                </a:r>
                <a:r>
                  <a:rPr lang="en-US" altLang="zh-CN" sz="72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3.14</a:t>
                </a:r>
                <a:r>
                  <a:rPr lang="zh-CN" altLang="en-US" sz="72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×(</a:t>
                </a:r>
                <a:r>
                  <a:rPr lang="en-US" altLang="zh-CN" sz="72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6</a:t>
                </a:r>
                <a:r>
                  <a:rPr lang="zh-CN" altLang="en-US" sz="72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:r>
                  <a:rPr lang="en-US" altLang="zh-CN" sz="72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4</a:t>
                </a:r>
                <a:r>
                  <a:rPr lang="zh-CN" altLang="en-US" sz="72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)²＝</a:t>
                </a:r>
                <a:r>
                  <a:rPr lang="en-US" altLang="zh-CN" sz="72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50.24</a:t>
                </a:r>
                <a:r>
                  <a:rPr lang="zh-CN" altLang="en-US" sz="72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(平方米)</a:t>
                </a:r>
                <a:endParaRPr lang="zh-CN" altLang="en-US" sz="72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0345" y="2127885"/>
                <a:ext cx="8703310" cy="435800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50" y="2261870"/>
            <a:ext cx="8707755" cy="4410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0" y="137160"/>
            <a:ext cx="8980805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zh-CN" altLang="en-US" sz="8000" b="1" spc="-40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答：狗的活动区域面积会增加</a:t>
            </a:r>
            <a:r>
              <a:rPr lang="en-US" altLang="zh-CN" sz="8000" b="1" spc="-40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50.24</a:t>
            </a:r>
            <a:r>
              <a:rPr lang="zh-CN" altLang="en-US" sz="8000" b="1" spc="-40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平方米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8000" b="1" spc="-400">
              <a:solidFill>
                <a:srgbClr val="FF0000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40030" y="0"/>
            <a:ext cx="8903970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31.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(易错题)李大爷有一块半圆形的菜地,把菜地边缘用篱笆围起来,用了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20.56m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的篱笆。这个半圆形菜地的面积是多少平方米? (５分)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9335" y="3940175"/>
            <a:ext cx="5067300" cy="2733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/>
              <p:cNvSpPr txBox="1"/>
              <p:nvPr/>
            </p:nvSpPr>
            <p:spPr>
              <a:xfrm>
                <a:off x="41910" y="135890"/>
                <a:ext cx="9060180" cy="662495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l">
                  <a:lnSpc>
                    <a:spcPct val="120000"/>
                  </a:lnSpc>
                </a:pPr>
                <a:r>
                  <a:rPr 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20.56</a:t>
                </a:r>
                <a:r>
                  <a:rPr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÷(</a:t>
                </a:r>
                <a:r>
                  <a:rPr 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2</a:t>
                </a:r>
                <a:r>
                  <a:rPr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＋</a:t>
                </a:r>
                <a:r>
                  <a:rPr 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3.14</a:t>
                </a:r>
                <a:r>
                  <a:rPr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)＝４(</a:t>
                </a:r>
                <a:r>
                  <a:rPr 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m</a:t>
                </a:r>
                <a:r>
                  <a:rPr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)　</a:t>
                </a:r>
                <a:endParaRPr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l">
                  <a:lnSpc>
                    <a:spcPct val="12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𝟏</m:t>
                        </m:r>
                      </m:num>
                      <m:den>
                        <m:r>
                          <a:rPr lang="en-US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𝟐</m:t>
                        </m:r>
                      </m:den>
                    </m:f>
                  </m:oMath>
                </a14:m>
                <a:r>
                  <a:rPr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×</a:t>
                </a:r>
                <a:r>
                  <a:rPr 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3.14</a:t>
                </a:r>
                <a:r>
                  <a:rPr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×</a:t>
                </a:r>
                <a:r>
                  <a:rPr 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4²</a:t>
                </a:r>
                <a:r>
                  <a:rPr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＝</a:t>
                </a:r>
                <a:r>
                  <a:rPr 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25.12</a:t>
                </a:r>
                <a:r>
                  <a:rPr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(</a:t>
                </a:r>
                <a:r>
                  <a:rPr 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m</a:t>
                </a:r>
                <a:r>
                  <a:rPr lang="en-US" sz="8000" b="1" baseline="30000">
                    <a:solidFill>
                      <a:srgbClr val="FF0000"/>
                    </a:solidFill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2</a:t>
                </a:r>
                <a:r>
                  <a:rPr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)</a:t>
                </a:r>
                <a:endParaRPr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</p:txBody>
          </p:sp>
        </mc:Choice>
        <mc:Fallback>
          <p:sp>
            <p:nvSpPr>
              <p:cNvPr id="11" name="文本框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10" y="135890"/>
                <a:ext cx="9060180" cy="662495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" y="281305"/>
            <a:ext cx="8304530" cy="300545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840" y="3540125"/>
            <a:ext cx="8304530" cy="3022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1910" y="212090"/>
            <a:ext cx="9060180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5.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如图,用一把直尺可以测量出圆的直径,这是因为(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)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(２分)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A．直径是半径的２倍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B．圆是轴对称图形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C．直径是圆内最长的线段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D．圆的周长约是它直径的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3.14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倍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19545" y="2376805"/>
            <a:ext cx="2370455" cy="210439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1535" y="1109345"/>
            <a:ext cx="701675" cy="1267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0" y="137160"/>
            <a:ext cx="8980805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zh-CN" altLang="en-US" sz="8000" b="1" spc="-40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答：这个半圆形菜地的面积是</a:t>
            </a:r>
            <a:r>
              <a:rPr lang="en-US" altLang="zh-CN" sz="8000" b="1" spc="-40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25.12</a:t>
            </a:r>
            <a:r>
              <a:rPr lang="zh-CN" altLang="en-US" sz="8000" b="1" spc="-40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平方米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8000" b="1" spc="-400">
              <a:solidFill>
                <a:srgbClr val="FF0000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/>
              <p:cNvSpPr txBox="1"/>
              <p:nvPr/>
            </p:nvSpPr>
            <p:spPr>
              <a:xfrm>
                <a:off x="41910" y="97790"/>
                <a:ext cx="9060180" cy="540194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l">
                  <a:lnSpc>
                    <a:spcPct val="100000"/>
                  </a:lnSpc>
                </a:pP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32.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【思维拓展】大圆半径为６cm,小圆半径是大圆的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𝟐</m:t>
                        </m:r>
                      </m:num>
                      <m:den>
                        <m: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𝟑</m:t>
                        </m:r>
                      </m:den>
                    </m:f>
                  </m:oMath>
                </a14:m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,小圆紧贴着大圆的边缘滚动一周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后回到原位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,小圆的圆心移动的长度是(</a:t>
                </a:r>
                <a:r>
                  <a:rPr 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62.8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)cm,小圆移动中覆盖过的面积是(</a:t>
                </a:r>
                <a:r>
                  <a:rPr 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502.4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)cm²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。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(４分)</a:t>
                </a:r>
                <a:endParaRPr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l">
                  <a:lnSpc>
                    <a:spcPct val="120000"/>
                  </a:lnSpc>
                </a:pPr>
                <a:endParaRPr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</p:txBody>
          </p:sp>
        </mc:Choice>
        <mc:Fallback>
          <p:sp>
            <p:nvSpPr>
              <p:cNvPr id="11" name="文本框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10" y="97790"/>
                <a:ext cx="9060180" cy="540194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6755" y="4655820"/>
            <a:ext cx="3315335" cy="20193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5540" y="2313305"/>
            <a:ext cx="2027555" cy="12674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7580" y="3580765"/>
            <a:ext cx="2536825" cy="1267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83820" y="0"/>
            <a:ext cx="9060180" cy="6739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6.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(热点题)在古代,我国数学史上关于圆的研究记载有着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不同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的说法,下面说法描述圆心到圆上的距离一样长的是(</a:t>
            </a:r>
            <a:r>
              <a:rPr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)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(２分)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A．“圆,一中同长也” 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B．“圆出于方,方出于矩”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C．“不以规矩,不能成方圆” 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D．“径一而周三”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4180" y="2578100"/>
            <a:ext cx="701675" cy="1267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83005" y="340360"/>
            <a:ext cx="7698740" cy="904875"/>
            <a:chOff x="1123" y="803"/>
            <a:chExt cx="12124" cy="1425"/>
          </a:xfrm>
        </p:grpSpPr>
        <p:sp>
          <p:nvSpPr>
            <p:cNvPr id="5" name="椭圆 4"/>
            <p:cNvSpPr/>
            <p:nvPr/>
          </p:nvSpPr>
          <p:spPr>
            <a:xfrm>
              <a:off x="1123" y="1482"/>
              <a:ext cx="2804" cy="746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>
              <p:custDataLst>
                <p:tags r:id="rId1"/>
              </p:custDataLst>
            </p:nvPr>
          </p:nvSpPr>
          <p:spPr>
            <a:xfrm>
              <a:off x="1193" y="803"/>
              <a:ext cx="12054" cy="130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l">
                <a:lnSpc>
                  <a:spcPct val="120000"/>
                </a:lnSpc>
              </a:pPr>
              <a:r>
                <a:rPr 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考点二</a:t>
              </a:r>
              <a:r>
                <a:rPr lang="en-US" alt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  </a:t>
              </a:r>
              <a:r>
                <a:rPr lang="zh-CN" altLang="en-US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圆的周长</a:t>
              </a:r>
              <a:endPara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9215" y="1463675"/>
            <a:ext cx="9004935" cy="4399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7.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关于圆周率,下列说法错误的是(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)。(２分)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圆周率是圆的直径与周长的比值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圆周率是一个无限不循环小数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圆周率可以用字母π表示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圆周率在计算时通常取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3.14</a:t>
            </a:r>
            <a:endParaRPr lang="en-US" altLang="zh-CN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3680" y="1463675"/>
            <a:ext cx="701675" cy="1267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76200" y="-95250"/>
            <a:ext cx="9060180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8.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如果一个圆的半径增加３cm,那么这个圆的周长会增加(</a:t>
            </a:r>
            <a:r>
              <a:rPr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D 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(２分)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A．３cm 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B．６cm 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C．３πcm 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D．６πcm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1200" y="843280"/>
            <a:ext cx="701675" cy="1267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70" y="155575"/>
            <a:ext cx="9142730" cy="62471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9.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画圆时,圆规两脚间的距离是５cm,画出的圆的周长是(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31.4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)cm。(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分)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．(热点题)学校秋季运动会在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400m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的标准跑道上进行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200m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决赛,丽丽发现６名选手的起跑线不一样。已知弯道部分为半圆,最内圈的弯道半径是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31.7m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,每条跑道宽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1.2m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。那么,相邻两条跑道上的起跑线应相差(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3.768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)米。(２分)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4780" y="801370"/>
            <a:ext cx="2027555" cy="120713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10460" y="5195570"/>
            <a:ext cx="2557145" cy="12071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7630" y="80010"/>
            <a:ext cx="8968105" cy="31692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</a:rPr>
              <a:t>11.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</a:rPr>
              <a:t>一个挂钟的分针长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</a:rPr>
              <a:t>12cm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</a:rPr>
              <a:t>,这根分针沿着顺时针方向从数字“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</a:rPr>
              <a:t>9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</a:rPr>
              <a:t>”走到数字“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</a:rPr>
              <a:t>12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</a:rPr>
              <a:t>”,针尖所走过的路程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为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18.84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</a:rPr>
              <a:t>cm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</a:rPr>
              <a:t>(２分)</a:t>
            </a:r>
            <a:r>
              <a:rPr lang="en-US" altLang="zh-CN" sz="4000" b="1">
                <a:latin typeface="Calibri" panose="020F0502020204030204" charset="0"/>
                <a:ea typeface="宋体" panose="02010600030101010101" pitchFamily="2" charset="-122"/>
                <a:sym typeface="+mn-ea"/>
              </a:rPr>
              <a:t>     </a:t>
            </a:r>
            <a:endParaRPr lang="en-US" altLang="zh-CN" sz="4000" b="1">
              <a:latin typeface="Calibri" panose="020F0502020204030204" charset="0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3225" y="1981835"/>
            <a:ext cx="2558415" cy="1267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commondata" val="eyJoZGlkIjoiZDgzNmEzOWIwMjk4OWU1MzNlYWQ4NjZiOWYxZTlhMGEifQ==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2810</Words>
  <Application>WPS 演示</Application>
  <PresentationFormat>宽屏</PresentationFormat>
  <Paragraphs>161</Paragraphs>
  <Slides>42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55" baseType="lpstr">
      <vt:lpstr>Arial</vt:lpstr>
      <vt:lpstr>宋体</vt:lpstr>
      <vt:lpstr>Wingdings</vt:lpstr>
      <vt:lpstr>微软雅黑</vt:lpstr>
      <vt:lpstr>Wingdings</vt:lpstr>
      <vt:lpstr>黑体</vt:lpstr>
      <vt:lpstr>方正粗宋_GBK</vt:lpstr>
      <vt:lpstr>方正准圆_GBK</vt:lpstr>
      <vt:lpstr>Calibri</vt:lpstr>
      <vt:lpstr>Arial Unicode MS</vt:lpstr>
      <vt:lpstr>Cambria Math</vt:lpstr>
      <vt:lpstr>MS Mincho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PLZ</cp:lastModifiedBy>
  <cp:revision>426</cp:revision>
  <dcterms:created xsi:type="dcterms:W3CDTF">2019-06-19T02:08:00Z</dcterms:created>
  <dcterms:modified xsi:type="dcterms:W3CDTF">2024-03-16T03:59:07Z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2052-12.1.0.16399</vt:lpwstr>
  </property>
  <property fmtid="{D5CDD505-2E9C-101B-9397-08002B2CF9AE}" pid="3" name="ICV">
    <vt:lpwstr>214F56AF3E174C60B7961560DA59ED22</vt:lpwstr>
  </property>
</Properties>
</file>