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691" r:id="rId4"/>
    <p:sldId id="692" r:id="rId6"/>
    <p:sldId id="693" r:id="rId7"/>
    <p:sldId id="694" r:id="rId8"/>
    <p:sldId id="695" r:id="rId9"/>
    <p:sldId id="696" r:id="rId10"/>
    <p:sldId id="697" r:id="rId11"/>
    <p:sldId id="698" r:id="rId12"/>
    <p:sldId id="699" r:id="rId13"/>
    <p:sldId id="700" r:id="rId14"/>
    <p:sldId id="701" r:id="rId15"/>
    <p:sldId id="702" r:id="rId16"/>
    <p:sldId id="707" r:id="rId17"/>
    <p:sldId id="708" r:id="rId18"/>
    <p:sldId id="709" r:id="rId19"/>
    <p:sldId id="710" r:id="rId20"/>
    <p:sldId id="711" r:id="rId21"/>
    <p:sldId id="712" r:id="rId22"/>
    <p:sldId id="713" r:id="rId23"/>
    <p:sldId id="714" r:id="rId24"/>
    <p:sldId id="715" r:id="rId25"/>
    <p:sldId id="716" r:id="rId26"/>
    <p:sldId id="717" r:id="rId27"/>
    <p:sldId id="703" r:id="rId28"/>
    <p:sldId id="797" r:id="rId29"/>
    <p:sldId id="704" r:id="rId30"/>
    <p:sldId id="705" r:id="rId31"/>
    <p:sldId id="706" r:id="rId32"/>
    <p:sldId id="778" r:id="rId33"/>
    <p:sldId id="779" r:id="rId34"/>
    <p:sldId id="780" r:id="rId35"/>
    <p:sldId id="781" r:id="rId36"/>
    <p:sldId id="814" r:id="rId37"/>
    <p:sldId id="782" r:id="rId38"/>
    <p:sldId id="783" r:id="rId39"/>
    <p:sldId id="798" r:id="rId40"/>
    <p:sldId id="784" r:id="rId41"/>
    <p:sldId id="785" r:id="rId42"/>
    <p:sldId id="794" r:id="rId43"/>
    <p:sldId id="795" r:id="rId44"/>
    <p:sldId id="796" r:id="rId45"/>
    <p:sldId id="270" r:id="rId46"/>
  </p:sldIdLst>
  <p:sldSz cx="9144000" cy="6858000" type="screen4x3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9" userDrawn="1">
          <p15:clr>
            <a:srgbClr val="A4A3A4"/>
          </p15:clr>
        </p15:guide>
        <p15:guide id="2" pos="29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3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64" y="1254"/>
      </p:cViewPr>
      <p:guideLst>
        <p:guide orient="horz" pos="2369"/>
        <p:guide pos="29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6.xml"/><Relationship Id="rId5" Type="http://schemas.openxmlformats.org/officeDocument/2006/relationships/notesMaster" Target="notesMasters/notesMaster1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37.wmf"/><Relationship Id="rId1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十二</a:t>
            </a:r>
            <a:r>
              <a:rPr sz="5600" b="1" dirty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endParaRPr sz="5600" b="1" dirty="0">
              <a:latin typeface="方正准圆_GBK" panose="03000509000000000000" charset="-122"/>
              <a:ea typeface="方正准圆_GBK" panose="03000509000000000000" charset="-122"/>
            </a:endParaRPr>
          </a:p>
          <a:p>
            <a:pPr algn="ctr"/>
            <a:r>
              <a:rPr lang="zh-CN" sz="5600" b="1" dirty="0">
                <a:latin typeface="方正准圆_GBK" panose="03000509000000000000" charset="-122"/>
                <a:ea typeface="方正准圆_GBK" panose="03000509000000000000" charset="-122"/>
              </a:rPr>
              <a:t>期末学业水平评估卷</a:t>
            </a:r>
            <a:endParaRPr lang="zh-CN" sz="5600" b="1" dirty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55" y="88900"/>
            <a:ext cx="9076055" cy="52814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二、选择题。(每题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分,共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要表示本班每个分数段人数占全班人数的百分之几,应选用(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条形统计图　　  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折线统计图　　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扇形统计图　  　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圆形统计图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下面各图中,对称轴条数最多的是(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3059" t="667" r="5609" b="10762"/>
          <a:stretch>
            <a:fillRect/>
          </a:stretch>
        </p:blipFill>
        <p:spPr>
          <a:xfrm>
            <a:off x="46990" y="5055870"/>
            <a:ext cx="9050020" cy="16014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279" y="1384049"/>
            <a:ext cx="753110" cy="851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44" y="4185639"/>
            <a:ext cx="828791" cy="937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-4445"/>
            <a:ext cx="9147175" cy="67807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这个单元中“你知道吗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的学习,我们认识了“黄金比”。黄金比约为(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.0.618:1   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.1:0.618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.3.14:1     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.1:3.14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15.如果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互为倒数,那么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  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A.6       B.       C．     D．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6269990" y="375031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endPara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312660" y="3752850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endPara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103245" y="5615305"/>
            <a:ext cx="572135" cy="1316355"/>
            <a:chOff x="10117" y="-110"/>
            <a:chExt cx="901" cy="2073"/>
          </a:xfrm>
        </p:grpSpPr>
        <p:sp>
          <p:nvSpPr>
            <p:cNvPr id="8" name="文本框 7"/>
            <p:cNvSpPr txBox="1"/>
            <p:nvPr/>
          </p:nvSpPr>
          <p:spPr>
            <a:xfrm>
              <a:off x="10139" y="-11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390515" y="5615305"/>
            <a:ext cx="575945" cy="1316355"/>
            <a:chOff x="10089" y="-110"/>
            <a:chExt cx="907" cy="2073"/>
          </a:xfrm>
        </p:grpSpPr>
        <p:sp>
          <p:nvSpPr>
            <p:cNvPr id="12" name="文本框 11"/>
            <p:cNvSpPr txBox="1"/>
            <p:nvPr/>
          </p:nvSpPr>
          <p:spPr>
            <a:xfrm>
              <a:off x="10089" y="-11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456170" y="5615305"/>
            <a:ext cx="584200" cy="1318895"/>
            <a:chOff x="10076" y="-114"/>
            <a:chExt cx="920" cy="2077"/>
          </a:xfrm>
        </p:grpSpPr>
        <p:sp>
          <p:nvSpPr>
            <p:cNvPr id="16" name="文本框 15"/>
            <p:cNvSpPr txBox="1"/>
            <p:nvPr/>
          </p:nvSpPr>
          <p:spPr>
            <a:xfrm>
              <a:off x="10076" y="-114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124" y="1624965"/>
            <a:ext cx="883458" cy="86366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762" y="4954905"/>
            <a:ext cx="75311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75565"/>
            <a:ext cx="901319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以学校为观测点,书店在西偏北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°方向,下面各图中表示正确的是(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1581150"/>
            <a:ext cx="927735" cy="956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" y="3170555"/>
            <a:ext cx="8858885" cy="238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" y="52705"/>
            <a:ext cx="90309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下面各桶上标注的是配制涂料时所用两种颜色涂料的质量。配制出的涂料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颜色相同的是(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090" r="1718"/>
          <a:stretch>
            <a:fillRect/>
          </a:stretch>
        </p:blipFill>
        <p:spPr>
          <a:xfrm>
            <a:off x="48895" y="2524760"/>
            <a:ext cx="9029700" cy="1808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895" y="4509770"/>
            <a:ext cx="904748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①和②         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①和③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②和④         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③和④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260" y="1514475"/>
            <a:ext cx="75311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5875" y="53340"/>
            <a:ext cx="912114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一种树的成活率在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％～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％之间,植树小组要保证有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棵树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成活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,则至少要种(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)棵。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.392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.448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.700  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.800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19.一个游泳池,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只用</a:t>
            </a:r>
            <a:r>
              <a:rPr lang="en-US" altLang="zh-CN" sz="4000" b="1" kern="0" spc="-150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甲管放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en-US" altLang="zh-CN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</a:t>
            </a:r>
            <a:r>
              <a:rPr lang="en-US" altLang="zh-CN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满水需6小时,甲、乙两管同时放水,放满水需4小时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果只用乙管放水,则放满水需(</a:t>
            </a:r>
            <a:r>
              <a:rPr lang="zh-CN" altLang="en-US" sz="8000" b="1" kern="0" spc="-15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 kern="0" spc="-15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)。</a:t>
            </a:r>
            <a:endParaRPr lang="zh-CN" altLang="en-US" sz="4000" b="1" kern="0" spc="-15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.8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 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 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 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小时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894" y="1501660"/>
            <a:ext cx="889733" cy="10060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5435" y="5036820"/>
            <a:ext cx="739775" cy="928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550" y="43815"/>
            <a:ext cx="901319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一件衣服先提价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％,再降价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％。这件衣服的价格与原来相比,(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价格不变      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涨价了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降价了        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无法确定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甲是乙的  ,描述甲、乙之间的关系,错误的选项是(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甲与乙的比是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4:5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B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乙是甲的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甲比乙少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      D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乙比甲多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3030220" y="2926080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867015" y="5126990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0695" y="924560"/>
            <a:ext cx="753110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9485" y="4130675"/>
            <a:ext cx="753110" cy="996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" y="71755"/>
            <a:ext cx="90220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一个正方形被分成三部分(如图),这三部分面积之间的关系正确的是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图①＜图②,图②＜图③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图①＜图②,图②＝图③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图①＝图②,图②＜图③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图①＝图②,图②＝图③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2092"/>
          <a:stretch>
            <a:fillRect/>
          </a:stretch>
        </p:blipFill>
        <p:spPr>
          <a:xfrm>
            <a:off x="6228715" y="2054225"/>
            <a:ext cx="2823210" cy="3133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0035"/>
            <a:ext cx="75311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62230"/>
            <a:ext cx="902208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三、计算题。(共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直接写出得数。(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784350"/>
            <a:ext cx="2107565" cy="110934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937510" y="1699895"/>
            <a:ext cx="6667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1030" y="1784350"/>
            <a:ext cx="1910715" cy="118427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515315" y="1191260"/>
            <a:ext cx="669792" cy="2371090"/>
            <a:chOff x="9957" y="-802"/>
            <a:chExt cx="1637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90" y="3881120"/>
            <a:ext cx="2185670" cy="117983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956775" y="3343910"/>
            <a:ext cx="669792" cy="2371090"/>
            <a:chOff x="9957" y="-802"/>
            <a:chExt cx="1637" cy="3734"/>
          </a:xfrm>
        </p:grpSpPr>
        <p:sp>
          <p:nvSpPr>
            <p:cNvPr id="8" name="文本框 7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1030" y="3947795"/>
            <a:ext cx="2270760" cy="111315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839165" y="3336290"/>
            <a:ext cx="669792" cy="2371090"/>
            <a:chOff x="9957" y="-802"/>
            <a:chExt cx="1637" cy="3734"/>
          </a:xfrm>
        </p:grpSpPr>
        <p:sp>
          <p:nvSpPr>
            <p:cNvPr id="13" name="文本框 12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325" y="1913255"/>
            <a:ext cx="753110" cy="9804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5100" y="1388745"/>
            <a:ext cx="753110" cy="19469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560" y="3472815"/>
            <a:ext cx="753110" cy="21748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5765" y="3343910"/>
            <a:ext cx="753110" cy="250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65" y="995045"/>
            <a:ext cx="2757170" cy="70548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587115" y="686435"/>
            <a:ext cx="14084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42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2761615"/>
            <a:ext cx="2607310" cy="734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19475" y="2381885"/>
            <a:ext cx="33039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28.26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65" y="4669155"/>
            <a:ext cx="2272665" cy="10864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84830" y="4495800"/>
            <a:ext cx="952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2435" y="4726940"/>
            <a:ext cx="2240280" cy="10287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53530" y="4055745"/>
            <a:ext cx="1242795" cy="2371090"/>
            <a:chOff x="10001" y="-802"/>
            <a:chExt cx="1617" cy="3734"/>
          </a:xfrm>
        </p:grpSpPr>
        <p:sp>
          <p:nvSpPr>
            <p:cNvPr id="19" name="文本框 18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56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2365" y="921385"/>
            <a:ext cx="1048385" cy="851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475" y="2462530"/>
            <a:ext cx="3006090" cy="10331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4830" y="4778375"/>
            <a:ext cx="753110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7650" y="4055745"/>
            <a:ext cx="1299210" cy="217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59055" y="57150"/>
            <a:ext cx="913765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kern="0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24.</a:t>
            </a:r>
            <a:r>
              <a:rPr lang="zh-CN" altLang="en-US" sz="4000" b="1" kern="0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递等式计算,怎么简算怎么算。(</a:t>
            </a:r>
            <a:r>
              <a:rPr lang="en-US" altLang="zh-CN" sz="4000" b="1" kern="0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 kern="0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kern="0" spc="-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3480" y="1010920"/>
            <a:ext cx="3425825" cy="145859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958340" y="2427605"/>
            <a:ext cx="4851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465" y="1905635"/>
            <a:ext cx="1225118" cy="2371090"/>
            <a:chOff x="10001" y="-802"/>
            <a:chExt cx="1594" cy="3734"/>
          </a:xfrm>
        </p:grpSpPr>
        <p:sp>
          <p:nvSpPr>
            <p:cNvPr id="5" name="文本框 4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4276725"/>
            <a:ext cx="4094480" cy="1174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05000" y="5308600"/>
            <a:ext cx="20053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=25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999" y="2198370"/>
            <a:ext cx="2495653" cy="1924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975" y="5451475"/>
            <a:ext cx="2135312" cy="103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一、填空题。(每空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分,共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</a:t>
            </a:r>
            <a:r>
              <a:rPr 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  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L＝(</a:t>
            </a:r>
            <a:r>
              <a:rPr 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375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)mL  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分＝(   )</a:t>
            </a:r>
            <a:r>
              <a:rPr sz="4000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小时</a:t>
            </a:r>
            <a:endParaRPr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90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∶24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15∶4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       ＝</a:t>
            </a:r>
            <a:endParaRPr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(</a:t>
            </a:r>
            <a:r>
              <a:rPr 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)∶</a:t>
            </a:r>
            <a:r>
              <a:rPr 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1.6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＝(</a:t>
            </a:r>
            <a:r>
              <a:rPr 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375</a:t>
            </a:r>
            <a:r>
              <a:rPr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endParaRPr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642620" y="121475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6846785" y="641985"/>
            <a:ext cx="669792" cy="2371090"/>
            <a:chOff x="9957" y="-802"/>
            <a:chExt cx="1637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888093" y="3302635"/>
            <a:ext cx="1654095" cy="1926590"/>
            <a:chOff x="9902" y="-116"/>
            <a:chExt cx="1692" cy="3034"/>
          </a:xfrm>
        </p:grpSpPr>
        <p:sp>
          <p:nvSpPr>
            <p:cNvPr id="19" name="文本框 18"/>
            <p:cNvSpPr txBox="1"/>
            <p:nvPr/>
          </p:nvSpPr>
          <p:spPr>
            <a:xfrm>
              <a:off x="10407" y="-116"/>
              <a:ext cx="753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45</a:t>
              </a:r>
              <a:endPara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902" y="836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r>
                <a:rPr lang="en-US" altLang="zh-CN" sz="40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1540" y="862330"/>
            <a:ext cx="1580515" cy="1895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985" y="842645"/>
            <a:ext cx="677545" cy="2005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5551170"/>
            <a:ext cx="546100" cy="11442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2055" y="5160010"/>
            <a:ext cx="1571625" cy="16198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5515" y="3013075"/>
            <a:ext cx="1351280" cy="16402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715" y="4103370"/>
            <a:ext cx="1042035" cy="118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3450" y="316230"/>
            <a:ext cx="4264660" cy="11474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58975" y="1535430"/>
            <a:ext cx="31407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=6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3018155"/>
            <a:ext cx="2273300" cy="1270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32330" y="4825365"/>
            <a:ext cx="17456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=17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953510" y="4300855"/>
            <a:ext cx="1242795" cy="2371090"/>
            <a:chOff x="10001" y="-802"/>
            <a:chExt cx="1617" cy="3734"/>
          </a:xfrm>
        </p:grpSpPr>
        <p:sp>
          <p:nvSpPr>
            <p:cNvPr id="19" name="文本框 18"/>
            <p:cNvSpPr txBox="1"/>
            <p:nvPr/>
          </p:nvSpPr>
          <p:spPr>
            <a:xfrm>
              <a:off x="10042" y="-802"/>
              <a:ext cx="1576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17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610" y="1770380"/>
            <a:ext cx="1345565" cy="851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610" y="4300855"/>
            <a:ext cx="3471545" cy="215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1490" y="624205"/>
            <a:ext cx="4284345" cy="11303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8095" y="1964055"/>
            <a:ext cx="17456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=5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3286125"/>
            <a:ext cx="6275705" cy="1216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31265" y="4502785"/>
            <a:ext cx="17456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=80</a:t>
            </a:r>
            <a:endParaRPr lang="en-US" altLang="zh-CN" sz="80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965" y="1964055"/>
            <a:ext cx="1745615" cy="1112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095" y="4366895"/>
            <a:ext cx="1898650" cy="168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185" y="88265"/>
            <a:ext cx="90493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解方程。(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160" y="1059815"/>
            <a:ext cx="3388995" cy="1412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720" y="2586355"/>
            <a:ext cx="499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=36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320" y="1159510"/>
            <a:ext cx="3187700" cy="1213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80940" y="2588895"/>
            <a:ext cx="4043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542771" y="2099945"/>
            <a:ext cx="1572895" cy="2371090"/>
            <a:chOff x="9811" y="-802"/>
            <a:chExt cx="3189" cy="3734"/>
          </a:xfrm>
        </p:grpSpPr>
        <p:sp>
          <p:nvSpPr>
            <p:cNvPr id="40" name="文本框 39"/>
            <p:cNvSpPr txBox="1"/>
            <p:nvPr/>
          </p:nvSpPr>
          <p:spPr>
            <a:xfrm>
              <a:off x="9811" y="-802"/>
              <a:ext cx="318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51" y="850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2127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530" y="4022725"/>
            <a:ext cx="3476625" cy="13119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6720" y="5448935"/>
            <a:ext cx="4991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en-US" altLang="zh-CN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=16.5</a:t>
            </a:r>
            <a:endParaRPr lang="en-US" altLang="zh-CN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" y="2686050"/>
            <a:ext cx="3792855" cy="11550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4915" y="2266950"/>
            <a:ext cx="3989705" cy="20307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90" y="5334000"/>
            <a:ext cx="566166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40005"/>
            <a:ext cx="90671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四、操作题。(共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求图中阴影部分的周长和面积。(单位: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5030" y="1449070"/>
            <a:ext cx="3092450" cy="19926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6525" y="3964305"/>
            <a:ext cx="891095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周长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:3.14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8+4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=37.68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(cm)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" y="3964304"/>
            <a:ext cx="8334375" cy="2685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00330" y="37465"/>
            <a:ext cx="8878570" cy="5723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面积：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×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   )</a:t>
            </a:r>
            <a:r>
              <a:rPr lang="en-US" altLang="zh-CN" sz="6000" b="1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 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)</a:t>
            </a:r>
            <a:r>
              <a:rPr lang="en-US" altLang="zh-CN" sz="6000" b="1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  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  )</a:t>
            </a:r>
            <a:r>
              <a:rPr lang="en-US" altLang="zh-CN" sz="6000" b="1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=25.12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en-US" altLang="zh-CN" sz="6000" b="1" baseline="700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0329" y="1235075"/>
            <a:ext cx="645243" cy="1788160"/>
            <a:chOff x="10017" y="-368"/>
            <a:chExt cx="1577" cy="2816"/>
          </a:xfrm>
        </p:grpSpPr>
        <p:sp>
          <p:nvSpPr>
            <p:cNvPr id="26" name="文本框 25"/>
            <p:cNvSpPr txBox="1"/>
            <p:nvPr/>
          </p:nvSpPr>
          <p:spPr>
            <a:xfrm>
              <a:off x="10133" y="-368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133" y="850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943591" y="1317625"/>
            <a:ext cx="1572895" cy="1779270"/>
            <a:chOff x="9811" y="-354"/>
            <a:chExt cx="3189" cy="2802"/>
          </a:xfrm>
        </p:grpSpPr>
        <p:sp>
          <p:nvSpPr>
            <p:cNvPr id="35" name="文本框 34"/>
            <p:cNvSpPr txBox="1"/>
            <p:nvPr/>
          </p:nvSpPr>
          <p:spPr>
            <a:xfrm>
              <a:off x="9811" y="-354"/>
              <a:ext cx="318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8+4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613" y="850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0017" y="997"/>
              <a:ext cx="2127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383019" y="1302385"/>
            <a:ext cx="645243" cy="1788160"/>
            <a:chOff x="10017" y="-368"/>
            <a:chExt cx="1577" cy="2816"/>
          </a:xfrm>
        </p:grpSpPr>
        <p:sp>
          <p:nvSpPr>
            <p:cNvPr id="30" name="文本框 29"/>
            <p:cNvSpPr txBox="1"/>
            <p:nvPr/>
          </p:nvSpPr>
          <p:spPr>
            <a:xfrm>
              <a:off x="10133" y="-368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133" y="850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949161" y="2793365"/>
            <a:ext cx="824611" cy="1779270"/>
            <a:chOff x="10017" y="-354"/>
            <a:chExt cx="2748" cy="2802"/>
          </a:xfrm>
        </p:grpSpPr>
        <p:sp>
          <p:nvSpPr>
            <p:cNvPr id="38" name="文本框 37"/>
            <p:cNvSpPr txBox="1"/>
            <p:nvPr/>
          </p:nvSpPr>
          <p:spPr>
            <a:xfrm>
              <a:off x="10141" y="-354"/>
              <a:ext cx="2624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283" y="850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0017" y="997"/>
              <a:ext cx="2127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027929" y="2790190"/>
            <a:ext cx="645243" cy="1788160"/>
            <a:chOff x="10017" y="-368"/>
            <a:chExt cx="1577" cy="2816"/>
          </a:xfrm>
        </p:grpSpPr>
        <p:sp>
          <p:nvSpPr>
            <p:cNvPr id="45" name="文本框 44"/>
            <p:cNvSpPr txBox="1"/>
            <p:nvPr/>
          </p:nvSpPr>
          <p:spPr>
            <a:xfrm>
              <a:off x="10133" y="-368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133" y="850"/>
              <a:ext cx="879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663021" y="4133215"/>
            <a:ext cx="638263" cy="1782445"/>
            <a:chOff x="10017" y="-468"/>
            <a:chExt cx="2127" cy="2807"/>
          </a:xfrm>
        </p:grpSpPr>
        <p:sp>
          <p:nvSpPr>
            <p:cNvPr id="50" name="文本框 49"/>
            <p:cNvSpPr txBox="1"/>
            <p:nvPr/>
          </p:nvSpPr>
          <p:spPr>
            <a:xfrm>
              <a:off x="10141" y="-468"/>
              <a:ext cx="194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141" y="741"/>
              <a:ext cx="194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0017" y="997"/>
              <a:ext cx="2127" cy="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" y="183515"/>
            <a:ext cx="9001125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58420"/>
            <a:ext cx="900430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27.</a:t>
            </a:r>
            <a:r>
              <a:rPr lang="zh-CN" altLang="en-US" sz="40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文化馆周围环境如图所示。(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40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体育馆在文化馆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</a:t>
            </a:r>
            <a:r>
              <a:rPr lang="zh-CN" altLang="en-US" sz="4000" b="1" spc="-100" dirty="0">
                <a:latin typeface="宋体" panose="02010600030101010101" pitchFamily="2" charset="-122"/>
                <a:ea typeface="宋体" panose="02010600030101010101" pitchFamily="2" charset="-122"/>
              </a:rPr>
              <a:t>)偏(</a:t>
            </a:r>
            <a:r>
              <a:rPr lang="zh-CN" altLang="en-US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°方向</a:t>
            </a:r>
            <a:r>
              <a:rPr lang="zh-CN" altLang="en-US" sz="4000" b="1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,距离(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)米处。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885" y="3135322"/>
            <a:ext cx="4501384" cy="340548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817" y="810895"/>
            <a:ext cx="1072255" cy="1209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3054" y="2035521"/>
            <a:ext cx="1585018" cy="10687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6005" y="826481"/>
            <a:ext cx="1072255" cy="120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58420"/>
            <a:ext cx="9004300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)小红从体育馆出发向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)偏(</a:t>
            </a:r>
            <a:r>
              <a:rPr lang="zh-CN" altLang="en-US" sz="8000" b="1" spc="-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</a:t>
            </a:r>
            <a:r>
              <a:rPr lang="zh-CN" altLang="en-US" sz="4000" b="1" spc="-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)(</a:t>
            </a:r>
            <a:r>
              <a:rPr lang="en-US" altLang="zh-CN" sz="8000" b="1" spc="-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)°</a:t>
            </a:r>
            <a:r>
              <a:rPr lang="zh-CN" altLang="en-US" sz="4000" b="1" spc="-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的方向走到文化馆,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然后继续向(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正西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)方向走就能到达学校。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742315"/>
            <a:ext cx="986790" cy="1292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027" y="864416"/>
            <a:ext cx="1038860" cy="10687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4940" y="742315"/>
            <a:ext cx="960120" cy="1292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4629" y="2034721"/>
            <a:ext cx="2015943" cy="118283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885" y="3135322"/>
            <a:ext cx="4501384" cy="3405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45" y="70485"/>
            <a:ext cx="9084945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)游泳馆在文化馆西偏北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°方向,距离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米处,在图中画出游泳馆的位置。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4725" y="2068195"/>
            <a:ext cx="4655820" cy="3274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25" y="2508883"/>
            <a:ext cx="1932940" cy="1983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8415" y="53340"/>
            <a:ext cx="9088755" cy="8093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五、解决问题。(共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把一段长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cm的铁丝做成一个长方体框架，长方体的长、宽、高的比是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。这个长方体框架的体积是多少立方厘米? 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(cm)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:24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     ＝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(cm)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3331845" y="4986020"/>
            <a:ext cx="2976880" cy="2105660"/>
            <a:chOff x="10001" y="-578"/>
            <a:chExt cx="1853" cy="3316"/>
          </a:xfrm>
        </p:grpSpPr>
        <p:sp>
          <p:nvSpPr>
            <p:cNvPr id="23" name="文本框 22"/>
            <p:cNvSpPr txBox="1"/>
            <p:nvPr/>
          </p:nvSpPr>
          <p:spPr>
            <a:xfrm>
              <a:off x="10575" y="-578"/>
              <a:ext cx="90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01" y="850"/>
              <a:ext cx="1853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3+2+1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017" y="997"/>
              <a:ext cx="1421" cy="1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05" y="3049270"/>
            <a:ext cx="9004935" cy="1729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5" y="4777740"/>
            <a:ext cx="900493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6840" y="293370"/>
            <a:ext cx="893064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宽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:24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     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(cm)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99155" y="-142240"/>
            <a:ext cx="2976880" cy="2105660"/>
            <a:chOff x="10001" y="-578"/>
            <a:chExt cx="1853" cy="3316"/>
          </a:xfrm>
        </p:grpSpPr>
        <p:sp>
          <p:nvSpPr>
            <p:cNvPr id="23" name="文本框 22"/>
            <p:cNvSpPr txBox="1"/>
            <p:nvPr/>
          </p:nvSpPr>
          <p:spPr>
            <a:xfrm>
              <a:off x="10575" y="-578"/>
              <a:ext cx="90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01" y="850"/>
              <a:ext cx="1853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3+2+1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0017" y="997"/>
              <a:ext cx="1421" cy="1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19380" y="2011680"/>
            <a:ext cx="8930640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:24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     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(cm)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4=384(cm</a:t>
            </a:r>
            <a:r>
              <a:rPr lang="en-US" altLang="zh-CN" sz="7200" b="1" baseline="70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01695" y="1576070"/>
            <a:ext cx="2976880" cy="2105660"/>
            <a:chOff x="10001" y="-578"/>
            <a:chExt cx="1853" cy="3316"/>
          </a:xfrm>
        </p:grpSpPr>
        <p:sp>
          <p:nvSpPr>
            <p:cNvPr id="8" name="文本框 7"/>
            <p:cNvSpPr txBox="1"/>
            <p:nvPr/>
          </p:nvSpPr>
          <p:spPr>
            <a:xfrm>
              <a:off x="10575" y="-578"/>
              <a:ext cx="904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001" y="850"/>
              <a:ext cx="1853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3+2+1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17" y="997"/>
              <a:ext cx="1421" cy="11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8905"/>
            <a:ext cx="8862695" cy="1583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1821815"/>
            <a:ext cx="8862695" cy="15836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4012565"/>
            <a:ext cx="8862695" cy="158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90" y="70485"/>
            <a:ext cx="9049385" cy="5692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)千克的  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千克,比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米少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)米。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4.学校新买了240个球,其中篮球占总数的  ,篮球新买了(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90315" y="584200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62305" y="4558665"/>
            <a:ext cx="558165" cy="1204595"/>
            <a:chOff x="10117" y="66"/>
            <a:chExt cx="879" cy="1897"/>
          </a:xfrm>
        </p:grpSpPr>
        <p:sp>
          <p:nvSpPr>
            <p:cNvPr id="8" name="文本框 7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05" y="231140"/>
            <a:ext cx="1013460" cy="1895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065" y="1788795"/>
            <a:ext cx="1043305" cy="1628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6715" y="4196080"/>
            <a:ext cx="1040303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515" y="80645"/>
            <a:ext cx="89408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某修路队修一条路,第一天修了全长的  ,第二天修了剩下的  ,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此时还剩下</a:t>
            </a:r>
            <a:r>
              <a:rPr lang="en-US" altLang="zh-CN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 spc="-1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千米没修。这条路全长多少千米?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(1-  )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 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643255" y="66357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542280" y="628015"/>
            <a:ext cx="558165" cy="1204595"/>
            <a:chOff x="10117" y="66"/>
            <a:chExt cx="879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872280" y="2672715"/>
            <a:ext cx="672247" cy="2362200"/>
            <a:chOff x="9951" y="-802"/>
            <a:chExt cx="1643" cy="3720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51" y="836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310680" y="2675255"/>
            <a:ext cx="672247" cy="2362200"/>
            <a:chOff x="9951" y="-802"/>
            <a:chExt cx="1643" cy="3720"/>
          </a:xfrm>
        </p:grpSpPr>
        <p:sp>
          <p:nvSpPr>
            <p:cNvPr id="8" name="文本框 7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951" y="836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973445" y="2688590"/>
            <a:ext cx="1225118" cy="2371090"/>
            <a:chOff x="10001" y="-802"/>
            <a:chExt cx="1594" cy="3734"/>
          </a:xfrm>
        </p:grpSpPr>
        <p:sp>
          <p:nvSpPr>
            <p:cNvPr id="12" name="文本框 11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2644140"/>
            <a:ext cx="7690485" cy="2901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855" y="364490"/>
            <a:ext cx="88709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  -   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)＝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(千米)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46190" y="-125730"/>
            <a:ext cx="672247" cy="2362200"/>
            <a:chOff x="9951" y="-802"/>
            <a:chExt cx="1643" cy="3720"/>
          </a:xfrm>
        </p:grpSpPr>
        <p:sp>
          <p:nvSpPr>
            <p:cNvPr id="40" name="文本框 39"/>
            <p:cNvSpPr txBox="1"/>
            <p:nvPr/>
          </p:nvSpPr>
          <p:spPr>
            <a:xfrm>
              <a:off x="9957" y="-802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951" y="836"/>
              <a:ext cx="879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516880" y="-125730"/>
            <a:ext cx="1225118" cy="2371090"/>
            <a:chOff x="10001" y="-802"/>
            <a:chExt cx="1594" cy="3734"/>
          </a:xfrm>
        </p:grpSpPr>
        <p:sp>
          <p:nvSpPr>
            <p:cNvPr id="12" name="文本框 11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14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" y="127635"/>
            <a:ext cx="8647430" cy="4626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45" y="89535"/>
            <a:ext cx="898652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某商场同时以每件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元的价格卖出两件不同的商品,其中一件赚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％,另一件亏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％。小明说:“商场卖出这两件商品没亏没赚,因为两件商品都卖了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元,一件赚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％,另一件亏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％,相互抵消了。”你同意小明的说法吗? 说明你的理由。(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不同意。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4590415"/>
            <a:ext cx="3864610" cy="174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45085" y="85725"/>
            <a:ext cx="92576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1+20%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=100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1-20%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=150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100+150=250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2=240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元＞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元，亏了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250-240=10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85725"/>
            <a:ext cx="9050020" cy="673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5900" y="319405"/>
            <a:ext cx="870394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答：不同意小明的说法，实际上，商场亏了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altLang="en-US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元。</a:t>
            </a:r>
            <a:endParaRPr lang="zh-CN" altLang="en-US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5"/>
            <a:ext cx="9050020" cy="673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25" y="85725"/>
            <a:ext cx="8995410" cy="47493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运一堆货物,第一天运走这堆货物的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％,第二天运走这堆货物的  ,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吨。这堆货物有多少吨?(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为解决这个问题,同学们在横线上补充了条件。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)小明补充的条件是:</a:t>
            </a:r>
            <a:r>
              <a:rPr lang="zh-CN" altLang="en-US" sz="40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第二天运走了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９吨。解决这个问题可以列式为: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6535420" y="54800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935" y="1258570"/>
            <a:ext cx="1383030" cy="363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7995" y="5045710"/>
            <a:ext cx="64560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 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=54(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174043" y="4578350"/>
            <a:ext cx="651789" cy="2230120"/>
            <a:chOff x="10001" y="-774"/>
            <a:chExt cx="1593" cy="3512"/>
          </a:xfrm>
        </p:grpSpPr>
        <p:sp>
          <p:nvSpPr>
            <p:cNvPr id="40" name="文本框 39"/>
            <p:cNvSpPr txBox="1"/>
            <p:nvPr/>
          </p:nvSpPr>
          <p:spPr>
            <a:xfrm>
              <a:off x="10023" y="-774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01" y="850"/>
              <a:ext cx="87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295" y="6189980"/>
            <a:ext cx="8616315" cy="5416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" y="4787265"/>
            <a:ext cx="8816975" cy="174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295" y="88900"/>
            <a:ext cx="896810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)小红这样解答：设这堆货物有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吨,列方程为: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=9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。她补充的条件是: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第一天比第二天多运了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吨。（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4079875" y="556895"/>
            <a:ext cx="558165" cy="1204595"/>
            <a:chOff x="10117" y="66"/>
            <a:chExt cx="879" cy="1897"/>
          </a:xfrm>
        </p:grpSpPr>
        <p:sp>
          <p:nvSpPr>
            <p:cNvPr id="133" name="文本框 132"/>
            <p:cNvSpPr txBox="1"/>
            <p:nvPr/>
          </p:nvSpPr>
          <p:spPr>
            <a:xfrm>
              <a:off x="10117" y="66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117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10194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662430"/>
            <a:ext cx="7395845" cy="100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" y="2794000"/>
            <a:ext cx="3147876" cy="125031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947420" y="2742565"/>
            <a:ext cx="7828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9070" y="4096385"/>
            <a:ext cx="2795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1601" y="2202294"/>
            <a:ext cx="9333548" cy="487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9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÷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(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1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－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25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％－</a:t>
            </a:r>
            <a:r>
              <a:rPr lang="en-US" altLang="zh-CN" sz="6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  )</a:t>
            </a:r>
            <a:endParaRPr lang="en-US" altLang="zh-CN" sz="6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E-TT"/>
            </a:endParaRPr>
          </a:p>
          <a:p>
            <a:pPr>
              <a:lnSpc>
                <a:spcPct val="120000"/>
              </a:lnSpc>
            </a:pP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＝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TT"/>
              </a:rPr>
              <a:t>   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（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吨</a:t>
            </a:r>
            <a:r>
              <a:rPr lang="zh-CN" altLang="zh-CN" sz="66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）</a:t>
            </a:r>
            <a:endParaRPr lang="zh-CN" altLang="zh-CN" sz="72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66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答</a:t>
            </a:r>
            <a:r>
              <a:rPr lang="en-US" altLang="zh-CN" sz="6600" b="1" kern="0" spc="-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:</a:t>
            </a:r>
            <a:r>
              <a:rPr lang="zh-CN" altLang="zh-CN" sz="66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这堆货物有</a:t>
            </a:r>
            <a:r>
              <a:rPr lang="en-US" altLang="zh-CN" sz="66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    </a:t>
            </a:r>
            <a:r>
              <a:rPr lang="zh-CN" altLang="zh-CN" sz="66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吨</a:t>
            </a:r>
            <a:r>
              <a:rPr lang="zh-CN" altLang="zh-CN" sz="72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｡</a:t>
            </a:r>
            <a:endParaRPr lang="zh-CN" altLang="zh-CN" sz="7200" b="1" kern="0" spc="-4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FZYXK--GBK1-0"/>
            </a:endParaRPr>
          </a:p>
          <a:p>
            <a:pPr>
              <a:lnSpc>
                <a:spcPct val="100000"/>
              </a:lnSpc>
            </a:pPr>
            <a:r>
              <a:rPr lang="zh-CN" altLang="zh-CN" sz="6600" b="1" kern="0" spc="-4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（答案不唯一）</a:t>
            </a:r>
            <a:endParaRPr lang="zh-CN" altLang="zh-CN" sz="6600" b="1" kern="0" spc="-400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FZYXK--GBK1-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-124286"/>
            <a:ext cx="896810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(3)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你也补充一个条件</a:t>
            </a: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：</a:t>
            </a:r>
            <a:r>
              <a:rPr lang="en-US" altLang="zh-CN" sz="40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 </a:t>
            </a:r>
            <a:r>
              <a:rPr lang="zh-CN" altLang="zh-CN" sz="8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还剩下</a:t>
            </a:r>
            <a:r>
              <a:rPr lang="en-US" altLang="zh-CN" sz="80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FZYXK--GBK1-0"/>
              </a:rPr>
              <a:t> </a:t>
            </a:r>
            <a:endParaRPr lang="en-US" altLang="zh-CN" sz="8000" b="1" u="sng" dirty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宋体" panose="02010600030101010101" pitchFamily="2" charset="-122"/>
              <a:ea typeface="宋体" panose="02010600030101010101" pitchFamily="2" charset="-122"/>
              <a:cs typeface="FZYXK--GBK1-0"/>
            </a:endParaRPr>
          </a:p>
          <a:p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9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吨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。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根据补充的条件进行解答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。【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所补充条件不能与上面</a:t>
            </a:r>
            <a:r>
              <a:rPr lang="en-US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(1)(2)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FZSSK--GBK1-0"/>
              </a:rPr>
              <a:t>两题相同</a:t>
            </a:r>
            <a:r>
              <a:rPr lang="zh-CN" altLang="zh-CN" sz="4000" b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E-BZ"/>
              </a:rPr>
              <a:t>】</a:t>
            </a:r>
            <a:endParaRPr lang="zh-CN" altLang="zh-CN" sz="4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5821725" y="2088051"/>
            <a:ext cx="741045" cy="1737360"/>
            <a:chOff x="9878" y="-286"/>
            <a:chExt cx="1167" cy="2736"/>
          </a:xfrm>
        </p:grpSpPr>
        <p:sp>
          <p:nvSpPr>
            <p:cNvPr id="133" name="文本框 132"/>
            <p:cNvSpPr txBox="1"/>
            <p:nvPr/>
          </p:nvSpPr>
          <p:spPr>
            <a:xfrm>
              <a:off x="10022" y="-286"/>
              <a:ext cx="879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10022" y="851"/>
              <a:ext cx="879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9878" y="1027"/>
              <a:ext cx="116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341098" y="4591670"/>
            <a:ext cx="1442085" cy="1918970"/>
            <a:chOff x="10022" y="-572"/>
            <a:chExt cx="2271" cy="3022"/>
          </a:xfrm>
        </p:grpSpPr>
        <p:sp>
          <p:nvSpPr>
            <p:cNvPr id="11" name="文本框 10"/>
            <p:cNvSpPr txBox="1"/>
            <p:nvPr/>
          </p:nvSpPr>
          <p:spPr>
            <a:xfrm>
              <a:off x="10022" y="-572"/>
              <a:ext cx="2271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108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788" y="851"/>
              <a:ext cx="879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0095" y="1027"/>
              <a:ext cx="218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083424" y="3180429"/>
            <a:ext cx="1442085" cy="1819910"/>
            <a:chOff x="10022" y="-416"/>
            <a:chExt cx="2271" cy="2866"/>
          </a:xfrm>
        </p:grpSpPr>
        <p:sp>
          <p:nvSpPr>
            <p:cNvPr id="16" name="文本框 15"/>
            <p:cNvSpPr txBox="1"/>
            <p:nvPr/>
          </p:nvSpPr>
          <p:spPr>
            <a:xfrm>
              <a:off x="10022" y="-416"/>
              <a:ext cx="2271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108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788" y="851"/>
              <a:ext cx="879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095" y="1027"/>
              <a:ext cx="2187" cy="0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54378" y="41925"/>
            <a:ext cx="3341279" cy="9734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" y="2299970"/>
            <a:ext cx="8968105" cy="4558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90" y="76200"/>
            <a:ext cx="912876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下面右边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是某厂去年四个季度的产值统计图,其中第三季度的产值是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万元。(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)该厂去年第三季度的产值是全年产值的百分之几?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4275" y="2989308"/>
            <a:ext cx="4230029" cy="286602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7160" y="3245485"/>
            <a:ext cx="497014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1-25%-10%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-35%=30%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0" y="3166110"/>
            <a:ext cx="4815840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4605" y="120015"/>
            <a:ext cx="90919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)该厂去年第四季度的产值是多少万元?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30%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25%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(万元)</a:t>
            </a:r>
            <a:endParaRPr lang="zh-CN" altLang="en-US" sz="8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417955"/>
            <a:ext cx="8263255" cy="257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625" y="61595"/>
            <a:ext cx="9076055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5.21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m∶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m化成最简整数比是(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3∶10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),比值是(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)。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58014" y="-34925"/>
            <a:ext cx="801370" cy="1204595"/>
            <a:chOff x="10114" y="66"/>
            <a:chExt cx="879" cy="1897"/>
          </a:xfrm>
        </p:grpSpPr>
        <p:sp>
          <p:nvSpPr>
            <p:cNvPr id="8" name="文本框 7"/>
            <p:cNvSpPr txBox="1"/>
            <p:nvPr/>
          </p:nvSpPr>
          <p:spPr>
            <a:xfrm>
              <a:off x="10270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14" y="850"/>
              <a:ext cx="87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52745" y="790575"/>
            <a:ext cx="1225118" cy="2371090"/>
            <a:chOff x="10001" y="-802"/>
            <a:chExt cx="1594" cy="3734"/>
          </a:xfrm>
        </p:grpSpPr>
        <p:sp>
          <p:nvSpPr>
            <p:cNvPr id="4" name="文本框 3"/>
            <p:cNvSpPr txBox="1"/>
            <p:nvPr/>
          </p:nvSpPr>
          <p:spPr>
            <a:xfrm>
              <a:off x="10339" y="-802"/>
              <a:ext cx="1211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001" y="850"/>
              <a:ext cx="1594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017" y="997"/>
              <a:ext cx="1577" cy="19"/>
            </a:xfrm>
            <a:prstGeom prst="line">
              <a:avLst/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47625" y="3870960"/>
            <a:ext cx="663003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右图中阴影部分的面积占整个图形的(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37.5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)％。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14149"/>
          <a:stretch>
            <a:fillRect/>
          </a:stretch>
        </p:blipFill>
        <p:spPr>
          <a:xfrm>
            <a:off x="6677660" y="3757295"/>
            <a:ext cx="2388870" cy="14706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1028700"/>
            <a:ext cx="2596515" cy="1628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155" y="859155"/>
            <a:ext cx="1271270" cy="22415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4739640"/>
            <a:ext cx="205168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" y="120015"/>
            <a:ext cx="8994775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)该厂去年第二季度的产值比第四季度多百分之几?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方法一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30%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35%=420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(万元)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420-300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40%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方法二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35%-25%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25%</a:t>
            </a:r>
            <a:r>
              <a:rPr lang="zh-CN" altLang="en-US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6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40%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" y="1463040"/>
            <a:ext cx="8746490" cy="528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5715" y="120015"/>
            <a:ext cx="901763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33.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如图所示,大圆不动,小圆贴着大圆沿顺时针方向不断滚动。小圆的半径是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,大圆的半径是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cm。(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)当小圆从大圆上的点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出发,沿着大圆滚动,第一次回到点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时,小圆圆心走过路线的长度是多少厘米?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3.14</a:t>
            </a:r>
            <a:r>
              <a:rPr lang="zh-CN" altLang="en-US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(6+2)</a:t>
            </a:r>
            <a:endParaRPr lang="en-US" altLang="zh-CN" sz="8000" b="1" spc="-100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=50.24(</a:t>
            </a:r>
            <a:r>
              <a:rPr lang="zh-CN" altLang="en-US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en-US" altLang="zh-CN" sz="8000" b="1" spc="-100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8000" b="1" spc="-100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520" y="4149725"/>
            <a:ext cx="2959100" cy="2806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" y="3876040"/>
            <a:ext cx="6913426" cy="10687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5" y="5161280"/>
            <a:ext cx="5940969" cy="1068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" y="120015"/>
            <a:ext cx="88696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)小圆未滚动时,小圆上的点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与大圆上的点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重合。从小圆滚动后开始计算,当点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次与大圆接触时,点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更接近大圆上的点( </a:t>
            </a:r>
            <a:r>
              <a:rPr lang="zh-CN" altLang="en-US" sz="80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)。(括号里填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i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4000" b="1" i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9926" y="2012315"/>
            <a:ext cx="904148" cy="1438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520" y="4149725"/>
            <a:ext cx="2959100" cy="2806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53975" y="100330"/>
            <a:ext cx="925195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学校食堂购买了一批大米，共计  吨。每周用   吨,能用(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)周；每周用   ,能用(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)周。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学校操场地面上画了一个周长是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31.4</a:t>
            </a:r>
            <a:r>
              <a:rPr lang="en-US" altLang="zh-CN" sz="1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的圆,六(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)班全体同学站在圆上做游戏,老师站在圆内,他和每个同学之间的距离都相等。老师和每个同学之间的距离是(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)m。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66130" y="-82550"/>
            <a:ext cx="827672" cy="1204595"/>
            <a:chOff x="10144" y="66"/>
            <a:chExt cx="771" cy="1897"/>
          </a:xfrm>
        </p:grpSpPr>
        <p:sp>
          <p:nvSpPr>
            <p:cNvPr id="8" name="文本框 7"/>
            <p:cNvSpPr txBox="1"/>
            <p:nvPr/>
          </p:nvSpPr>
          <p:spPr>
            <a:xfrm>
              <a:off x="10297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144" y="850"/>
              <a:ext cx="67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645060" y="1006475"/>
            <a:ext cx="827672" cy="1204595"/>
            <a:chOff x="10144" y="66"/>
            <a:chExt cx="771" cy="1897"/>
          </a:xfrm>
        </p:grpSpPr>
        <p:sp>
          <p:nvSpPr>
            <p:cNvPr id="4" name="文本框 3"/>
            <p:cNvSpPr txBox="1"/>
            <p:nvPr/>
          </p:nvSpPr>
          <p:spPr>
            <a:xfrm>
              <a:off x="10297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44" y="850"/>
              <a:ext cx="67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7758205" y="1006475"/>
            <a:ext cx="827672" cy="1204595"/>
            <a:chOff x="10144" y="66"/>
            <a:chExt cx="771" cy="1897"/>
          </a:xfrm>
        </p:grpSpPr>
        <p:sp>
          <p:nvSpPr>
            <p:cNvPr id="12" name="文本框 11"/>
            <p:cNvSpPr txBox="1"/>
            <p:nvPr/>
          </p:nvSpPr>
          <p:spPr>
            <a:xfrm>
              <a:off x="10297" y="66"/>
              <a:ext cx="618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44" y="850"/>
              <a:ext cx="67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</a:rPr>
                <a:t>16</a:t>
              </a:r>
              <a:endParaRPr lang="en-US" altLang="zh-CN" sz="4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0230" y="1003"/>
              <a:ext cx="535" cy="0"/>
            </a:xfrm>
            <a:prstGeom prst="line">
              <a:avLst/>
            </a:prstGeom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1505" y="815975"/>
            <a:ext cx="488315" cy="10877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705" y="2039620"/>
            <a:ext cx="1042670" cy="1190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" y="5765165"/>
            <a:ext cx="625475" cy="992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35" y="417830"/>
            <a:ext cx="898842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如图，用玻璃刀在一块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dm、宽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dm的长方形玻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璃上划一个最大的圆，这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个圆的面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积是(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12.56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)dm</a:t>
            </a:r>
            <a:r>
              <a:rPr lang="en-US" altLang="zh-CN" sz="4000" b="1" baseline="700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,剩下部分的面积是(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23.44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)dm</a:t>
            </a:r>
            <a:r>
              <a:rPr lang="en-US" altLang="zh-CN" sz="4000" b="1" baseline="700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0450" y="2313305"/>
            <a:ext cx="2637155" cy="1054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9330" y="3512820"/>
            <a:ext cx="2578331" cy="1324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35" y="477520"/>
            <a:ext cx="3171825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55" y="80645"/>
            <a:ext cx="913701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如图,用小棒按下面的规律摆正六边形,摆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个正六边形需要(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)根小棒,摆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个正六边形需要(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)根小棒,摆(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)个正六边形需要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根小棒。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435" y="5319395"/>
            <a:ext cx="8270875" cy="10306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9575" y="946150"/>
            <a:ext cx="1021080" cy="81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385" y="2096135"/>
            <a:ext cx="1447800" cy="11283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01" y="3352165"/>
            <a:ext cx="1520998" cy="1128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350" y="93980"/>
            <a:ext cx="918273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如图，在直角三角形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m，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cm。将三角形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以点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为中心顺时针旋转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°得到三角形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AB′C′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)图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的阴影部分是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边在旋转过程中扫过的区域,面积是(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19.625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</a:t>
            </a:r>
            <a:r>
              <a:rPr lang="en-US" altLang="zh-CN" sz="4000" b="1" baseline="7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1890" y="4177030"/>
            <a:ext cx="6391275" cy="2629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8983" y="3321030"/>
            <a:ext cx="3144520" cy="1174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2705" y="3878580"/>
            <a:ext cx="6229350" cy="26250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0965" y="93980"/>
            <a:ext cx="89325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)图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的阴影部分是</a:t>
            </a:r>
            <a:r>
              <a:rPr lang="en-US" altLang="zh-CN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边在旋转过程中扫过的区域,面积是(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7.065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</a:t>
            </a:r>
            <a:r>
              <a:rPr lang="en-US" altLang="zh-CN" sz="4000" b="1" baseline="7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)图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的阴影部分是</a:t>
            </a:r>
            <a:r>
              <a:rPr lang="zh-CN" altLang="en-US" sz="40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边在旋转过程中扫过的区域,面积是(</a:t>
            </a:r>
            <a:r>
              <a:rPr lang="en-US" altLang="zh-CN" sz="8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12.56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)cm</a:t>
            </a:r>
            <a:r>
              <a:rPr lang="en-US" altLang="zh-CN" sz="4000" b="1" baseline="700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346" y="897041"/>
            <a:ext cx="2555875" cy="11527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205" y="2635036"/>
            <a:ext cx="2611015" cy="1152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commondata" val="eyJoZGlkIjoiZDgzNmEzOWIwMjk4OWU1MzNlYWQ4NjZiOWYxZTlhMGE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3215</Words>
  <Application>WPS 演示</Application>
  <PresentationFormat>全屏显示(4:3)</PresentationFormat>
  <Paragraphs>390</Paragraphs>
  <Slides>43</Slides>
  <Notes>40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Times New Roman</vt:lpstr>
      <vt:lpstr>Arial Unicode MS</vt:lpstr>
      <vt:lpstr>Calibri</vt:lpstr>
      <vt:lpstr>E-TT</vt:lpstr>
      <vt:lpstr>魂心</vt:lpstr>
      <vt:lpstr>FZYXK--GBK1-0</vt:lpstr>
      <vt:lpstr>E-BZ</vt:lpstr>
      <vt:lpstr>FZSSK--GBK1-0</vt:lpstr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462</cp:revision>
  <dcterms:created xsi:type="dcterms:W3CDTF">2019-06-19T02:08:00Z</dcterms:created>
  <dcterms:modified xsi:type="dcterms:W3CDTF">2024-03-16T07:27:07Z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2052-12.1.0.16412</vt:lpwstr>
  </property>
  <property fmtid="{D5CDD505-2E9C-101B-9397-08002B2CF9AE}" pid="3" name="ICV">
    <vt:lpwstr>214F56AF3E174C60B7961560DA59ED22</vt:lpwstr>
  </property>
</Properties>
</file>