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526" r:id="rId11"/>
    <p:sldId id="444" r:id="rId12"/>
    <p:sldId id="485" r:id="rId13"/>
    <p:sldId id="445" r:id="rId14"/>
    <p:sldId id="448" r:id="rId15"/>
    <p:sldId id="449" r:id="rId16"/>
    <p:sldId id="556" r:id="rId17"/>
    <p:sldId id="450" r:id="rId18"/>
    <p:sldId id="452" r:id="rId19"/>
    <p:sldId id="454" r:id="rId20"/>
    <p:sldId id="455" r:id="rId21"/>
    <p:sldId id="557" r:id="rId22"/>
    <p:sldId id="488" r:id="rId23"/>
    <p:sldId id="458" r:id="rId24"/>
    <p:sldId id="460" r:id="rId25"/>
    <p:sldId id="461" r:id="rId26"/>
    <p:sldId id="463" r:id="rId27"/>
    <p:sldId id="464" r:id="rId28"/>
    <p:sldId id="496" r:id="rId29"/>
    <p:sldId id="497" r:id="rId30"/>
    <p:sldId id="465" r:id="rId31"/>
    <p:sldId id="466" r:id="rId32"/>
    <p:sldId id="470" r:id="rId33"/>
    <p:sldId id="528" r:id="rId34"/>
    <p:sldId id="527" r:id="rId35"/>
    <p:sldId id="558" r:id="rId36"/>
    <p:sldId id="529" r:id="rId37"/>
    <p:sldId id="530" r:id="rId38"/>
    <p:sldId id="531" r:id="rId39"/>
    <p:sldId id="532" r:id="rId40"/>
    <p:sldId id="533" r:id="rId41"/>
    <p:sldId id="534" r:id="rId42"/>
    <p:sldId id="270" r:id="rId43"/>
  </p:sldIdLst>
  <p:sldSz cx="9144000" cy="6858000" type="screen4x3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2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4"/>
        <p:guide pos="2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7" Type="http://schemas.openxmlformats.org/officeDocument/2006/relationships/tags" Target="tags/tag9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145" y="2430145"/>
            <a:ext cx="88557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七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</a:t>
            </a:r>
            <a:endParaRPr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  <a:p>
            <a:pPr algn="ctr"/>
            <a:r>
              <a:rPr lang="zh-CN" alt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扇形统计图</a:t>
            </a:r>
            <a:r>
              <a:rPr lang="en-US" alt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</a:t>
            </a:r>
            <a:endParaRPr lang="en-US" alt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  <a:p>
            <a:pPr algn="ctr"/>
            <a:r>
              <a:rPr lang="zh-CN" alt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数学广角</a:t>
            </a:r>
            <a:r>
              <a:rPr lang="en-US" alt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——</a:t>
            </a:r>
            <a:r>
              <a:rPr lang="zh-CN" alt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数与形</a:t>
            </a:r>
            <a:endParaRPr lang="zh-CN" altLang="en-US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0960" y="-27940"/>
            <a:ext cx="906018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乐乐家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５月份的购物支出比伙食支出多百分之几? 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％－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％)÷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％＝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乐乐家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５月份的购物支出比伙食支出多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某小学六年级有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名同学,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他们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参加课外小组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情况如图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1496060"/>
            <a:ext cx="796290" cy="1197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7550" y="3966210"/>
            <a:ext cx="574040" cy="550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510" y="1671320"/>
            <a:ext cx="529590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24765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(１)参加体育小组的人数占六年级总人数的(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(２)参加音乐小组的人数与参加美术小组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人数的比是(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)∶(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(３)参加(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体育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)小组的人数最多,有(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006475"/>
            <a:ext cx="981075" cy="890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260" y="2961005"/>
            <a:ext cx="492125" cy="890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6160" y="2961005"/>
            <a:ext cx="955675" cy="890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0" y="4022725"/>
            <a:ext cx="1979930" cy="1236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5451475"/>
            <a:ext cx="1042670" cy="123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(４)再提出一个数学问题,并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列式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解答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10" y="1842135"/>
            <a:ext cx="86023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参加音乐兴趣小组的有多少人？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参加音乐兴趣小组的有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（答案不唯一）</a:t>
            </a: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手机话费中的各项费用统计情况如图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所示。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其中月功能费是５元,根据图中的信息完成下列各题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(９分)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9410" y="2809875"/>
            <a:ext cx="4599940" cy="355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48895"/>
            <a:ext cx="9060180" cy="7108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(１)小李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手机话费一共花了多少元?(２分)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÷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％＝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(元)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答：小李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手机话费一共花了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125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</a:t>
            </a:r>
            <a:r>
              <a:rPr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7366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(２)先计算,再将条形统计图补充完整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2498090"/>
            <a:ext cx="7279640" cy="400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125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(元)　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125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36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45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(元)</a:t>
            </a: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2147570"/>
            <a:ext cx="7956550" cy="4415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3105" y="244475"/>
            <a:ext cx="7698740" cy="904875"/>
            <a:chOff x="1123" y="803"/>
            <a:chExt cx="12124" cy="1425"/>
          </a:xfrm>
        </p:grpSpPr>
        <p:sp>
          <p:nvSpPr>
            <p:cNvPr id="3" name="椭圆 2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扇形统计图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0015" y="1547495"/>
            <a:ext cx="890397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统计图能直观形象地描述数据,常见的统计图有(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条形统计图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)、(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折线统计图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)、(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扇形统计图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)。(３分)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0" y="2251075"/>
            <a:ext cx="5084445" cy="11169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3516630"/>
            <a:ext cx="5084445" cy="11169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020" y="3516630"/>
            <a:ext cx="1981200" cy="11169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" y="4700270"/>
            <a:ext cx="3123565" cy="117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1445" y="66040"/>
            <a:ext cx="89846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(３)扇形统计图中,表示短信费的扇形的圆心角是多少度? (３分)</a:t>
            </a:r>
            <a:endParaRPr lang="en-US" altLang="zh-CN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40" y="1388110"/>
            <a:ext cx="911542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°×(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°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表示短信费的扇形的圆心角是72度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13105" y="244475"/>
            <a:ext cx="7698740" cy="904875"/>
            <a:chOff x="1123" y="803"/>
            <a:chExt cx="12124" cy="1425"/>
          </a:xfrm>
        </p:grpSpPr>
        <p:sp>
          <p:nvSpPr>
            <p:cNvPr id="5" name="椭圆 4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数与形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0" y="1149350"/>
                <a:ext cx="8862695" cy="49212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10.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按规律填数。(８分)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(１)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31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63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),(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),…（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分）􀆺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(２)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𝟏𝟏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4000" b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,(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𝟏𝟑</m:t>
                        </m:r>
                      </m:num>
                      <m:den>
                        <m:r>
                          <a:rPr lang="en-US" altLang="zh-CN" sz="80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),(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𝟏𝟕</m:t>
                        </m:r>
                      </m:num>
                      <m:den>
                        <m:r>
                          <a:rPr lang="en-US" altLang="zh-CN" sz="7200" b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𝟏𝟗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),…（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分）􀆺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149350"/>
                <a:ext cx="8862695" cy="492125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6435" y="2007235"/>
            <a:ext cx="941070" cy="9328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535" y="2007235"/>
            <a:ext cx="1349375" cy="9328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0" y="3517265"/>
            <a:ext cx="1289050" cy="1911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3015" y="3517265"/>
            <a:ext cx="1289050" cy="191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7366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(常考题)明明用小棒以下面的方式摆六边形。(６分)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085" y="1346200"/>
            <a:ext cx="8799195" cy="1591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275" y="2938145"/>
            <a:ext cx="89300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个六边形用６根,摆２个六边形用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根……摆６个六边形用(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)根,摆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个六边形用(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n＋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)根,摆(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)个六边形用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根。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6245" y="3659505"/>
            <a:ext cx="920750" cy="871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80" y="4681220"/>
            <a:ext cx="2472690" cy="972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5610" y="4681220"/>
            <a:ext cx="1554480" cy="97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4859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观察下图规律,第(４)幅图中有(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)个空白正方形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如果一幅图中涂色正方形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个,那么空白正方形有(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)个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4671695"/>
            <a:ext cx="8312150" cy="18815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1047115"/>
            <a:ext cx="1021715" cy="1218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3312160"/>
            <a:ext cx="1021715" cy="121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143510" y="138430"/>
                <a:ext cx="9060180" cy="15684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0" algn="l" fontAlgn="auto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13.1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4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＋…</a:t>
                </a: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≈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</a:t>
                </a:r>
                <a:r>
                  <a:rPr 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2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510" y="138430"/>
                <a:ext cx="9060180" cy="15684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144145" y="2552065"/>
            <a:ext cx="88411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(易错题)１＋３＋５＋７＋…＋(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n－１)＝(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n－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)²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B．n²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C．(２n)²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D．(２n＋１)²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340" y="395605"/>
            <a:ext cx="471170" cy="1054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6730" y="3314700"/>
            <a:ext cx="574040" cy="105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35560"/>
            <a:ext cx="9060180" cy="104330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如图,用棱长为１厘米的小正方体像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面这样摆下去,n 个这样的小正方体摆成的长方体的表面积是(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)平方厘米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.3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n＋２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４n＋２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n－２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(n＋２)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8445" y="3655060"/>
            <a:ext cx="6303645" cy="7156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3455" y="1496695"/>
            <a:ext cx="920750" cy="1421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60020"/>
            <a:ext cx="900620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有三个正整数,如果其中两个数的平方的和等于第三个数的平方,那么这三个数就是勾股数,以这三个数为边的长度的三角形就是一个直角三角形。例如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这三个数,因为３²＝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，５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可以计算得出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²＋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5²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,所以３，４，５是勾股数。运用上述信息进行判断,下列选项中是勾股数的是(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１、２、３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６、８、１０ 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３、５、７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２、２、４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0" y="4556760"/>
            <a:ext cx="920750" cy="1137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97790"/>
            <a:ext cx="9060180" cy="6702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8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(热点题)六(１)班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乘车去农场摘草莓,汽车以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千米/时的速度行驶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小时到达农场,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同学们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在农场活动了２小时,然后乘车返回,返回的速度比去时的速度快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这个过程用图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象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表示出来,正确的是(</a:t>
            </a:r>
            <a:r>
              <a:rPr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80000"/>
              </a:lnSpc>
            </a:pPr>
            <a:endParaRPr 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5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①③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B.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①④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C.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②③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D.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②④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8020" y="2569845"/>
            <a:ext cx="757555" cy="1123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" y="3516630"/>
            <a:ext cx="8951595" cy="2526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6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(常考题)六年级５个班进行年级足球比赛,每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个班之间要比赛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场。六(１)班已经比赛４场,六(２)班已经比赛３场,六(３)班已经比赛２场,六(４)班已经比赛１场。那么六(５)班已经比赛多少场? 分别是和哪个班比赛的? (５分)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35" y="156210"/>
            <a:ext cx="914463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答：六(５)班已经比赛２场；分别是和六(１)班、六(２)班比赛的。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3870" y="4373245"/>
            <a:ext cx="4462145" cy="2077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想要反映某校六年级６个班各班的人数,用(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条形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)统计图比较好;想要反映小明一学期数学各单元成绩变化,用(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折线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)统计图比较好;想要反映某工厂每个月产值与全年总产值之间的关系,用(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扇形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)统计图比较好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6555" y="883920"/>
            <a:ext cx="2085340" cy="13404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3129280"/>
            <a:ext cx="2065655" cy="1340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935" y="5374640"/>
            <a:ext cx="2093595" cy="1340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(易错题)仔细观察图中三角形的排列规律,第５幅图中黑色的三角形有(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243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)个,白色的三角形有(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121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)个。(４分)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" y="4189095"/>
            <a:ext cx="8441690" cy="25406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70355"/>
            <a:ext cx="1573530" cy="1463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80" y="1570990"/>
            <a:ext cx="1511935" cy="146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070" y="152400"/>
            <a:ext cx="87858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用灰、白两种小正方形瓷砖拼成大正方形,如图所示,中间用灰瓷砖,四周一圈用白瓷砖。拼一个大正方形,如果用了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块灰瓷砖,那么白瓷砖用了(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)块。(２分)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3714750"/>
            <a:ext cx="8307705" cy="30206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30" y="2555875"/>
            <a:ext cx="1002030" cy="115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0" y="142875"/>
            <a:ext cx="91440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21.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下面右边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是某书店１月份各类图书的销售情况统计图,科学类的销售量是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本,历史类的销售量是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本。(９分)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(１)历史类的销售量比科学类少百分之几?（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7030" y="3836035"/>
            <a:ext cx="3105785" cy="30219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6850" y="3625850"/>
            <a:ext cx="52501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600-240</a:t>
            </a:r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)÷</a:t>
            </a:r>
            <a:endParaRPr lang="zh-CN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</a:t>
            </a:r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×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altLang="en-US" sz="720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3795395"/>
            <a:ext cx="5117465" cy="297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35" y="156210"/>
            <a:ext cx="91446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历史类的销售量比科学类少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91440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(２)这个书店１月份的总销售量是多少本?（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211580"/>
            <a:ext cx="914400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)÷(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(本)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这个书店１月份的总销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售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量是</a:t>
            </a:r>
            <a:r>
              <a:rPr lang="en-US" altLang="zh-CN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3000</a:t>
            </a:r>
            <a:r>
              <a:rPr lang="zh-CN" altLang="en-US" sz="8000" b="1" spc="-4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本。</a:t>
            </a:r>
            <a:endParaRPr lang="zh-CN" altLang="en-US" sz="8000" b="1" spc="-4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(３)明明说:“文学类比其他类多的销售量刚好等于科学类的销售量。”他的说法正确吗? 说明理由。（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033270"/>
            <a:ext cx="88417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(本)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答：他的说法正确。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855" y="139065"/>
            <a:ext cx="89242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【思维拓展】妈妈从单位下班，先乘公交车到菜场买菜,再步行回家。下面图甲和图乙记录了她的行程。(９分)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" y="2212340"/>
            <a:ext cx="8394700" cy="356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(１)观察图乙,公交车每分钟行驶多少千米?（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3.5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)÷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0.25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(千米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答：公交车每分钟行驶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0.25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千米。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80340"/>
            <a:ext cx="8943975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(２)观察图乙,妈妈下班乘公交车的时间是买菜时间的百分之几?（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)×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％≈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71.4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妈妈下班乘公交车的时间是买菜时间的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71.4%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850" y="212725"/>
            <a:ext cx="90049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(３)观察两幅图,妈妈从单位下班,先买菜再回家,一共用了多少时间?（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60" y="1577340"/>
            <a:ext cx="907351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(分钟)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答：一共用了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32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分钟。　</a:t>
            </a:r>
            <a:endParaRPr lang="zh-CN" altLang="en-US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(常考题)想表示出牛奶中各种营养成分所占百分比的情况,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合适的是(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A．条形统计图　　　B．折线统计图　　　C．扇形统计图　　　D．复式统计图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1610995"/>
            <a:ext cx="1002665" cy="1259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(常考题)要直观反映六(１)班学生一至六年级的近视率变化情况,最适合的是(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A．条形统计图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B．折线统计图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C．扇形统计图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D．复式统计图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080" y="1720850"/>
            <a:ext cx="757555" cy="117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83185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下面四个选项中,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最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适合用扇形统计图表示的是(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某学校各年龄段教师人数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一件毛衣中各成分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质量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与总质量的关系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小明最近５年长高的情况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某地下半年气温的变化情况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9455" y="994410"/>
            <a:ext cx="920750" cy="1156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妈妈把家庭每月各种支出情况绘制成扇形统计图,是为了(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能直观地看出每项支出的多少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能看出每项支出的变化趋势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形象、美观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能直观地看出每项支出与当月总支出的关系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8860" y="1067435"/>
            <a:ext cx="79565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6200" y="76200"/>
            <a:ext cx="9060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(常考题)右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图是乐乐家５月份生活支出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情况统计图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1644650"/>
            <a:ext cx="89846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(１)水、电、煤气支出占５月份生活总支出的百分之几? 填在右图中。(２分)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5775" y="3070860"/>
            <a:ext cx="3154045" cy="34905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8105" y="6023610"/>
            <a:ext cx="348615" cy="71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810" y="29210"/>
            <a:ext cx="906018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(２)已知乐乐家５月份的交通支出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元,他家５月份的总支出是(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)元,购物支出是(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)元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856105"/>
            <a:ext cx="2063115" cy="11976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4910" y="1856105"/>
            <a:ext cx="1981835" cy="119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ZDgzNmEzOWIwMjk4OWU1MzNlYWQ4NjZiOWYxZTlhMGE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2825</Words>
  <Application>WPS 演示</Application>
  <PresentationFormat>宽屏</PresentationFormat>
  <Paragraphs>168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Arial Unicode MS</vt:lpstr>
      <vt:lpstr>Calibri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ÐËνΙ乚</cp:lastModifiedBy>
  <cp:revision>423</cp:revision>
  <dcterms:created xsi:type="dcterms:W3CDTF">2019-06-19T02:08:00Z</dcterms:created>
  <dcterms:modified xsi:type="dcterms:W3CDTF">2025-10-30T07:20:54Z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214F56AF3E174C60B7961560DA59ED22</vt:lpwstr>
  </property>
</Properties>
</file>