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9" r:id="rId3"/>
    <p:sldId id="408" r:id="rId4"/>
    <p:sldId id="441" r:id="rId6"/>
    <p:sldId id="482" r:id="rId7"/>
    <p:sldId id="483" r:id="rId8"/>
    <p:sldId id="443" r:id="rId9"/>
    <p:sldId id="484" r:id="rId10"/>
    <p:sldId id="526" r:id="rId11"/>
    <p:sldId id="444" r:id="rId12"/>
    <p:sldId id="445" r:id="rId13"/>
    <p:sldId id="448" r:id="rId14"/>
    <p:sldId id="449" r:id="rId15"/>
    <p:sldId id="452" r:id="rId16"/>
    <p:sldId id="555" r:id="rId17"/>
    <p:sldId id="556" r:id="rId18"/>
    <p:sldId id="557" r:id="rId19"/>
    <p:sldId id="581" r:id="rId20"/>
    <p:sldId id="582" r:id="rId21"/>
    <p:sldId id="558" r:id="rId22"/>
    <p:sldId id="458" r:id="rId23"/>
    <p:sldId id="489" r:id="rId24"/>
    <p:sldId id="562" r:id="rId25"/>
    <p:sldId id="460" r:id="rId26"/>
    <p:sldId id="461" r:id="rId27"/>
    <p:sldId id="495" r:id="rId28"/>
    <p:sldId id="463" r:id="rId29"/>
    <p:sldId id="527" r:id="rId30"/>
    <p:sldId id="464" r:id="rId31"/>
    <p:sldId id="497" r:id="rId32"/>
    <p:sldId id="467" r:id="rId33"/>
    <p:sldId id="470" r:id="rId34"/>
    <p:sldId id="502" r:id="rId35"/>
    <p:sldId id="583" r:id="rId36"/>
    <p:sldId id="584" r:id="rId37"/>
    <p:sldId id="270" r:id="rId38"/>
  </p:sldIdLst>
  <p:sldSz cx="9144000" cy="6858000" type="screen4x3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99" userDrawn="1">
          <p15:clr>
            <a:srgbClr val="A4A3A4"/>
          </p15:clr>
        </p15:guide>
        <p15:guide id="2" pos="2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2AF2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99"/>
        <p:guide pos="292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2216137_121530086927_2.jpg"/>
          <p:cNvPicPr>
            <a:picLocks noChangeAspect="1"/>
          </p:cNvPicPr>
          <p:nvPr userDrawn="1"/>
        </p:nvPicPr>
        <p:blipFill>
          <a:blip r:embed="rId2" cstate="print">
            <a:lum bright="6000" contrast="-12000"/>
          </a:blip>
          <a:srcRect b="6250"/>
          <a:stretch>
            <a:fillRect/>
          </a:stretch>
        </p:blipFill>
        <p:spPr>
          <a:xfrm>
            <a:off x="0" y="0"/>
            <a:ext cx="9144000" cy="68609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9" descr="E:\工作记录\名师面对面 1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95BDCB"/>
              </a:clrFrom>
              <a:clrTo>
                <a:srgbClr val="95BDCB">
                  <a:alpha val="0"/>
                </a:srgbClr>
              </a:clrTo>
            </a:clrChange>
            <a:lum contrast="40000"/>
          </a:blip>
          <a:stretch>
            <a:fillRect/>
          </a:stretch>
        </p:blipFill>
        <p:spPr>
          <a:xfrm>
            <a:off x="611188" y="188465"/>
            <a:ext cx="2665412" cy="82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 userDrawn="1"/>
        </p:nvSpPr>
        <p:spPr>
          <a:xfrm>
            <a:off x="6156113" y="5202971"/>
            <a:ext cx="2747433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数学</a:t>
            </a:r>
            <a:r>
              <a:rPr kumimoji="0" lang="en-US" altLang="zh-CN" sz="4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RJ</a:t>
            </a:r>
            <a:endParaRPr kumimoji="0" lang="en-US" altLang="zh-CN" sz="4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5480473" y="6006358"/>
            <a:ext cx="3663527" cy="822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745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六年级上</a:t>
            </a:r>
            <a:r>
              <a:rPr kumimoji="0" lang="zh-CN" altLang="en-US" sz="4745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册</a:t>
            </a:r>
            <a:endParaRPr kumimoji="0" lang="zh-CN" altLang="en-US" sz="474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3699510" y="363220"/>
            <a:ext cx="46729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E22AF2"/>
                </a:solidFill>
                <a:latin typeface="方正粗宋_GBK" panose="03000509000000000000" charset="-122"/>
                <a:ea typeface="方正粗宋_GBK" panose="03000509000000000000" charset="-122"/>
              </a:rPr>
              <a:t>期末大通关</a:t>
            </a:r>
            <a:endParaRPr lang="zh-CN" altLang="en-US" sz="6000">
              <a:solidFill>
                <a:srgbClr val="E22AF2"/>
              </a:solidFill>
              <a:latin typeface="方正粗宋_GBK" panose="03000509000000000000" charset="-122"/>
              <a:ea typeface="方正粗宋_GBK" panose="030005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521787" y="78730"/>
            <a:ext cx="1562947" cy="6112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 descr="0240460196.jpg"/>
          <p:cNvPicPr>
            <a:picLocks noChangeAspect="1"/>
          </p:cNvPicPr>
          <p:nvPr userDrawn="1"/>
        </p:nvPicPr>
        <p:blipFill>
          <a:blip r:embed="rId2" cstate="print"/>
          <a:srcRect t="4898"/>
          <a:stretch>
            <a:fillRect/>
          </a:stretch>
        </p:blipFill>
        <p:spPr>
          <a:xfrm>
            <a:off x="0" y="0"/>
            <a:ext cx="9144000" cy="6844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680720" y="980319"/>
            <a:ext cx="7483687" cy="13233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5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有志者，事竟成！</a:t>
            </a:r>
            <a:endParaRPr kumimoji="0" lang="zh-CN" altLang="en-US" sz="8005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648631" y="2389504"/>
            <a:ext cx="3648075" cy="364225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44805" y="2430145"/>
            <a:ext cx="885571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卷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六</a:t>
            </a:r>
            <a:r>
              <a:rPr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en-US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  </a:t>
            </a:r>
            <a:r>
              <a:rPr lang="zh-CN" sz="5600" b="1" dirty="0" smtClean="0">
                <a:latin typeface="方正准圆_GBK" panose="03000509000000000000" charset="-122"/>
                <a:ea typeface="方正准圆_GBK" panose="03000509000000000000" charset="-122"/>
              </a:rPr>
              <a:t>百分数（一）</a:t>
            </a:r>
            <a:endParaRPr lang="zh-CN" sz="5600" b="1" dirty="0" smtClean="0">
              <a:latin typeface="方正准圆_GBK" panose="03000509000000000000" charset="-122"/>
              <a:ea typeface="方正准圆_GBK" panose="03000509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03325" y="0"/>
            <a:ext cx="7698740" cy="904875"/>
            <a:chOff x="1123" y="803"/>
            <a:chExt cx="12124" cy="1425"/>
          </a:xfrm>
        </p:grpSpPr>
        <p:sp>
          <p:nvSpPr>
            <p:cNvPr id="12" name="椭圆 11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考点三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常见的百分率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9065" y="904875"/>
            <a:ext cx="9004935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8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六(３)班某天上午有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人到校上课,５人请假在家,出勤率是(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)。下午请假的学生中有３人回校上课,此时的出勤率是(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小明投篮５次,投中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个,投篮命中率是(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)。小明还要接着投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次,要想让总的投篮命中率达到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％,至少应再投中(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)个。(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3110" y="1386205"/>
            <a:ext cx="2088515" cy="10026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505" y="2817495"/>
            <a:ext cx="2088515" cy="9398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790" y="4274820"/>
            <a:ext cx="2150745" cy="10026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990" y="5794375"/>
            <a:ext cx="945515" cy="100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203835"/>
            <a:ext cx="9060180" cy="467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11.60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千克油菜籽可以榨油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千克,它的出油率是(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按这样的出油率,榨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千克菜籽油需要(</a:t>
            </a:r>
            <a:r>
              <a:rPr lang="en-US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)千克油菜籽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115" y="1142365"/>
            <a:ext cx="1946275" cy="1267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7145" y="2673350"/>
            <a:ext cx="155892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467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一种纺织品的合格率是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件产品中有(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)件不合格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　　　B．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　　　C．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　　　　　　　D．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294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225" y="1059815"/>
            <a:ext cx="59944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48895"/>
            <a:ext cx="9060180" cy="8955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13.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(常考题)把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克盐溶化在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克水中,盐的重量占盐水重量的(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9605" y="937895"/>
            <a:ext cx="72199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103505"/>
            <a:ext cx="906018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14.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(易错题)一批树苗的成活率在８０％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～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９０％,如果要保证成活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棵,至少要栽种(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)棵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900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950</a:t>
            </a:r>
            <a:endParaRPr 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810" y="1755140"/>
            <a:ext cx="110998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03325" y="0"/>
            <a:ext cx="7698740" cy="904875"/>
            <a:chOff x="1123" y="803"/>
            <a:chExt cx="12124" cy="1425"/>
          </a:xfrm>
        </p:grpSpPr>
        <p:sp>
          <p:nvSpPr>
            <p:cNvPr id="12" name="椭圆 11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考点四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变化幅度问题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39065" y="1028700"/>
            <a:ext cx="9004935" cy="5741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某国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年的国内生产总值是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万亿美元。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年,该国的国内生产总值比上一年减少了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％。该国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年的国内生产总值是(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)万亿美元。(２分)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(常考题)某地区房价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年比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年上涨了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年比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年上涨了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％,那么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年比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年上涨了(</a:t>
            </a:r>
            <a:r>
              <a:rPr lang="en-US" altLang="zh-CN" sz="8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15.5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)％。(２分)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170" y="2753995"/>
            <a:ext cx="1475740" cy="921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" y="5570855"/>
            <a:ext cx="2128520" cy="921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20320"/>
            <a:ext cx="9060180" cy="987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9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家电城有台冰箱先按进价加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％作为零售价,最后卖出价比零售价降低了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％,那么卖出的这台冰箱商家赚了进价的(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一条裙子的价格经过下列变化后,价格仍然不变的是(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先涨价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％,再降价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B．先降价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％,再涨价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C．先涨价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％,再降价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 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D．先降价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％,再涨价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9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  <a:buClrTx/>
              <a:buSzTx/>
              <a:buFontTx/>
            </a:pPr>
            <a:endParaRPr lang="en-US" altLang="zh-CN" sz="6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035" y="1672590"/>
            <a:ext cx="1049655" cy="1022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6210" y="3284220"/>
            <a:ext cx="721360" cy="102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0640"/>
            <a:ext cx="9060180" cy="6816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19.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(常考题)商场的鞋子专柜,元旦时为了促销,所有鞋子均降价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％销售。本周开展大酬宾活动,在元旦降价的基础上再降价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％。现在鞋子的价格相当于原价的(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)。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.81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.90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D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.91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115" y="3162935"/>
            <a:ext cx="64071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0650" y="181610"/>
            <a:ext cx="8902700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电器城中某品牌空调７月份的价格是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元,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月份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的价格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比７月份提高了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％,９月份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的价格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又比８月份降低了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％,那么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zh-CN" altLang="en-US" sz="8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购买此商品最便宜。(２分)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份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份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份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D．无法确定哪个月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9555" y="2080260"/>
            <a:ext cx="638810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-635" y="1672590"/>
            <a:ext cx="914527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盒子里红珠子和蓝珠子的数量之比是５∶４,拿走红珠子的(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28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)％后,红珠子和蓝珠子的数量之比是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7160" y="2389505"/>
            <a:ext cx="1538605" cy="11842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03325" y="0"/>
            <a:ext cx="7698740" cy="904875"/>
            <a:chOff x="1123" y="803"/>
            <a:chExt cx="12124" cy="1425"/>
          </a:xfrm>
        </p:grpSpPr>
        <p:sp>
          <p:nvSpPr>
            <p:cNvPr id="12" name="椭圆 11"/>
            <p:cNvSpPr/>
            <p:nvPr>
              <p:custDataLst>
                <p:tags r:id="rId2"/>
              </p:custDataLst>
            </p:nvPr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>
              <p:custDataLst>
                <p:tags r:id="rId3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考点五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解决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问题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83005" y="0"/>
            <a:ext cx="7698740" cy="904875"/>
            <a:chOff x="1123" y="803"/>
            <a:chExt cx="12124" cy="1425"/>
          </a:xfrm>
        </p:grpSpPr>
        <p:sp>
          <p:nvSpPr>
            <p:cNvPr id="6" name="椭圆 5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考点一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百分数的认识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40665" y="904875"/>
            <a:ext cx="8662670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选择下面的百分数填空。(４分)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　　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　　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　　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　　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　　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)一条路已经修了(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),还剩(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)没有修。（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(或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64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　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950" y="2795270"/>
            <a:ext cx="1946275" cy="1267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380" y="4062730"/>
            <a:ext cx="1946275" cy="12674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65" y="5187315"/>
            <a:ext cx="765746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41275"/>
            <a:ext cx="9060180" cy="68167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22.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袁隆平爷爷被称为“杂交水稻之父”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年袁隆平指导的杂交水稻试验田平均每公顷产量达到近１４吨,比全国水稻平均每公顷产量多了约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82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2011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年全国平均每公顷水稻产量大约是多少吨? (结果保留一位小数)(４分)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385" y="187960"/>
            <a:ext cx="839660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82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</a:t>
            </a:r>
            <a:endParaRPr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≈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7.7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(吨)</a:t>
            </a:r>
            <a:endParaRPr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2011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年全国平均每公顷水稻产量大约是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7.7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吨</a:t>
            </a:r>
            <a:r>
              <a:rPr 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3670" y="99949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" y="114935"/>
            <a:ext cx="8304530" cy="2532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2647315"/>
            <a:ext cx="8881110" cy="4123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202565"/>
            <a:ext cx="914463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(热点题)李阿姨经营一家饺子馆。为了盈利,每份饺子按照高于成本价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％来定价。现在在定价的基础上降价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％出售。现在出售的每份饺子是盈利的还是亏损的? 写出你的思考过程。(４分)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705" y="57785"/>
            <a:ext cx="9144000" cy="56991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00000"/>
              </a:lnSpc>
            </a:pP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设原来每份饺子的价格为１。</a:t>
            </a:r>
            <a:endParaRPr lang="zh-CN" altLang="en-US" sz="6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×(</a:t>
            </a: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％)×(</a:t>
            </a: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％)＝</a:t>
            </a: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1.04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6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1.04</a:t>
            </a: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＞１</a:t>
            </a:r>
            <a:endParaRPr lang="zh-CN" altLang="en-US" sz="6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6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答：现在出售的每份饺子是盈利的。</a:t>
            </a:r>
            <a:endParaRPr lang="zh-CN" altLang="en-US" sz="6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" y="57785"/>
            <a:ext cx="8872855" cy="1711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" y="1897380"/>
            <a:ext cx="9011920" cy="1764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" y="3662045"/>
            <a:ext cx="8304530" cy="944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" y="4606290"/>
            <a:ext cx="869759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-22860"/>
            <a:ext cx="90601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一个长方体的长是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10cm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,宽是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6cm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,高是４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如果把它锯成一个最大的正方体,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那么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体积比原来减少百分之几? (百分号前保留一位小数)(５分)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0" algn="l" fontAlgn="auto">
              <a:lnSpc>
                <a:spcPct val="120000"/>
              </a:lnSpc>
            </a:pP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6790" y="3761740"/>
            <a:ext cx="3975100" cy="214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78105" y="187325"/>
            <a:ext cx="911987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7200" b="1" spc="-10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正方体的棱长最大是４</a:t>
            </a:r>
            <a:r>
              <a:rPr lang="en-US" altLang="zh-CN" sz="7200" b="1" spc="-8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cm</a:t>
            </a:r>
            <a:r>
              <a:rPr lang="en-US" altLang="zh-CN" sz="7200" b="1" spc="-10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7200" b="1" spc="-10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10×6×4＝240(cm³)　4×4×4＝64(cm³)</a:t>
            </a:r>
            <a:endParaRPr lang="en-US" altLang="zh-CN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72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(240-64)÷240≈73.3％</a:t>
            </a:r>
            <a:endParaRPr lang="en-US" altLang="zh-CN" sz="7200" b="1" spc="-5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zh-CN" altLang="en-US" sz="72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答：体积比原来减少</a:t>
            </a:r>
            <a:r>
              <a:rPr lang="en-US" altLang="zh-CN" sz="72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73.3%</a:t>
            </a:r>
            <a:r>
              <a:rPr lang="zh-CN" altLang="en-US" sz="7200" b="1" spc="-50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7200" b="1" spc="-50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7785" y="-309245"/>
            <a:ext cx="9060180" cy="7970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25.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首饰的含金量一般用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K、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18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K、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K、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 等表示。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24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K表示含金量约是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％，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K表示含金量约是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％。如果一件质量为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克的首饰中金的质量约有</a:t>
            </a:r>
            <a:r>
              <a:rPr lang="en-US" alt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克,这件首饰的含金量用(</a:t>
            </a:r>
            <a:r>
              <a:rPr lang="zh-CN" sz="8000" b="1" spc="-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sz="4000" b="1" spc="-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)来表示。(２分)</a:t>
            </a:r>
            <a:endParaRPr lang="zh-CN" sz="4000" b="1" spc="-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.12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.20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.24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.18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K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60000"/>
              </a:lnSpc>
            </a:pP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0945" y="4305300"/>
            <a:ext cx="579120" cy="132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855" y="132080"/>
            <a:ext cx="892429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26.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(常考题)有一张边长为８分米的正方形纸，用这张纸剪出一个最大的圆,这张纸的利用率是(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 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)。(２分)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21.5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 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75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 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78.5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6285" y="1489075"/>
            <a:ext cx="782955" cy="132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0"/>
            <a:ext cx="906018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27.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(易错题)一套衣服,如果以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元的价格卖出,那么可赚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如果以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375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元的价格卖出,那么可赚(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28.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(易错题)有含盐率是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％的盐水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千克,要使盐水的浓度变为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25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方案一:加入(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)千克的盐;方案二:加入含盐率是３０％的盐水( </a:t>
            </a:r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)千克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(４分)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9705" y="1203960"/>
            <a:ext cx="988695" cy="1329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6780" y="3775710"/>
            <a:ext cx="499110" cy="13290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9705" y="4857115"/>
            <a:ext cx="1130935" cy="132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29.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工程队修一段路,第一天修了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％,第二天修了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250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米,此时已修的路与剩下的路的长度之比是</a:t>
            </a: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∶７。这段路总长多少米? (５分)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0" y="2350135"/>
                <a:ext cx="9006205" cy="58978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120000"/>
                  </a:lnSpc>
                </a:pP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250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𝟏𝟑</m:t>
                        </m:r>
                      </m:num>
                      <m:den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𝟏𝟑</m:t>
                        </m:r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+</m:t>
                        </m:r>
                        <m:r>
                          <a:rPr lang="en-US" sz="72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－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25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％)＝</a:t>
                </a:r>
                <a:r>
                  <a:rPr lang="en-US" altLang="zh-CN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625</a:t>
                </a:r>
                <a:r>
                  <a:rPr lang="zh-CN" altLang="en-US" sz="7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(米)</a:t>
                </a:r>
                <a:endParaRPr lang="zh-CN" altLang="en-US" sz="7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7200" b="1" spc="-8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答：这段路总长</a:t>
                </a:r>
                <a:r>
                  <a:rPr lang="en-US" altLang="zh-CN" sz="7200" b="1" spc="-8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625</a:t>
                </a:r>
                <a:r>
                  <a:rPr lang="zh-CN" altLang="en-US" sz="7200" b="1" spc="-800">
                    <a:solidFill>
                      <a:srgbClr val="FF0000"/>
                    </a:solidFill>
                    <a:uFillTx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米。</a:t>
                </a:r>
                <a:endParaRPr lang="zh-CN" altLang="en-US" sz="8000" b="1" spc="-80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endParaRPr lang="zh-CN" altLang="en-US" sz="8000" b="1" spc="-800">
                  <a:solidFill>
                    <a:srgbClr val="FF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350135"/>
                <a:ext cx="9006205" cy="58978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2553335"/>
            <a:ext cx="8863330" cy="29787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5532120"/>
            <a:ext cx="8304530" cy="127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1910" y="269240"/>
            <a:ext cx="9060180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)某地今年春节的旅游人数比去年增加了(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),是去年人数的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115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)。（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分）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(常考题)下列选项中有可能超过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％的是(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)。(２分)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A．到校出勤率　　　B．小麦出粉率　　　C．成绩合格率　　　D．产量增长率</a:t>
            </a:r>
            <a:endParaRPr lang="zh-CN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4310" y="897255"/>
            <a:ext cx="1946275" cy="1267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185" y="2326640"/>
            <a:ext cx="245618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8590" y="4021455"/>
            <a:ext cx="72199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68275"/>
            <a:ext cx="900493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下面右边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是某小学六年级学生参加学校社团情况统计图,已知参加科技社团的学生比参加航模社团的学生多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人。参加摄影社团的学生有多少人? (５分)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835" y="2721610"/>
            <a:ext cx="3453765" cy="356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9144000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45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％－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(人)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×(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％－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(人)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答：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参加摄影社团的学生有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人。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" y="106680"/>
            <a:ext cx="8933180" cy="20440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90" y="2150745"/>
            <a:ext cx="9019540" cy="2148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" y="4509770"/>
            <a:ext cx="8304530" cy="222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070" y="0"/>
            <a:ext cx="878586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31.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【思维拓展】张阿姨昨天卖出两台洗衣机,每台都按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元的价格卖出。其中一台比进价提高了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％,而另一台比进价降低了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％。张阿姨卖出这两台洗衣机总的来看是亏了还是赚了? 亏了或赚了多少元? (６分)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0490" y="66040"/>
            <a:ext cx="8922385" cy="7070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</a:pP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1600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　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÷(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－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％)＝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2400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2400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1600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4000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　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3840</a:t>
            </a:r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(元)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700" y="259080"/>
            <a:ext cx="914400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4000元＞3840元　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4000－3840=160(元)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答：亏了</a:t>
            </a:r>
            <a:r>
              <a:rPr lang="zh-CN" altLang="en-US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亏了160元。</a:t>
            </a:r>
            <a:endParaRPr lang="en-US" altLang="zh-CN" sz="8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41910" y="232410"/>
                <a:ext cx="9060180" cy="58864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>
                  <a:lnSpc>
                    <a:spcPct val="120000"/>
                  </a:lnSpc>
                </a:pPr>
                <a:r>
                  <a:rPr 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3.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关于“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𝟕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𝟏𝟎𝟎</m:t>
                        </m:r>
                      </m:den>
                    </m:f>
                  </m:oMath>
                </a14:m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米”的理解,下列选项错误的是(</a:t>
                </a:r>
                <a:r>
                  <a:rPr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</a:t>
                </a:r>
                <a:r>
                  <a:rPr sz="8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 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)</a:t>
                </a:r>
                <a:r>
                  <a:rPr 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。</a:t>
                </a: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(２分)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A．等于７厘米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B．相当于１米的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𝟕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𝟏𝟎𝟎</m:t>
                        </m:r>
                      </m:den>
                    </m:f>
                  </m:oMath>
                </a14:m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C．相当于１米的７％ 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l">
                  <a:lnSpc>
                    <a:spcPct val="120000"/>
                  </a:lnSpc>
                </a:pPr>
                <a:r>
                  <a:rPr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D．可以改写成７％米</a:t>
                </a:r>
                <a:endParaRPr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" y="232410"/>
                <a:ext cx="9060180" cy="58864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760" y="1570355"/>
            <a:ext cx="927100" cy="98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910" y="108585"/>
            <a:ext cx="906018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10000"/>
              </a:lnSpc>
            </a:pP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(易错题)六(１)班男生人数占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50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％,六(２)班男生人数占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48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％,下列说法错误的是(</a:t>
            </a:r>
            <a:r>
              <a:rPr sz="8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 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(２分)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六(１)班男生人数和女生人数相同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六(２)班男生人数比女生人数少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六(１)班男生人数比六(２)班男生人数多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</a:pP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六(１)班男生人数可能与六(２)班一样多</a:t>
            </a:r>
            <a:endParaRPr sz="4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0" y="1733550"/>
            <a:ext cx="946150" cy="961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83005" y="0"/>
            <a:ext cx="7698740" cy="904875"/>
            <a:chOff x="1123" y="803"/>
            <a:chExt cx="12124" cy="1425"/>
          </a:xfrm>
        </p:grpSpPr>
        <p:sp>
          <p:nvSpPr>
            <p:cNvPr id="12" name="椭圆 11"/>
            <p:cNvSpPr/>
            <p:nvPr/>
          </p:nvSpPr>
          <p:spPr>
            <a:xfrm>
              <a:off x="1123" y="1482"/>
              <a:ext cx="2804" cy="7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>
              <p:custDataLst>
                <p:tags r:id="rId1"/>
              </p:custDataLst>
            </p:nvPr>
          </p:nvSpPr>
          <p:spPr>
            <a:xfrm>
              <a:off x="1193" y="803"/>
              <a:ext cx="12054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考点二</a:t>
              </a:r>
              <a:r>
                <a: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 </a:t>
              </a:r>
              <a:r>
                <a:rPr 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百分数相关的计算</a:t>
              </a:r>
              <a:endParaRPr lang="zh-CN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/>
              <p:cNvSpPr txBox="1"/>
              <p:nvPr/>
            </p:nvSpPr>
            <p:spPr>
              <a:xfrm>
                <a:off x="138430" y="1200150"/>
                <a:ext cx="8743315" cy="437896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(常考题)(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)∶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％＝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（      </m:t>
                        </m:r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𝟒𝟓</m:t>
                        </m:r>
                        <m:r>
                          <a:rPr lang="en-US" sz="8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    ）</m:t>
                        </m:r>
                      </m:num>
                      <m:den>
                        <m:r>
                          <a:rPr lang="en-US" sz="8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𝟑𝟔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＝(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1.25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)(填小数)(４分)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430" y="1200150"/>
                <a:ext cx="8743315" cy="437896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895" y="1200150"/>
            <a:ext cx="476250" cy="12674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9555" y="2795270"/>
            <a:ext cx="1005840" cy="12674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3955" y="2467610"/>
            <a:ext cx="904240" cy="7969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15" y="4324985"/>
            <a:ext cx="1910080" cy="96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-635" y="159385"/>
                <a:ext cx="9144635" cy="36893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６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在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％、π、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𝟕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中,最大的是(</a:t>
                </a:r>
                <a:r>
                  <a:rPr lang="zh-CN" altLang="en-US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)。(２分)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A．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 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B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π 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C．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3.14          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D．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𝟕</m:t>
                        </m:r>
                      </m:den>
                    </m:f>
                  </m:oMath>
                </a14:m>
                <a:endParaRPr lang="en-US" altLang="zh-CN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35" y="159385"/>
                <a:ext cx="9144635" cy="36893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1550035" y="2080260"/>
            <a:ext cx="8197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8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848995" y="1042035"/>
            <a:ext cx="821690" cy="10382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169535" y="-625475"/>
            <a:ext cx="8197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8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79375" y="290830"/>
                <a:ext cx="8984615" cy="61575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直接写出得数。(４分)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2.4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6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18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0.9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 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37.5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num>
                      <m:den>
                        <m:r>
                          <a:rPr lang="en-US" sz="8000" b="1" i="1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𝟐𝟎</m:t>
                        </m:r>
                      </m:den>
                    </m:f>
                  </m:oMath>
                </a14:m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36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÷(１－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％)＝</a:t>
                </a: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120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75" y="290830"/>
                <a:ext cx="8984615" cy="61575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615" y="998855"/>
            <a:ext cx="1109980" cy="1104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755" y="2284730"/>
            <a:ext cx="1640840" cy="11042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240" y="3388995"/>
            <a:ext cx="1806575" cy="19608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5142865"/>
            <a:ext cx="1764665" cy="145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168910" y="283845"/>
                <a:ext cx="8805545" cy="665734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>
                  <a:lnSpc>
                    <a:spcPct val="9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8.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计算下面各题,怎么简便怎么算。(９分)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32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12.5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2.5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　　　　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=10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24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×(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50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25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％)　　　　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=10</a:t>
                </a:r>
                <a:endParaRPr lang="zh-CN" altLang="en-US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77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40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％＋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22</a:t>
                </a:r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𝟐</m:t>
                        </m:r>
                      </m:num>
                      <m:den>
                        <m:r>
                          <a:rPr lang="en-US" sz="4000" b="1" i="1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  <a:sym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＋</a:t>
                </a:r>
                <a:r>
                  <a:rPr lang="en-US" altLang="zh-CN" sz="4000" b="1"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0.4</a:t>
                </a:r>
                <a:endParaRPr lang="zh-CN" altLang="en-US" sz="4000" b="1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en-US" altLang="zh-CN" sz="80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</a:rPr>
                  <a:t>=40</a:t>
                </a:r>
                <a:endParaRPr lang="en-US" altLang="zh-CN" sz="80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910" y="283845"/>
                <a:ext cx="8805545" cy="665734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" y="1896745"/>
            <a:ext cx="1946275" cy="1267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" y="3754120"/>
            <a:ext cx="1946275" cy="12674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" y="5509260"/>
            <a:ext cx="1946275" cy="1267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ZDgzNmEzOWIwMjk4OWU1MzNlYWQ4NjZiOWYxZTlhMG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3074</Words>
  <Application>WPS 演示</Application>
  <PresentationFormat>宽屏</PresentationFormat>
  <Paragraphs>174</Paragraphs>
  <Slides>35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Wingdings</vt:lpstr>
      <vt:lpstr>黑体</vt:lpstr>
      <vt:lpstr>方正粗宋_GBK</vt:lpstr>
      <vt:lpstr>方正准圆_GBK</vt:lpstr>
      <vt:lpstr>Cambria Math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PLZ</cp:lastModifiedBy>
  <cp:revision>424</cp:revision>
  <dcterms:created xsi:type="dcterms:W3CDTF">2019-06-19T02:08:00Z</dcterms:created>
  <dcterms:modified xsi:type="dcterms:W3CDTF">2024-03-16T05:40:25Z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214F56AF3E174C60B7961560DA59ED22</vt:lpwstr>
  </property>
</Properties>
</file>