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69" r:id="rId3"/>
    <p:sldId id="408" r:id="rId4"/>
    <p:sldId id="441" r:id="rId6"/>
    <p:sldId id="482" r:id="rId7"/>
    <p:sldId id="483" r:id="rId8"/>
    <p:sldId id="443" r:id="rId9"/>
    <p:sldId id="484" r:id="rId10"/>
    <p:sldId id="444" r:id="rId11"/>
    <p:sldId id="485" r:id="rId12"/>
    <p:sldId id="526" r:id="rId13"/>
    <p:sldId id="527" r:id="rId14"/>
    <p:sldId id="445" r:id="rId15"/>
    <p:sldId id="448" r:id="rId16"/>
    <p:sldId id="614" r:id="rId17"/>
    <p:sldId id="615" r:id="rId18"/>
    <p:sldId id="616" r:id="rId19"/>
    <p:sldId id="449" r:id="rId20"/>
    <p:sldId id="450" r:id="rId21"/>
    <p:sldId id="575" r:id="rId22"/>
    <p:sldId id="597" r:id="rId23"/>
    <p:sldId id="598" r:id="rId24"/>
    <p:sldId id="528" r:id="rId25"/>
    <p:sldId id="576" r:id="rId26"/>
    <p:sldId id="600" r:id="rId27"/>
    <p:sldId id="601" r:id="rId28"/>
    <p:sldId id="454" r:id="rId29"/>
    <p:sldId id="529" r:id="rId30"/>
    <p:sldId id="455" r:id="rId31"/>
    <p:sldId id="557" r:id="rId32"/>
    <p:sldId id="458" r:id="rId33"/>
    <p:sldId id="493" r:id="rId34"/>
    <p:sldId id="577" r:id="rId35"/>
    <p:sldId id="638" r:id="rId36"/>
    <p:sldId id="460" r:id="rId37"/>
    <p:sldId id="637" r:id="rId38"/>
    <p:sldId id="461" r:id="rId39"/>
    <p:sldId id="579" r:id="rId40"/>
    <p:sldId id="270" r:id="rId41"/>
  </p:sldIdLst>
  <p:sldSz cx="9144000" cy="6858000" type="screen4x3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66" userDrawn="1">
          <p15:clr>
            <a:srgbClr val="A4A3A4"/>
          </p15:clr>
        </p15:guide>
        <p15:guide id="2" pos="27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2AF2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1494" y="330"/>
      </p:cViewPr>
      <p:guideLst>
        <p:guide orient="horz" pos="2366"/>
        <p:guide pos="279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5" Type="http://schemas.openxmlformats.org/officeDocument/2006/relationships/tags" Target="tags/tag10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" descr="2216137_121530086927_2.jpg"/>
          <p:cNvPicPr>
            <a:picLocks noChangeAspect="1"/>
          </p:cNvPicPr>
          <p:nvPr userDrawn="1"/>
        </p:nvPicPr>
        <p:blipFill>
          <a:blip r:embed="rId2" cstate="print">
            <a:lum bright="6000" contrast="-12000"/>
          </a:blip>
          <a:srcRect b="6250"/>
          <a:stretch>
            <a:fillRect/>
          </a:stretch>
        </p:blipFill>
        <p:spPr>
          <a:xfrm>
            <a:off x="0" y="0"/>
            <a:ext cx="9144000" cy="68609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9" descr="E:\工作记录\名师面对面 1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95BDCB"/>
              </a:clrFrom>
              <a:clrTo>
                <a:srgbClr val="95BDCB">
                  <a:alpha val="0"/>
                </a:srgbClr>
              </a:clrTo>
            </a:clrChange>
            <a:lum contrast="40000"/>
          </a:blip>
          <a:stretch>
            <a:fillRect/>
          </a:stretch>
        </p:blipFill>
        <p:spPr>
          <a:xfrm>
            <a:off x="611188" y="188465"/>
            <a:ext cx="2665412" cy="821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 userDrawn="1"/>
        </p:nvSpPr>
        <p:spPr>
          <a:xfrm>
            <a:off x="6156113" y="5202971"/>
            <a:ext cx="2747433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4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数学</a:t>
            </a:r>
            <a:r>
              <a:rPr kumimoji="0" lang="en-US" altLang="zh-CN" sz="4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RJ</a:t>
            </a:r>
            <a:endParaRPr kumimoji="0" lang="en-US" altLang="zh-CN" sz="4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5480473" y="6006358"/>
            <a:ext cx="3663527" cy="822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745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六年级上册</a:t>
            </a:r>
            <a:endParaRPr kumimoji="0" lang="zh-CN" altLang="en-US" sz="4745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699510" y="363220"/>
            <a:ext cx="46729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solidFill>
                  <a:srgbClr val="E22AF2"/>
                </a:solidFill>
                <a:latin typeface="方正粗宋_GBK" panose="03000509000000000000" charset="-122"/>
                <a:ea typeface="方正粗宋_GBK" panose="03000509000000000000" charset="-122"/>
              </a:rPr>
              <a:t>期末大通关</a:t>
            </a:r>
            <a:endParaRPr lang="zh-CN" altLang="en-US" sz="6000">
              <a:solidFill>
                <a:srgbClr val="E22AF2"/>
              </a:solidFill>
              <a:latin typeface="方正粗宋_GBK" panose="03000509000000000000" charset="-122"/>
              <a:ea typeface="方正粗宋_GBK" panose="03000509000000000000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21787" y="78730"/>
            <a:ext cx="1562947" cy="61121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" descr="0240460196.jpg"/>
          <p:cNvPicPr>
            <a:picLocks noChangeAspect="1"/>
          </p:cNvPicPr>
          <p:nvPr userDrawn="1"/>
        </p:nvPicPr>
        <p:blipFill>
          <a:blip r:embed="rId2" cstate="print"/>
          <a:srcRect t="4898"/>
          <a:stretch>
            <a:fillRect/>
          </a:stretch>
        </p:blipFill>
        <p:spPr>
          <a:xfrm>
            <a:off x="0" y="0"/>
            <a:ext cx="9144000" cy="68440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 userDrawn="1"/>
        </p:nvSpPr>
        <p:spPr>
          <a:xfrm>
            <a:off x="680720" y="980319"/>
            <a:ext cx="7483687" cy="13233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5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有志者，事竟成！</a:t>
            </a:r>
            <a:endParaRPr kumimoji="0" lang="zh-CN" altLang="en-US" sz="8005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2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648631" y="2389504"/>
            <a:ext cx="3648075" cy="364225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7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0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1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43.png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44145" y="2430145"/>
            <a:ext cx="885571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sz="5600" b="1" dirty="0">
                <a:latin typeface="方正准圆_GBK" panose="03000509000000000000" charset="-122"/>
                <a:ea typeface="方正准圆_GBK" panose="03000509000000000000" charset="-122"/>
              </a:rPr>
              <a:t>卷</a:t>
            </a:r>
            <a:r>
              <a:rPr lang="zh-CN" sz="5600" b="1" dirty="0">
                <a:latin typeface="方正准圆_GBK" panose="03000509000000000000" charset="-122"/>
                <a:ea typeface="方正准圆_GBK" panose="03000509000000000000" charset="-122"/>
              </a:rPr>
              <a:t>十</a:t>
            </a:r>
            <a:r>
              <a:rPr sz="5600" b="1" dirty="0">
                <a:latin typeface="方正准圆_GBK" panose="03000509000000000000" charset="-122"/>
                <a:ea typeface="方正准圆_GBK" panose="03000509000000000000" charset="-122"/>
              </a:rPr>
              <a:t>  </a:t>
            </a:r>
            <a:r>
              <a:rPr lang="en-US" sz="5600" b="1" dirty="0">
                <a:latin typeface="方正准圆_GBK" panose="03000509000000000000" charset="-122"/>
                <a:ea typeface="方正准圆_GBK" panose="03000509000000000000" charset="-122"/>
              </a:rPr>
              <a:t>  </a:t>
            </a:r>
            <a:r>
              <a:rPr lang="zh-CN" sz="5600" b="1" dirty="0">
                <a:latin typeface="方正准圆_GBK" panose="03000509000000000000" charset="-122"/>
                <a:ea typeface="方正准圆_GBK" panose="03000509000000000000" charset="-122"/>
              </a:rPr>
              <a:t>易错题</a:t>
            </a:r>
            <a:endParaRPr lang="zh-CN" sz="5600" b="1" dirty="0">
              <a:latin typeface="方正准圆_GBK" panose="03000509000000000000" charset="-122"/>
              <a:ea typeface="方正准圆_GBK" panose="03000509000000000000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60960" y="143510"/>
            <a:ext cx="906018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甲在乙的东偏南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°方向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下列叙述正确的是(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)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乙在甲的东偏北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°方向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乙在甲的西偏北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°方向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乙在甲的北偏西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°方向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乙在甲的南偏东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°方向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1170" y="998220"/>
            <a:ext cx="882650" cy="1433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0" y="120650"/>
            <a:ext cx="9184640" cy="67703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en-US" sz="4000" b="1" kern="0" spc="-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13.</a:t>
            </a:r>
            <a:r>
              <a:rPr sz="4000" b="1" kern="0" spc="-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姚明加盟</a:t>
            </a:r>
            <a:r>
              <a:rPr sz="4000" b="1" kern="0" spc="-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NBA</a:t>
            </a:r>
            <a:r>
              <a:rPr sz="4000" b="1" kern="0" spc="-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联赛的第一年</a:t>
            </a:r>
            <a:r>
              <a:rPr lang="en-US" altLang="zh-CN" sz="4000" b="1" kern="0" spc="-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sz="4000" b="1" kern="0" spc="-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罚球命中率为</a:t>
            </a:r>
            <a:r>
              <a:rPr lang="en-US" sz="4000" b="1" kern="0" spc="-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81.1</a:t>
            </a:r>
            <a:r>
              <a:rPr sz="4000" b="1" kern="0" spc="-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</a:t>
            </a:r>
            <a:r>
              <a:rPr lang="zh-CN" sz="4000" b="1" kern="0" spc="-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 kern="0" spc="-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以下说法正确的是(</a:t>
            </a:r>
            <a:r>
              <a:rPr lang="en-US" sz="3200" b="1" kern="0" spc="-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sz="8000" b="1" kern="0" spc="-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sz="3200" b="1" kern="0" spc="-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sz="3200" b="1" kern="0" spc="-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4000" b="1" kern="0" spc="-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4000" b="1" kern="0" spc="-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4000" b="1" kern="0" spc="-1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fontAlgn="auto">
              <a:lnSpc>
                <a:spcPct val="100000"/>
              </a:lnSpc>
            </a:pPr>
            <a:endParaRPr sz="1000" b="1" kern="0" spc="-1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fontAlgn="auto">
              <a:lnSpc>
                <a:spcPct val="95000"/>
              </a:lnSpc>
            </a:pPr>
            <a:r>
              <a:rPr sz="4000" b="1" ker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lang="en-US" sz="4000" b="1" ker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4000" b="1" ker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姚明加盟</a:t>
            </a:r>
            <a:r>
              <a:rPr sz="4000" b="1" ker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NBA</a:t>
            </a:r>
            <a:r>
              <a:rPr sz="4000" b="1" ker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联赛的第一年</a:t>
            </a:r>
            <a:r>
              <a:rPr lang="zh-CN" sz="4000" b="1" ker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sz="4000" b="1" ker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罚球总数一定是</a:t>
            </a:r>
            <a:r>
              <a:rPr lang="en-US" sz="4000" b="1" ker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1000</a:t>
            </a:r>
            <a:r>
              <a:rPr sz="4000" b="1" ker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个</a:t>
            </a:r>
            <a:r>
              <a:rPr lang="zh-CN" sz="4000" b="1" ker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sz="4000" b="1" ker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罚进个数为</a:t>
            </a:r>
            <a:r>
              <a:rPr lang="en-US" sz="4000" b="1" ker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811</a:t>
            </a:r>
            <a:r>
              <a:rPr sz="4000" b="1" ker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个</a:t>
            </a:r>
            <a:endParaRPr sz="4000" b="1" ker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fontAlgn="auto">
              <a:lnSpc>
                <a:spcPct val="95000"/>
              </a:lnSpc>
            </a:pPr>
            <a:r>
              <a:rPr sz="4000" b="1" ker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lang="en-US" sz="4000" b="1" ker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4000" b="1" ker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姚明加盟</a:t>
            </a:r>
            <a:r>
              <a:rPr sz="4000" b="1" ker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NBA</a:t>
            </a:r>
            <a:r>
              <a:rPr sz="4000" b="1" ker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联赛的第一年</a:t>
            </a:r>
            <a:r>
              <a:rPr lang="zh-CN" sz="4000" b="1" ker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sz="4000" b="1" ker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没罚进的个数占罚球总数的</a:t>
            </a:r>
            <a:r>
              <a:rPr lang="en-US" sz="4000" b="1" ker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18.9</a:t>
            </a:r>
            <a:r>
              <a:rPr sz="4000" b="1" ker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</a:t>
            </a:r>
            <a:endParaRPr sz="4000" b="1" ker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fontAlgn="auto">
              <a:lnSpc>
                <a:spcPct val="95000"/>
              </a:lnSpc>
            </a:pPr>
            <a:r>
              <a:rPr sz="4000" b="1" ker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lang="en-US" sz="4000" b="1" ker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4000" b="1" ker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姚明加盟</a:t>
            </a:r>
            <a:r>
              <a:rPr sz="4000" b="1" ker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NBA</a:t>
            </a:r>
            <a:r>
              <a:rPr sz="4000" b="1" ker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联赛的第一年</a:t>
            </a:r>
            <a:r>
              <a:rPr lang="zh-CN" sz="4000" b="1" ker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sz="4000" b="1" ker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每场比赛的罚球命中率都是</a:t>
            </a:r>
            <a:r>
              <a:rPr lang="en-US" sz="4000" b="1" ker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81.1</a:t>
            </a:r>
            <a:r>
              <a:rPr sz="4000" b="1" ker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</a:t>
            </a:r>
            <a:endParaRPr sz="4000" b="1" ker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fontAlgn="auto">
              <a:lnSpc>
                <a:spcPct val="95000"/>
              </a:lnSpc>
            </a:pPr>
            <a:r>
              <a:rPr sz="4000" b="1" ker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</a:t>
            </a:r>
            <a:r>
              <a:rPr lang="en-US" sz="4000" b="1" ker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4000" b="1" ker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姚明加盟</a:t>
            </a:r>
            <a:r>
              <a:rPr sz="4000" b="1" ker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NBA</a:t>
            </a:r>
            <a:r>
              <a:rPr sz="4000" b="1" ker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联赛的第二年</a:t>
            </a:r>
            <a:r>
              <a:rPr lang="zh-CN" sz="4000" b="1" ker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sz="4000" b="1" ker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罚球命中率也一定是</a:t>
            </a:r>
            <a:r>
              <a:rPr lang="en-US" sz="4000" b="1" ker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81.1</a:t>
            </a:r>
            <a:r>
              <a:rPr sz="4000" b="1" ker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</a:t>
            </a:r>
            <a:endParaRPr sz="4000" b="1" ker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8865" y="866140"/>
            <a:ext cx="1049655" cy="1042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0" y="0"/>
            <a:ext cx="906018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14.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一个圆的半径扩大到原来的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倍,这个圆的面积扩大到原来的(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A．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倍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B．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倍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C．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倍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D．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27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倍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2665" y="930275"/>
            <a:ext cx="768350" cy="1208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-15240"/>
            <a:ext cx="9060180" cy="6185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15.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某衣物消毒液的使用说明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将１瓶盖本品与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升水混合(</a:t>
            </a:r>
            <a:r>
              <a:rPr 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∶</a:t>
            </a:r>
            <a:r>
              <a:rPr 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将衣物浸泡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15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分钟后再正常洗涤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。下面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对说明中的“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∶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”理解错误的是(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.1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份的原液配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份水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如果放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mL的原液就要配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2500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mL的水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水的体积是原液体积的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倍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水与稀释后的液体总体积比为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∶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50</a:t>
            </a:r>
            <a:endParaRPr 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60465" y="2017395"/>
            <a:ext cx="1049655" cy="13328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0" y="0"/>
                <a:ext cx="9060180" cy="621093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en-US" sz="4000" b="1" dirty="0" err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16.一包糖重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b="1" dirty="0" err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400" b="1" dirty="0" err="1">
                            <a:latin typeface="Cambria Math" panose="02040503050406030204" pitchFamily="18" charset="0"/>
                            <a:ea typeface="MS Mincho" panose="02020609040205080304" charset="-128"/>
                            <a:cs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sz="4400" b="1" dirty="0" err="1">
                            <a:latin typeface="Cambria Math" panose="02040503050406030204" pitchFamily="18" charset="0"/>
                            <a:ea typeface="MS Mincho" panose="02020609040205080304" charset="-128"/>
                            <a:cs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sz="4000" b="1" dirty="0" err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kg，第一次拿走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b="1" dirty="0" err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400" b="1" dirty="0" err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sz="4400" b="1" dirty="0" err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sz="4000" b="1" dirty="0" err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kg，第二次拿走总量的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b="1" dirty="0" err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400" b="1" dirty="0" err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sz="4400" b="1" dirty="0" err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sz="4000" b="1" dirty="0" err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，算式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b="1" dirty="0" err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400" b="1" dirty="0" err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sz="4400" b="1" dirty="0" err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sz="4400" b="1" dirty="0" err="1">
                    <a:latin typeface="Cambria Math" panose="02040503050406030204" pitchFamily="18" charset="0"/>
                    <a:ea typeface="宋体" panose="02010600030101010101" pitchFamily="2" charset="-122"/>
                    <a:cs typeface="Cambria Math" panose="02040503050406030204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b="1" dirty="0" err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400" b="1" dirty="0" err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sz="4400" b="1" dirty="0" err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sz="4400" b="1" dirty="0" err="1">
                    <a:latin typeface="Cambria Math" panose="02040503050406030204" pitchFamily="18" charset="0"/>
                    <a:ea typeface="宋体" panose="02010600030101010101" pitchFamily="2" charset="-122"/>
                    <a:cs typeface="Cambria Math" panose="020405030504060302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400" b="1" dirty="0" err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400" b="1" dirty="0" err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sz="4400" b="1" dirty="0" err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sz="4000" b="1" dirty="0" err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解决的问题是(  </a:t>
                </a:r>
                <a:r>
                  <a:rPr lang="en-US" sz="8000" b="1" dirty="0" err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D</a:t>
                </a:r>
                <a:r>
                  <a:rPr lang="en-US" sz="4000" b="1" dirty="0" err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)。</a:t>
                </a:r>
                <a:endParaRPr lang="en-US" sz="4000" b="1" dirty="0" err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en-US" sz="4000" b="1" dirty="0" err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A.第二次拿走了多少千克</a:t>
                </a:r>
                <a:r>
                  <a:rPr lang="en-US" sz="4000" b="1" dirty="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</a:t>
                </a:r>
                <a:endParaRPr lang="en-US" sz="4000" b="1" dirty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en-US" sz="4000" b="1" dirty="0" err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B.还剩下多少千克</a:t>
                </a:r>
                <a:endParaRPr lang="en-US" sz="4000" b="1" dirty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en-US" sz="4000" b="1" dirty="0" err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C.两次一共拿走了多少千克</a:t>
                </a:r>
                <a:r>
                  <a:rPr lang="en-US" sz="4000" b="1" dirty="0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</a:t>
                </a:r>
                <a:endParaRPr lang="en-US" sz="4000" b="1" dirty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en-US" sz="4000" b="1" dirty="0" err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D.第一次比第二次多拿走了多少千克</a:t>
                </a:r>
                <a:endParaRPr lang="en-US" sz="4000" b="1" dirty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0"/>
                <a:ext cx="9060180" cy="621093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635" y="1838960"/>
            <a:ext cx="1121410" cy="1391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0" y="0"/>
            <a:ext cx="906018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17.如图，圆从点</a:t>
            </a:r>
            <a:r>
              <a:rPr sz="4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开始，沿着直尺向右滚动一周到达点</a:t>
            </a:r>
            <a:r>
              <a:rPr sz="4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。点</a:t>
            </a:r>
            <a:r>
              <a:rPr sz="4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的位置大概在(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)。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A.3～4之间  B.4～5之间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C.5～6之间  D.6～7之间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340" y="1457325"/>
            <a:ext cx="975360" cy="14687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080" y="4605655"/>
            <a:ext cx="7785100" cy="2093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0" y="0"/>
            <a:ext cx="906018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18.有甲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乙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丙三只量杯，里面分别盛水300克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400克和500克，然后在这三只量杯里分别放入同一种糖10克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20克和30克，全部溶解后，(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)里的糖水最甜。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A.甲杯  B.乙杯  C.丙杯  D.无法确定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75705" y="2412365"/>
            <a:ext cx="948055" cy="1263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40640"/>
                <a:ext cx="9060180" cy="369887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三、计算题。(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29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分)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19.直接写出得数。(8分)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𝟓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𝟔</m:t>
                        </m:r>
                      </m:den>
                    </m:f>
                    <m:r>
                      <a:rPr lang="en-US" sz="4000" b="1" i="1">
                        <a:latin typeface="Cambria Math" panose="02040503050406030204" pitchFamily="18" charset="0"/>
                        <a:ea typeface="宋体" panose="02010600030101010101" pitchFamily="2" charset="-122"/>
                        <a:cs typeface="Cambria Math" panose="02040503050406030204" pitchFamily="18" charset="0"/>
                        <a:sym typeface="+mn-ea"/>
                      </a:rPr>
                      <m:t>÷</m:t>
                    </m:r>
                  </m:oMath>
                </a14:m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0.5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=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𝟓</m:t>
                        </m:r>
                      </m:num>
                      <m:den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𝟔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𝟕</m:t>
                        </m:r>
                      </m:den>
                    </m:f>
                    <m:r>
                      <a:rPr lang="en-US" sz="4000" b="1" i="1">
                        <a:latin typeface="Cambria Math" panose="02040503050406030204" pitchFamily="18" charset="0"/>
                        <a:ea typeface="宋体" panose="02010600030101010101" pitchFamily="2" charset="-122"/>
                        <a:cs typeface="Cambria Math" panose="02040503050406030204" pitchFamily="18" charset="0"/>
                        <a:sym typeface="+mn-ea"/>
                      </a:rPr>
                      <m:t>×</m:t>
                    </m:r>
                    <m:r>
                      <a:rPr lang="en-US" sz="4000" b="1" i="1">
                        <a:latin typeface="Cambria Math" panose="02040503050406030204" pitchFamily="18" charset="0"/>
                        <a:ea typeface="宋体" panose="02010600030101010101" pitchFamily="2" charset="-122"/>
                        <a:cs typeface="Cambria Math" panose="02040503050406030204" pitchFamily="18" charset="0"/>
                        <a:sym typeface="+mn-ea"/>
                      </a:rPr>
                      <m:t>𝟎</m:t>
                    </m:r>
                    <m:r>
                      <a:rPr lang="en-US" sz="4000" b="1" i="1">
                        <a:latin typeface="Cambria Math" panose="02040503050406030204" pitchFamily="18" charset="0"/>
                        <a:ea typeface="宋体" panose="02010600030101010101" pitchFamily="2" charset="-122"/>
                        <a:cs typeface="Cambria Math" panose="02040503050406030204" pitchFamily="18" charset="0"/>
                        <a:sym typeface="+mn-ea"/>
                      </a:rPr>
                      <m:t>.</m:t>
                    </m:r>
                    <m:r>
                      <a:rPr lang="en-US" sz="4000" b="1" i="1">
                        <a:latin typeface="Cambria Math" panose="02040503050406030204" pitchFamily="18" charset="0"/>
                        <a:ea typeface="宋体" panose="02010600030101010101" pitchFamily="2" charset="-122"/>
                        <a:cs typeface="Cambria Math" panose="02040503050406030204" pitchFamily="18" charset="0"/>
                        <a:sym typeface="+mn-ea"/>
                      </a:rPr>
                      <m:t>𝟒𝟐</m:t>
                    </m:r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=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0.36</a:t>
                </a:r>
                <a:endParaRPr lang="en-US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40640"/>
                <a:ext cx="9060180" cy="369887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41910" y="4286250"/>
                <a:ext cx="3189605" cy="184277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𝟗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𝟏𝟔</m:t>
                        </m:r>
                      </m:den>
                    </m:f>
                    <m:r>
                      <a:rPr lang="en-US" sz="4000" b="1" i="1">
                        <a:latin typeface="Cambria Math" panose="02040503050406030204" pitchFamily="18" charset="0"/>
                        <a:ea typeface="宋体" panose="02010600030101010101" pitchFamily="2" charset="-122"/>
                        <a:cs typeface="Cambria Math" panose="02040503050406030204" pitchFamily="18" charset="0"/>
                        <a:sym typeface="+mn-ea"/>
                      </a:rPr>
                      <m:t>÷</m:t>
                    </m:r>
                  </m:oMath>
                </a14:m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𝟒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=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endParaRPr lang="zh-CN" altLang="en-US" sz="4000"/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4286250"/>
                <a:ext cx="3189605" cy="1842770"/>
              </a:xfrm>
              <a:prstGeom prst="rect">
                <a:avLst/>
              </a:prstGeom>
              <a:blipFill rotWithShape="1">
                <a:blip r:embed="rId2"/>
                <a:stretch>
                  <a:fillRect r="-87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/>
              <p:cNvSpPr txBox="1"/>
              <p:nvPr/>
            </p:nvSpPr>
            <p:spPr>
              <a:xfrm>
                <a:off x="4022090" y="4531360"/>
                <a:ext cx="3945890" cy="186690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𝟒</m:t>
                        </m:r>
                      </m:den>
                    </m:f>
                    <m:r>
                      <a:rPr lang="en-US" sz="4000" b="1" i="1">
                        <a:latin typeface="Cambria Math" panose="02040503050406030204" pitchFamily="18" charset="0"/>
                        <a:ea typeface="宋体" panose="02010600030101010101" pitchFamily="2" charset="-122"/>
                        <a:cs typeface="Cambria Math" panose="02040503050406030204" pitchFamily="18" charset="0"/>
                        <a:sym typeface="+mn-ea"/>
                      </a:rPr>
                      <m:t>＋</m:t>
                    </m:r>
                    <m:f>
                      <m:fPr>
                        <m:ctrlP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𝟑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4000">
                    <a:latin typeface="Cambria Math" panose="02040503050406030204" pitchFamily="18" charset="0"/>
                    <a:ea typeface="宋体" panose="02010600030101010101" pitchFamily="2" charset="-122"/>
                    <a:cs typeface="Cambria Math" panose="02040503050406030204" pitchFamily="18" charset="0"/>
                    <a:sym typeface="+mn-ea"/>
                  </a:rPr>
                  <a:t>×</a:t>
                </a:r>
                <a:r>
                  <a:rPr lang="en-US" altLang="zh-CN" sz="4000">
                    <a:latin typeface="Cambria Math" panose="02040503050406030204" pitchFamily="18" charset="0"/>
                    <a:ea typeface="宋体" panose="02010600030101010101" pitchFamily="2" charset="-122"/>
                    <a:cs typeface="Cambria Math" panose="02040503050406030204" pitchFamily="18" charset="0"/>
                    <a:sym typeface="+mn-ea"/>
                  </a:rPr>
                  <a:t>0.5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=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𝟓</m:t>
                        </m:r>
                      </m:num>
                      <m:den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endParaRPr lang="zh-CN" altLang="en-US" sz="4000"/>
              </a:p>
            </p:txBody>
          </p:sp>
        </mc:Choice>
        <mc:Fallback>
          <p:sp>
            <p:nvSpPr>
              <p:cNvPr id="9" name="文本框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2090" y="4531360"/>
                <a:ext cx="3945890" cy="1866900"/>
              </a:xfrm>
              <a:prstGeom prst="rect">
                <a:avLst/>
              </a:prstGeom>
              <a:blipFill rotWithShape="1">
                <a:blip r:embed="rId3"/>
                <a:stretch>
                  <a:fillRect r="-70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5180" y="1880870"/>
            <a:ext cx="1049655" cy="185864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5770" y="1614170"/>
            <a:ext cx="2171700" cy="185864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81860" y="4002405"/>
            <a:ext cx="1840230" cy="226631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5770" y="4131945"/>
            <a:ext cx="1840230" cy="2266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83820" y="561340"/>
                <a:ext cx="9060180" cy="114554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𝟑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𝟐𝟎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𝟒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𝟗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=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   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" y="561340"/>
                <a:ext cx="9060180" cy="114554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855345" y="391795"/>
                <a:ext cx="2922270" cy="181229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60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Cambria Math" panose="02040503050406030204" pitchFamily="18" charset="0"/>
                              <a:sym typeface="+mn-ea"/>
                            </a:rPr>
                          </m:ctrlPr>
                        </m:fPr>
                        <m:num>
                          <m:r>
                            <a:rPr lang="en-US" altLang="zh-CN" sz="60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Cambria Math" panose="02040503050406030204" pitchFamily="18" charset="0"/>
                              <a:sym typeface="+mn-ea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60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Cambria Math" panose="02040503050406030204" pitchFamily="18" charset="0"/>
                              <a:sym typeface="+mn-ea"/>
                            </a:rPr>
                            <m:t>𝟏𝟓</m:t>
                          </m:r>
                        </m:den>
                      </m:f>
                    </m:oMath>
                  </m:oMathPara>
                </a14:m>
                <a:endParaRPr lang="en-US" altLang="zh-CN" sz="6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3"/>
                </p:custDataLst>
              </p:nvPr>
            </p:nvSpPr>
            <p:spPr>
              <a:xfrm>
                <a:off x="855345" y="391795"/>
                <a:ext cx="2922270" cy="181229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3777615" y="391795"/>
                <a:ext cx="4832985" cy="18484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（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𝟐𝟓</m:t>
                        </m:r>
                      </m:den>
                    </m:f>
                  </m:oMath>
                </a14:m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𝟓</m:t>
                        </m:r>
                      </m:den>
                    </m:f>
                    <m:r>
                      <a:rPr lang="en-US" sz="4000" b="1" i="1">
                        <a:latin typeface="Cambria Math" panose="02040503050406030204" pitchFamily="18" charset="0"/>
                        <a:ea typeface="宋体" panose="02010600030101010101" pitchFamily="2" charset="-122"/>
                        <a:cs typeface="Cambria Math" panose="02040503050406030204" pitchFamily="18" charset="0"/>
                        <a:sym typeface="+mn-ea"/>
                      </a:rPr>
                      <m:t>=</m:t>
                    </m:r>
                    <m:f>
                      <m:fPr>
                        <m:ctrlP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𝟓</m:t>
                        </m:r>
                      </m:den>
                    </m:f>
                  </m:oMath>
                </a14:m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7615" y="391795"/>
                <a:ext cx="4832985" cy="184848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/>
          <p:cNvSpPr txBox="1"/>
          <p:nvPr/>
        </p:nvSpPr>
        <p:spPr>
          <a:xfrm>
            <a:off x="83820" y="3075940"/>
            <a:ext cx="618680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3.14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6²=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113.04</a:t>
            </a:r>
            <a:endParaRPr lang="en-US" alt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/>
              <p:cNvSpPr txBox="1"/>
              <p:nvPr/>
            </p:nvSpPr>
            <p:spPr>
              <a:xfrm>
                <a:off x="165735" y="4912360"/>
                <a:ext cx="6104890" cy="13220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2.4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×（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𝟓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𝟔</m:t>
                        </m:r>
                      </m:den>
                    </m:f>
                    <m:r>
                      <a:rPr lang="en-US" sz="4000" b="1" i="1">
                        <a:latin typeface="Cambria Math" panose="02040503050406030204" pitchFamily="18" charset="0"/>
                        <a:ea typeface="宋体" panose="02010600030101010101" pitchFamily="2" charset="-122"/>
                        <a:cs typeface="Cambria Math" panose="02040503050406030204" pitchFamily="18" charset="0"/>
                        <a:sym typeface="+mn-ea"/>
                      </a:rPr>
                      <m:t>−</m:t>
                    </m:r>
                    <m:f>
                      <m:fPr>
                        <m:ctrlP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𝟑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）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=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1.1</a:t>
                </a:r>
                <a:endPara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9" name="文本框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735" y="4912360"/>
                <a:ext cx="6104890" cy="132207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51025" y="391795"/>
            <a:ext cx="1212850" cy="18478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09135" y="392430"/>
            <a:ext cx="1250950" cy="18478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28570" y="3075940"/>
            <a:ext cx="3659505" cy="137858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60800" y="4912360"/>
            <a:ext cx="2987675" cy="1396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40640"/>
            <a:ext cx="906018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计算下面各题,怎么简便怎么算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266065" y="1609090"/>
                <a:ext cx="6987540" cy="11442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b="1">
                    <a:ea typeface="宋体" panose="02010600030101010101" pitchFamily="2" charset="-122"/>
                    <a:cs typeface="宋体" panose="02010600030101010101" pitchFamily="2" charset="-122"/>
                  </a:rPr>
                  <a:t>５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8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8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𝟑</m:t>
                        </m:r>
                      </m:num>
                      <m:den>
                        <m:r>
                          <a:rPr lang="en-US" sz="48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𝟕</m:t>
                        </m:r>
                      </m:den>
                    </m:f>
                  </m:oMath>
                </a14:m>
                <a:r>
                  <a:rPr lang="en-US" altLang="zh-CN" sz="4800" b="1">
                    <a:ea typeface="宋体" panose="02010600030101010101" pitchFamily="2" charset="-122"/>
                    <a:cs typeface="宋体" panose="02010600030101010101" pitchFamily="2" charset="-122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8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8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𝟏𝟎</m:t>
                        </m:r>
                      </m:num>
                      <m:den>
                        <m:r>
                          <a:rPr lang="en-US" sz="48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𝟏𝟏</m:t>
                        </m:r>
                      </m:den>
                    </m:f>
                  </m:oMath>
                </a14:m>
                <a:r>
                  <a:rPr lang="en-US" altLang="zh-CN" sz="4800" b="1">
                    <a:ea typeface="宋体" panose="02010600030101010101" pitchFamily="2" charset="-122"/>
                    <a:cs typeface="宋体" panose="02010600030101010101" pitchFamily="2" charset="-122"/>
                  </a:rPr>
                  <a:t>＋３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8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8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𝟒</m:t>
                        </m:r>
                      </m:num>
                      <m:den>
                        <m:r>
                          <a:rPr lang="en-US" sz="48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𝟕</m:t>
                        </m:r>
                      </m:den>
                    </m:f>
                  </m:oMath>
                </a14:m>
                <a:r>
                  <a:rPr lang="en-US" altLang="zh-CN" sz="4800" b="1"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4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1.1</a:t>
                </a:r>
                <a:endParaRPr lang="en-US" altLang="zh-CN" sz="48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065" y="1609090"/>
                <a:ext cx="6987540" cy="114427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/>
          <p:cNvSpPr txBox="1"/>
          <p:nvPr/>
        </p:nvSpPr>
        <p:spPr>
          <a:xfrm>
            <a:off x="450215" y="2590165"/>
            <a:ext cx="836866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=9.9</a:t>
            </a:r>
            <a:endParaRPr lang="en-US" alt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450215" y="3768090"/>
                <a:ext cx="4335780" cy="96710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12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＋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12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𝟑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215" y="3768090"/>
                <a:ext cx="4335780" cy="96710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/>
          <p:cNvSpPr txBox="1"/>
          <p:nvPr/>
        </p:nvSpPr>
        <p:spPr>
          <a:xfrm>
            <a:off x="387985" y="5141595"/>
            <a:ext cx="836866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=64</a:t>
            </a:r>
            <a:endParaRPr lang="en-US" alt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985" y="2753360"/>
            <a:ext cx="2907030" cy="10420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985" y="5281930"/>
            <a:ext cx="2907030" cy="1042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-34290"/>
                <a:ext cx="9060180" cy="663194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一、填空题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(每空１分,共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17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分)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1.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37.5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)％＝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÷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8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（              ）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𝟓𝟔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＝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39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∶(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104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)＝(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0.375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)(填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小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数)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2.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把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60</a:t>
                </a:r>
                <a:r>
                  <a:rPr lang="en-US" sz="24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kg∶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0.45</a:t>
                </a:r>
                <a:r>
                  <a:rPr lang="en-US" sz="24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t化成最简整数比是(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</a:t>
                </a:r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∶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15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),比值是(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𝟏𝟓</m:t>
                        </m:r>
                      </m:den>
                    </m:f>
                  </m:oMath>
                </a14:m>
                <a:r>
                  <a:rPr lang="en-US" sz="28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-34290"/>
                <a:ext cx="9060180" cy="663194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/>
          <p:cNvSpPr txBox="1"/>
          <p:nvPr/>
        </p:nvSpPr>
        <p:spPr>
          <a:xfrm>
            <a:off x="6122035" y="554355"/>
            <a:ext cx="145224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21</a:t>
            </a:r>
            <a:endParaRPr lang="en-US" alt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3455" y="1002030"/>
            <a:ext cx="1967865" cy="10420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1400" y="744220"/>
            <a:ext cx="1042035" cy="9423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6055" y="2513330"/>
            <a:ext cx="1485265" cy="10420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6530" y="2390775"/>
            <a:ext cx="2590165" cy="10420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335" y="5166995"/>
            <a:ext cx="2546985" cy="10420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0" y="4780280"/>
            <a:ext cx="1023620" cy="1817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6" name="文本框 35"/>
              <p:cNvSpPr txBox="1"/>
              <p:nvPr/>
            </p:nvSpPr>
            <p:spPr>
              <a:xfrm>
                <a:off x="375285" y="445770"/>
                <a:ext cx="7948295" cy="11468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800" b="1">
                    <a:latin typeface="宋体" panose="02010600030101010101" pitchFamily="2" charset="-122"/>
                    <a:ea typeface="宋体" panose="02010600030101010101" pitchFamily="2" charset="-122"/>
                  </a:rPr>
                  <a:t>  57</a:t>
                </a:r>
                <a:r>
                  <a:rPr lang="zh-CN" altLang="en-US" sz="4800" b="1"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8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8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𝟐</m:t>
                        </m:r>
                      </m:num>
                      <m:den>
                        <m:r>
                          <a:rPr lang="en-US" sz="48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4800" b="1"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＋</a:t>
                </a:r>
                <a:r>
                  <a:rPr lang="en-US" altLang="zh-CN" sz="4800" b="1">
                    <a:latin typeface="宋体" panose="02010600030101010101" pitchFamily="2" charset="-122"/>
                    <a:ea typeface="宋体" panose="02010600030101010101" pitchFamily="2" charset="-122"/>
                  </a:rPr>
                  <a:t>22</a:t>
                </a:r>
                <a:r>
                  <a:rPr lang="en-US" altLang="zh-CN" sz="4800" b="1">
                    <a:latin typeface="Arial" panose="020B0604020202020204" pitchFamily="34" charset="0"/>
                    <a:ea typeface="宋体" panose="02010600030101010101" pitchFamily="2" charset="-122"/>
                  </a:rPr>
                  <a:t>×</a:t>
                </a:r>
                <a:r>
                  <a:rPr lang="en-US" altLang="zh-CN" sz="4800" b="1">
                    <a:latin typeface="宋体" panose="02010600030101010101" pitchFamily="2" charset="-122"/>
                    <a:ea typeface="宋体" panose="02010600030101010101" pitchFamily="2" charset="-122"/>
                  </a:rPr>
                  <a:t>40%</a:t>
                </a:r>
                <a:r>
                  <a:rPr lang="en-US" altLang="zh-CN" sz="4800" b="1"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＋</a:t>
                </a:r>
                <a:r>
                  <a:rPr lang="en-US" altLang="zh-CN" sz="4800" b="1">
                    <a:latin typeface="宋体" panose="02010600030101010101" pitchFamily="2" charset="-122"/>
                    <a:ea typeface="宋体" panose="02010600030101010101" pitchFamily="2" charset="-122"/>
                  </a:rPr>
                  <a:t>21</a:t>
                </a:r>
                <a:r>
                  <a:rPr lang="zh-CN" altLang="en-US" sz="4800" b="1"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:r>
                  <a:rPr lang="en-US" altLang="zh-CN" sz="4800" b="1">
                    <a:latin typeface="宋体" panose="02010600030101010101" pitchFamily="2" charset="-122"/>
                    <a:ea typeface="宋体" panose="02010600030101010101" pitchFamily="2" charset="-122"/>
                  </a:rPr>
                  <a:t>0.4  </a:t>
                </a:r>
                <a:r>
                  <a:rPr lang="en-US" altLang="zh-CN" sz="4800" b="1">
                    <a:latin typeface="Arial" panose="020B0604020202020204" pitchFamily="34" charset="0"/>
                    <a:ea typeface="宋体" panose="02010600030101010101" pitchFamily="2" charset="-122"/>
                  </a:rPr>
                  <a:t>  </a:t>
                </a:r>
                <a:endParaRPr lang="en-US" altLang="zh-CN" sz="4800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6" name="文本框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285" y="445770"/>
                <a:ext cx="7948295" cy="114681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文本框 46"/>
          <p:cNvSpPr txBox="1"/>
          <p:nvPr/>
        </p:nvSpPr>
        <p:spPr>
          <a:xfrm>
            <a:off x="845185" y="1427480"/>
            <a:ext cx="42919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=40</a:t>
            </a:r>
            <a:endParaRPr lang="en-US" altLang="zh-CN" sz="4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735" y="1592580"/>
            <a:ext cx="2091690" cy="1379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8430" y="224155"/>
            <a:ext cx="886650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21.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解方程。(９分)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>
                <a:off x="1070610" y="1444625"/>
                <a:ext cx="3081655" cy="96964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en-US" sz="4000">
                    <a:latin typeface="Cambria Math" panose="02040503050406030204" pitchFamily="18" charset="0"/>
                    <a:ea typeface="宋体" panose="02010600030101010101" pitchFamily="2" charset="-122"/>
                    <a:cs typeface="Cambria Math" panose="02040503050406030204" pitchFamily="18" charset="0"/>
                    <a:sym typeface="+mn-ea"/>
                  </a:rPr>
                  <a:t>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𝟑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4000" b="1" i="1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x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12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𝟗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𝟏𝟎</m:t>
                        </m:r>
                      </m:den>
                    </m:f>
                  </m:oMath>
                </a14:m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0610" y="1444625"/>
                <a:ext cx="3081655" cy="96964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/>
              <p:cNvSpPr txBox="1"/>
              <p:nvPr/>
            </p:nvSpPr>
            <p:spPr>
              <a:xfrm>
                <a:off x="138430" y="2414270"/>
                <a:ext cx="4291965" cy="14084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6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解：</a:t>
                </a:r>
                <a:r>
                  <a:rPr lang="en-US" altLang="zh-CN" sz="6000" b="1" i="1">
                    <a:solidFill>
                      <a:srgbClr val="FF0000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x</a:t>
                </a:r>
                <a:r>
                  <a:rPr lang="en-US" altLang="zh-CN" sz="6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6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6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𝟕𝟐</m:t>
                        </m:r>
                      </m:num>
                      <m:den>
                        <m:r>
                          <a:rPr lang="en-US" sz="6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𝟓</m:t>
                        </m:r>
                      </m:den>
                    </m:f>
                  </m:oMath>
                </a14:m>
                <a:endParaRPr lang="en-US" altLang="zh-CN" sz="6000" b="1" i="1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Cambria Math" panose="02040503050406030204" pitchFamily="18" charset="0"/>
                  <a:sym typeface="+mn-ea"/>
                </a:endParaRPr>
              </a:p>
            </p:txBody>
          </p:sp>
        </mc:Choice>
        <mc:Fallback>
          <p:sp>
            <p:nvSpPr>
              <p:cNvPr id="9" name="文本框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430" y="2414270"/>
                <a:ext cx="4291965" cy="140843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5" name="文本框 34"/>
              <p:cNvSpPr txBox="1"/>
              <p:nvPr/>
            </p:nvSpPr>
            <p:spPr>
              <a:xfrm>
                <a:off x="6074410" y="1444625"/>
                <a:ext cx="2722880" cy="96964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en-US" altLang="zh-CN" sz="4000" b="1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9</a:t>
                </a:r>
                <a:r>
                  <a:rPr lang="zh-CN" altLang="en-US" sz="4000" b="1" i="1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x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𝟕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𝟖</m:t>
                        </m:r>
                      </m:den>
                    </m:f>
                    <m:r>
                      <a:rPr lang="en-US" sz="4000" b="1" i="1">
                        <a:latin typeface="Cambria Math" panose="02040503050406030204" pitchFamily="18" charset="0"/>
                        <a:ea typeface="宋体" panose="02010600030101010101" pitchFamily="2" charset="-122"/>
                        <a:cs typeface="Cambria Math" panose="02040503050406030204" pitchFamily="18" charset="0"/>
                        <a:sym typeface="+mn-ea"/>
                      </a:rPr>
                      <m:t>=</m:t>
                    </m:r>
                    <m:f>
                      <m:fPr>
                        <m:ctrlP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𝟏𝟔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𝟐𝟏</m:t>
                        </m:r>
                      </m:den>
                    </m:f>
                  </m:oMath>
                </a14:m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5" name="文本框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4410" y="1444625"/>
                <a:ext cx="2722880" cy="96964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7" name="文本框 36"/>
              <p:cNvSpPr txBox="1"/>
              <p:nvPr/>
            </p:nvSpPr>
            <p:spPr>
              <a:xfrm>
                <a:off x="5640070" y="2659380"/>
                <a:ext cx="3254375" cy="14052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6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解：</a:t>
                </a:r>
                <a:r>
                  <a:rPr lang="en-US" altLang="zh-CN" sz="6000" b="1" i="1">
                    <a:solidFill>
                      <a:srgbClr val="FF0000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x</a:t>
                </a:r>
                <a:r>
                  <a:rPr lang="en-US" altLang="zh-CN" sz="6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6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6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𝟐</m:t>
                        </m:r>
                      </m:num>
                      <m:den>
                        <m:r>
                          <a:rPr lang="en-US" sz="6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𝟐𝟕</m:t>
                        </m:r>
                      </m:den>
                    </m:f>
                  </m:oMath>
                </a14:m>
                <a:endParaRPr lang="en-US" altLang="zh-CN" sz="6000" b="1" i="1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Cambria Math" panose="02040503050406030204" pitchFamily="18" charset="0"/>
                  <a:sym typeface="+mn-ea"/>
                </a:endParaRPr>
              </a:p>
            </p:txBody>
          </p:sp>
        </mc:Choice>
        <mc:Fallback>
          <p:sp>
            <p:nvSpPr>
              <p:cNvPr id="37" name="文本框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0070" y="2659380"/>
                <a:ext cx="3254375" cy="140525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8" name="文本框 37"/>
              <p:cNvSpPr txBox="1"/>
              <p:nvPr/>
            </p:nvSpPr>
            <p:spPr>
              <a:xfrm>
                <a:off x="138430" y="4064635"/>
                <a:ext cx="6138545" cy="96964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0.2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𝟑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𝟑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𝟕</m:t>
                        </m:r>
                      </m:den>
                    </m:f>
                  </m:oMath>
                </a14:m>
                <a:r>
                  <a:rPr lang="zh-CN" altLang="en-US" sz="4000" b="1" i="1"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x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=0.42</a:t>
                </a:r>
                <a:endParaRPr lang="en-US" alt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8" name="文本框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430" y="4064635"/>
                <a:ext cx="6138545" cy="96964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9" name="文本框 38"/>
              <p:cNvSpPr txBox="1"/>
              <p:nvPr/>
            </p:nvSpPr>
            <p:spPr>
              <a:xfrm>
                <a:off x="661670" y="5034280"/>
                <a:ext cx="3768725" cy="10147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6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解：</a:t>
                </a:r>
                <a:r>
                  <a:rPr lang="en-US" altLang="zh-CN" sz="6000" b="1" i="1">
                    <a:solidFill>
                      <a:srgbClr val="FF0000"/>
                    </a:solidFill>
                    <a:latin typeface="Times New Roman" panose="02020603050405020304" charset="0"/>
                    <a:ea typeface="宋体" panose="02010600030101010101" pitchFamily="2" charset="-122"/>
                    <a:cs typeface="Times New Roman" panose="02020603050405020304" charset="0"/>
                  </a:rPr>
                  <a:t>x</a:t>
                </a:r>
                <a:r>
                  <a:rPr lang="en-US" altLang="zh-CN" sz="6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r>
                      <a:rPr lang="en-US" sz="60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Cambria Math" panose="02040503050406030204" pitchFamily="18" charset="0"/>
                        <a:sym typeface="+mn-ea"/>
                      </a:rPr>
                      <m:t>𝟎</m:t>
                    </m:r>
                    <m:r>
                      <a:rPr lang="en-US" sz="60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Cambria Math" panose="02040503050406030204" pitchFamily="18" charset="0"/>
                        <a:sym typeface="+mn-ea"/>
                      </a:rPr>
                      <m:t>.</m:t>
                    </m:r>
                    <m:r>
                      <a:rPr lang="en-US" sz="60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Cambria Math" panose="02040503050406030204" pitchFamily="18" charset="0"/>
                        <a:sym typeface="+mn-ea"/>
                      </a:rPr>
                      <m:t>𝟕</m:t>
                    </m:r>
                  </m:oMath>
                </a14:m>
                <a:endParaRPr lang="en-US" altLang="zh-CN" sz="6000" b="1" i="1">
                  <a:solidFill>
                    <a:srgbClr val="FF0000"/>
                  </a:solidFill>
                  <a:latin typeface="Cambria Math" panose="02040503050406030204" pitchFamily="18" charset="0"/>
                  <a:ea typeface="宋体" panose="02010600030101010101" pitchFamily="2" charset="-122"/>
                  <a:cs typeface="Cambria Math" panose="02040503050406030204" pitchFamily="18" charset="0"/>
                  <a:sym typeface="+mn-ea"/>
                </a:endParaRPr>
              </a:p>
            </p:txBody>
          </p:sp>
        </mc:Choice>
        <mc:Fallback>
          <p:sp>
            <p:nvSpPr>
              <p:cNvPr id="39" name="文本框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1670" y="5034280"/>
                <a:ext cx="3768725" cy="101473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8430" y="2536190"/>
            <a:ext cx="3294380" cy="13703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01945" y="2710815"/>
            <a:ext cx="3294380" cy="14363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2905" y="5034915"/>
            <a:ext cx="4197985" cy="1118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0" y="185420"/>
            <a:ext cx="8978265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操作题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(第22题6分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第23题4分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共10分)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22.右图是由半圆和正方形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构成的组合图形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求出它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的周长和面积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(6分)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8365" y="1342390"/>
            <a:ext cx="3009900" cy="505777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/>
              <p:cNvSpPr txBox="1"/>
              <p:nvPr/>
            </p:nvSpPr>
            <p:spPr>
              <a:xfrm>
                <a:off x="0" y="142875"/>
                <a:ext cx="9407525" cy="671512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>
                  <a:lnSpc>
                    <a:spcPct val="80000"/>
                  </a:lnSpc>
                </a:pP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周长：</a:t>
                </a:r>
                <a:endParaRPr lang="zh-CN" altLang="en-US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>
                  <a:lnSpc>
                    <a:spcPct val="80000"/>
                  </a:lnSpc>
                </a:pPr>
                <a:r>
                  <a:rPr lang="en-US" altLang="zh-CN" sz="8000" b="1" kern="0" spc="-15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10</a:t>
                </a:r>
                <a:r>
                  <a:rPr lang="zh-CN" altLang="en-US" sz="8000" b="1" kern="0" spc="-15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8000" b="1" kern="0" spc="-15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zh-CN" altLang="en-US" sz="8000" b="1" kern="0" spc="-15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8000" b="1" kern="0" spc="-15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3.14</a:t>
                </a:r>
                <a:r>
                  <a:rPr lang="zh-CN" altLang="en-US" sz="8000" b="1" kern="0" spc="-15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8000" b="1" kern="0" spc="-15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10</a:t>
                </a:r>
                <a:r>
                  <a:rPr lang="zh-CN" altLang="en-US" sz="8000" b="1" kern="0" spc="-15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÷</a:t>
                </a:r>
                <a:r>
                  <a:rPr lang="en-US" altLang="zh-CN" sz="8000" b="1" kern="0" spc="-15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8000" b="1" kern="0" spc="-15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8000" b="1" kern="0" spc="-15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45.7</a:t>
                </a:r>
                <a:r>
                  <a:rPr lang="zh-CN" altLang="en-US" sz="8000" b="1" kern="0" spc="-15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en-US" altLang="zh-CN" sz="8000" b="1" kern="0" spc="-15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dm</a:t>
                </a:r>
                <a:r>
                  <a:rPr lang="zh-CN" altLang="en-US" sz="8000" b="1" kern="0" spc="-15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endParaRPr lang="zh-CN" altLang="en-US" sz="8000" b="1" kern="0" spc="-150">
                  <a:solidFill>
                    <a:srgbClr val="FF0000"/>
                  </a:solidFill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>
                  <a:lnSpc>
                    <a:spcPct val="80000"/>
                  </a:lnSpc>
                </a:pP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面积：</a:t>
                </a:r>
                <a:endParaRPr lang="zh-CN" altLang="en-US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fontAlgn="auto">
                  <a:lnSpc>
                    <a:spcPct val="90000"/>
                  </a:lnSpc>
                </a:pPr>
                <a:r>
                  <a:rPr lang="en-US" altLang="zh-CN" sz="8000" b="1" kern="0" spc="-20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10</a:t>
                </a:r>
                <a:r>
                  <a:rPr lang="zh-CN" altLang="en-US" sz="8000" b="1" kern="0" spc="-20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8000" b="1" kern="0" spc="-20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10</a:t>
                </a:r>
                <a:r>
                  <a:rPr lang="zh-CN" altLang="en-US" sz="8000" b="1" kern="0" spc="-20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8000" b="1" i="1" kern="0" spc="-200">
                            <a:solidFill>
                              <a:srgbClr val="FF0000"/>
                            </a:solidFill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8000" b="1" i="1" kern="0" spc="-200">
                            <a:solidFill>
                              <a:srgbClr val="FF0000"/>
                            </a:solidFill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8000" b="1" i="1" kern="0" spc="-200">
                            <a:solidFill>
                              <a:srgbClr val="FF0000"/>
                            </a:solidFill>
                            <a:uFillTx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Cambria Math" panose="02040503050406030204" pitchFamily="18" charset="0"/>
                            <a:sym typeface="+mn-ea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8000" b="1" kern="0" spc="-20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8000" b="1" kern="0" spc="-20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3.14</a:t>
                </a:r>
                <a:r>
                  <a:rPr lang="zh-CN" altLang="en-US" sz="8000" b="1" kern="0" spc="-20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endParaRPr lang="zh-CN" altLang="en-US" sz="8000" b="1" kern="0" spc="-200">
                  <a:solidFill>
                    <a:srgbClr val="FF0000"/>
                  </a:solidFill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 fontAlgn="auto">
                  <a:lnSpc>
                    <a:spcPct val="90000"/>
                  </a:lnSpc>
                </a:pPr>
                <a:r>
                  <a:rPr lang="zh-CN" altLang="en-US" sz="8000" b="1" kern="0" spc="-20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en-US" altLang="zh-CN" sz="8000" b="1" kern="0" spc="-20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10</a:t>
                </a:r>
                <a:r>
                  <a:rPr lang="zh-CN" altLang="en-US" sz="8000" b="1" kern="0" spc="-20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÷</a:t>
                </a:r>
                <a:r>
                  <a:rPr lang="en-US" altLang="zh-CN" sz="8000" b="1" kern="0" spc="-20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8000" b="1" kern="0" spc="-20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)²</a:t>
                </a:r>
                <a:r>
                  <a:rPr lang="en-US" altLang="zh-CN" sz="8000" b="1" kern="0" spc="-20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=</a:t>
                </a:r>
                <a:r>
                  <a:rPr lang="en-US" altLang="zh-CN" sz="8000" b="1" kern="0" spc="-20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139.5</a:t>
                </a:r>
                <a:r>
                  <a:rPr lang="zh-CN" altLang="en-US" sz="8000" b="1" kern="0" spc="-20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en-US" altLang="zh-CN" sz="8000" b="1" kern="0" spc="-20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dm</a:t>
                </a:r>
                <a:r>
                  <a:rPr lang="en-US" altLang="zh-CN" sz="8000" b="1" kern="0" spc="-200" baseline="3000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8000" b="1" kern="0" spc="-20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endParaRPr lang="zh-CN" altLang="en-US" sz="8000" b="1" kern="0" spc="-200">
                  <a:solidFill>
                    <a:srgbClr val="FF0000"/>
                  </a:solidFill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2" name="文本框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42875"/>
                <a:ext cx="9407525" cy="6715125"/>
              </a:xfrm>
              <a:prstGeom prst="rect">
                <a:avLst/>
              </a:prstGeom>
              <a:blipFill rotWithShape="1">
                <a:blip r:embed="rId1"/>
                <a:stretch>
                  <a:fillRect t="-10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96520" y="72390"/>
            <a:ext cx="8950960" cy="29400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38735" y="3011805"/>
            <a:ext cx="9047480" cy="3752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0665" y="139700"/>
            <a:ext cx="9213850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23.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)王刚从学校出发向(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南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)偏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东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45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)°方向行(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410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)米到公园，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9170" y="2687320"/>
            <a:ext cx="6707505" cy="3870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90345"/>
            <a:ext cx="1049655" cy="10420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1185" y="1612900"/>
            <a:ext cx="1618615" cy="10420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680" y="1490345"/>
            <a:ext cx="1049655" cy="10420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275590"/>
            <a:ext cx="1049655" cy="1042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183515"/>
            <a:ext cx="906018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)李明从书店出发向(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东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)偏(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北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fontAlgn="auto">
              <a:lnSpc>
                <a:spcPct val="10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25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)°方向行(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320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)米到少年宫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62245" y="154940"/>
            <a:ext cx="1049655" cy="120840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98690" y="183515"/>
            <a:ext cx="1049655" cy="117983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710" y="1580515"/>
            <a:ext cx="1049655" cy="104203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7955" y="1580515"/>
            <a:ext cx="1561465" cy="10420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9170" y="2687320"/>
            <a:ext cx="6707505" cy="387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-73660"/>
                <a:ext cx="9060180" cy="336105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五、解决问题。(共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26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分)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24.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一个工程队修一段长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400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m的下水道，前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6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天完成了工程的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。照这样计算,剩下的工程还需要几天才能完成? （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5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分）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-73660"/>
                <a:ext cx="9060180" cy="336105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42545" y="4050030"/>
                <a:ext cx="8104505" cy="184848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6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6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(天)</a:t>
                </a:r>
                <a:endParaRPr lang="zh-CN" altLang="en-US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45" y="4050030"/>
                <a:ext cx="8104505" cy="184848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" y="3923030"/>
            <a:ext cx="8234045" cy="2224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375" y="225425"/>
            <a:ext cx="898525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25.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在一张直径是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厘米的圆中剪下一个最大的正方形(如图所示)，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剩下阴影部分的面积是多少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平方厘米? (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17640" y="889635"/>
            <a:ext cx="2546985" cy="27438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9730" y="3478530"/>
            <a:ext cx="838454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90000"/>
              </a:lnSpc>
            </a:pP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3.14×(10÷2)</a:t>
            </a:r>
            <a:r>
              <a:rPr lang="en-US" sz="8000" b="1" baseline="400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-10×10÷2=28.5(平方厘米)</a:t>
            </a:r>
            <a:endParaRPr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75" y="3478530"/>
            <a:ext cx="8662035" cy="3253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0"/>
                <a:ext cx="9060180" cy="704405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>
                  <a:lnSpc>
                    <a:spcPct val="110000"/>
                  </a:lnSpc>
                </a:pP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26.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甲、乙两车同时从A、B两地相对开出,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小时后发现甲车已行了全程的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30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％,乙车已行了全程的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,此时他们相距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360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千米。(８分)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10000"/>
                  </a:lnSpc>
                </a:pP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(１)A、B两地相距多少千米？（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4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分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）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10000"/>
                  </a:lnSpc>
                </a:pP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360</a:t>
                </a:r>
                <a:r>
                  <a:rPr 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÷(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</a:t>
                </a:r>
                <a:r>
                  <a:rPr 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－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30</a:t>
                </a:r>
                <a:r>
                  <a:rPr 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％－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)＝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800</a:t>
                </a:r>
                <a:r>
                  <a:rPr 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(千米)</a:t>
                </a:r>
                <a:r>
                  <a:rPr lang="zh-CN" sz="4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　</a:t>
                </a:r>
                <a:endParaRPr lang="zh-CN" sz="4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0"/>
                <a:ext cx="9060180" cy="704405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" y="3894455"/>
            <a:ext cx="8772525" cy="2963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9070" y="146685"/>
            <a:ext cx="876490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(２)甲、乙两车还需要多少小时才相遇？（</a:t>
            </a:r>
            <a:r>
              <a:rPr lang="en-US" altLang="zh-CN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4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284480" y="1572260"/>
                <a:ext cx="8133080" cy="359473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÷(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30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％＋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)－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𝟐𝟕</m:t>
                        </m:r>
                      </m:num>
                      <m:den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𝟏𝟏</m:t>
                        </m:r>
                      </m:den>
                    </m:f>
                  </m:oMath>
                </a14:m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(小时)</a:t>
                </a:r>
                <a:endParaRPr lang="zh-CN" altLang="en-US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480" y="1572260"/>
                <a:ext cx="8133080" cy="359473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55" y="1631950"/>
            <a:ext cx="8208645" cy="3594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40640"/>
                <a:ext cx="9060180" cy="483552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3.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红花的朵数比黄花多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，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那么黄花的朵数比红花少(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20</a:t>
                </a:r>
                <a:r>
                  <a:rPr lang="en-US" sz="4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)％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如果红花有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320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朵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，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那么黄花有(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256</a:t>
                </a:r>
                <a:r>
                  <a:rPr lang="en-US" sz="4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)朵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40640"/>
                <a:ext cx="9060180" cy="483552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8380" y="1438275"/>
            <a:ext cx="1344930" cy="11125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4740" y="2880360"/>
            <a:ext cx="1759585" cy="1097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69215"/>
            <a:ext cx="9060180" cy="68167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27.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某校就学生对端午节文化习俗的了解情况进行了随机调查,了解程度分为A——很了解,B——比较了解,C——了解较少,D——不了解,并将调查结果绘成如下两幅统计图。根据统计图中的信息,解答下列问题。(８分)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560" y="1111250"/>
            <a:ext cx="8819515" cy="415099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0" y="171450"/>
            <a:ext cx="914463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(１)计算本次共调查了多少人,并补全条形统计图。（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9385" y="1493520"/>
            <a:ext cx="856107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64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32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％＝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(人)　C：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64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(人)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385" y="1492885"/>
            <a:ext cx="8724265" cy="4845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4524" r="4209"/>
          <a:stretch>
            <a:fillRect/>
          </a:stretch>
        </p:blipFill>
        <p:spPr>
          <a:xfrm>
            <a:off x="198120" y="1097280"/>
            <a:ext cx="8748395" cy="443674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0" y="254635"/>
            <a:ext cx="906018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)若该学校共有学生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800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人,估计这所学校的所有学生中,对端午节文化习俗“很了解”和“比较了解”的分别有多少人。（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分）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3215005"/>
            <a:ext cx="888301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8000" b="1" kern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很了解：</a:t>
            </a:r>
            <a:endParaRPr lang="zh-CN" altLang="en-US" sz="8000" b="1" kern="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8000" b="1" kern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800</a:t>
            </a:r>
            <a:r>
              <a:rPr lang="zh-CN" altLang="en-US" sz="8000" b="1" kern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8000" b="1" kern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32</a:t>
            </a:r>
            <a:r>
              <a:rPr lang="zh-CN" altLang="en-US" sz="8000" b="1" kern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％＝</a:t>
            </a:r>
            <a:r>
              <a:rPr lang="en-US" altLang="zh-CN" sz="8000" b="1" kern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256</a:t>
            </a:r>
            <a:r>
              <a:rPr lang="zh-CN" altLang="en-US" sz="8000" b="1" kern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(人)</a:t>
            </a:r>
            <a:endParaRPr lang="zh-CN" altLang="en-US" sz="8000" b="1" kern="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8000" b="1" kern="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" y="3215005"/>
            <a:ext cx="9056370" cy="2456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0" y="1344295"/>
            <a:ext cx="888301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8000" b="1" kern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比较了解：</a:t>
            </a:r>
            <a:endParaRPr lang="zh-CN" altLang="en-US" sz="8000" b="1" kern="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8000" b="1" kern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800</a:t>
            </a:r>
            <a:r>
              <a:rPr lang="zh-CN" altLang="en-US" sz="8000" b="1" kern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8000" b="1" kern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</a:t>
            </a:r>
            <a:r>
              <a:rPr lang="zh-CN" altLang="en-US" sz="8000" b="1" kern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％＝</a:t>
            </a:r>
            <a:r>
              <a:rPr lang="en-US" altLang="zh-CN" sz="8000" b="1" kern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320</a:t>
            </a:r>
            <a:r>
              <a:rPr lang="zh-CN" altLang="en-US" sz="8000" b="1" kern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(人)</a:t>
            </a:r>
            <a:endParaRPr lang="zh-CN" altLang="en-US" sz="8000" b="1" kern="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810" y="1392555"/>
            <a:ext cx="9013825" cy="2456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5715"/>
            <a:ext cx="906018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附加题。(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分)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28.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甲、乙两个仓库货物的质量之比是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7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∶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,如果甲仓库给乙仓库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26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吨货物,那么甲、乙两个仓库货物的质量之比是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∶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。甲仓库原来有多少吨货物?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>
                <p:custDataLst>
                  <p:tags r:id="rId1"/>
                </p:custDataLst>
              </p:nvPr>
            </p:nvSpPr>
            <p:spPr>
              <a:xfrm>
                <a:off x="225425" y="305435"/>
                <a:ext cx="9144000" cy="486664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26÷(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𝟕</m:t>
                        </m:r>
                      </m:num>
                      <m:den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𝟕</m:t>
                        </m:r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𝟑</m:t>
                        </m:r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)＝168(吨)　</a:t>
                </a:r>
                <a:endPara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168×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𝟕</m:t>
                        </m:r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＝98(吨)</a:t>
                </a:r>
                <a:endPara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>
                <p:custDataLst>
                  <p:tags r:id="rId2"/>
                </p:custDataLst>
              </p:nvPr>
            </p:nvSpPr>
            <p:spPr>
              <a:xfrm>
                <a:off x="225425" y="305435"/>
                <a:ext cx="9144000" cy="486664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425" y="419100"/>
            <a:ext cx="8173085" cy="27870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425" y="3333115"/>
            <a:ext cx="8173085" cy="2787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40640"/>
                <a:ext cx="9060180" cy="483870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5.5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G技术打破了信息传输的空间限制,具有更高速率、更大连接、更低时延的特性。用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5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G下载的时间约是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4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G的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pitchFamily="18" charset="0"/>
                            <a:cs typeface="Cambria Math" panose="02040503050406030204" pitchFamily="18" charset="0"/>
                          </a:rPr>
                          <m:t>𝟏𝟎𝟎</m:t>
                        </m:r>
                      </m:den>
                    </m:f>
                  </m:oMath>
                </a14:m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，用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4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G下载一部电影需要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5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分钟，如果用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5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G下载，那么只需要(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)秒。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40640"/>
                <a:ext cx="9060180" cy="48387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1215" y="3500120"/>
            <a:ext cx="1272540" cy="126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0"/>
            <a:ext cx="9060180" cy="68624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六(１)班有四十多名学生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，其中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男生人数与女生人数之比是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4∶3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中午在校就餐与不在校就餐的人数之比是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5∶1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六(１)班有( 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42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)名学生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fontAlgn="auto">
              <a:lnSpc>
                <a:spcPct val="100000"/>
              </a:lnSpc>
            </a:pP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fontAlgn="auto">
              <a:lnSpc>
                <a:spcPct val="10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7.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右图中阴影部分的周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fontAlgn="auto">
              <a:lnSpc>
                <a:spcPct val="100000"/>
              </a:lnSpc>
            </a:pP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长是(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10.28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)厘米,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fontAlgn="auto">
              <a:lnSpc>
                <a:spcPct val="100000"/>
              </a:lnSpc>
            </a:pP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面积是( 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)平方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厘米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48630" y="3924935"/>
            <a:ext cx="3553460" cy="20148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5480" y="1993265"/>
            <a:ext cx="1049655" cy="10420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1285" y="4411345"/>
            <a:ext cx="2601595" cy="10420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3095" y="5624195"/>
            <a:ext cx="995680" cy="1042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-45085"/>
            <a:ext cx="9060180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小红对同学们课外活动的情况进行了调查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并绘制了右图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已知课外进行阅读活动的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同学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小红一共调查了(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,其中课外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进行体育运动的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同学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50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)人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04765" y="2517140"/>
            <a:ext cx="3614420" cy="36544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640" y="2517140"/>
            <a:ext cx="1517650" cy="10420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780" y="4498975"/>
            <a:ext cx="1089025" cy="1373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76200" y="76200"/>
            <a:ext cx="906018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4000" b="1" kern="0" spc="9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9.1</a:t>
            </a:r>
            <a:r>
              <a:rPr sz="4000" b="1" kern="0" spc="9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张餐桌坐</a:t>
            </a:r>
            <a:r>
              <a:rPr lang="en-US" sz="4000" b="1" kern="0" spc="9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sz="4000" b="1" kern="0" spc="9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</a:t>
            </a:r>
            <a:r>
              <a:rPr lang="zh-CN" sz="4000" b="1" kern="0" spc="9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en-US" sz="4000" b="1" kern="0" spc="9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sz="4000" b="1" kern="0" spc="9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张餐桌拼在一起可以坐</a:t>
            </a:r>
            <a:r>
              <a:rPr lang="en-US" sz="4000" b="1" kern="0" spc="9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</a:t>
            </a:r>
            <a:r>
              <a:rPr sz="4000" b="1" kern="0" spc="9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</a:t>
            </a:r>
            <a:r>
              <a:rPr lang="zh-CN" sz="4000" b="1" kern="0" spc="9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en-US" sz="4000" b="1" kern="0" spc="9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sz="4000" b="1" kern="0" spc="9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张餐桌拼在一起可以坐</a:t>
            </a:r>
            <a:r>
              <a:rPr lang="en-US" sz="4000" b="1" kern="0" spc="9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</a:t>
            </a:r>
            <a:r>
              <a:rPr sz="4000" b="1" kern="0" spc="9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</a:t>
            </a:r>
            <a:endParaRPr sz="4000" b="1" kern="0" spc="9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en-US" sz="4000" b="1" kern="0" spc="9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sz="4000" b="1" kern="0" spc="9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按这样拼下去</a:t>
            </a:r>
            <a:r>
              <a:rPr lang="zh-CN" sz="4000" b="1" kern="0" spc="9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en-US" sz="4000" b="1" kern="0" spc="9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13</a:t>
            </a:r>
            <a:r>
              <a:rPr sz="4000" b="1" kern="0" spc="9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张餐桌拼在一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起可以坐(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28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)人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sz="4000" b="1" i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n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张餐桌拼在一起可以坐(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sz="8000" b="1" i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n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＋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)人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615" y="5211445"/>
            <a:ext cx="7956550" cy="12719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235" y="2457450"/>
            <a:ext cx="1753870" cy="1450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235" y="3956050"/>
            <a:ext cx="3202940" cy="1207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60960" y="10160"/>
            <a:ext cx="906018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二、选择题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(每题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分,共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18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一部手机所剩电量如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右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图中阴影所示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这部手机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所剩电量约是(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A．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　　　　　　B．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　　　　　　C．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　　　　　　D．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8070" y="2600325"/>
            <a:ext cx="1049655" cy="10420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0" y="1139190"/>
            <a:ext cx="2484120" cy="1126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3335" y="114935"/>
            <a:ext cx="9060180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11.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想直观表示一个人每天摄入的各种营养所占的百分比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绘制(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)比较合适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A．条形统计图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B．折线统计图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C．扇形统计图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D．统计表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6980" y="984250"/>
            <a:ext cx="882650" cy="1433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p="http://schemas.openxmlformats.org/presentationml/2006/main">
  <p:tag name="commondata" val="eyJoZGlkIjoiZDgzNmEzOWIwMjk4OWU1MzNlYWQ4NjZiOWYxZTlhMGE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2940</Words>
  <Application>WPS 演示</Application>
  <PresentationFormat>全屏显示(4:3)</PresentationFormat>
  <Paragraphs>186</Paragraphs>
  <Slides>38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2" baseType="lpstr">
      <vt:lpstr>Arial</vt:lpstr>
      <vt:lpstr>宋体</vt:lpstr>
      <vt:lpstr>Wingdings</vt:lpstr>
      <vt:lpstr>微软雅黑</vt:lpstr>
      <vt:lpstr>Wingdings</vt:lpstr>
      <vt:lpstr>黑体</vt:lpstr>
      <vt:lpstr>方正粗宋_GBK</vt:lpstr>
      <vt:lpstr>方正准圆_GBK</vt:lpstr>
      <vt:lpstr>Cambria Math</vt:lpstr>
      <vt:lpstr>Times New Roman</vt:lpstr>
      <vt:lpstr>Arial Unicode MS</vt:lpstr>
      <vt:lpstr>Calibri</vt:lpstr>
      <vt:lpstr>MS Mincho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PLZ</cp:lastModifiedBy>
  <cp:revision>454</cp:revision>
  <dcterms:created xsi:type="dcterms:W3CDTF">2019-06-19T02:08:00Z</dcterms:created>
  <dcterms:modified xsi:type="dcterms:W3CDTF">2024-03-16T06:46:26Z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2052-12.1.0.16399</vt:lpwstr>
  </property>
  <property fmtid="{D5CDD505-2E9C-101B-9397-08002B2CF9AE}" pid="3" name="ICV">
    <vt:lpwstr>214F56AF3E174C60B7961560DA59ED22</vt:lpwstr>
  </property>
</Properties>
</file>