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566" r:id="rId3"/>
    <p:sldId id="567" r:id="rId4"/>
    <p:sldId id="568" r:id="rId6"/>
    <p:sldId id="569" r:id="rId7"/>
    <p:sldId id="570" r:id="rId8"/>
    <p:sldId id="571" r:id="rId9"/>
    <p:sldId id="609" r:id="rId10"/>
    <p:sldId id="572" r:id="rId11"/>
    <p:sldId id="573" r:id="rId12"/>
    <p:sldId id="574" r:id="rId13"/>
    <p:sldId id="575" r:id="rId14"/>
    <p:sldId id="576" r:id="rId15"/>
    <p:sldId id="662" r:id="rId16"/>
    <p:sldId id="661" r:id="rId17"/>
    <p:sldId id="577" r:id="rId18"/>
    <p:sldId id="578" r:id="rId19"/>
    <p:sldId id="579" r:id="rId20"/>
    <p:sldId id="610" r:id="rId21"/>
    <p:sldId id="580" r:id="rId22"/>
    <p:sldId id="581" r:id="rId23"/>
    <p:sldId id="648" r:id="rId24"/>
    <p:sldId id="664" r:id="rId25"/>
    <p:sldId id="582" r:id="rId26"/>
    <p:sldId id="583" r:id="rId27"/>
    <p:sldId id="584" r:id="rId28"/>
    <p:sldId id="585" r:id="rId29"/>
    <p:sldId id="649" r:id="rId30"/>
    <p:sldId id="586" r:id="rId31"/>
    <p:sldId id="587" r:id="rId32"/>
    <p:sldId id="588" r:id="rId33"/>
    <p:sldId id="589" r:id="rId34"/>
    <p:sldId id="590" r:id="rId35"/>
    <p:sldId id="591" r:id="rId36"/>
    <p:sldId id="608" r:id="rId37"/>
  </p:sldIdLst>
  <p:sldSz cx="9144000" cy="6858000" type="screen4x3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6" userDrawn="1">
          <p15:clr>
            <a:srgbClr val="A4A3A4"/>
          </p15:clr>
        </p15:guide>
        <p15:guide id="2" pos="2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2AF2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26"/>
        <p:guide pos="2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1" Type="http://schemas.openxmlformats.org/officeDocument/2006/relationships/tags" Target="tags/tag12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2216137_121530086927_2.jpg"/>
          <p:cNvPicPr>
            <a:picLocks noChangeAspect="1"/>
          </p:cNvPicPr>
          <p:nvPr userDrawn="1"/>
        </p:nvPicPr>
        <p:blipFill>
          <a:blip r:embed="rId2" cstate="print">
            <a:lum bright="6000" contrast="-12000"/>
          </a:blip>
          <a:srcRect b="6250"/>
          <a:stretch>
            <a:fillRect/>
          </a:stretch>
        </p:blipFill>
        <p:spPr>
          <a:xfrm>
            <a:off x="0" y="0"/>
            <a:ext cx="9144000" cy="68609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9" descr="E:\工作记录\名师面对面 1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95BDCB"/>
              </a:clrFrom>
              <a:clrTo>
                <a:srgbClr val="95BDCB">
                  <a:alpha val="0"/>
                </a:srgbClr>
              </a:clrTo>
            </a:clrChange>
            <a:lum contrast="40000"/>
          </a:blip>
          <a:stretch>
            <a:fillRect/>
          </a:stretch>
        </p:blipFill>
        <p:spPr>
          <a:xfrm>
            <a:off x="611188" y="188465"/>
            <a:ext cx="2665412" cy="82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 userDrawn="1"/>
        </p:nvSpPr>
        <p:spPr>
          <a:xfrm>
            <a:off x="6156113" y="5202971"/>
            <a:ext cx="2747433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数学</a:t>
            </a: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RJ</a:t>
            </a:r>
            <a:endParaRPr kumimoji="0" lang="en-US" altLang="zh-CN" sz="4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480473" y="6006358"/>
            <a:ext cx="3663527" cy="822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745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六年级上</a:t>
            </a:r>
            <a:r>
              <a:rPr kumimoji="0" lang="zh-CN" altLang="en-US" sz="4745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册</a:t>
            </a:r>
            <a:endParaRPr kumimoji="0" lang="zh-CN" altLang="en-US" sz="4745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699510" y="363220"/>
            <a:ext cx="46729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E22AF2"/>
                </a:solidFill>
                <a:latin typeface="方正粗宋_GBK" panose="03000509000000000000" charset="-122"/>
                <a:ea typeface="方正粗宋_GBK" panose="03000509000000000000" charset="-122"/>
              </a:rPr>
              <a:t>期末大通关</a:t>
            </a:r>
            <a:endParaRPr lang="zh-CN" altLang="en-US" sz="6000">
              <a:solidFill>
                <a:srgbClr val="E22AF2"/>
              </a:solidFill>
              <a:latin typeface="方正粗宋_GBK" panose="03000509000000000000" charset="-122"/>
              <a:ea typeface="方正粗宋_GBK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21787" y="78730"/>
            <a:ext cx="1562947" cy="6112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0240460196.jpg"/>
          <p:cNvPicPr>
            <a:picLocks noChangeAspect="1"/>
          </p:cNvPicPr>
          <p:nvPr userDrawn="1"/>
        </p:nvPicPr>
        <p:blipFill>
          <a:blip r:embed="rId2" cstate="print"/>
          <a:srcRect t="4898"/>
          <a:stretch>
            <a:fillRect/>
          </a:stretch>
        </p:blipFill>
        <p:spPr>
          <a:xfrm>
            <a:off x="0" y="0"/>
            <a:ext cx="9144000" cy="6844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680720" y="980319"/>
            <a:ext cx="7483687" cy="1323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5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有志者，事竟成！</a:t>
            </a:r>
            <a:endParaRPr kumimoji="0" lang="zh-CN" altLang="en-US" sz="8005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648631" y="2389504"/>
            <a:ext cx="3648075" cy="364225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88620" y="2430145"/>
            <a:ext cx="88557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卷</a:t>
            </a:r>
            <a:r>
              <a:rPr 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二</a:t>
            </a:r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en-US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zh-CN" altLang="en-US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位置与方向（二）</a:t>
            </a:r>
            <a:endParaRPr lang="zh-CN" altLang="en-US" sz="5600" b="1" dirty="0" smtClean="0">
              <a:latin typeface="方正准圆_GBK" panose="03000509000000000000" charset="-122"/>
              <a:ea typeface="方正准圆_GBK" panose="03000509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6862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６．按要求画出各景点位置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(６分)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(１)老虎山在大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象馆西偏南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方向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,距离是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米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(２)熊猫馆在大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象馆北偏西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方向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,距离是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米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(３)花果山在大象馆东偏北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°方向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,距离是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米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7995" y="891540"/>
            <a:ext cx="4622800" cy="37268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3210" y="767080"/>
            <a:ext cx="4850130" cy="3903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3820" y="0"/>
            <a:ext cx="9060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右图中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一个小正方形的对角线长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(９分)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4305" y="829945"/>
            <a:ext cx="3426460" cy="30861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820" y="1351915"/>
            <a:ext cx="523430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(１)点</a:t>
            </a:r>
            <a:r>
              <a:rPr lang="zh-CN" altLang="en-US"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的位置可以用(３,５)表示,点</a:t>
            </a:r>
            <a:r>
              <a:rPr lang="zh-CN" altLang="en-US"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东偏北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°方向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 处是点</a:t>
            </a:r>
            <a:r>
              <a:rPr lang="zh-CN" altLang="en-US"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),点A 南偏东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°方向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 处是点</a:t>
            </a:r>
            <a:r>
              <a:rPr lang="zh-CN" altLang="en-US"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 flipV="1">
            <a:off x="3261995" y="3283585"/>
            <a:ext cx="47371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3" name="矩形 2"/>
          <p:cNvSpPr/>
          <p:nvPr/>
        </p:nvSpPr>
        <p:spPr>
          <a:xfrm flipV="1">
            <a:off x="4011930" y="3197860"/>
            <a:ext cx="49530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7" name="矩形 6"/>
          <p:cNvSpPr/>
          <p:nvPr/>
        </p:nvSpPr>
        <p:spPr>
          <a:xfrm flipV="1">
            <a:off x="3261995" y="5114925"/>
            <a:ext cx="49530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8" name="矩形 7"/>
          <p:cNvSpPr/>
          <p:nvPr/>
        </p:nvSpPr>
        <p:spPr>
          <a:xfrm flipV="1">
            <a:off x="4011930" y="5114925"/>
            <a:ext cx="49530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)在图中画出三角形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ABC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,三角形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ABC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的面积是(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)平方米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(３分)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2424430" y="810895"/>
            <a:ext cx="161226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4805" y="1852295"/>
            <a:ext cx="5991225" cy="472630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V="1">
            <a:off x="3637915" y="2948940"/>
            <a:ext cx="1394460" cy="1170940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637915" y="4137025"/>
            <a:ext cx="1802765" cy="1598295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994275" y="2948940"/>
            <a:ext cx="446405" cy="2745105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730500" y="3744595"/>
            <a:ext cx="108966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8000" b="1" i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endParaRPr lang="zh-CN" altLang="en-US" sz="8000" b="1" i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32375" y="1879600"/>
            <a:ext cx="108966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8000" b="1" i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endParaRPr lang="en-US" sz="8000" b="1" i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13730" y="4916805"/>
            <a:ext cx="108966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8000" b="1" i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endParaRPr lang="en-US" sz="8000" b="1" i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)点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在点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的正南方向,在点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的正西方向,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的位置是(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画出三角形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ADC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,三角形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ADC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的面积是(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)平方米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(４分)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 flipV="1">
            <a:off x="5259070" y="1149985"/>
            <a:ext cx="48577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3" name="矩形 2"/>
          <p:cNvSpPr/>
          <p:nvPr/>
        </p:nvSpPr>
        <p:spPr>
          <a:xfrm flipV="1">
            <a:off x="6004560" y="1149985"/>
            <a:ext cx="50292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4" name="矩形 3"/>
          <p:cNvSpPr/>
          <p:nvPr/>
        </p:nvSpPr>
        <p:spPr>
          <a:xfrm flipV="1">
            <a:off x="7003415" y="2693035"/>
            <a:ext cx="159956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3164840" y="7638415"/>
            <a:ext cx="0" cy="203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75" y="652145"/>
            <a:ext cx="7831455" cy="555371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2978150" y="3336925"/>
            <a:ext cx="2356485" cy="1878330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791970" y="2875915"/>
            <a:ext cx="142430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8000" b="1" i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endParaRPr lang="zh-CN" altLang="en-US" sz="8000" b="1" i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91505" y="4253230"/>
            <a:ext cx="142430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8000" b="1" i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endParaRPr lang="en-US" sz="8000" b="1" i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978785" y="3321685"/>
            <a:ext cx="3175" cy="1875790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946400" y="5223510"/>
            <a:ext cx="2432050" cy="1270"/>
          </a:xfrm>
          <a:prstGeom prst="line">
            <a:avLst/>
          </a:prstGeom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1837690" y="4506595"/>
            <a:ext cx="142430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8000" b="1" i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endParaRPr lang="en-US" sz="8000" b="1" i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3820" y="978535"/>
            <a:ext cx="90601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(热点题)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206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路公交车的始发站是绿苑小区,终点站是学校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下面有关行驶路线及方向错误的是(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41450" y="148590"/>
            <a:ext cx="6970395" cy="852805"/>
            <a:chOff x="2270" y="575"/>
            <a:chExt cx="10977" cy="1343"/>
          </a:xfrm>
        </p:grpSpPr>
        <p:sp>
          <p:nvSpPr>
            <p:cNvPr id="3" name="椭圆 2"/>
            <p:cNvSpPr/>
            <p:nvPr>
              <p:custDataLst>
                <p:tags r:id="rId1"/>
              </p:custDataLst>
            </p:nvPr>
          </p:nvSpPr>
          <p:spPr>
            <a:xfrm>
              <a:off x="2270" y="117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>
              <p:custDataLst>
                <p:tags r:id="rId2"/>
              </p:custDataLst>
            </p:nvPr>
          </p:nvSpPr>
          <p:spPr>
            <a:xfrm>
              <a:off x="2444" y="575"/>
              <a:ext cx="1080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考点二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描述路线图</a:t>
              </a:r>
              <a:endPara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710" y="4024630"/>
            <a:ext cx="8705215" cy="2679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0175" y="187960"/>
            <a:ext cx="8884285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(热点题)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206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路公交车的始发站是绿苑小区,终点站是学校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。下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面有关行驶路线及方向错误的是(</a:t>
            </a:r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A．超市在学校的西偏北３０°方向上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B．从商场到超市,向正东方向行驶３站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C．从超市到学校,向东偏南６０°行驶１站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D．从绿苑小区到商场,向东偏北４５°方向行驶２站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"/>
            </p:custDataLst>
          </p:nvPr>
        </p:nvSpPr>
        <p:spPr>
          <a:xfrm>
            <a:off x="5200650" y="1138555"/>
            <a:ext cx="108966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endParaRPr 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59690"/>
            <a:ext cx="90601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</a:t>
            </a:r>
            <a:r>
              <a:rPr lang="zh-CN" altLang="en-US" sz="4000" b="1" spc="-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</a:t>
            </a:r>
            <a:r>
              <a:rPr sz="4000" b="1" spc="-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图是扫地机器人</a:t>
            </a:r>
            <a:r>
              <a:rPr lang="zh-CN" sz="4000" b="1" spc="-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行进</a:t>
            </a:r>
            <a:r>
              <a:rPr sz="4000" b="1" spc="-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路线图</a:t>
            </a:r>
            <a:r>
              <a:rPr lang="zh-CN" sz="4000" b="1" spc="-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13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910" y="4197350"/>
            <a:ext cx="910209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(１)扫地机器人从房间门口出发,向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)偏(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)°方向行走(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)米到达电视柜，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419100" y="4901565"/>
            <a:ext cx="102489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4" name="矩形 3"/>
          <p:cNvSpPr/>
          <p:nvPr/>
        </p:nvSpPr>
        <p:spPr>
          <a:xfrm flipV="1">
            <a:off x="2468245" y="4901565"/>
            <a:ext cx="102489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6" name="矩形 5"/>
          <p:cNvSpPr/>
          <p:nvPr/>
        </p:nvSpPr>
        <p:spPr>
          <a:xfrm flipV="1">
            <a:off x="3927475" y="4901565"/>
            <a:ext cx="102489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7" name="矩形 6"/>
          <p:cNvSpPr/>
          <p:nvPr/>
        </p:nvSpPr>
        <p:spPr>
          <a:xfrm flipV="1">
            <a:off x="8294370" y="4901565"/>
            <a:ext cx="56261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110" y="889635"/>
            <a:ext cx="8752840" cy="2938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6370" y="215900"/>
            <a:ext cx="910209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然后向(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正东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)方向行走(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)米到达厨房门口，最后向(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)偏(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)°方向行走(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)米可以到达大门口。（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2071370" y="215900"/>
            <a:ext cx="199326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2" name="矩形 1"/>
          <p:cNvSpPr/>
          <p:nvPr/>
        </p:nvSpPr>
        <p:spPr>
          <a:xfrm flipV="1">
            <a:off x="6691630" y="215900"/>
            <a:ext cx="51689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4" name="矩形 3"/>
          <p:cNvSpPr/>
          <p:nvPr/>
        </p:nvSpPr>
        <p:spPr>
          <a:xfrm flipV="1">
            <a:off x="4627880" y="1493520"/>
            <a:ext cx="100139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6" name="矩形 5"/>
          <p:cNvSpPr/>
          <p:nvPr/>
        </p:nvSpPr>
        <p:spPr>
          <a:xfrm flipV="1">
            <a:off x="529590" y="2753360"/>
            <a:ext cx="100139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7" name="矩形 6"/>
          <p:cNvSpPr/>
          <p:nvPr/>
        </p:nvSpPr>
        <p:spPr>
          <a:xfrm flipV="1">
            <a:off x="2071370" y="2856230"/>
            <a:ext cx="100139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8" name="矩形 7"/>
          <p:cNvSpPr/>
          <p:nvPr/>
        </p:nvSpPr>
        <p:spPr>
          <a:xfrm flipV="1">
            <a:off x="6140450" y="2834640"/>
            <a:ext cx="51054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175" y="236220"/>
            <a:ext cx="8884285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(２)如果扫地机器人的行走速度控制在每秒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0.8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米,在每个站点(包括大门口和房间门口)停留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秒,那么它行完全程需要多少时间?（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)÷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0.8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132.5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(秒) 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它行完全程需要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132.5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秒。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1463040"/>
            <a:ext cx="906018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(常考题)在一幅地图中,A地在B地东偏北</a:t>
            </a:r>
            <a:r>
              <a:rPr lang="en-US"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°方向</a:t>
            </a:r>
            <a:r>
              <a:rPr lang="zh-CN"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上，距离是</a:t>
            </a:r>
            <a:r>
              <a:rPr lang="en-US"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180</a:t>
            </a:r>
            <a:r>
              <a:rPr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千米,也可以说A 地在B地北偏(</a:t>
            </a:r>
            <a:r>
              <a:rPr sz="8000" b="1" spc="-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东</a:t>
            </a:r>
            <a:r>
              <a:rPr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)(</a:t>
            </a:r>
            <a:r>
              <a:rPr lang="en-US" sz="8000" b="1" spc="-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70</a:t>
            </a:r>
            <a:r>
              <a:rPr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)°方向</a:t>
            </a:r>
            <a:r>
              <a:rPr lang="zh-CN"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那么B地在A地(</a:t>
            </a:r>
            <a:r>
              <a:rPr sz="8000" b="1" spc="-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西</a:t>
            </a:r>
            <a:r>
              <a:rPr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)偏(</a:t>
            </a:r>
            <a:r>
              <a:rPr sz="8000" b="1" spc="-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南</a:t>
            </a:r>
            <a:r>
              <a:rPr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)(</a:t>
            </a:r>
            <a:r>
              <a:rPr lang="en-US" sz="8000" b="1" spc="-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)°方向</a:t>
            </a:r>
            <a:r>
              <a:rPr lang="zh-CN"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</a:t>
            </a:r>
            <a:r>
              <a:rPr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,距离是(</a:t>
            </a:r>
            <a:r>
              <a:rPr sz="8000" b="1" spc="-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180</a:t>
            </a:r>
            <a:r>
              <a:rPr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)千米</a:t>
            </a:r>
            <a:r>
              <a:rPr lang="zh-CN"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 spc="-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(３分)</a:t>
            </a:r>
            <a:endParaRPr sz="4000" b="1" spc="-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1910" y="261620"/>
            <a:ext cx="8627745" cy="852805"/>
            <a:chOff x="2270" y="575"/>
            <a:chExt cx="10977" cy="1343"/>
          </a:xfrm>
        </p:grpSpPr>
        <p:sp>
          <p:nvSpPr>
            <p:cNvPr id="3" name="椭圆 2"/>
            <p:cNvSpPr/>
            <p:nvPr/>
          </p:nvSpPr>
          <p:spPr>
            <a:xfrm>
              <a:off x="2270" y="117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>
              <p:custDataLst>
                <p:tags r:id="rId1"/>
              </p:custDataLst>
            </p:nvPr>
          </p:nvSpPr>
          <p:spPr>
            <a:xfrm>
              <a:off x="2444" y="575"/>
              <a:ext cx="1080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考点一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利用方向和距离确定位置</a:t>
              </a:r>
              <a:endPara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 flipV="1">
            <a:off x="2450465" y="2959100"/>
            <a:ext cx="90043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6" name="矩形 5"/>
          <p:cNvSpPr/>
          <p:nvPr/>
        </p:nvSpPr>
        <p:spPr>
          <a:xfrm flipV="1">
            <a:off x="3799205" y="2956560"/>
            <a:ext cx="91757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7" name="矩形 6"/>
          <p:cNvSpPr/>
          <p:nvPr/>
        </p:nvSpPr>
        <p:spPr>
          <a:xfrm flipV="1">
            <a:off x="849630" y="4307205"/>
            <a:ext cx="8807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8" name="矩形 7"/>
          <p:cNvSpPr/>
          <p:nvPr/>
        </p:nvSpPr>
        <p:spPr>
          <a:xfrm flipV="1">
            <a:off x="2678430" y="4285615"/>
            <a:ext cx="92202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9" name="矩形 8"/>
          <p:cNvSpPr/>
          <p:nvPr/>
        </p:nvSpPr>
        <p:spPr>
          <a:xfrm flipV="1">
            <a:off x="4069080" y="4314825"/>
            <a:ext cx="91757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10" name="矩形 9"/>
          <p:cNvSpPr/>
          <p:nvPr/>
        </p:nvSpPr>
        <p:spPr>
          <a:xfrm flipV="1">
            <a:off x="448310" y="5634355"/>
            <a:ext cx="128270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226060"/>
            <a:ext cx="914463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(常考题)下面是明明上学的路线图。(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" y="1564640"/>
            <a:ext cx="8499475" cy="430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2720" y="0"/>
            <a:ext cx="8971280" cy="6862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明明早上从家出发,向(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西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)偏(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北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)°方向步行(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)m 到达公园，从公园出发,向( 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南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)偏(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西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)°方向步行(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)m 到达超市，从超市出发，向南偏西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°方向走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 到达学校。在图中画出学校的位置。</a:t>
            </a:r>
            <a:endParaRPr lang="zh-CN" altLang="en-US" sz="4000"/>
          </a:p>
        </p:txBody>
      </p:sp>
      <p:sp>
        <p:nvSpPr>
          <p:cNvPr id="5" name="矩形 4"/>
          <p:cNvSpPr/>
          <p:nvPr/>
        </p:nvSpPr>
        <p:spPr>
          <a:xfrm flipV="1">
            <a:off x="5332095" y="64770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3" name="矩形 2"/>
          <p:cNvSpPr/>
          <p:nvPr/>
        </p:nvSpPr>
        <p:spPr>
          <a:xfrm flipV="1">
            <a:off x="506730" y="1277620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4" name="矩形 3"/>
          <p:cNvSpPr/>
          <p:nvPr/>
        </p:nvSpPr>
        <p:spPr>
          <a:xfrm flipV="1">
            <a:off x="2071370" y="1299845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6" name="矩形 5"/>
          <p:cNvSpPr/>
          <p:nvPr/>
        </p:nvSpPr>
        <p:spPr>
          <a:xfrm flipV="1">
            <a:off x="6235700" y="1277620"/>
            <a:ext cx="201485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7" name="矩形 6"/>
          <p:cNvSpPr/>
          <p:nvPr/>
        </p:nvSpPr>
        <p:spPr>
          <a:xfrm flipV="1">
            <a:off x="6652260" y="2422525"/>
            <a:ext cx="97980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8" name="矩形 7"/>
          <p:cNvSpPr/>
          <p:nvPr/>
        </p:nvSpPr>
        <p:spPr>
          <a:xfrm flipV="1">
            <a:off x="552450" y="3855085"/>
            <a:ext cx="97980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9" name="矩形 8"/>
          <p:cNvSpPr/>
          <p:nvPr/>
        </p:nvSpPr>
        <p:spPr>
          <a:xfrm flipV="1">
            <a:off x="2084070" y="3745230"/>
            <a:ext cx="97980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10" name="矩形 9"/>
          <p:cNvSpPr/>
          <p:nvPr/>
        </p:nvSpPr>
        <p:spPr>
          <a:xfrm flipV="1">
            <a:off x="6154420" y="3745230"/>
            <a:ext cx="154686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7610" y="1595120"/>
            <a:ext cx="7764145" cy="39319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95" y="1595120"/>
            <a:ext cx="8785860" cy="430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226060"/>
            <a:ext cx="906018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２路公共汽车从起点站向南偏东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°方向行驶４km后向东行驶８km,再向北偏东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°方向行驶６km,最后向东偏南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°方向行驶２km 到达终点站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根据描述,把公共汽车行驶的路线图画完整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(６分)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1116330"/>
            <a:ext cx="8782685" cy="42284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95" y="1195070"/>
            <a:ext cx="896302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97790"/>
            <a:ext cx="9060180" cy="6816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海上有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、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、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三个岛,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形成的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三角形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ABC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是一个正三角形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。如图，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岛在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岛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正东方向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km处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(８分)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8865" y="2460625"/>
            <a:ext cx="5240655" cy="4166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70" y="0"/>
            <a:ext cx="914273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)A 岛在B 岛的(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)偏(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)°方向(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)千米处。（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)C 岛在A 岛的(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)偏(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)°方向上。（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4182110" y="86360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6" name="矩形 5"/>
          <p:cNvSpPr/>
          <p:nvPr/>
        </p:nvSpPr>
        <p:spPr>
          <a:xfrm flipV="1">
            <a:off x="6266815" y="154940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7" name="矩形 6"/>
          <p:cNvSpPr/>
          <p:nvPr/>
        </p:nvSpPr>
        <p:spPr>
          <a:xfrm flipV="1">
            <a:off x="370840" y="1386205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8" name="矩形 7"/>
          <p:cNvSpPr/>
          <p:nvPr/>
        </p:nvSpPr>
        <p:spPr>
          <a:xfrm flipV="1">
            <a:off x="3443605" y="1386205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9" name="矩形 8"/>
          <p:cNvSpPr/>
          <p:nvPr/>
        </p:nvSpPr>
        <p:spPr>
          <a:xfrm flipV="1">
            <a:off x="4182110" y="2532380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10" name="矩形 9"/>
          <p:cNvSpPr/>
          <p:nvPr/>
        </p:nvSpPr>
        <p:spPr>
          <a:xfrm flipV="1">
            <a:off x="6264910" y="2583815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11" name="矩形 10"/>
          <p:cNvSpPr/>
          <p:nvPr/>
        </p:nvSpPr>
        <p:spPr>
          <a:xfrm flipV="1">
            <a:off x="370840" y="3728720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70" y="0"/>
            <a:ext cx="914273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)一艘船上午</a:t>
            </a:r>
            <a:r>
              <a:rPr lang="en-US" altLang="zh-CN" sz="40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40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zh-CN" sz="40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从A岛出发,以</a:t>
            </a:r>
            <a:r>
              <a:rPr lang="en-US" altLang="zh-CN" sz="40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千米/时的速度先前往B岛,再前往C 岛运送物资,并在B岛和C岛各停留</a:t>
            </a:r>
            <a:r>
              <a:rPr lang="en-US" altLang="zh-CN" sz="40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40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分钟,最后返回A岛的时间是(</a:t>
            </a:r>
            <a:r>
              <a:rPr lang="en-US" altLang="zh-CN" sz="8000" b="1" spc="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8000" b="1" spc="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zh-CN" sz="8000" b="1" spc="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zh-CN" altLang="en-US" sz="40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)。（</a:t>
            </a:r>
            <a:r>
              <a:rPr lang="en-US" altLang="zh-CN" sz="40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 spc="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 spc="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5547360" y="2024380"/>
            <a:ext cx="266001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-71755" y="0"/>
            <a:ext cx="914463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把钟表平放在桌面上,以钟表的中心为观察点,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５时的时候分针正对着北面。此时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时针指向(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)偏(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)°方向。(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3289300" y="1319530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4" name="矩形 3"/>
          <p:cNvSpPr/>
          <p:nvPr/>
        </p:nvSpPr>
        <p:spPr>
          <a:xfrm flipV="1">
            <a:off x="5404485" y="1320165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6" name="矩形 5"/>
          <p:cNvSpPr/>
          <p:nvPr/>
        </p:nvSpPr>
        <p:spPr>
          <a:xfrm flipV="1">
            <a:off x="6877685" y="1320165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14.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在同一幅图中,点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的位置为(５,４),点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的位置为(３,２),点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的位置为(２,７),点B在点A的(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)方向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,点C在点A的(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)方向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(４分)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A．南偏西４５° B．南偏东４５° C．北偏西４５° D．北偏东４５°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4977130" y="1878330"/>
            <a:ext cx="52133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2" name="矩形 1"/>
          <p:cNvSpPr/>
          <p:nvPr/>
        </p:nvSpPr>
        <p:spPr>
          <a:xfrm flipV="1">
            <a:off x="1651635" y="3200400"/>
            <a:ext cx="58356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298450"/>
            <a:ext cx="90601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小兰从家出发向正南方向步行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m,再向正西方向步行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 到小梅家,小梅家在小兰家的(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)方向上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2405" y="3575685"/>
            <a:ext cx="788860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A．南偏西４５°　　　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B．南偏东４５°　　　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C．北偏西４５°　　　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D．北偏东４５°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 flipV="1">
            <a:off x="3613785" y="2199640"/>
            <a:ext cx="84836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7805" y="241935"/>
            <a:ext cx="857631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下面是小明周末出门骑车的路线图。(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810" y="1570355"/>
            <a:ext cx="7012305" cy="520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3355" y="191135"/>
            <a:ext cx="875284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)根据上面的路线图完成下面的表格。(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" y="1513205"/>
            <a:ext cx="8920480" cy="39484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15565" y="2226945"/>
            <a:ext cx="36817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北偏东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45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endParaRPr lang="zh-CN" altLang="en-US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49600" y="2865755"/>
            <a:ext cx="36817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正东</a:t>
            </a:r>
            <a:endParaRPr lang="zh-CN" altLang="en-US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4190" y="2186305"/>
            <a:ext cx="36817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600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4190" y="2827655"/>
            <a:ext cx="36817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800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14295" y="3441065"/>
            <a:ext cx="36817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西偏南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80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endParaRPr lang="zh-CN" altLang="en-US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62270" y="3441065"/>
            <a:ext cx="36817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1000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14295" y="4122420"/>
            <a:ext cx="36817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西偏北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endParaRPr lang="zh-CN" altLang="en-US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62270" y="4084320"/>
            <a:ext cx="36817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1200</a:t>
            </a:r>
            <a:endParaRPr lang="en-US" altLang="en-US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88305" y="4719955"/>
            <a:ext cx="36817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3600</a:t>
            </a:r>
            <a:endParaRPr lang="en-US" altLang="en-US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68260" y="4702175"/>
            <a:ext cx="36817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25</a:t>
            </a:r>
            <a:endParaRPr lang="en-US" altLang="en-US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51435"/>
            <a:ext cx="9060180" cy="7970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(２)小明骑车行完全程的平均速度是多少? (４分)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</a:pPr>
            <a:r>
              <a:rPr lang="en-US" sz="8000" b="1" spc="-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3600</a:t>
            </a:r>
            <a:r>
              <a:rPr sz="8000" b="1" spc="-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sz="8000" b="1" spc="-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sz="8000" b="1" spc="-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sz="8000" b="1" spc="-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144</a:t>
            </a:r>
            <a:r>
              <a:rPr sz="8000" b="1" spc="-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(米/分)</a:t>
            </a:r>
            <a:endParaRPr sz="8000" b="1" spc="-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00000"/>
              </a:lnSpc>
            </a:pPr>
            <a:r>
              <a:rPr lang="zh-CN" sz="8000" b="1" spc="-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</a:t>
            </a:r>
            <a:r>
              <a:rPr lang="zh-CN" sz="8000" b="1" spc="-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小明骑车行完全程的平均速度是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144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米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8000" b="1" spc="-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</a:pPr>
            <a:endParaRPr sz="8000" b="1" spc="-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3355" y="156845"/>
            <a:ext cx="879792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【思维拓展】(易错题)明明从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A出发向北偏东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°方向走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米到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B,再顺时针旋转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°后走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米到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C,然后顺时针旋转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°后走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米到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D。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 在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A的(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)偏(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)°方向上,距离是(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)米。(４分)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 flipV="1">
            <a:off x="3394710" y="2754630"/>
            <a:ext cx="95821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4" name="矩形 3"/>
          <p:cNvSpPr/>
          <p:nvPr/>
        </p:nvSpPr>
        <p:spPr>
          <a:xfrm flipV="1">
            <a:off x="5435600" y="2754630"/>
            <a:ext cx="95821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8" name="矩形 7"/>
          <p:cNvSpPr/>
          <p:nvPr/>
        </p:nvSpPr>
        <p:spPr>
          <a:xfrm flipV="1">
            <a:off x="6964045" y="2774950"/>
            <a:ext cx="95821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9" name="矩形 8"/>
          <p:cNvSpPr/>
          <p:nvPr/>
        </p:nvSpPr>
        <p:spPr>
          <a:xfrm flipV="1">
            <a:off x="3837940" y="4027805"/>
            <a:ext cx="151003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0" y="-85090"/>
            <a:ext cx="9060180" cy="6886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(易错题)如图所示,小球乐园区在光学展区的(</a:t>
            </a:r>
            <a:r>
              <a:rPr sz="8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东偏北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方向２０米处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北偏东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方向２０米处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南偏东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°方向２０米处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东偏南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°方向２０米处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8090" y="2215515"/>
            <a:ext cx="3705860" cy="28409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V="1">
            <a:off x="2428240" y="1070610"/>
            <a:ext cx="7156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224790"/>
            <a:ext cx="891032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找到每个建筑物的位置。(８分)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931545"/>
            <a:ext cx="7010400" cy="582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170180"/>
            <a:ext cx="9060180" cy="76009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(１)体育馆在学校的(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北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)偏(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西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)°方向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,距离是(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)米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(２)书店在学校的(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南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)偏(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西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)°方向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,距离是(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)米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4979670" y="60960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2" name="矩形 1"/>
          <p:cNvSpPr/>
          <p:nvPr/>
        </p:nvSpPr>
        <p:spPr>
          <a:xfrm flipV="1">
            <a:off x="7054215" y="138430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3" name="矩形 2"/>
          <p:cNvSpPr/>
          <p:nvPr/>
        </p:nvSpPr>
        <p:spPr>
          <a:xfrm flipV="1">
            <a:off x="417195" y="1344295"/>
            <a:ext cx="100330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4" name="矩形 3"/>
          <p:cNvSpPr/>
          <p:nvPr/>
        </p:nvSpPr>
        <p:spPr>
          <a:xfrm flipV="1">
            <a:off x="5772785" y="1344295"/>
            <a:ext cx="148653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6" name="矩形 5"/>
          <p:cNvSpPr/>
          <p:nvPr/>
        </p:nvSpPr>
        <p:spPr>
          <a:xfrm flipV="1">
            <a:off x="4707890" y="3388360"/>
            <a:ext cx="100393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7" name="矩形 6"/>
          <p:cNvSpPr/>
          <p:nvPr/>
        </p:nvSpPr>
        <p:spPr>
          <a:xfrm flipV="1">
            <a:off x="6809105" y="3443605"/>
            <a:ext cx="100393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8" name="矩形 7"/>
          <p:cNvSpPr/>
          <p:nvPr/>
        </p:nvSpPr>
        <p:spPr>
          <a:xfrm flipV="1">
            <a:off x="416560" y="4710430"/>
            <a:ext cx="100393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9" name="矩形 8"/>
          <p:cNvSpPr/>
          <p:nvPr/>
        </p:nvSpPr>
        <p:spPr>
          <a:xfrm flipV="1">
            <a:off x="5793105" y="4776470"/>
            <a:ext cx="148653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3820" y="0"/>
            <a:ext cx="9060180" cy="6862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(３)李小旭家在学校的(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东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)偏(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南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)°方向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,距离是(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)米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(４)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商场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在学校的(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东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)偏(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北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)°方向,距离是(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)米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5553075" y="147955"/>
            <a:ext cx="1045845" cy="12109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2" name="矩形 1"/>
          <p:cNvSpPr/>
          <p:nvPr/>
        </p:nvSpPr>
        <p:spPr>
          <a:xfrm flipV="1">
            <a:off x="441325" y="1379220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3" name="矩形 2"/>
          <p:cNvSpPr/>
          <p:nvPr/>
        </p:nvSpPr>
        <p:spPr>
          <a:xfrm flipV="1">
            <a:off x="2005965" y="1480820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4" name="矩形 3"/>
          <p:cNvSpPr/>
          <p:nvPr/>
        </p:nvSpPr>
        <p:spPr>
          <a:xfrm flipV="1">
            <a:off x="481965" y="2694305"/>
            <a:ext cx="199326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6" name="矩形 5"/>
          <p:cNvSpPr/>
          <p:nvPr/>
        </p:nvSpPr>
        <p:spPr>
          <a:xfrm flipV="1">
            <a:off x="4557395" y="3692525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7" name="矩形 6"/>
          <p:cNvSpPr/>
          <p:nvPr/>
        </p:nvSpPr>
        <p:spPr>
          <a:xfrm flipV="1">
            <a:off x="6558280" y="3691890"/>
            <a:ext cx="1045845" cy="12922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8" name="矩形 7"/>
          <p:cNvSpPr/>
          <p:nvPr/>
        </p:nvSpPr>
        <p:spPr>
          <a:xfrm flipV="1">
            <a:off x="441325" y="4914900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9" name="矩形 8"/>
          <p:cNvSpPr/>
          <p:nvPr/>
        </p:nvSpPr>
        <p:spPr>
          <a:xfrm flipV="1">
            <a:off x="5331460" y="5006340"/>
            <a:ext cx="148653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59690"/>
            <a:ext cx="9060180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５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右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图是飞机的雷达屏幕,以机场为观测点,飞机A在北偏东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°方向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上，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距离机场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千米处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(６分)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9900" y="1495425"/>
            <a:ext cx="4483100" cy="5177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82245" y="180340"/>
            <a:ext cx="877951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(１)飞机B在(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)偏(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)°方向,距离机场(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)千米处。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(２)飞机C在(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)偏(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方向,距离机场(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)千米处。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(３)飞机D在(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)偏(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)°方向,距离机场(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)千米处。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3349625" y="180340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2" name="矩形 1"/>
          <p:cNvSpPr/>
          <p:nvPr/>
        </p:nvSpPr>
        <p:spPr>
          <a:xfrm flipV="1">
            <a:off x="5354320" y="180340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3" name="矩形 2"/>
          <p:cNvSpPr/>
          <p:nvPr/>
        </p:nvSpPr>
        <p:spPr>
          <a:xfrm flipV="1">
            <a:off x="6896735" y="180340"/>
            <a:ext cx="104584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4" name="矩形 3"/>
          <p:cNvSpPr/>
          <p:nvPr/>
        </p:nvSpPr>
        <p:spPr>
          <a:xfrm flipH="1" flipV="1">
            <a:off x="3867785" y="1325245"/>
            <a:ext cx="98933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6" name="矩形 5"/>
          <p:cNvSpPr/>
          <p:nvPr/>
        </p:nvSpPr>
        <p:spPr>
          <a:xfrm flipH="1" flipV="1">
            <a:off x="3422015" y="2409190"/>
            <a:ext cx="90170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8" name="矩形 7"/>
          <p:cNvSpPr/>
          <p:nvPr/>
        </p:nvSpPr>
        <p:spPr>
          <a:xfrm flipH="1" flipV="1">
            <a:off x="5426710" y="2470150"/>
            <a:ext cx="901700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9" name="矩形 8"/>
          <p:cNvSpPr/>
          <p:nvPr/>
        </p:nvSpPr>
        <p:spPr>
          <a:xfrm flipH="1" flipV="1">
            <a:off x="6898005" y="2470150"/>
            <a:ext cx="104457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10" name="矩形 9"/>
          <p:cNvSpPr/>
          <p:nvPr/>
        </p:nvSpPr>
        <p:spPr>
          <a:xfrm flipH="1" flipV="1">
            <a:off x="3851275" y="3439795"/>
            <a:ext cx="104457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11" name="矩形 10"/>
          <p:cNvSpPr/>
          <p:nvPr/>
        </p:nvSpPr>
        <p:spPr>
          <a:xfrm flipH="1" flipV="1">
            <a:off x="3349625" y="4584700"/>
            <a:ext cx="104457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12" name="矩形 11"/>
          <p:cNvSpPr/>
          <p:nvPr/>
        </p:nvSpPr>
        <p:spPr>
          <a:xfrm flipH="1" flipV="1">
            <a:off x="5355590" y="4584700"/>
            <a:ext cx="104457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13" name="矩形 12"/>
          <p:cNvSpPr/>
          <p:nvPr/>
        </p:nvSpPr>
        <p:spPr>
          <a:xfrm flipH="1" flipV="1">
            <a:off x="6898005" y="4584700"/>
            <a:ext cx="1044575" cy="11449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  <p:sp>
        <p:nvSpPr>
          <p:cNvPr id="14" name="矩形 13"/>
          <p:cNvSpPr/>
          <p:nvPr/>
        </p:nvSpPr>
        <p:spPr>
          <a:xfrm flipH="1" flipV="1">
            <a:off x="3851275" y="5728970"/>
            <a:ext cx="1044575" cy="97028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 sz="100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" grpId="0" animBg="1"/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ZDgzNmEzOWIwMjk4OWU1MzNlYWQ4NjZiOWYxZTlhMG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2311</Words>
  <Application>WPS 演示</Application>
  <PresentationFormat>宽屏</PresentationFormat>
  <Paragraphs>152</Paragraphs>
  <Slides>34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Wingdings</vt:lpstr>
      <vt:lpstr>黑体</vt:lpstr>
      <vt:lpstr>方正粗宋_GBK</vt:lpstr>
      <vt:lpstr>方正准圆_GBK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PLZ</cp:lastModifiedBy>
  <cp:revision>416</cp:revision>
  <dcterms:created xsi:type="dcterms:W3CDTF">2019-06-19T02:08:00Z</dcterms:created>
  <dcterms:modified xsi:type="dcterms:W3CDTF">2024-03-16T03:26:52Z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ICV">
    <vt:lpwstr>214F56AF3E174C60B7961560DA59ED22</vt:lpwstr>
  </property>
</Properties>
</file>