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444" r:id="rId11"/>
    <p:sldId id="485" r:id="rId12"/>
    <p:sldId id="526" r:id="rId13"/>
    <p:sldId id="527" r:id="rId14"/>
    <p:sldId id="445" r:id="rId15"/>
    <p:sldId id="448" r:id="rId16"/>
    <p:sldId id="449" r:id="rId17"/>
    <p:sldId id="450" r:id="rId18"/>
    <p:sldId id="573" r:id="rId19"/>
    <p:sldId id="528" r:id="rId20"/>
    <p:sldId id="452" r:id="rId21"/>
    <p:sldId id="454" r:id="rId22"/>
    <p:sldId id="455" r:id="rId23"/>
    <p:sldId id="529" r:id="rId24"/>
    <p:sldId id="557" r:id="rId25"/>
    <p:sldId id="558" r:id="rId26"/>
    <p:sldId id="559" r:id="rId27"/>
    <p:sldId id="458" r:id="rId28"/>
    <p:sldId id="460" r:id="rId29"/>
    <p:sldId id="493" r:id="rId30"/>
    <p:sldId id="461" r:id="rId31"/>
    <p:sldId id="530" r:id="rId32"/>
    <p:sldId id="531" r:id="rId33"/>
    <p:sldId id="560" r:id="rId34"/>
    <p:sldId id="495" r:id="rId35"/>
    <p:sldId id="561" r:id="rId36"/>
    <p:sldId id="574" r:id="rId37"/>
    <p:sldId id="465" r:id="rId38"/>
    <p:sldId id="562" r:id="rId39"/>
    <p:sldId id="467" r:id="rId40"/>
    <p:sldId id="270" r:id="rId41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7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7"/>
        <p:guide pos="28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0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tags" Target="../tags/tag8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九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解决问题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143510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李叔叔要剪一块面积为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12.56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dm² 的圆形铁皮,选择一块正方形铁皮去剪,应该选择(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)铁皮,够剪且剩余最少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A．边长为１dm 的正方形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B．边长为２dm 的正方形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C．边长为４dm 的正方形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D．边长为８dm 的正方形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6590" y="172085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0"/>
            <a:ext cx="9060180" cy="7047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“某服装店搞促销活动,全店冬装降价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％,秋装降价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％,买三件及以上服装在降价基础上再降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小明妈妈买了一件原价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元的秋装,小明妈妈需要付多少钱?”要解决这个问题需要用到的数学信息是(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8680" y="3517265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284335" cy="4852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</a:pP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小聪说:“我的体重是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千克”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根据四位同学的描述,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列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方程x＋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％x＝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可以计算出(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)的体重</a:t>
            </a:r>
            <a:r>
              <a:rPr 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小智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小慧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小真</a:t>
            </a:r>
            <a:endParaRPr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1730" y="1089025"/>
            <a:ext cx="841375" cy="901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8525" y="2078355"/>
            <a:ext cx="6904990" cy="270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15240"/>
                <a:ext cx="9060180" cy="69538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10000"/>
                  </a:lnSpc>
                </a:pPr>
                <a:r>
                  <a:rPr lang="en-US"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15.</a:t>
                </a:r>
                <a:r>
                  <a:rPr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修一条长</a:t>
                </a:r>
                <a:r>
                  <a:rPr lang="en-US"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3600</a:t>
                </a:r>
                <a:r>
                  <a:rPr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米的公路,前８天修了全长的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 spc="-4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 spc="-4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 spc="-40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,照这样的速度,修完剩下的路,还要多少天? 下面</a:t>
                </a:r>
                <a:r>
                  <a:rPr lang="zh-CN"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算式</a:t>
                </a:r>
                <a:r>
                  <a:rPr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不正确的是(</a:t>
                </a:r>
                <a:r>
                  <a:rPr lang="en-US"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8000" b="1" spc="-4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 spc="-40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 spc="-4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.8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－８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)÷(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15240"/>
                <a:ext cx="9060180" cy="69538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165" y="180467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小明准备到食品店买直径为１０厘米的圆形夹心饼,因为这种规格的饼卖完了,营业员给他换了两块直径分别是４厘米和６厘米而且品质、厚度都相同的饼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赚了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亏了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不赚不亏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无法判断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705" y="331343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88595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三、解决问题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(共５５分)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根据下列算式补充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画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线处相应的问题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甲车从A地向东开往B地需要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小时,乙车从B地向西开往A地需要４小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时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999490" y="4674235"/>
            <a:ext cx="2959100" cy="2032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8415" y="0"/>
                <a:ext cx="8919210" cy="38011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endParaRPr lang="en-US" sz="4000" b="1" i="1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  <a:sym typeface="+mn-ea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乙车的速度是甲车速度的几分之几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分）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15" y="0"/>
                <a:ext cx="8919210" cy="38011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970280"/>
            <a:ext cx="8473440" cy="10439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" y="2014220"/>
            <a:ext cx="5574030" cy="104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59055" y="223520"/>
                <a:ext cx="9146540" cy="601726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(２)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甲、乙两车分别从A、B 两地同时出发，相向而行，经过多长时间两车相遇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分）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55" y="223520"/>
                <a:ext cx="9146540" cy="60172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" y="4485005"/>
            <a:ext cx="4742815" cy="11188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585" y="1257300"/>
            <a:ext cx="8371840" cy="10439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" y="2322195"/>
            <a:ext cx="8641080" cy="10439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" y="3441065"/>
            <a:ext cx="8294370" cy="1043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29845"/>
                <a:ext cx="9060180" cy="71253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(３)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　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甲、乙两车分别从A、B 两地同时出发，向西而行，乙车多长时间可以追上甲车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29845"/>
                <a:ext cx="9060180" cy="7125335"/>
              </a:xfrm>
              <a:prstGeom prst="rect">
                <a:avLst/>
              </a:prstGeom>
              <a:blipFill rotWithShape="1">
                <a:blip r:embed="rId1"/>
                <a:stretch>
                  <a:fillRect r="-8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5" y="908050"/>
            <a:ext cx="8301990" cy="1308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910" y="2216785"/>
            <a:ext cx="9059545" cy="3894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370" y="5549265"/>
            <a:ext cx="999490" cy="1308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7366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小壮今年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岁,实际体重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(８分)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84070"/>
            <a:ext cx="8904605" cy="436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80010"/>
                <a:ext cx="9060180" cy="68624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一、填空题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(每空２分,共２４分)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比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)米,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千克比(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)千克少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已知一个圆的周长是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π米,它的半径是(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)米,面积是(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π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)平方米。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张师傅半小时做了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个零件,照这样计算,他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小时可以做(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)个零件。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80010"/>
                <a:ext cx="9060180" cy="68624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625" y="822960"/>
            <a:ext cx="946785" cy="1022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986280"/>
            <a:ext cx="946785" cy="102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85" y="3863975"/>
            <a:ext cx="477520" cy="102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240" y="3721100"/>
            <a:ext cx="1660525" cy="102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655" y="5537835"/>
            <a:ext cx="1007110" cy="102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168910"/>
            <a:ext cx="90601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(１)小壮的标准体重是多少千克?（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50165" y="1040130"/>
            <a:ext cx="919416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(千克)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小壮的标准体重是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32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914463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）参照上面儿童体重分类标准,试通过计算说明小壮体重处于哪种状态。（</a:t>
            </a:r>
            <a:r>
              <a:rPr lang="en-US" altLang="zh-CN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 spc="-1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62.5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62.5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％＞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答：小壮体重处于重度肥胖状态。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-635" y="0"/>
                <a:ext cx="9144635" cy="52787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19.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甲、乙、丙三支修路队共同修完了一条公路。下面是三位队长的一段对话。甲队长说: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我们队修了全长的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  <a:sym typeface="+mn-ea"/>
                  </a:rPr>
                  <a:t>。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”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乙队长说: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我们队修了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720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米。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丙队长说: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“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我们队修的长度与你们两队修的总长度之比是３∶７。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”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根据以上信息，算一算这条公路长多少米。 (６分)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35" y="0"/>
                <a:ext cx="9144635" cy="52787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0" y="220980"/>
                <a:ext cx="9144635" cy="66497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÷(１－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(米)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这条公路长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20980"/>
                <a:ext cx="9144635" cy="66497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" y="306705"/>
            <a:ext cx="8473440" cy="2232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" y="2673350"/>
            <a:ext cx="8473440" cy="104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" y="4036695"/>
            <a:ext cx="8473440" cy="274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68910" y="193675"/>
                <a:ext cx="8805545" cy="34321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小明把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700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mL牛奶倒入下面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个杯子中,正好都倒满且没有剩余。已知一个小杯子的容量正好是一个大杯子容量的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,一个大杯子的容量是多少毫升? (６分)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10" y="193675"/>
                <a:ext cx="8805545" cy="34321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0730" y="3842385"/>
            <a:ext cx="52768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0" y="0"/>
                <a:ext cx="9102090" cy="60871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1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700÷(1＋1＋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×４)＝150(mL)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一个大杯子的容量是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毫升。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02090" cy="6087110"/>
              </a:xfrm>
              <a:prstGeom prst="rect">
                <a:avLst/>
              </a:prstGeom>
              <a:blipFill rotWithShape="1">
                <a:blip r:embed="rId1"/>
                <a:stretch>
                  <a:fillRect r="-1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" y="236855"/>
            <a:ext cx="8900795" cy="29648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" y="3429000"/>
            <a:ext cx="8473440" cy="318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2065"/>
            <a:ext cx="90601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21.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下面右边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是甲、乙、丙三个工人单独完成某项工程的天数统计图。三人合作,多少天能完成这项工程? (６分)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7415" y="2543810"/>
            <a:ext cx="5085715" cy="383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35875" y="5269865"/>
            <a:ext cx="533400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85725"/>
                <a:ext cx="9144000" cy="65951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𝟐𝟎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(天)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𝟐𝟎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天能完成这项工程。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85725"/>
                <a:ext cx="9144000" cy="65951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515" y="80010"/>
            <a:ext cx="8729980" cy="3571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" y="3651885"/>
            <a:ext cx="8473440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为丰富学生的课外活动,学校开展套圈游戏活动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三名学生的套圈情况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如表所示。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2306955"/>
            <a:ext cx="8948420" cy="341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-19050" y="9144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</a:t>
            </a:r>
            <a:r>
              <a:rPr sz="4000" b="1" spc="-2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比一比,谁的套圈水平高?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275" y="993775"/>
            <a:ext cx="9061450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明明：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％＝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45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红红：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％＝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％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67392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六年级有男生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人,女生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人,相当于全校学生总数的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𝟐𝟕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,全校有学生(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864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)人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随着科技的发展,无人智能配送车已经走进了我们的生活。某快递公司正在使用无人智能配送车为客户配送一批快件。甲配送车单独配送,６小时可以送完;乙配送车单独配送,３小时可以送完。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6739255"/>
              </a:xfrm>
              <a:prstGeom prst="rect">
                <a:avLst/>
              </a:prstGeom>
              <a:blipFill rotWithShape="1">
                <a:blip r:embed="rId1"/>
                <a:stretch>
                  <a:fillRect r="-2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0905" y="1087755"/>
            <a:ext cx="14763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35" y="305435"/>
            <a:ext cx="906462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亮亮：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lang="zh-CN" altLang="en-US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altLang="en-US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％＝</a:t>
            </a:r>
            <a:r>
              <a:rPr lang="en-US" altLang="zh-CN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48</a:t>
            </a:r>
            <a:r>
              <a:rPr lang="zh-CN" altLang="en-US" sz="80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altLang="en-US" sz="8000" b="1" spc="-5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％＞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％＞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　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答：亮亮的套圈水平高。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77165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(２)轩轩说:“如果这三名同学再进行一次同样的套圈比赛,排名一定还会是这样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”你同意他的说法吗? 说明你的理由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318" y="205105"/>
            <a:ext cx="8954135" cy="6073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72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答：不同意。明明与亮亮套圈的命中率差距不大，明明在比赛时发挥得好一些是有可能超过亮亮的。(合理即可)</a:t>
            </a:r>
            <a:endParaRPr lang="en-US" altLang="zh-CN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79705"/>
            <a:ext cx="882586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有一辆前轮和后轮大小不同的自行车(如图),前轮的直径是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cm,后轮的直径是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）这辆自行车前轮与后轮的周长之比是多少？（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4850" y="2707005"/>
            <a:ext cx="3041015" cy="1917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4812665"/>
            <a:ext cx="88468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(π×</a:t>
            </a:r>
            <a:r>
              <a:rPr lang="en-US" altLang="zh-CN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)∶(π×</a:t>
            </a:r>
            <a:r>
              <a:rPr lang="en-US" altLang="zh-CN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＝３∶２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068" y="449580"/>
            <a:ext cx="89541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8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这辆自行车前轮与后轮的周长之比是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altLang="zh-CN" sz="8000" b="1" spc="-3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(２)在骑行这辆自行车时,如果前轮滚动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圈,那么后轮会滚动多少圈?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1910" y="1609090"/>
                <a:ext cx="9060180" cy="51479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(圈)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后轮会滚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动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150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圈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609090"/>
                <a:ext cx="9060180" cy="51479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" y="1774190"/>
            <a:ext cx="8473440" cy="2101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" y="3949065"/>
            <a:ext cx="8848725" cy="275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73660"/>
                <a:ext cx="9060180" cy="44157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附加题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学校田径队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有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男生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人,女生人数占总人数的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,后来又有几名女生加入,这时女生人数占田径队总人数的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 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,后来加入的女生有多少人?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73660"/>
                <a:ext cx="9060180" cy="44157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102235" y="-167005"/>
                <a:ext cx="9144000" cy="82251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10000"/>
                  </a:lnSpc>
                </a:pP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20÷(1－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)＝30(人)　</a:t>
                </a:r>
                <a:endPara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20÷(1－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)＝36(人)　</a:t>
                </a:r>
                <a:endPara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36－30＝6(人)</a:t>
                </a:r>
                <a:endPara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后来加入的女生有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人</a:t>
                </a:r>
                <a:r>
                  <a:rPr 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90000"/>
                  </a:lnSpc>
                </a:pPr>
                <a:endPara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235" y="-167005"/>
                <a:ext cx="9144000" cy="82251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" y="97155"/>
            <a:ext cx="8473440" cy="1533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" y="1710690"/>
            <a:ext cx="8473440" cy="1619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" y="3495040"/>
            <a:ext cx="8473440" cy="104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" y="4563745"/>
            <a:ext cx="8473440" cy="2223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309880"/>
            <a:ext cx="9060180" cy="7477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如果两车同时配送,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２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)小时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可以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送完这批快件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有一个环形铁片,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如右图所示，它的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外圆半径是５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,内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圆半径是３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,这个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环形铁片的面积是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50.24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en-US" altLang="zh-CN" sz="4000" b="1" baseline="300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120" y="2019300"/>
            <a:ext cx="4165600" cy="4241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6440170" y="122555"/>
            <a:ext cx="701675" cy="875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5650865"/>
            <a:ext cx="2517775" cy="1166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1910" y="-50165"/>
                <a:ext cx="9060180" cy="63163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某蔬菜店购进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吨蔬菜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第一批运了全部的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,第二批运了全部的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,还剩(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)吨没有运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)解决的问题是(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两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批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一共运了多少吨蔬菜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50165"/>
                <a:ext cx="9060180" cy="63163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80" y="2007235"/>
            <a:ext cx="1538605" cy="1267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210" y="3497580"/>
            <a:ext cx="6162675" cy="12674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45" y="4765040"/>
            <a:ext cx="501205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45085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如图,直角三角形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ABC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的三条边长分别为６cm、８cm、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cm,三个顶点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、</a:t>
            </a:r>
            <a:r>
              <a:rPr sz="4000" b="1" i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分别是三个半径相等的圆的圆心,阴影部分的面积是(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14.13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)cm²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2940" y="3739515"/>
            <a:ext cx="3134995" cy="2790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390" y="2293620"/>
            <a:ext cx="291338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7620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修一条公路,已修长度和未修长度的比是１∶３,再修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米后,已修长度和未修长度的比是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,这条公路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2593340"/>
            <a:ext cx="19869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1016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二、选择题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(每题３分,共２１分)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聪聪量得一棵树的树干横截面的周长是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1.57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米,树干的横截面近似于圆,它的直径大约是(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B．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　C．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　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3.14</a:t>
            </a:r>
            <a:endParaRPr 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5195" y="2496820"/>
            <a:ext cx="51879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83820" y="0"/>
                <a:ext cx="9060180" cy="70548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11.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儿童的负重最好不要超过体重的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𝟐𝟎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,长期背负过重物体,会导致腰痛及背痛,严重的甚至会妨碍骨骼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生长。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下列同学的书包超重的是(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李浩的书包重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千克,体重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张明的书包重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4.9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千克,体重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王强的书包重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5.1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千克,体重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陈刚的书包重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5.8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千克,体重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千克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" y="0"/>
                <a:ext cx="9060180" cy="70548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2795270"/>
            <a:ext cx="7016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2923</Words>
  <Application>WPS 演示</Application>
  <PresentationFormat>宽屏</PresentationFormat>
  <Paragraphs>150</Paragraphs>
  <Slides>38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419</cp:revision>
  <dcterms:created xsi:type="dcterms:W3CDTF">2019-06-19T02:08:00Z</dcterms:created>
  <dcterms:modified xsi:type="dcterms:W3CDTF">2024-03-16T06:11:29Z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