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2" name="副标题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20" name="页脚占位符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9" name="流程图: 过程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图: 过程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饼形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同心圆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24" name="日期占位符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7EE9A83B-8EC5-485B-A299-263CF31213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17BAF3F6-362A-4445-89F2-C8A49F1EBAC6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 panose="05020102010507070707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32560" y="1849755"/>
            <a:ext cx="7406640" cy="2536825"/>
          </a:xfrm>
        </p:spPr>
        <p:txBody>
          <a:bodyPr>
            <a:noAutofit/>
          </a:bodyPr>
          <a:p>
            <a:r>
              <a:rPr lang="zh-CN" altLang="en-US" sz="9000" b="1">
                <a:latin typeface="华文行楷" panose="02010800040101010101" charset="-122"/>
                <a:ea typeface="华文行楷" panose="02010800040101010101" charset="-122"/>
              </a:rPr>
              <a:t>成考作文辅导</a:t>
            </a:r>
            <a:endParaRPr lang="zh-CN" altLang="en-US" sz="9000" b="1">
              <a:latin typeface="华文行楷" panose="02010800040101010101" charset="-122"/>
              <a:ea typeface="华文行楷" panose="02010800040101010101" charset="-122"/>
            </a:endParaRPr>
          </a:p>
          <a:p>
            <a:r>
              <a:rPr lang="zh-CN" altLang="en-US" sz="8000"/>
              <a:t>     </a:t>
            </a:r>
            <a:r>
              <a:rPr lang="zh-CN" altLang="en-US" sz="8000">
                <a:latin typeface="华文行楷" panose="02010800040101010101" charset="-122"/>
                <a:ea typeface="华文行楷" panose="02010800040101010101" charset="-122"/>
              </a:rPr>
              <a:t>（</a:t>
            </a:r>
            <a:r>
              <a:rPr lang="en-US" altLang="zh-CN" sz="8000">
                <a:latin typeface="华文行楷" panose="02010800040101010101" charset="-122"/>
                <a:ea typeface="华文行楷" panose="02010800040101010101" charset="-122"/>
              </a:rPr>
              <a:t>2016</a:t>
            </a:r>
            <a:r>
              <a:rPr lang="zh-CN" altLang="en-US" sz="8000">
                <a:latin typeface="华文行楷" panose="02010800040101010101" charset="-122"/>
                <a:ea typeface="华文行楷" panose="02010800040101010101" charset="-122"/>
              </a:rPr>
              <a:t>）</a:t>
            </a:r>
            <a:endParaRPr lang="zh-CN" altLang="en-US" sz="80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84784"/>
          </a:xfrm>
        </p:spPr>
        <p:txBody>
          <a:bodyPr>
            <a:normAutofit fontScale="90000"/>
          </a:bodyPr>
          <a:lstStyle/>
          <a:p>
            <a:br>
              <a:rPr lang="en-US" altLang="zh-CN" dirty="0" smtClean="0"/>
            </a:br>
            <a:br>
              <a:rPr lang="en-US" altLang="zh-CN" dirty="0" smtClean="0"/>
            </a:br>
            <a:br>
              <a:rPr lang="en-US" altLang="zh-CN" dirty="0" smtClean="0"/>
            </a:br>
            <a:r>
              <a:rPr lang="en-US" altLang="zh-CN" dirty="0" smtClean="0"/>
              <a:t>  </a:t>
            </a:r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一、近五年的成人高考作文题</a:t>
            </a:r>
            <a:b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486600" cy="4176464"/>
          </a:xfrm>
        </p:spPr>
        <p:txBody>
          <a:bodyPr/>
          <a:lstStyle/>
          <a:p>
            <a:r>
              <a:rPr lang="en-US" altLang="zh-CN" sz="3200" dirty="0" smtClean="0"/>
              <a:t>2011</a:t>
            </a:r>
            <a:r>
              <a:rPr lang="zh-CN" altLang="en-US" sz="3200" dirty="0" smtClean="0"/>
              <a:t>年成考语文作文题</a:t>
            </a:r>
            <a:endParaRPr lang="zh-CN" altLang="en-US" sz="3200" dirty="0" smtClean="0"/>
          </a:p>
          <a:p>
            <a:r>
              <a:rPr lang="zh-CN" altLang="en-US" sz="3200" dirty="0" smtClean="0"/>
              <a:t>    </a:t>
            </a:r>
            <a:r>
              <a:rPr lang="en-US" altLang="zh-CN" sz="3200" dirty="0" smtClean="0"/>
              <a:t>   </a:t>
            </a:r>
            <a:r>
              <a:rPr lang="zh-CN" altLang="en-US" sz="3200" dirty="0" smtClean="0"/>
              <a:t>我们在生活中会精彩的面对选择，我们一次一次做出选择，也就意味着一次一次接受生活的邀请，见证生活的丰富与厚重。请以“选择”为话题，写一篇不少于</a:t>
            </a:r>
            <a:r>
              <a:rPr lang="en-US" altLang="zh-CN" sz="3200" dirty="0" smtClean="0"/>
              <a:t>600</a:t>
            </a:r>
            <a:r>
              <a:rPr lang="zh-CN" altLang="en-US" sz="3200" dirty="0" smtClean="0"/>
              <a:t>字的文章，题目自拟，文体不限（诗歌除外）</a:t>
            </a:r>
            <a:endParaRPr lang="zh-CN" altLang="en-US" sz="3200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052736"/>
            <a:ext cx="7746064" cy="5195664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  2012</a:t>
            </a:r>
            <a:r>
              <a:rPr lang="zh-CN" altLang="en-US" dirty="0" smtClean="0"/>
              <a:t>年成考语文作文题</a:t>
            </a:r>
            <a:endParaRPr lang="zh-CN" altLang="en-US" dirty="0" smtClean="0"/>
          </a:p>
          <a:p>
            <a:pPr lvl="0">
              <a:buNone/>
            </a:pPr>
            <a:r>
              <a:rPr lang="en-US" altLang="zh-CN" dirty="0" smtClean="0"/>
              <a:t>《</a:t>
            </a:r>
            <a:r>
              <a:rPr lang="zh-CN" altLang="en-US" dirty="0" smtClean="0"/>
              <a:t>周易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有言：“天行健，君子以自强不息。”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老子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说：“胜人者有力，自胜者强。”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荀子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说：“修身自强。”古人的这些论述，是不是在你的心里产生共鸣？根据以上论述，结合自己的体会或生活经历，写一篇不少于</a:t>
            </a:r>
            <a:r>
              <a:rPr lang="en-US" altLang="zh-CN" dirty="0" smtClean="0"/>
              <a:t>600</a:t>
            </a:r>
            <a:r>
              <a:rPr lang="zh-CN" altLang="en-US" dirty="0" smtClean="0"/>
              <a:t>字的文章。（文体不限，诗歌除外）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3608" y="908720"/>
            <a:ext cx="7890080" cy="5339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dirty="0" smtClean="0"/>
              <a:t>  2012</a:t>
            </a:r>
            <a:r>
              <a:rPr lang="zh-CN" altLang="en-US" dirty="0" smtClean="0"/>
              <a:t>年成考语文作文题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“执着”在佛教教义中原指对尘世事物的追逐不舍。但是对尘世的人来说，执着乃是一种美好的品质。古往今来有成就的人，他们身上往往都凝聚这一种“衣带渐宽终不悔，为伊消的人憔悴”的“执着”精神。请以“执着”为话题写一篇不少于</a:t>
            </a:r>
            <a:r>
              <a:rPr lang="en-US" altLang="zh-CN" dirty="0" smtClean="0"/>
              <a:t>600</a:t>
            </a:r>
            <a:r>
              <a:rPr lang="zh-CN" altLang="en-US" dirty="0" smtClean="0"/>
              <a:t>紫的文章。要求：题目自拟，立意自定，文体自选（诗歌除外）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5555704"/>
          </a:xfrm>
        </p:spPr>
        <p:txBody>
          <a:bodyPr/>
          <a:lstStyle/>
          <a:p>
            <a:r>
              <a:rPr lang="en-US" altLang="zh-CN" dirty="0" smtClean="0"/>
              <a:t>2014</a:t>
            </a:r>
            <a:r>
              <a:rPr lang="zh-CN" altLang="en-US" dirty="0" smtClean="0"/>
              <a:t>年成考语文作文题</a:t>
            </a:r>
            <a:endParaRPr lang="zh-CN" altLang="en-US" dirty="0" smtClean="0"/>
          </a:p>
          <a:p>
            <a:r>
              <a:rPr lang="zh-CN" altLang="en-US" dirty="0" smtClean="0"/>
              <a:t>阅读下面文字，按要求作文。</a:t>
            </a:r>
            <a:endParaRPr lang="zh-CN" altLang="en-US" dirty="0" smtClean="0"/>
          </a:p>
          <a:p>
            <a:r>
              <a:rPr lang="zh-CN" altLang="en-US" dirty="0" smtClean="0"/>
              <a:t>进步是文明的动力，是发展的需要。请以“进步”为话题写一篇作文。立意自定，文体不限（诗歌除外），题目自拟，不少于</a:t>
            </a:r>
            <a:r>
              <a:rPr lang="en-US" altLang="zh-CN" dirty="0" smtClean="0"/>
              <a:t>600</a:t>
            </a:r>
            <a:r>
              <a:rPr lang="zh-CN" altLang="en-US" dirty="0" smtClean="0"/>
              <a:t>字。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60486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altLang="zh-CN" dirty="0" smtClean="0"/>
              <a:t> 2015</a:t>
            </a:r>
            <a:r>
              <a:rPr lang="zh-CN" altLang="en-US" dirty="0" smtClean="0"/>
              <a:t>年成考语文作文题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阅读下面文字，根据要求写作。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  在暴雨中，</a:t>
            </a:r>
            <a:r>
              <a:rPr lang="en-US" altLang="zh-CN" dirty="0" smtClean="0"/>
              <a:t>100</a:t>
            </a:r>
            <a:r>
              <a:rPr lang="zh-CN" altLang="en-US" dirty="0" smtClean="0"/>
              <a:t>多个孩子站成两排，手拿雨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伞，相对而立，搭起了一座近</a:t>
            </a:r>
            <a:r>
              <a:rPr lang="en-US" altLang="zh-CN" dirty="0" smtClean="0"/>
              <a:t>200</a:t>
            </a:r>
            <a:r>
              <a:rPr lang="zh-CN" altLang="en-US" dirty="0" smtClean="0"/>
              <a:t>米长的“彩虹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桥”。没有带雨伞的孩子，可以通过这座“桥”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到食堂用餐。近日，这个拍摄于某中学校园的温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馨照片，在网上引起热议。部分朋友留言如下：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  甲：“这是雨中最美的一道风景线？”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  乙：“这是不是学校在利用学生作秀？”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  丙：“我们为什么不能温情一点看待这事呢？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你们看见孩子们在欢笑吗？”</a:t>
            </a:r>
            <a:endParaRPr lang="zh-CN" altLang="en-US" dirty="0" smtClean="0"/>
          </a:p>
          <a:p>
            <a:pPr>
              <a:buNone/>
            </a:pPr>
            <a:r>
              <a:rPr lang="en-US" altLang="zh-CN" dirty="0" smtClean="0"/>
              <a:t>       </a:t>
            </a:r>
            <a:r>
              <a:rPr lang="zh-CN" altLang="en-US" dirty="0" smtClean="0"/>
              <a:t>请根据材料，写一篇不少于</a:t>
            </a:r>
            <a:r>
              <a:rPr lang="en-US" altLang="zh-CN" dirty="0" smtClean="0"/>
              <a:t>600</a:t>
            </a:r>
            <a:r>
              <a:rPr lang="zh-CN" altLang="en-US" dirty="0" smtClean="0"/>
              <a:t>字的文章，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题目自拟，诗歌除外。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二、近五年的成考作文题给我们这样的提示：</a:t>
            </a:r>
            <a:b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altLang="zh-CN" dirty="0" smtClean="0"/>
          </a:p>
          <a:p>
            <a:pPr lvl="0"/>
            <a:r>
              <a:rPr lang="zh-CN" altLang="en-US" dirty="0" smtClean="0"/>
              <a:t>全是给材料的话题作文。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材料源于现实的居多，紧扣现实中的热点出题。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都是不限文体的，不少于</a:t>
            </a:r>
            <a:r>
              <a:rPr lang="en-US" altLang="zh-CN" dirty="0" smtClean="0"/>
              <a:t>600</a:t>
            </a:r>
            <a:r>
              <a:rPr lang="zh-CN" altLang="en-US" dirty="0" smtClean="0"/>
              <a:t>字的文章。</a:t>
            </a:r>
            <a:endParaRPr lang="zh-CN" altLang="en-US" dirty="0" smtClean="0"/>
          </a:p>
          <a:p>
            <a:r>
              <a:rPr lang="zh-CN" altLang="en-US" dirty="0" smtClean="0"/>
              <a:t>材料的寓意明显，不深奥，可发挥的空间大，不容易写走题。</a:t>
            </a: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三、写好话题作文需要注意：</a:t>
            </a:r>
            <a:br>
              <a:rPr lang="zh-CN" altLang="en-US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altLang="zh-CN" dirty="0" smtClean="0"/>
              <a:t>1</a:t>
            </a:r>
            <a:r>
              <a:rPr lang="zh-CN" altLang="en-US" dirty="0" smtClean="0"/>
              <a:t>、紧贴现实，写出你对一种社会现象或思潮的看法或认识；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写记叙文最好，不要空洞议论。要以事导议，缘事引议，因事发议，用事带议。你们在中学时都学过贾谊的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过秦论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前面叙述了秦国兴起直至灭亡的过程，最后以“一夫作难而七庙隳，身死人手，为天下笑者，何也？仁义不施而攻守之势异也”做结。前叙后断，卒章显志，观点鲜明，力透纸背。我们就是写议论文也要借鉴这种写法。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7624" y="764704"/>
            <a:ext cx="7498080" cy="5616624"/>
          </a:xfrm>
        </p:spPr>
        <p:txBody>
          <a:bodyPr/>
          <a:lstStyle/>
          <a:p>
            <a:pPr lvl="0">
              <a:buNone/>
            </a:pPr>
            <a:r>
              <a:rPr lang="en-US" altLang="zh-CN" dirty="0" smtClean="0"/>
              <a:t>  2</a:t>
            </a:r>
            <a:r>
              <a:rPr lang="zh-CN" altLang="en-US" dirty="0" smtClean="0"/>
              <a:t>、立意要新。发人所未发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自已的事，自已的感受，就是独特的，可能就是创新。没有新意的文章，读来兴味索然，不能的高分。</a:t>
            </a:r>
            <a:endParaRPr lang="zh-CN" altLang="en-US" dirty="0" smtClean="0"/>
          </a:p>
          <a:p>
            <a:pPr lvl="0">
              <a:buNone/>
            </a:pPr>
            <a:r>
              <a:rPr lang="zh-CN" altLang="en-US" dirty="0" smtClean="0"/>
              <a:t>   立意要情意并重。“登山则情满于山，观海则意溢于海。”歌颂新事物，揭露旧事物，我们赞扬真、善、美，批评假、丑、恶，就能带出我们的感情，情深才能意浓，别人看了才能感奋。</a:t>
            </a: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idx="1"/>
          </p:nvPr>
        </p:nvSpPr>
        <p:spPr>
          <a:xfrm>
            <a:off x="1435100" y="765175"/>
            <a:ext cx="7499350" cy="5483225"/>
          </a:xfrm>
        </p:spPr>
        <p:txBody>
          <a:bodyPr>
            <a:normAutofit fontScale="92500"/>
          </a:bodyPr>
          <a:lstStyle/>
          <a:p>
            <a:pPr lvl="0"/>
            <a:r>
              <a:rPr lang="en-US" altLang="zh-CN" dirty="0" smtClean="0"/>
              <a:t>3</a:t>
            </a:r>
            <a:r>
              <a:rPr lang="zh-CN" altLang="en-US" dirty="0" smtClean="0"/>
              <a:t>、结构要完整。文章要有头有尾，有交代有照应，布局周密，主次分明。下面说说话题作文的结构。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篇的结构。第一部分（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）简叙材料；（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）分析材料；（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）引出话题，说明观点；第二部分（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）用事实证明观点；第三部分（</a:t>
            </a:r>
            <a:r>
              <a:rPr lang="en-US" altLang="zh-CN" dirty="0" smtClean="0"/>
              <a:t>5</a:t>
            </a:r>
            <a:r>
              <a:rPr lang="zh-CN" altLang="en-US" dirty="0" smtClean="0"/>
              <a:t>）做结扣题，升华中心思想。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段的结构。段的安排要服务于中心，要合乎逻辑，先写什么，厚些什么要打好腹稿。另外，还要注意段落的衔接、过渡、照应。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idx="1"/>
          </p:nvPr>
        </p:nvSpPr>
        <p:spPr>
          <a:xfrm>
            <a:off x="1435100" y="692150"/>
            <a:ext cx="7499350" cy="5556250"/>
          </a:xfrm>
        </p:spPr>
        <p:txBody>
          <a:bodyPr/>
          <a:lstStyle/>
          <a:p>
            <a:pPr lvl="0"/>
            <a:r>
              <a:rPr lang="en-US" altLang="zh-CN" dirty="0" smtClean="0"/>
              <a:t>4</a:t>
            </a:r>
            <a:r>
              <a:rPr lang="zh-CN" altLang="en-US" dirty="0" smtClean="0"/>
              <a:t>、材料积累和选择</a:t>
            </a:r>
            <a:endParaRPr lang="zh-CN" altLang="en-US" dirty="0" smtClean="0"/>
          </a:p>
          <a:p>
            <a:pPr lvl="0"/>
            <a:r>
              <a:rPr lang="zh-CN" altLang="en-US" dirty="0" smtClean="0"/>
              <a:t>材料有积累才能充实。怎样积累材料？</a:t>
            </a:r>
            <a:endParaRPr lang="zh-CN" altLang="en-US" dirty="0" smtClean="0"/>
          </a:p>
          <a:p>
            <a:r>
              <a:rPr lang="zh-CN" altLang="en-US" dirty="0" smtClean="0"/>
              <a:t>你们高考前已经有大量的积累，应该有理论材料和事实材料两种。我要说说还有一周就要考试了，怎样积累材料。反向你的内心，挖掘自身的材料。自考以这样做，回想和精炼记述这下材料：</a:t>
            </a:r>
            <a:endParaRPr lang="zh-CN" altLang="en-US" dirty="0" smtClean="0"/>
          </a:p>
          <a:p>
            <a:r>
              <a:rPr lang="zh-CN" altLang="en-US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我最要欣赏的两个朋友；我最鄙视的两个损友；</a:t>
            </a:r>
            <a:endParaRPr lang="zh-CN" altLang="en-US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我最成功的两件事；我最失败的两件事</a:t>
            </a:r>
            <a:r>
              <a:rPr lang="zh-CN" altLang="en-US" dirty="0" smtClean="0">
                <a:solidFill>
                  <a:srgbClr val="0070C0"/>
                </a:solidFill>
              </a:rPr>
              <a:t>；</a:t>
            </a:r>
            <a:endParaRPr lang="zh-CN" altLang="en-US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3608" y="620688"/>
            <a:ext cx="7818072" cy="583264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我办得最尴尬的两件事；我办得最顺畅的两件事；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我最欣慰的两件事；我最痛苦的两件事；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我最遗憾的两件事；我在自信的两件事；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我做出最艰难的两次抉择；我最顺理成章的两次取舍；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我难于忘怀的两次经历；我最勇敢面对的两次挑战；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idx="1"/>
          </p:nvPr>
        </p:nvSpPr>
        <p:spPr>
          <a:xfrm>
            <a:off x="1435100" y="692150"/>
            <a:ext cx="7499350" cy="5556250"/>
          </a:xfrm>
        </p:spPr>
        <p:txBody>
          <a:bodyPr>
            <a:normAutofit lnSpcReduction="10000"/>
          </a:bodyPr>
          <a:lstStyle/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我心花怒放的两个场面；我悲痛欲绝的两个场面；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使我陷入深思的两件事；使我陷入沉迷的两件事；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使我感到世态炎凉，人情冷暖的两段经历；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使我感到人间温情在，处处暖人心的两段经历；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     </a:t>
            </a:r>
            <a:r>
              <a:rPr lang="en-US" altLang="zh-CN" sz="4000" dirty="0" smtClean="0">
                <a:solidFill>
                  <a:srgbClr val="0070C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……</a:t>
            </a:r>
            <a:endParaRPr lang="zh-CN" altLang="en-US" sz="4000" dirty="0" smtClean="0">
              <a:solidFill>
                <a:srgbClr val="0070C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四、选材的原则：</a:t>
            </a:r>
            <a:br>
              <a:rPr lang="zh-CN" altLang="en-US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1640" y="1196752"/>
            <a:ext cx="7498080" cy="4800600"/>
          </a:xfrm>
        </p:spPr>
        <p:txBody>
          <a:bodyPr/>
          <a:lstStyle/>
          <a:p>
            <a:pPr lvl="0">
              <a:buNone/>
            </a:pPr>
            <a:r>
              <a:rPr lang="en-US" altLang="zh-CN" dirty="0" smtClean="0"/>
              <a:t>    1</a:t>
            </a:r>
            <a:r>
              <a:rPr lang="zh-CN" altLang="en-US" dirty="0" smtClean="0"/>
              <a:t>、选择你最熟悉的材料；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、选择能够围绕中心，为中心服务的材料；</a:t>
            </a:r>
            <a:endParaRPr lang="zh-CN" altLang="en-US" dirty="0" smtClean="0"/>
          </a:p>
          <a:p>
            <a:pPr>
              <a:buNone/>
            </a:pPr>
            <a:r>
              <a:rPr lang="zh-CN" altLang="en-US" dirty="0" smtClean="0"/>
              <a:t>     </a:t>
            </a:r>
            <a:r>
              <a:rPr lang="en-US" altLang="zh-CN" dirty="0" smtClean="0"/>
              <a:t>3</a:t>
            </a:r>
            <a:r>
              <a:rPr lang="zh-CN" altLang="en-US" dirty="0" smtClean="0"/>
              <a:t>、选择生动、典型、可读性强、寓意深的材料；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1809</Words>
  <Application>WPS 演示</Application>
  <PresentationFormat>全屏显示(4:3)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Wingdings 2</vt:lpstr>
      <vt:lpstr>Verdana</vt:lpstr>
      <vt:lpstr>华文隶书</vt:lpstr>
      <vt:lpstr>Gill Sans MT</vt:lpstr>
      <vt:lpstr>华文中宋</vt:lpstr>
      <vt:lpstr>微软雅黑</vt:lpstr>
      <vt:lpstr>Calibri</vt:lpstr>
      <vt:lpstr>华文行楷</vt:lpstr>
      <vt:lpstr>华文新魏</vt:lpstr>
      <vt:lpstr>夏至</vt:lpstr>
      <vt:lpstr>PowerPoint 演示文稿</vt:lpstr>
      <vt:lpstr>         近五年的成人高考作文题 </vt:lpstr>
      <vt:lpstr>PowerPoint 演示文稿</vt:lpstr>
      <vt:lpstr>PowerPoint 演示文稿</vt:lpstr>
      <vt:lpstr>PowerPoint 演示文稿</vt:lpstr>
      <vt:lpstr>PowerPoint 演示文稿</vt:lpstr>
      <vt:lpstr>一、近五年的成考作文题给我们这样的提示： </vt:lpstr>
      <vt:lpstr>二、写好这类话题作文需要注意：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五、选材的原则：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lin</dc:creator>
  <cp:lastModifiedBy>lin</cp:lastModifiedBy>
  <cp:revision>15</cp:revision>
  <dcterms:created xsi:type="dcterms:W3CDTF">2016-10-21T13:22:00Z</dcterms:created>
  <dcterms:modified xsi:type="dcterms:W3CDTF">2016-10-21T15:55:36Z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